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EF6B-DA42-4D8C-8D7B-6CC517C0C860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3778-B7CD-41B6-A392-5500578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EF6B-DA42-4D8C-8D7B-6CC517C0C860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3778-B7CD-41B6-A392-5500578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3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EF6B-DA42-4D8C-8D7B-6CC517C0C860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3778-B7CD-41B6-A392-5500578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7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EF6B-DA42-4D8C-8D7B-6CC517C0C860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3778-B7CD-41B6-A392-5500578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9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EF6B-DA42-4D8C-8D7B-6CC517C0C860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3778-B7CD-41B6-A392-5500578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9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EF6B-DA42-4D8C-8D7B-6CC517C0C860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3778-B7CD-41B6-A392-5500578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6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EF6B-DA42-4D8C-8D7B-6CC517C0C860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3778-B7CD-41B6-A392-5500578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2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EF6B-DA42-4D8C-8D7B-6CC517C0C860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3778-B7CD-41B6-A392-5500578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1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EF6B-DA42-4D8C-8D7B-6CC517C0C860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3778-B7CD-41B6-A392-5500578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5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EF6B-DA42-4D8C-8D7B-6CC517C0C860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3778-B7CD-41B6-A392-5500578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3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EF6B-DA42-4D8C-8D7B-6CC517C0C860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3778-B7CD-41B6-A392-5500578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5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3EF6B-DA42-4D8C-8D7B-6CC517C0C860}" type="datetimeFigureOut">
              <a:rPr lang="en-US" smtClean="0"/>
              <a:t>09-Jun-21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83778-B7CD-41B6-A392-5500578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4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 </a:t>
            </a:r>
            <a:r>
              <a:rPr lang="en-US" dirty="0" smtClean="0"/>
              <a:t>Classes &amp;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01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Interfaces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613185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Once an interface has been defined, one or more classes can implement that interface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interface A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0" indent="0" algn="just">
              <a:buNone/>
            </a:pPr>
            <a:r>
              <a:rPr lang="en-US" dirty="0"/>
              <a:t>void </a:t>
            </a:r>
            <a:r>
              <a:rPr lang="en-US" dirty="0" smtClean="0"/>
              <a:t>show(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}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class </a:t>
            </a:r>
            <a:r>
              <a:rPr lang="en-US" dirty="0" smtClean="0"/>
              <a:t>B implements A{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 smtClean="0"/>
              <a:t>public </a:t>
            </a:r>
            <a:r>
              <a:rPr lang="en-US" dirty="0"/>
              <a:t>void </a:t>
            </a:r>
            <a:r>
              <a:rPr lang="en-US" dirty="0" smtClean="0"/>
              <a:t>show(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</a:p>
          <a:p>
            <a:pPr marL="457200" lvl="1" indent="0" algn="just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(“show() called </a:t>
            </a:r>
            <a:r>
              <a:rPr lang="en-US" dirty="0"/>
              <a:t>with " + p);</a:t>
            </a:r>
          </a:p>
          <a:p>
            <a:pPr marL="457200" lvl="1" indent="0" algn="just">
              <a:buNone/>
            </a:pPr>
            <a:r>
              <a:rPr lang="en-US" dirty="0"/>
              <a:t>}</a:t>
            </a:r>
          </a:p>
          <a:p>
            <a:pPr marL="0" indent="0" algn="just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731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681889"/>
              </p:ext>
            </p:extLst>
          </p:nvPr>
        </p:nvGraphicFramePr>
        <p:xfrm>
          <a:off x="268942" y="215154"/>
          <a:ext cx="11739282" cy="636045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869641"/>
                <a:gridCol w="5869641"/>
              </a:tblGrid>
              <a:tr h="54057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 dirty="0"/>
                        <a:t>Abstract class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/>
                        <a:t>Interface</a:t>
                      </a:r>
                      <a:endParaRPr 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114300" marB="114300"/>
                </a:tc>
              </a:tr>
              <a:tr h="79068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 dirty="0"/>
                        <a:t>1) Abstract class can have abstract and non-abstract methods.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 dirty="0"/>
                        <a:t>Interface can have only abstract methods</a:t>
                      </a:r>
                      <a:r>
                        <a:rPr lang="en-US" sz="2000" kern="1200" dirty="0" smtClean="0"/>
                        <a:t>.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</a:tr>
              <a:tr h="40341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 dirty="0"/>
                        <a:t>2) Abstract class doesn't support multiple inheritance.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/>
                        <a:t>Interface supports multiple inheritance.</a:t>
                      </a:r>
                      <a:endParaRPr 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</a:tr>
              <a:tr h="73958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 dirty="0"/>
                        <a:t>3) Abstract class can have final, non-final, static and non-static variables.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/>
                        <a:t>Interface has only static and final variables.</a:t>
                      </a:r>
                      <a:endParaRPr 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</a:tr>
              <a:tr h="753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 dirty="0"/>
                        <a:t>4) Abstract class can provide the implementation of interface.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 dirty="0"/>
                        <a:t>Interface can't provide the implementation of abstract class.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</a:tr>
              <a:tr h="753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/>
                        <a:t>5) The abstract keyword is used to declare abstract class.</a:t>
                      </a:r>
                      <a:endParaRPr 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 dirty="0"/>
                        <a:t>The interface keyword is used to declare interface.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</a:tr>
              <a:tr h="69924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 dirty="0"/>
                        <a:t>6) An abstract class can extend another Java class and implement multiple Java interfaces.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 dirty="0"/>
                        <a:t>An interface can extend another Java interface only.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</a:tr>
              <a:tr h="753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 dirty="0"/>
                        <a:t>7) An abstract class can be extended using keyword </a:t>
                      </a:r>
                      <a:r>
                        <a:rPr lang="en-US" sz="2000" b="1" kern="1200" dirty="0" smtClean="0"/>
                        <a:t>extends</a:t>
                      </a:r>
                      <a:r>
                        <a:rPr lang="en-US" sz="2000" kern="1200" dirty="0" smtClean="0"/>
                        <a:t>.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 dirty="0"/>
                        <a:t>An interface can be implemented using keyword </a:t>
                      </a:r>
                      <a:r>
                        <a:rPr lang="en-US" sz="2000" b="1" kern="1200" dirty="0" smtClean="0"/>
                        <a:t>implements</a:t>
                      </a:r>
                      <a:r>
                        <a:rPr lang="en-US" sz="2000" kern="1200" dirty="0" smtClean="0"/>
                        <a:t>.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</a:tr>
              <a:tr h="75352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/>
                        <a:t>8) A Java abstract class can have class members like private, protected, etc.</a:t>
                      </a:r>
                      <a:endParaRPr 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 dirty="0"/>
                        <a:t>Members of a Java interface are public by default.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350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Interfaces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613185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Interfaces Can Be </a:t>
            </a:r>
            <a:r>
              <a:rPr lang="en-US" dirty="0" smtClean="0"/>
              <a:t>Extended:</a:t>
            </a:r>
          </a:p>
          <a:p>
            <a:pPr algn="just"/>
            <a:r>
              <a:rPr lang="en-US" dirty="0"/>
              <a:t>One interface can inherit another by use of the keyword extends.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syntax is the same </a:t>
            </a:r>
            <a:r>
              <a:rPr lang="en-US" dirty="0" smtClean="0"/>
              <a:t>as for </a:t>
            </a:r>
            <a:r>
              <a:rPr lang="en-US" dirty="0"/>
              <a:t>inheriting classes. </a:t>
            </a:r>
            <a:endParaRPr lang="en-US" dirty="0" smtClean="0"/>
          </a:p>
          <a:p>
            <a:pPr algn="just"/>
            <a:r>
              <a:rPr lang="en-US" dirty="0" smtClean="0"/>
              <a:t>When </a:t>
            </a:r>
            <a:r>
              <a:rPr lang="en-US" dirty="0"/>
              <a:t>a class implements an interface that inherits another </a:t>
            </a:r>
            <a:r>
              <a:rPr lang="en-US" dirty="0" smtClean="0"/>
              <a:t>interface, it </a:t>
            </a:r>
            <a:r>
              <a:rPr lang="en-US" dirty="0"/>
              <a:t>must provide implementations for all methods required by the interface </a:t>
            </a:r>
            <a:r>
              <a:rPr lang="en-US" dirty="0" smtClean="0"/>
              <a:t>inheritance chain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199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Interfaces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626633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Interfaces Can Be </a:t>
            </a:r>
            <a:r>
              <a:rPr lang="en-US" dirty="0" smtClean="0"/>
              <a:t>Extended:</a:t>
            </a:r>
          </a:p>
          <a:p>
            <a:pPr marL="457200" lvl="1" indent="0" algn="just">
              <a:buNone/>
            </a:pPr>
            <a:r>
              <a:rPr lang="en-US" sz="2000" dirty="0"/>
              <a:t>interface A </a:t>
            </a:r>
            <a:endParaRPr lang="en-US" sz="2000" dirty="0" smtClean="0"/>
          </a:p>
          <a:p>
            <a:pPr marL="457200" lvl="1" indent="0" algn="just">
              <a:buNone/>
            </a:pPr>
            <a:r>
              <a:rPr lang="en-US" sz="2000" dirty="0" smtClean="0"/>
              <a:t>{</a:t>
            </a:r>
            <a:endParaRPr lang="en-US" sz="2000" dirty="0"/>
          </a:p>
          <a:p>
            <a:pPr marL="457200" lvl="1" indent="0" algn="just">
              <a:buNone/>
            </a:pPr>
            <a:r>
              <a:rPr lang="en-US" sz="2000" dirty="0"/>
              <a:t>	void show();</a:t>
            </a:r>
          </a:p>
          <a:p>
            <a:pPr marL="457200" lvl="1" indent="0" algn="just">
              <a:buNone/>
            </a:pPr>
            <a:r>
              <a:rPr lang="en-US" sz="2000" dirty="0"/>
              <a:t>}</a:t>
            </a:r>
          </a:p>
          <a:p>
            <a:pPr marL="457200" lvl="1" indent="0" algn="just">
              <a:buNone/>
            </a:pPr>
            <a:r>
              <a:rPr lang="en-US" sz="2000" dirty="0" smtClean="0"/>
              <a:t>class C </a:t>
            </a:r>
            <a:r>
              <a:rPr lang="en-US" sz="2000" dirty="0"/>
              <a:t>implements A, </a:t>
            </a:r>
            <a:r>
              <a:rPr lang="en-US" sz="2000" dirty="0" smtClean="0"/>
              <a:t>B {</a:t>
            </a:r>
            <a:endParaRPr lang="en-US" sz="2000" dirty="0"/>
          </a:p>
          <a:p>
            <a:pPr marL="457200" lvl="1" indent="0" algn="just">
              <a:buNone/>
            </a:pPr>
            <a:r>
              <a:rPr lang="en-US" sz="2000" dirty="0"/>
              <a:t>	public void show() {</a:t>
            </a:r>
          </a:p>
          <a:p>
            <a:pPr marL="457200" lvl="1" indent="0" algn="just">
              <a:buNone/>
            </a:pPr>
            <a:r>
              <a:rPr lang="en-US" sz="2000" dirty="0"/>
              <a:t>		</a:t>
            </a:r>
            <a:r>
              <a:rPr lang="en-US" sz="2000" dirty="0" err="1"/>
              <a:t>System.out.println</a:t>
            </a:r>
            <a:r>
              <a:rPr lang="en-US" sz="2000" dirty="0"/>
              <a:t>("Hello, I am show()" );</a:t>
            </a:r>
          </a:p>
          <a:p>
            <a:pPr marL="457200" lvl="1" indent="0" algn="just">
              <a:buNone/>
            </a:pPr>
            <a:r>
              <a:rPr lang="en-US" sz="2000" dirty="0"/>
              <a:t>	}</a:t>
            </a:r>
          </a:p>
          <a:p>
            <a:pPr marL="457200" lvl="1" indent="0" algn="just">
              <a:buNone/>
            </a:pPr>
            <a:r>
              <a:rPr lang="en-US" sz="2000" dirty="0"/>
              <a:t>	</a:t>
            </a:r>
            <a:r>
              <a:rPr lang="en-US" sz="2000" dirty="0" smtClean="0"/>
              <a:t>public </a:t>
            </a:r>
            <a:r>
              <a:rPr lang="en-US" sz="2000" dirty="0"/>
              <a:t>void display</a:t>
            </a:r>
            <a:r>
              <a:rPr lang="en-US" sz="2000" dirty="0" smtClean="0"/>
              <a:t>() {</a:t>
            </a:r>
            <a:endParaRPr lang="en-US" sz="2000" dirty="0"/>
          </a:p>
          <a:p>
            <a:pPr marL="457200" lvl="1" indent="0" algn="just">
              <a:buNone/>
            </a:pPr>
            <a:r>
              <a:rPr lang="en-US" sz="2000" dirty="0"/>
              <a:t>		</a:t>
            </a:r>
            <a:r>
              <a:rPr lang="en-US" sz="2000" dirty="0" err="1"/>
              <a:t>System.out.print</a:t>
            </a:r>
            <a:r>
              <a:rPr lang="en-US" sz="2000" dirty="0"/>
              <a:t>("hello, I am display()");</a:t>
            </a:r>
          </a:p>
          <a:p>
            <a:pPr marL="457200" lvl="1" indent="0" algn="just">
              <a:buNone/>
            </a:pPr>
            <a:r>
              <a:rPr lang="en-US" sz="2000" dirty="0"/>
              <a:t>	}</a:t>
            </a:r>
          </a:p>
          <a:p>
            <a:pPr marL="457200" lvl="1" indent="0" algn="just">
              <a:buNone/>
            </a:pPr>
            <a:r>
              <a:rPr lang="en-US" sz="2000" dirty="0"/>
              <a:t>	</a:t>
            </a:r>
            <a:r>
              <a:rPr lang="en-US" sz="2000" dirty="0" smtClean="0"/>
              <a:t>public </a:t>
            </a:r>
            <a:r>
              <a:rPr lang="en-US" sz="2000" dirty="0"/>
              <a:t>static void main(String </a:t>
            </a:r>
            <a:r>
              <a:rPr lang="en-US" sz="2000" dirty="0" err="1"/>
              <a:t>args</a:t>
            </a:r>
            <a:r>
              <a:rPr lang="en-US" sz="2000" dirty="0"/>
              <a:t> []) {</a:t>
            </a:r>
          </a:p>
          <a:p>
            <a:pPr marL="457200" lvl="1" indent="0" algn="just">
              <a:buNone/>
            </a:pPr>
            <a:r>
              <a:rPr lang="en-US" sz="2000" dirty="0"/>
              <a:t>		</a:t>
            </a:r>
            <a:r>
              <a:rPr lang="en-US" sz="2000" dirty="0" smtClean="0"/>
              <a:t>C </a:t>
            </a:r>
            <a:r>
              <a:rPr lang="en-US" sz="2000" dirty="0" err="1"/>
              <a:t>obj</a:t>
            </a:r>
            <a:r>
              <a:rPr lang="en-US" sz="2000" dirty="0"/>
              <a:t>=new </a:t>
            </a:r>
            <a:r>
              <a:rPr lang="en-US" sz="2000" dirty="0" smtClean="0"/>
              <a:t>C();</a:t>
            </a:r>
            <a:endParaRPr lang="en-US" sz="2000" dirty="0"/>
          </a:p>
          <a:p>
            <a:pPr marL="457200" lvl="1" indent="0" algn="just">
              <a:buNone/>
            </a:pPr>
            <a:r>
              <a:rPr lang="en-US" sz="2000" dirty="0"/>
              <a:t>		</a:t>
            </a:r>
            <a:r>
              <a:rPr lang="en-US" sz="2000" dirty="0" err="1"/>
              <a:t>obj.show</a:t>
            </a:r>
            <a:r>
              <a:rPr lang="en-US" sz="2000" dirty="0"/>
              <a:t>();</a:t>
            </a:r>
          </a:p>
          <a:p>
            <a:pPr marL="457200" lvl="1" indent="0" algn="just">
              <a:buNone/>
            </a:pPr>
            <a:r>
              <a:rPr lang="en-US" sz="2000" dirty="0"/>
              <a:t>		</a:t>
            </a:r>
            <a:r>
              <a:rPr lang="en-US" sz="2000" dirty="0" err="1"/>
              <a:t>obj.display</a:t>
            </a:r>
            <a:r>
              <a:rPr lang="en-US" sz="2000" dirty="0"/>
              <a:t>();</a:t>
            </a:r>
          </a:p>
          <a:p>
            <a:pPr marL="457200" lvl="1" indent="0" algn="just">
              <a:buNone/>
            </a:pPr>
            <a:r>
              <a:rPr lang="en-US" sz="2000" dirty="0"/>
              <a:t>	}</a:t>
            </a:r>
          </a:p>
          <a:p>
            <a:pPr marL="457200" lvl="1" indent="0" algn="just">
              <a:buNone/>
            </a:pPr>
            <a:r>
              <a:rPr lang="en-US" sz="2000" dirty="0" smtClean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968188"/>
            <a:ext cx="44340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dirty="0"/>
              <a:t>interface B </a:t>
            </a:r>
            <a:endParaRPr lang="en-US" sz="2000" dirty="0" smtClean="0"/>
          </a:p>
          <a:p>
            <a:pPr lvl="1" algn="just"/>
            <a:r>
              <a:rPr lang="en-US" sz="2000" dirty="0" smtClean="0"/>
              <a:t>{</a:t>
            </a:r>
            <a:endParaRPr lang="en-US" sz="2000" dirty="0"/>
          </a:p>
          <a:p>
            <a:pPr lvl="1" algn="just"/>
            <a:r>
              <a:rPr lang="en-US" sz="2000" dirty="0"/>
              <a:t>	void display();</a:t>
            </a:r>
          </a:p>
          <a:p>
            <a:pPr lvl="1" algn="just"/>
            <a:r>
              <a:rPr lang="en-US" sz="2000" dirty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3948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613185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We can define </a:t>
            </a:r>
            <a:r>
              <a:rPr lang="en-US" dirty="0"/>
              <a:t>a superclass that declares the </a:t>
            </a:r>
            <a:r>
              <a:rPr lang="en-US" dirty="0" smtClean="0"/>
              <a:t>structure of </a:t>
            </a:r>
            <a:r>
              <a:rPr lang="en-US" dirty="0"/>
              <a:t>a given abstraction without providing a complete implementation of every method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Sometimes you will want to create a superclass that only defines a generalized form </a:t>
            </a:r>
            <a:r>
              <a:rPr lang="en-US" dirty="0" smtClean="0"/>
              <a:t>that will </a:t>
            </a:r>
            <a:r>
              <a:rPr lang="en-US" dirty="0"/>
              <a:t>be shared by all of its subclasses, leaving it to each subclass to fill in the details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abstract method:</a:t>
            </a:r>
          </a:p>
          <a:p>
            <a:pPr marL="914400" lvl="2" indent="0" algn="just">
              <a:buNone/>
            </a:pPr>
            <a:r>
              <a:rPr lang="en-US" sz="2400" dirty="0"/>
              <a:t>abstract type name(parameter-list</a:t>
            </a:r>
            <a:r>
              <a:rPr lang="en-US" sz="2400" dirty="0" smtClean="0"/>
              <a:t>);</a:t>
            </a:r>
          </a:p>
          <a:p>
            <a:pPr algn="just"/>
            <a:r>
              <a:rPr lang="en-US" dirty="0"/>
              <a:t>Any class that contains one or more abstract methods must also be declared abstract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To declare </a:t>
            </a:r>
            <a:r>
              <a:rPr lang="en-US" dirty="0"/>
              <a:t>a class abstract, you simply use the </a:t>
            </a:r>
            <a:r>
              <a:rPr lang="en-US" b="1" dirty="0"/>
              <a:t>abstract</a:t>
            </a:r>
            <a:r>
              <a:rPr lang="en-US" dirty="0"/>
              <a:t> keyword in front of the class keyword </a:t>
            </a:r>
            <a:r>
              <a:rPr lang="en-US" dirty="0" smtClean="0"/>
              <a:t>at the </a:t>
            </a:r>
            <a:r>
              <a:rPr lang="en-US" dirty="0"/>
              <a:t>beginning of the class declaration.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455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613185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There </a:t>
            </a:r>
            <a:r>
              <a:rPr lang="en-US" dirty="0"/>
              <a:t>can be no objects of an abstract class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An </a:t>
            </a:r>
            <a:r>
              <a:rPr lang="en-US" dirty="0"/>
              <a:t>abstract class cannot be directly instantiated with the new </a:t>
            </a:r>
            <a:r>
              <a:rPr lang="en-US" dirty="0" smtClean="0"/>
              <a:t>operator.</a:t>
            </a:r>
          </a:p>
          <a:p>
            <a:pPr algn="just"/>
            <a:r>
              <a:rPr lang="en-US" dirty="0"/>
              <a:t>Any subclass of an abstract class must </a:t>
            </a:r>
            <a:r>
              <a:rPr lang="en-US" dirty="0" smtClean="0"/>
              <a:t>either implement </a:t>
            </a:r>
            <a:r>
              <a:rPr lang="en-US" dirty="0"/>
              <a:t>all of the abstract methods in the superclass, or be declared abstract itself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An abstract </a:t>
            </a:r>
            <a:r>
              <a:rPr lang="en-US" dirty="0"/>
              <a:t>class </a:t>
            </a:r>
            <a:r>
              <a:rPr lang="en-US" dirty="0" smtClean="0"/>
              <a:t>can </a:t>
            </a:r>
            <a:r>
              <a:rPr lang="en-US" dirty="0"/>
              <a:t>implements a concrete </a:t>
            </a:r>
            <a:r>
              <a:rPr lang="en-US" dirty="0" smtClean="0"/>
              <a:t>method.</a:t>
            </a:r>
          </a:p>
        </p:txBody>
      </p:sp>
    </p:spTree>
    <p:extLst>
      <p:ext uri="{BB962C8B-B14F-4D97-AF65-F5344CB8AC3E}">
        <p14:creationId xmlns:p14="http://schemas.microsoft.com/office/powerpoint/2010/main" val="220997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6131859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Example:</a:t>
            </a:r>
          </a:p>
          <a:p>
            <a:pPr marL="0" indent="0" algn="just">
              <a:buNone/>
            </a:pPr>
            <a:r>
              <a:rPr lang="en-US" dirty="0" smtClean="0"/>
              <a:t>abstract </a:t>
            </a:r>
            <a:r>
              <a:rPr lang="en-US" dirty="0"/>
              <a:t>class A {</a:t>
            </a:r>
          </a:p>
          <a:p>
            <a:pPr marL="0" indent="0" algn="just">
              <a:buNone/>
            </a:pPr>
            <a:r>
              <a:rPr lang="en-US" dirty="0"/>
              <a:t>	abstract void show();</a:t>
            </a:r>
          </a:p>
          <a:p>
            <a:pPr marL="0" indent="0" algn="just">
              <a:buNone/>
            </a:pPr>
            <a:r>
              <a:rPr lang="en-US" dirty="0"/>
              <a:t>	void display()</a:t>
            </a:r>
          </a:p>
          <a:p>
            <a:pPr marL="0" indent="0" algn="just">
              <a:buNone/>
            </a:pPr>
            <a:r>
              <a:rPr lang="en-US" dirty="0"/>
              <a:t>	{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("Hello, I am display() in abstract class A");</a:t>
            </a:r>
          </a:p>
          <a:p>
            <a:pPr marL="0" indent="0" algn="just">
              <a:buNone/>
            </a:pPr>
            <a:r>
              <a:rPr lang="en-US" dirty="0"/>
              <a:t>	}</a:t>
            </a:r>
          </a:p>
          <a:p>
            <a:pPr marL="0" indent="0" algn="just">
              <a:buNone/>
            </a:pPr>
            <a:r>
              <a:rPr lang="en-US" dirty="0"/>
              <a:t>}</a:t>
            </a:r>
          </a:p>
          <a:p>
            <a:pPr marL="0" indent="0" algn="just">
              <a:buNone/>
            </a:pPr>
            <a:r>
              <a:rPr lang="en-US" dirty="0" smtClean="0"/>
              <a:t>class </a:t>
            </a:r>
            <a:r>
              <a:rPr lang="en-US" dirty="0"/>
              <a:t>B extends </a:t>
            </a:r>
            <a:r>
              <a:rPr lang="en-US" dirty="0" smtClean="0"/>
              <a:t>A {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	void show() {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("Hello, I am show() in class B" );</a:t>
            </a:r>
          </a:p>
          <a:p>
            <a:pPr marL="0" indent="0" algn="just">
              <a:buNone/>
            </a:pPr>
            <a:r>
              <a:rPr lang="en-US" dirty="0"/>
              <a:t>	}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/>
              <a:t>static void main(String </a:t>
            </a:r>
            <a:r>
              <a:rPr lang="en-US" dirty="0" err="1"/>
              <a:t>args</a:t>
            </a:r>
            <a:r>
              <a:rPr lang="en-US" dirty="0"/>
              <a:t> []) {</a:t>
            </a:r>
          </a:p>
          <a:p>
            <a:pPr marL="0" indent="0" algn="just">
              <a:buNone/>
            </a:pPr>
            <a:r>
              <a:rPr lang="en-US" dirty="0"/>
              <a:t>		B </a:t>
            </a:r>
            <a:r>
              <a:rPr lang="en-US" dirty="0" err="1"/>
              <a:t>obj</a:t>
            </a:r>
            <a:r>
              <a:rPr lang="en-US" dirty="0"/>
              <a:t>=new B();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 err="1"/>
              <a:t>obj.show</a:t>
            </a:r>
            <a:r>
              <a:rPr lang="en-US" dirty="0"/>
              <a:t>();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 err="1"/>
              <a:t>obj.display</a:t>
            </a:r>
            <a:r>
              <a:rPr lang="en-US" dirty="0"/>
              <a:t>();</a:t>
            </a:r>
          </a:p>
          <a:p>
            <a:pPr marL="0" indent="0" algn="just">
              <a:buNone/>
            </a:pPr>
            <a:r>
              <a:rPr lang="en-US" dirty="0"/>
              <a:t>	}</a:t>
            </a:r>
          </a:p>
          <a:p>
            <a:pPr marL="0" indent="0" algn="just">
              <a:buNone/>
            </a:pPr>
            <a:r>
              <a:rPr lang="en-US" dirty="0"/>
              <a:t>}</a:t>
            </a:r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883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6131859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Example:</a:t>
            </a:r>
          </a:p>
          <a:p>
            <a:pPr marL="0" indent="0" algn="just">
              <a:buNone/>
            </a:pPr>
            <a:r>
              <a:rPr lang="en-US" dirty="0" smtClean="0"/>
              <a:t>abstract </a:t>
            </a:r>
            <a:r>
              <a:rPr lang="en-US" dirty="0"/>
              <a:t>class A {</a:t>
            </a:r>
          </a:p>
          <a:p>
            <a:pPr marL="0" indent="0" algn="just">
              <a:buNone/>
            </a:pPr>
            <a:r>
              <a:rPr lang="en-US" dirty="0"/>
              <a:t>	abstract void show();</a:t>
            </a:r>
          </a:p>
          <a:p>
            <a:pPr marL="0" indent="0" algn="just">
              <a:buNone/>
            </a:pPr>
            <a:r>
              <a:rPr lang="en-US" dirty="0"/>
              <a:t>	void display()</a:t>
            </a:r>
          </a:p>
          <a:p>
            <a:pPr marL="0" indent="0" algn="just">
              <a:buNone/>
            </a:pPr>
            <a:r>
              <a:rPr lang="en-US" dirty="0"/>
              <a:t>	{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("Hello, I am display() in abstract class A");</a:t>
            </a:r>
          </a:p>
          <a:p>
            <a:pPr marL="0" indent="0" algn="just">
              <a:buNone/>
            </a:pPr>
            <a:r>
              <a:rPr lang="en-US" dirty="0"/>
              <a:t>	}</a:t>
            </a:r>
          </a:p>
          <a:p>
            <a:pPr marL="0" indent="0" algn="just">
              <a:buNone/>
            </a:pPr>
            <a:r>
              <a:rPr lang="en-US" dirty="0"/>
              <a:t>}</a:t>
            </a:r>
          </a:p>
          <a:p>
            <a:pPr marL="0" indent="0" algn="just">
              <a:buNone/>
            </a:pPr>
            <a:r>
              <a:rPr lang="en-US" dirty="0" smtClean="0"/>
              <a:t>class </a:t>
            </a:r>
            <a:r>
              <a:rPr lang="en-US" dirty="0"/>
              <a:t>B extends </a:t>
            </a:r>
            <a:r>
              <a:rPr lang="en-US" dirty="0" smtClean="0"/>
              <a:t>A {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	void show() {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("Hello, I am show() in class B" );</a:t>
            </a:r>
          </a:p>
          <a:p>
            <a:pPr marL="0" indent="0" algn="just">
              <a:buNone/>
            </a:pPr>
            <a:r>
              <a:rPr lang="en-US" dirty="0"/>
              <a:t>	}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/>
              <a:t>static void main(String </a:t>
            </a:r>
            <a:r>
              <a:rPr lang="en-US" dirty="0" err="1"/>
              <a:t>args</a:t>
            </a:r>
            <a:r>
              <a:rPr lang="en-US" dirty="0"/>
              <a:t> []) {</a:t>
            </a:r>
          </a:p>
          <a:p>
            <a:pPr marL="0" indent="0" algn="just">
              <a:buNone/>
            </a:pPr>
            <a:r>
              <a:rPr lang="en-US" dirty="0"/>
              <a:t>		B </a:t>
            </a:r>
            <a:r>
              <a:rPr lang="en-US" dirty="0" err="1"/>
              <a:t>obj</a:t>
            </a:r>
            <a:r>
              <a:rPr lang="en-US" dirty="0"/>
              <a:t>=new B();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 err="1"/>
              <a:t>obj.show</a:t>
            </a:r>
            <a:r>
              <a:rPr lang="en-US" dirty="0"/>
              <a:t>();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 err="1"/>
              <a:t>obj.display</a:t>
            </a:r>
            <a:r>
              <a:rPr lang="en-US" dirty="0"/>
              <a:t>();</a:t>
            </a:r>
          </a:p>
          <a:p>
            <a:pPr marL="0" indent="0" algn="just">
              <a:buNone/>
            </a:pPr>
            <a:r>
              <a:rPr lang="en-US" dirty="0"/>
              <a:t>	}</a:t>
            </a:r>
          </a:p>
          <a:p>
            <a:pPr marL="0" indent="0" algn="just">
              <a:buNone/>
            </a:pPr>
            <a:r>
              <a:rPr lang="en-US" dirty="0"/>
              <a:t>}</a:t>
            </a:r>
          </a:p>
          <a:p>
            <a:pPr marL="0" indent="0" algn="just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732059" y="5177117"/>
            <a:ext cx="3805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Output:</a:t>
            </a:r>
          </a:p>
          <a:p>
            <a:r>
              <a:rPr lang="en-US" dirty="0"/>
              <a:t>Hello, I am show() in class B</a:t>
            </a:r>
          </a:p>
          <a:p>
            <a:r>
              <a:rPr lang="en-US" dirty="0"/>
              <a:t>Hello, I am display() in abstract class A</a:t>
            </a:r>
          </a:p>
        </p:txBody>
      </p:sp>
    </p:spTree>
    <p:extLst>
      <p:ext uri="{BB962C8B-B14F-4D97-AF65-F5344CB8AC3E}">
        <p14:creationId xmlns:p14="http://schemas.microsoft.com/office/powerpoint/2010/main" val="2214146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613185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We cannot </a:t>
            </a:r>
            <a:r>
              <a:rPr lang="en-US" dirty="0"/>
              <a:t>declare </a:t>
            </a:r>
            <a:r>
              <a:rPr lang="en-US" dirty="0" smtClean="0"/>
              <a:t>abstract constructors</a:t>
            </a:r>
            <a:r>
              <a:rPr lang="en-US" dirty="0"/>
              <a:t>, or abstract static methods. </a:t>
            </a:r>
            <a:endParaRPr lang="en-US" dirty="0" smtClean="0"/>
          </a:p>
          <a:p>
            <a:pPr algn="just"/>
            <a:r>
              <a:rPr lang="en-US" dirty="0"/>
              <a:t>Methods declared as final cannot be overridden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Although abstract classes cannot be used to instantiate objects, they can be used to create object references, because Java’s approach to run-time polymorphism is implemented through the use of superclass references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is illegal to declare a class as both abstract and final </a:t>
            </a:r>
            <a:r>
              <a:rPr lang="en-US" dirty="0" smtClean="0"/>
              <a:t>since an </a:t>
            </a:r>
            <a:r>
              <a:rPr lang="en-US" dirty="0"/>
              <a:t>abstract class is incomplete by itself and relies upon its subclasses to provide </a:t>
            </a:r>
            <a:r>
              <a:rPr lang="en-US" dirty="0" smtClean="0"/>
              <a:t>complete implementations.</a:t>
            </a:r>
          </a:p>
          <a:p>
            <a:pPr algn="just"/>
            <a:r>
              <a:rPr lang="en-US" dirty="0" smtClean="0"/>
              <a:t>If a </a:t>
            </a:r>
            <a:r>
              <a:rPr lang="en-US" dirty="0"/>
              <a:t>class that has one or more abstract </a:t>
            </a:r>
            <a:r>
              <a:rPr lang="en-US" dirty="0" smtClean="0"/>
              <a:t>methods, </a:t>
            </a:r>
            <a:r>
              <a:rPr lang="en-US" dirty="0"/>
              <a:t>it must be declared abstract. </a:t>
            </a:r>
            <a:endParaRPr lang="en-US" dirty="0" smtClean="0"/>
          </a:p>
          <a:p>
            <a:pPr algn="just"/>
            <a:r>
              <a:rPr lang="en-US" dirty="0" smtClean="0"/>
              <a:t>However an abstract class may or may not have abstract methods.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Interfaces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613185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If you want to specify what a class must do, but not how it does it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Interfaces </a:t>
            </a:r>
            <a:r>
              <a:rPr lang="en-US" dirty="0" smtClean="0"/>
              <a:t>lack </a:t>
            </a:r>
            <a:r>
              <a:rPr lang="en-US" dirty="0"/>
              <a:t>instance variables, and, as a general rule</a:t>
            </a:r>
            <a:r>
              <a:rPr lang="en-US" dirty="0" smtClean="0"/>
              <a:t>, their </a:t>
            </a:r>
            <a:r>
              <a:rPr lang="en-US" dirty="0"/>
              <a:t>methods are declared without any </a:t>
            </a:r>
            <a:r>
              <a:rPr lang="en-US" dirty="0" smtClean="0"/>
              <a:t>body.</a:t>
            </a:r>
          </a:p>
          <a:p>
            <a:pPr algn="just"/>
            <a:r>
              <a:rPr lang="en-US" dirty="0" smtClean="0"/>
              <a:t>You can define interfaces </a:t>
            </a:r>
            <a:r>
              <a:rPr lang="en-US" dirty="0"/>
              <a:t>that don’t make assumptions about how they are implemented. </a:t>
            </a:r>
            <a:endParaRPr lang="en-US" dirty="0" smtClean="0"/>
          </a:p>
          <a:p>
            <a:pPr algn="just"/>
            <a:r>
              <a:rPr lang="en-US" dirty="0" smtClean="0"/>
              <a:t>Once </a:t>
            </a:r>
            <a:r>
              <a:rPr lang="en-US" dirty="0"/>
              <a:t>it </a:t>
            </a:r>
            <a:r>
              <a:rPr lang="en-US" dirty="0" smtClean="0"/>
              <a:t>is defined</a:t>
            </a:r>
            <a:r>
              <a:rPr lang="en-US" dirty="0"/>
              <a:t>, any number of classes can implement an interface. Also, one class can </a:t>
            </a:r>
            <a:r>
              <a:rPr lang="en-US" dirty="0" smtClean="0"/>
              <a:t>implement any </a:t>
            </a:r>
            <a:r>
              <a:rPr lang="en-US" dirty="0"/>
              <a:t>number of interfaces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To implement an interface, a class must provide the complete set of methods </a:t>
            </a:r>
            <a:r>
              <a:rPr lang="en-US" dirty="0" smtClean="0"/>
              <a:t>required by </a:t>
            </a:r>
            <a:r>
              <a:rPr lang="en-US" dirty="0"/>
              <a:t>the interface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All methods and variables are implicitly public.</a:t>
            </a:r>
          </a:p>
          <a:p>
            <a:pPr algn="just"/>
            <a:r>
              <a:rPr lang="en-US" dirty="0"/>
              <a:t>All variables are implicitly final and </a:t>
            </a:r>
            <a:r>
              <a:rPr lang="en-US" dirty="0" smtClean="0"/>
              <a:t>static.</a:t>
            </a:r>
          </a:p>
          <a:p>
            <a:pPr algn="just"/>
            <a:r>
              <a:rPr lang="en-US" dirty="0"/>
              <a:t>The methods that implement an interface </a:t>
            </a:r>
            <a:r>
              <a:rPr lang="en-US" dirty="0" smtClean="0"/>
              <a:t>must be </a:t>
            </a:r>
            <a:r>
              <a:rPr lang="en-US" dirty="0"/>
              <a:t>declared public.</a:t>
            </a:r>
          </a:p>
        </p:txBody>
      </p:sp>
    </p:spTree>
    <p:extLst>
      <p:ext uri="{BB962C8B-B14F-4D97-AF65-F5344CB8AC3E}">
        <p14:creationId xmlns:p14="http://schemas.microsoft.com/office/powerpoint/2010/main" val="2554616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Interfaces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613185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An interface is defined much like a class</a:t>
            </a:r>
            <a:r>
              <a:rPr lang="en-US" dirty="0" smtClean="0"/>
              <a:t>.</a:t>
            </a:r>
            <a:endParaRPr lang="en-US" dirty="0"/>
          </a:p>
          <a:p>
            <a:pPr marL="457200" lvl="1" indent="0" algn="just">
              <a:buNone/>
            </a:pPr>
            <a:r>
              <a:rPr lang="en-US" sz="2000" dirty="0" err="1" smtClean="0"/>
              <a:t>Access_modifier</a:t>
            </a:r>
            <a:r>
              <a:rPr lang="en-US" sz="2000" dirty="0" smtClean="0"/>
              <a:t> </a:t>
            </a:r>
            <a:r>
              <a:rPr lang="en-US" sz="2000" dirty="0"/>
              <a:t>interface </a:t>
            </a:r>
            <a:r>
              <a:rPr lang="en-US" sz="2000" dirty="0" err="1" smtClean="0"/>
              <a:t>name_of_interface</a:t>
            </a:r>
            <a:r>
              <a:rPr lang="en-US" sz="2000" dirty="0" smtClean="0"/>
              <a:t> </a:t>
            </a:r>
            <a:r>
              <a:rPr lang="en-US" sz="2000" dirty="0"/>
              <a:t>{</a:t>
            </a:r>
          </a:p>
          <a:p>
            <a:pPr marL="914400" lvl="2" indent="0" algn="just">
              <a:buNone/>
            </a:pPr>
            <a:r>
              <a:rPr lang="en-US" dirty="0"/>
              <a:t>return-type method-name1(parameter-list);</a:t>
            </a:r>
          </a:p>
          <a:p>
            <a:pPr marL="914400" lvl="2" indent="0" algn="just">
              <a:buNone/>
            </a:pPr>
            <a:r>
              <a:rPr lang="en-US" dirty="0"/>
              <a:t>return-type method-name2(parameter-list);</a:t>
            </a:r>
          </a:p>
          <a:p>
            <a:pPr marL="914400" lvl="2" indent="0" algn="just">
              <a:buNone/>
            </a:pPr>
            <a:r>
              <a:rPr lang="en-US" dirty="0"/>
              <a:t>type final-varname1 = value;</a:t>
            </a:r>
          </a:p>
          <a:p>
            <a:pPr marL="914400" lvl="2" indent="0" algn="just">
              <a:buNone/>
            </a:pPr>
            <a:r>
              <a:rPr lang="en-US" dirty="0"/>
              <a:t>type final-varname2 = value;</a:t>
            </a:r>
          </a:p>
          <a:p>
            <a:pPr marL="914400" lvl="2" indent="0" algn="just">
              <a:buNone/>
            </a:pPr>
            <a:r>
              <a:rPr lang="en-US" dirty="0"/>
              <a:t>//...</a:t>
            </a:r>
          </a:p>
          <a:p>
            <a:pPr marL="914400" lvl="2" indent="0" algn="just">
              <a:buNone/>
            </a:pPr>
            <a:r>
              <a:rPr lang="en-US" dirty="0"/>
              <a:t>return-type method-</a:t>
            </a:r>
            <a:r>
              <a:rPr lang="en-US" dirty="0" err="1"/>
              <a:t>nameN</a:t>
            </a:r>
            <a:r>
              <a:rPr lang="en-US" dirty="0"/>
              <a:t>(parameter-list);</a:t>
            </a:r>
          </a:p>
          <a:p>
            <a:pPr marL="914400" lvl="2" indent="0" algn="just">
              <a:buNone/>
            </a:pPr>
            <a:r>
              <a:rPr lang="en-US" dirty="0"/>
              <a:t>type final-</a:t>
            </a:r>
            <a:r>
              <a:rPr lang="en-US" dirty="0" err="1"/>
              <a:t>varnameN</a:t>
            </a:r>
            <a:r>
              <a:rPr lang="en-US" dirty="0"/>
              <a:t> = value;</a:t>
            </a:r>
          </a:p>
          <a:p>
            <a:pPr marL="457200" lvl="1" indent="0" algn="just">
              <a:buNone/>
            </a:pPr>
            <a:r>
              <a:rPr lang="en-US" sz="2000" dirty="0" smtClean="0"/>
              <a:t>}</a:t>
            </a:r>
          </a:p>
          <a:p>
            <a:pPr algn="just"/>
            <a:r>
              <a:rPr lang="en-US" dirty="0" smtClean="0"/>
              <a:t>Methods that </a:t>
            </a:r>
            <a:r>
              <a:rPr lang="en-US" dirty="0"/>
              <a:t>are declared have no bodies. They end with a semicolon after the </a:t>
            </a:r>
            <a:r>
              <a:rPr lang="en-US" dirty="0" smtClean="0"/>
              <a:t>parameter list.</a:t>
            </a:r>
          </a:p>
          <a:p>
            <a:pPr algn="just"/>
            <a:r>
              <a:rPr lang="en-US" dirty="0"/>
              <a:t>Each class that includes such an interface </a:t>
            </a:r>
            <a:r>
              <a:rPr lang="en-US" dirty="0" smtClean="0"/>
              <a:t>must implement </a:t>
            </a:r>
            <a:r>
              <a:rPr lang="en-US" dirty="0"/>
              <a:t>all of the methods.</a:t>
            </a:r>
          </a:p>
        </p:txBody>
      </p:sp>
    </p:spTree>
    <p:extLst>
      <p:ext uri="{BB962C8B-B14F-4D97-AF65-F5344CB8AC3E}">
        <p14:creationId xmlns:p14="http://schemas.microsoft.com/office/powerpoint/2010/main" val="1962242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Interfaces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613185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Once an interface has been defined, one or more classes can implement that interface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interface </a:t>
            </a:r>
            <a:r>
              <a:rPr lang="en-US" dirty="0" err="1" smtClean="0"/>
              <a:t>interfacename</a:t>
            </a:r>
            <a:r>
              <a:rPr lang="en-US" dirty="0" smtClean="0"/>
              <a:t>{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void </a:t>
            </a:r>
            <a:r>
              <a:rPr lang="en-US" dirty="0" smtClean="0"/>
              <a:t>method(</a:t>
            </a:r>
            <a:r>
              <a:rPr lang="en-US" dirty="0" err="1" smtClean="0"/>
              <a:t>param</a:t>
            </a:r>
            <a:r>
              <a:rPr lang="en-US" dirty="0" smtClean="0"/>
              <a:t>-list);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}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class </a:t>
            </a:r>
            <a:r>
              <a:rPr lang="en-US" dirty="0" err="1"/>
              <a:t>classname</a:t>
            </a:r>
            <a:r>
              <a:rPr lang="en-US" dirty="0"/>
              <a:t> [extends superclass] [implements interface [,interface...]] {</a:t>
            </a:r>
          </a:p>
          <a:p>
            <a:pPr marL="0" indent="0" algn="just">
              <a:buNone/>
            </a:pPr>
            <a:r>
              <a:rPr lang="en-US" dirty="0"/>
              <a:t>// class-body</a:t>
            </a:r>
          </a:p>
          <a:p>
            <a:pPr marL="0" indent="0" algn="just">
              <a:buNone/>
            </a:pPr>
            <a:r>
              <a:rPr lang="en-US" dirty="0"/>
              <a:t>}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86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2653</TotalTime>
  <Words>709</Words>
  <Application>Microsoft Office PowerPoint</Application>
  <PresentationFormat>Widescreen</PresentationFormat>
  <Paragraphs>152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Abstract Classes &amp; Interfaces</vt:lpstr>
      <vt:lpstr>Abstract Classes</vt:lpstr>
      <vt:lpstr>Abstract Classes</vt:lpstr>
      <vt:lpstr>Abstract Classes</vt:lpstr>
      <vt:lpstr>Abstract Classes</vt:lpstr>
      <vt:lpstr>Abstract Classes</vt:lpstr>
      <vt:lpstr>Interfaces</vt:lpstr>
      <vt:lpstr>Interfaces</vt:lpstr>
      <vt:lpstr>Interfaces</vt:lpstr>
      <vt:lpstr>Interfaces</vt:lpstr>
      <vt:lpstr>PowerPoint Presentation</vt:lpstr>
      <vt:lpstr>Interfaces</vt:lpstr>
      <vt:lpstr>Interfaces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Modifiers</dc:title>
  <dc:creator>Windows User</dc:creator>
  <cp:lastModifiedBy>Windows User</cp:lastModifiedBy>
  <cp:revision>146</cp:revision>
  <dcterms:created xsi:type="dcterms:W3CDTF">2021-06-06T14:35:48Z</dcterms:created>
  <dcterms:modified xsi:type="dcterms:W3CDTF">2021-06-09T10:33:56Z</dcterms:modified>
</cp:coreProperties>
</file>