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-560" y="-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7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31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09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52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9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26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442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03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55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873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505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3EF6B-DA42-4D8C-8D7B-6CC517C0C860}" type="datetimeFigureOut">
              <a:rPr lang="en-US" smtClean="0"/>
              <a:pPr/>
              <a:t>14-Jun-22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3778-B7CD-41B6-A392-55005783E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854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Packages &amp; Java Naming Conventions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1720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Defining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create a package is quite easy: simply include a </a:t>
            </a:r>
            <a:r>
              <a:rPr lang="en-US" b="1" dirty="0"/>
              <a:t>package</a:t>
            </a:r>
            <a:r>
              <a:rPr lang="en-US" dirty="0"/>
              <a:t> </a:t>
            </a:r>
            <a:r>
              <a:rPr lang="en-US" dirty="0" smtClean="0"/>
              <a:t>command.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package statement defines a name space in which classes are stored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At most one package declaration can appear in a source file, and it must be the</a:t>
            </a:r>
            <a:r>
              <a:rPr lang="en-US" b="1" dirty="0"/>
              <a:t> </a:t>
            </a:r>
            <a:r>
              <a:rPr lang="en-US" b="1" dirty="0" smtClean="0"/>
              <a:t>first statement </a:t>
            </a:r>
            <a:r>
              <a:rPr lang="en-US" dirty="0"/>
              <a:t>in the </a:t>
            </a:r>
            <a:r>
              <a:rPr lang="en-US" dirty="0" smtClean="0"/>
              <a:t>source Java </a:t>
            </a:r>
            <a:r>
              <a:rPr lang="en-US" dirty="0"/>
              <a:t>file.</a:t>
            </a:r>
            <a:endParaRPr lang="en-US" dirty="0" smtClean="0"/>
          </a:p>
          <a:p>
            <a:pPr algn="just"/>
            <a:r>
              <a:rPr lang="en-US" dirty="0"/>
              <a:t>This is the general form of the package statement:</a:t>
            </a:r>
          </a:p>
          <a:p>
            <a:pPr marL="0" indent="0" algn="just">
              <a:buNone/>
            </a:pPr>
            <a:r>
              <a:rPr lang="en-US" dirty="0" smtClean="0"/>
              <a:t>		package </a:t>
            </a:r>
            <a:r>
              <a:rPr lang="en-US" i="1" dirty="0" smtClean="0"/>
              <a:t>pack</a:t>
            </a:r>
            <a:r>
              <a:rPr lang="en-US" dirty="0" smtClean="0"/>
              <a:t>;</a:t>
            </a:r>
            <a:endParaRPr lang="en-US" dirty="0"/>
          </a:p>
          <a:p>
            <a:pPr algn="just"/>
            <a:r>
              <a:rPr lang="en-US" dirty="0"/>
              <a:t>Here, </a:t>
            </a:r>
            <a:r>
              <a:rPr lang="en-US" i="1" dirty="0" smtClean="0"/>
              <a:t>pack</a:t>
            </a:r>
            <a:r>
              <a:rPr lang="en-US" dirty="0" smtClean="0"/>
              <a:t> </a:t>
            </a:r>
            <a:r>
              <a:rPr lang="en-US" dirty="0"/>
              <a:t>is the name of the package. </a:t>
            </a:r>
            <a:endParaRPr lang="en-US" dirty="0" smtClean="0"/>
          </a:p>
          <a:p>
            <a:pPr algn="just"/>
            <a:r>
              <a:rPr lang="en-US" dirty="0"/>
              <a:t>If a package declaration is omitted in a compilation unit, the Java byte code for </a:t>
            </a:r>
            <a:r>
              <a:rPr lang="en-US" dirty="0" smtClean="0"/>
              <a:t>the declarations </a:t>
            </a:r>
            <a:r>
              <a:rPr lang="en-US" dirty="0"/>
              <a:t>in the compilation unit will belong to an unnamed package (also </a:t>
            </a:r>
            <a:r>
              <a:rPr lang="en-US" dirty="0" smtClean="0"/>
              <a:t>called the </a:t>
            </a:r>
            <a:r>
              <a:rPr lang="en-US" dirty="0"/>
              <a:t>default package), which is typically synonymous with the current working directory on the host system.</a:t>
            </a:r>
          </a:p>
        </p:txBody>
      </p:sp>
    </p:spTree>
    <p:extLst>
      <p:ext uri="{BB962C8B-B14F-4D97-AF65-F5344CB8AC3E}">
        <p14:creationId xmlns:p14="http://schemas.microsoft.com/office/powerpoint/2010/main" xmlns="" val="39155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Defining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You can create a hierarchy of packages. To do so, simply separate each package </a:t>
            </a:r>
            <a:r>
              <a:rPr lang="en-US" dirty="0" smtClean="0"/>
              <a:t>name from </a:t>
            </a:r>
            <a:r>
              <a:rPr lang="en-US" dirty="0"/>
              <a:t>the one above it by use of a </a:t>
            </a:r>
            <a:r>
              <a:rPr lang="en-US" b="1" dirty="0"/>
              <a:t>period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general form of a multileveled </a:t>
            </a:r>
            <a:r>
              <a:rPr lang="en-US" dirty="0" smtClean="0"/>
              <a:t>package statement is: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400" dirty="0" smtClean="0"/>
              <a:t>package pack1[.pack2</a:t>
            </a:r>
            <a:r>
              <a:rPr lang="en-US" sz="2400" dirty="0"/>
              <a:t>[.</a:t>
            </a:r>
            <a:r>
              <a:rPr lang="en-US" sz="2400" dirty="0" smtClean="0"/>
              <a:t>pack3</a:t>
            </a:r>
            <a:r>
              <a:rPr lang="en-US" sz="2400" dirty="0"/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xmlns="" val="323834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import facility in Java makes it easier to use the contents of packages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accessibility of types (classes and interfaces) in a package determines their access from other packages.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contents of packages </a:t>
            </a:r>
            <a:r>
              <a:rPr lang="en-US" dirty="0" smtClean="0"/>
              <a:t>accessible </a:t>
            </a:r>
            <a:r>
              <a:rPr lang="en-US" dirty="0"/>
              <a:t>from outside a package, </a:t>
            </a:r>
            <a:r>
              <a:rPr lang="en-US" dirty="0" smtClean="0"/>
              <a:t>using </a:t>
            </a:r>
            <a:r>
              <a:rPr lang="en-US" dirty="0"/>
              <a:t>two ways. </a:t>
            </a:r>
            <a:endParaRPr lang="en-US" dirty="0" smtClean="0"/>
          </a:p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Using </a:t>
            </a:r>
            <a:r>
              <a:rPr lang="en-US" dirty="0"/>
              <a:t>the fully qualified </a:t>
            </a:r>
            <a:r>
              <a:rPr lang="en-US" dirty="0" smtClean="0"/>
              <a:t>name. </a:t>
            </a:r>
          </a:p>
          <a:p>
            <a:pPr marL="514350" indent="-514350" algn="just">
              <a:buFont typeface="+mj-lt"/>
              <a:buAutoNum type="arabicParenR" startAt="2"/>
            </a:pPr>
            <a:r>
              <a:rPr lang="en-US" dirty="0" smtClean="0"/>
              <a:t>Using </a:t>
            </a:r>
            <a:r>
              <a:rPr lang="en-US" dirty="0"/>
              <a:t>the import </a:t>
            </a:r>
            <a:r>
              <a:rPr lang="en-US" dirty="0" smtClean="0"/>
              <a:t>declaration.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12374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US" dirty="0" smtClean="0"/>
              <a:t>Using </a:t>
            </a:r>
            <a:r>
              <a:rPr lang="en-US" dirty="0"/>
              <a:t>the fully qualified </a:t>
            </a:r>
            <a:r>
              <a:rPr lang="en-US" dirty="0" smtClean="0"/>
              <a:t>name. </a:t>
            </a:r>
          </a:p>
          <a:p>
            <a:pPr algn="just"/>
            <a:r>
              <a:rPr lang="en-US" dirty="0"/>
              <a:t>The fully qualified name of a class is the name of the class prefixed with the package name.</a:t>
            </a:r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writing long names can become tedious. </a:t>
            </a:r>
            <a:endParaRPr lang="en-US" dirty="0" smtClean="0"/>
          </a:p>
          <a:p>
            <a:pPr marL="514350" indent="-514350" algn="just">
              <a:buFont typeface="+mj-lt"/>
              <a:buAutoNum type="arabicParenR" startAt="2"/>
            </a:pPr>
            <a:r>
              <a:rPr lang="en-US" dirty="0" smtClean="0"/>
              <a:t>Using </a:t>
            </a:r>
            <a:r>
              <a:rPr lang="en-US" dirty="0"/>
              <a:t>the import </a:t>
            </a:r>
            <a:r>
              <a:rPr lang="en-US" dirty="0" smtClean="0"/>
              <a:t>declaration.</a:t>
            </a:r>
          </a:p>
          <a:p>
            <a:pPr algn="just"/>
            <a:r>
              <a:rPr lang="en-US" dirty="0" smtClean="0"/>
              <a:t>The import declarations must be the first statement after any package declaration in a </a:t>
            </a:r>
            <a:r>
              <a:rPr lang="en-US" dirty="0"/>
              <a:t>source file.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single-type-import: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import &lt;fully qualified type name</a:t>
            </a:r>
            <a:r>
              <a:rPr lang="en-US" dirty="0" smtClean="0"/>
              <a:t>&gt;;</a:t>
            </a:r>
          </a:p>
          <a:p>
            <a:pPr marL="457200" lvl="1" indent="0" algn="just">
              <a:buNone/>
            </a:pPr>
            <a:r>
              <a:rPr lang="en-US" dirty="0" smtClean="0"/>
              <a:t>Example </a:t>
            </a:r>
            <a:r>
              <a:rPr lang="en-US" b="1" dirty="0" smtClean="0"/>
              <a:t>import </a:t>
            </a:r>
            <a:r>
              <a:rPr lang="en-US" b="1" dirty="0" err="1" smtClean="0"/>
              <a:t>pkg.Test</a:t>
            </a:r>
            <a:r>
              <a:rPr lang="en-US" dirty="0" smtClean="0"/>
              <a:t>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multiple-type-import:</a:t>
            </a:r>
          </a:p>
          <a:p>
            <a:pPr marL="457200" lvl="1" indent="0" algn="just">
              <a:buNone/>
            </a:pPr>
            <a:r>
              <a:rPr lang="en-US" dirty="0"/>
              <a:t>import &lt;fully qualified package name</a:t>
            </a:r>
            <a:r>
              <a:rPr lang="en-US" dirty="0" smtClean="0"/>
              <a:t>&gt;.*;</a:t>
            </a:r>
          </a:p>
          <a:p>
            <a:pPr marL="457200" lvl="1" indent="0" algn="just">
              <a:buNone/>
            </a:pPr>
            <a:r>
              <a:rPr lang="en-US" dirty="0"/>
              <a:t>Example </a:t>
            </a:r>
            <a:r>
              <a:rPr lang="en-US" b="1" dirty="0"/>
              <a:t>import pkg</a:t>
            </a:r>
            <a:r>
              <a:rPr lang="en-US" b="1" dirty="0" smtClean="0"/>
              <a:t>.*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84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Using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Two </a:t>
            </a:r>
            <a:r>
              <a:rPr lang="en-US" dirty="0"/>
              <a:t>classes that have the same name but are in different packages.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distinguish between the two classes, we can use their fully qualified names.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single-type-import declaration can be used </a:t>
            </a:r>
            <a:r>
              <a:rPr lang="en-US" dirty="0" smtClean="0"/>
              <a:t>to disambiguate </a:t>
            </a:r>
            <a:r>
              <a:rPr lang="en-US" dirty="0"/>
              <a:t>a type name when access to the type is </a:t>
            </a:r>
            <a:r>
              <a:rPr lang="en-US" dirty="0" smtClean="0"/>
              <a:t>ambiguous. </a:t>
            </a:r>
          </a:p>
          <a:p>
            <a:pPr algn="just"/>
            <a:r>
              <a:rPr lang="en-US" dirty="0"/>
              <a:t>For example both, </a:t>
            </a:r>
            <a:r>
              <a:rPr lang="en-US" dirty="0" err="1"/>
              <a:t>java.util</a:t>
            </a:r>
            <a:r>
              <a:rPr lang="en-US" dirty="0"/>
              <a:t> and </a:t>
            </a:r>
            <a:r>
              <a:rPr lang="en-US" dirty="0" err="1"/>
              <a:t>java.sql</a:t>
            </a:r>
            <a:r>
              <a:rPr lang="en-US" dirty="0"/>
              <a:t> packages have a class named Date. </a:t>
            </a:r>
          </a:p>
          <a:p>
            <a:pPr marL="914400" lvl="2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pPr marL="914400" lvl="2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java.sql</a:t>
            </a:r>
            <a:r>
              <a:rPr lang="en-US" dirty="0"/>
              <a:t>.*;</a:t>
            </a:r>
          </a:p>
          <a:p>
            <a:pPr algn="just"/>
            <a:r>
              <a:rPr lang="en-US" dirty="0" smtClean="0"/>
              <a:t>then </a:t>
            </a:r>
            <a:r>
              <a:rPr lang="en-US" dirty="0"/>
              <a:t>we will get a compile-time </a:t>
            </a:r>
            <a:r>
              <a:rPr lang="en-US" dirty="0" smtClean="0"/>
              <a:t>error.</a:t>
            </a:r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compiler will not be able to figure out which Date class do we want. 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need to use a full package name every time we declare a new object of that class.</a:t>
            </a:r>
          </a:p>
          <a:p>
            <a:pPr marL="914400" lvl="2" indent="0" algn="just">
              <a:buNone/>
            </a:pPr>
            <a:r>
              <a:rPr lang="en-US" dirty="0" err="1" smtClean="0"/>
              <a:t>java.util.Date</a:t>
            </a:r>
            <a:r>
              <a:rPr lang="en-US" dirty="0" smtClean="0"/>
              <a:t> </a:t>
            </a:r>
            <a:r>
              <a:rPr lang="en-US" dirty="0" err="1"/>
              <a:t>deadLine</a:t>
            </a:r>
            <a:r>
              <a:rPr lang="en-US" dirty="0"/>
              <a:t> = new </a:t>
            </a:r>
            <a:r>
              <a:rPr lang="en-US" dirty="0" err="1"/>
              <a:t>java.util.Date</a:t>
            </a:r>
            <a:r>
              <a:rPr lang="en-US" dirty="0"/>
              <a:t>();</a:t>
            </a:r>
          </a:p>
          <a:p>
            <a:pPr marL="914400" lvl="2" indent="0" algn="just">
              <a:buNone/>
            </a:pPr>
            <a:r>
              <a:rPr lang="en-US" dirty="0" err="1"/>
              <a:t>java.sql.Date</a:t>
            </a:r>
            <a:r>
              <a:rPr lang="en-US" dirty="0"/>
              <a:t> today = new </a:t>
            </a:r>
            <a:r>
              <a:rPr lang="en-US" dirty="0" err="1"/>
              <a:t>java.sql.Date</a:t>
            </a:r>
            <a:r>
              <a:rPr lang="en-US" dirty="0"/>
              <a:t>();</a:t>
            </a:r>
            <a:endParaRPr lang="en-US" dirty="0" smtClean="0"/>
          </a:p>
          <a:p>
            <a:pPr algn="just"/>
            <a:r>
              <a:rPr lang="en-US" dirty="0"/>
              <a:t>Members of the </a:t>
            </a:r>
            <a:r>
              <a:rPr lang="en-US" b="1" dirty="0" err="1"/>
              <a:t>java.lang</a:t>
            </a:r>
            <a:r>
              <a:rPr lang="en-US" dirty="0"/>
              <a:t> package are imported automatically. </a:t>
            </a:r>
          </a:p>
          <a:p>
            <a:pPr algn="just"/>
            <a:r>
              <a:rPr lang="en-US" dirty="0" smtClean="0"/>
              <a:t>More </a:t>
            </a:r>
            <a:r>
              <a:rPr lang="en-US" dirty="0"/>
              <a:t>than one file can include the same package statement.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152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Compiling Code into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location in the file system where the package directory should be created </a:t>
            </a:r>
            <a:r>
              <a:rPr lang="en-US" dirty="0" smtClean="0"/>
              <a:t>is specified </a:t>
            </a:r>
            <a:r>
              <a:rPr lang="en-US" dirty="0"/>
              <a:t>using the </a:t>
            </a:r>
            <a:r>
              <a:rPr lang="en-US" b="1" dirty="0"/>
              <a:t>-d</a:t>
            </a:r>
            <a:r>
              <a:rPr lang="en-US" dirty="0"/>
              <a:t> option (d for destination) of the </a:t>
            </a:r>
            <a:r>
              <a:rPr lang="en-US" dirty="0" err="1"/>
              <a:t>javac</a:t>
            </a:r>
            <a:r>
              <a:rPr lang="en-US" dirty="0"/>
              <a:t> command.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compiler </a:t>
            </a:r>
            <a:r>
              <a:rPr lang="en-US" dirty="0" smtClean="0"/>
              <a:t>will create </a:t>
            </a:r>
            <a:r>
              <a:rPr lang="en-US" dirty="0"/>
              <a:t>the package directory </a:t>
            </a:r>
            <a:r>
              <a:rPr lang="en-US" dirty="0" smtClean="0"/>
              <a:t>under </a:t>
            </a:r>
            <a:r>
              <a:rPr lang="en-US" dirty="0"/>
              <a:t>the specified location, and place the Java byte </a:t>
            </a:r>
            <a:r>
              <a:rPr lang="en-US" dirty="0" smtClean="0"/>
              <a:t>code inside the package </a:t>
            </a:r>
            <a:r>
              <a:rPr lang="en-US" dirty="0"/>
              <a:t>directory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 err="1" smtClean="0"/>
              <a:t>javac</a:t>
            </a:r>
            <a:r>
              <a:rPr lang="en-US" sz="2400" dirty="0" smtClean="0"/>
              <a:t> </a:t>
            </a:r>
            <a:r>
              <a:rPr lang="en-US" sz="2400" dirty="0"/>
              <a:t>-d directory </a:t>
            </a:r>
            <a:r>
              <a:rPr lang="en-US" sz="2400" dirty="0" err="1"/>
              <a:t>javafilename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/>
            <a:r>
              <a:rPr lang="en-US" dirty="0"/>
              <a:t>We can use . (dot</a:t>
            </a:r>
            <a:r>
              <a:rPr lang="en-US" dirty="0" smtClean="0"/>
              <a:t>),  </a:t>
            </a:r>
            <a:r>
              <a:rPr lang="en-US" dirty="0"/>
              <a:t>If you want to keep the package within the same </a:t>
            </a:r>
            <a:r>
              <a:rPr lang="en-US" dirty="0" smtClean="0"/>
              <a:t>directory.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400" dirty="0" err="1"/>
              <a:t>javac</a:t>
            </a:r>
            <a:r>
              <a:rPr lang="en-US" sz="2400" dirty="0"/>
              <a:t> -d </a:t>
            </a:r>
            <a:r>
              <a:rPr lang="en-US" sz="2400" dirty="0" smtClean="0"/>
              <a:t>. </a:t>
            </a:r>
            <a:r>
              <a:rPr lang="en-US" sz="2400" dirty="0" err="1" smtClean="0"/>
              <a:t>javafilename</a:t>
            </a:r>
            <a:r>
              <a:rPr lang="en-US" sz="2400" dirty="0" smtClean="0"/>
              <a:t> </a:t>
            </a: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90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Compiling Code into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700" dirty="0" smtClean="0"/>
              <a:t>package </a:t>
            </a:r>
            <a:r>
              <a:rPr lang="en-US" sz="2700" dirty="0" err="1"/>
              <a:t>packA</a:t>
            </a:r>
            <a:r>
              <a:rPr lang="en-US" sz="2700" dirty="0"/>
              <a:t>;  </a:t>
            </a:r>
          </a:p>
          <a:p>
            <a:pPr marL="0" indent="0" algn="just">
              <a:buNone/>
            </a:pPr>
            <a:r>
              <a:rPr lang="en-US" sz="2700" dirty="0"/>
              <a:t>public class A{  </a:t>
            </a:r>
          </a:p>
          <a:p>
            <a:pPr marL="0" indent="0" algn="just">
              <a:buNone/>
            </a:pPr>
            <a:r>
              <a:rPr lang="en-US" sz="2700" dirty="0"/>
              <a:t>	public void test()</a:t>
            </a:r>
          </a:p>
          <a:p>
            <a:pPr marL="0" indent="0" algn="just">
              <a:buNone/>
            </a:pPr>
            <a:r>
              <a:rPr lang="en-US" sz="2700" dirty="0"/>
              <a:t>	{</a:t>
            </a:r>
          </a:p>
          <a:p>
            <a:pPr marL="0" indent="0" algn="just">
              <a:buNone/>
            </a:pPr>
            <a:r>
              <a:rPr lang="en-US" sz="2700" dirty="0"/>
              <a:t>		</a:t>
            </a:r>
            <a:r>
              <a:rPr lang="en-US" sz="2700" dirty="0" err="1"/>
              <a:t>System.out.println</a:t>
            </a:r>
            <a:r>
              <a:rPr lang="en-US" sz="2700" dirty="0"/>
              <a:t>("Hello I am in class A in package </a:t>
            </a:r>
            <a:r>
              <a:rPr lang="en-US" sz="2700" dirty="0" err="1"/>
              <a:t>packA</a:t>
            </a:r>
            <a:r>
              <a:rPr lang="en-US" sz="2700" dirty="0"/>
              <a:t>");</a:t>
            </a:r>
          </a:p>
          <a:p>
            <a:pPr marL="0" indent="0" algn="just">
              <a:buNone/>
            </a:pPr>
            <a:r>
              <a:rPr lang="en-US" sz="2700" dirty="0"/>
              <a:t>	}  </a:t>
            </a:r>
          </a:p>
          <a:p>
            <a:pPr marL="0" indent="0" algn="just">
              <a:buNone/>
            </a:pPr>
            <a:r>
              <a:rPr lang="en-US" sz="2700" dirty="0"/>
              <a:t>} </a:t>
            </a:r>
            <a:endParaRPr lang="en-US" sz="2700" dirty="0" smtClean="0"/>
          </a:p>
          <a:p>
            <a:pPr marL="0" indent="0" algn="ctr">
              <a:buNone/>
            </a:pPr>
            <a:r>
              <a:rPr lang="en-US" sz="2500" dirty="0" smtClean="0"/>
              <a:t>----------------------------------------------------------------------------------------------------------------------------------</a:t>
            </a:r>
          </a:p>
          <a:p>
            <a:pPr marL="0" indent="0" algn="just">
              <a:buNone/>
            </a:pPr>
            <a:r>
              <a:rPr lang="en-US" sz="2700" dirty="0"/>
              <a:t>package </a:t>
            </a:r>
            <a:r>
              <a:rPr lang="en-US" sz="2700" dirty="0" err="1"/>
              <a:t>packB</a:t>
            </a:r>
            <a:r>
              <a:rPr lang="en-US" sz="2700" dirty="0"/>
              <a:t>;  </a:t>
            </a:r>
          </a:p>
          <a:p>
            <a:pPr marL="0" indent="0" algn="just">
              <a:buNone/>
            </a:pPr>
            <a:r>
              <a:rPr lang="en-US" sz="2700" dirty="0"/>
              <a:t>import </a:t>
            </a:r>
            <a:r>
              <a:rPr lang="en-US" sz="2700" dirty="0" err="1"/>
              <a:t>packA</a:t>
            </a:r>
            <a:r>
              <a:rPr lang="en-US" sz="2700" dirty="0"/>
              <a:t>.*;  </a:t>
            </a:r>
          </a:p>
          <a:p>
            <a:pPr marL="0" indent="0" algn="just">
              <a:buNone/>
            </a:pPr>
            <a:r>
              <a:rPr lang="en-US" sz="2700" dirty="0"/>
              <a:t>class B</a:t>
            </a:r>
          </a:p>
          <a:p>
            <a:pPr marL="0" indent="0" algn="just">
              <a:buNone/>
            </a:pPr>
            <a:r>
              <a:rPr lang="en-US" sz="2700" dirty="0"/>
              <a:t>{</a:t>
            </a:r>
          </a:p>
          <a:p>
            <a:pPr marL="0" indent="0" algn="just">
              <a:buNone/>
            </a:pPr>
            <a:r>
              <a:rPr lang="en-US" sz="2700" dirty="0"/>
              <a:t>	public static void main(String </a:t>
            </a:r>
            <a:r>
              <a:rPr lang="en-US" sz="2700" dirty="0" err="1"/>
              <a:t>args</a:t>
            </a:r>
            <a:r>
              <a:rPr lang="en-US" sz="2700" dirty="0"/>
              <a:t>[]){  </a:t>
            </a:r>
          </a:p>
          <a:p>
            <a:pPr marL="0" indent="0" algn="just">
              <a:buNone/>
            </a:pPr>
            <a:r>
              <a:rPr lang="en-US" sz="2700" dirty="0"/>
              <a:t>	A </a:t>
            </a:r>
            <a:r>
              <a:rPr lang="en-US" sz="2700" dirty="0" err="1"/>
              <a:t>obj</a:t>
            </a:r>
            <a:r>
              <a:rPr lang="en-US" sz="2700" dirty="0"/>
              <a:t> = new A();  </a:t>
            </a:r>
          </a:p>
          <a:p>
            <a:pPr marL="0" indent="0" algn="just">
              <a:buNone/>
            </a:pPr>
            <a:r>
              <a:rPr lang="en-US" sz="2700" dirty="0"/>
              <a:t>	</a:t>
            </a:r>
            <a:r>
              <a:rPr lang="en-US" sz="2700" dirty="0" err="1"/>
              <a:t>obj.test</a:t>
            </a:r>
            <a:r>
              <a:rPr lang="en-US" sz="2700" dirty="0"/>
              <a:t>();  </a:t>
            </a:r>
          </a:p>
          <a:p>
            <a:pPr marL="0" indent="0" algn="just">
              <a:buNone/>
            </a:pPr>
            <a:r>
              <a:rPr lang="en-US" sz="2700" dirty="0"/>
              <a:t>	}  </a:t>
            </a:r>
          </a:p>
          <a:p>
            <a:pPr marL="0" indent="0" algn="just">
              <a:buNone/>
            </a:pPr>
            <a:r>
              <a:rPr lang="en-US" sz="2700" dirty="0"/>
              <a:t>}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549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Compiling Code into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2700" dirty="0" smtClean="0"/>
              <a:t>package </a:t>
            </a:r>
            <a:r>
              <a:rPr lang="en-US" sz="2700" dirty="0" err="1"/>
              <a:t>packA</a:t>
            </a:r>
            <a:r>
              <a:rPr lang="en-US" sz="2700" dirty="0"/>
              <a:t>;  </a:t>
            </a:r>
          </a:p>
          <a:p>
            <a:pPr marL="0" indent="0" algn="just">
              <a:buNone/>
            </a:pPr>
            <a:r>
              <a:rPr lang="en-US" sz="2700" dirty="0"/>
              <a:t>public class A{  </a:t>
            </a:r>
          </a:p>
          <a:p>
            <a:pPr marL="0" indent="0" algn="just">
              <a:buNone/>
            </a:pPr>
            <a:r>
              <a:rPr lang="en-US" sz="2700" dirty="0"/>
              <a:t>	public void test()</a:t>
            </a:r>
          </a:p>
          <a:p>
            <a:pPr marL="0" indent="0" algn="just">
              <a:buNone/>
            </a:pPr>
            <a:r>
              <a:rPr lang="en-US" sz="2700" dirty="0"/>
              <a:t>	{</a:t>
            </a:r>
          </a:p>
          <a:p>
            <a:pPr marL="0" indent="0" algn="just">
              <a:buNone/>
            </a:pPr>
            <a:r>
              <a:rPr lang="en-US" sz="2700" dirty="0"/>
              <a:t>		</a:t>
            </a:r>
            <a:r>
              <a:rPr lang="en-US" sz="2700" dirty="0" err="1"/>
              <a:t>System.out.println</a:t>
            </a:r>
            <a:r>
              <a:rPr lang="en-US" sz="2700" dirty="0"/>
              <a:t>("Hello I am in class A in package </a:t>
            </a:r>
            <a:r>
              <a:rPr lang="en-US" sz="2700" dirty="0" err="1"/>
              <a:t>packA</a:t>
            </a:r>
            <a:r>
              <a:rPr lang="en-US" sz="2700" dirty="0"/>
              <a:t>");</a:t>
            </a:r>
          </a:p>
          <a:p>
            <a:pPr marL="0" indent="0" algn="just">
              <a:buNone/>
            </a:pPr>
            <a:r>
              <a:rPr lang="en-US" sz="2700" dirty="0"/>
              <a:t>	}  </a:t>
            </a:r>
          </a:p>
          <a:p>
            <a:pPr marL="0" indent="0" algn="just">
              <a:buNone/>
            </a:pPr>
            <a:r>
              <a:rPr lang="en-US" sz="2700" dirty="0"/>
              <a:t>} </a:t>
            </a:r>
            <a:endParaRPr lang="en-US" sz="2700" dirty="0" smtClean="0"/>
          </a:p>
          <a:p>
            <a:pPr marL="0" indent="0" algn="ctr">
              <a:buNone/>
            </a:pPr>
            <a:r>
              <a:rPr lang="en-US" sz="2500" dirty="0" smtClean="0"/>
              <a:t>----------------------------------------------------------------------------------------------------------------------------------</a:t>
            </a:r>
          </a:p>
          <a:p>
            <a:pPr marL="0" indent="0" algn="just">
              <a:buNone/>
            </a:pPr>
            <a:r>
              <a:rPr lang="en-US" sz="2700" dirty="0"/>
              <a:t>package </a:t>
            </a:r>
            <a:r>
              <a:rPr lang="en-US" sz="2700" dirty="0" err="1"/>
              <a:t>packB</a:t>
            </a:r>
            <a:r>
              <a:rPr lang="en-US" sz="2700" dirty="0"/>
              <a:t>;  </a:t>
            </a:r>
          </a:p>
          <a:p>
            <a:pPr marL="0" indent="0" algn="just">
              <a:buNone/>
            </a:pPr>
            <a:r>
              <a:rPr lang="en-US" sz="2700" dirty="0"/>
              <a:t>import </a:t>
            </a:r>
            <a:r>
              <a:rPr lang="en-US" sz="2700" dirty="0" err="1"/>
              <a:t>packA</a:t>
            </a:r>
            <a:r>
              <a:rPr lang="en-US" sz="2700" dirty="0"/>
              <a:t>.*;  </a:t>
            </a:r>
          </a:p>
          <a:p>
            <a:pPr marL="0" indent="0" algn="just">
              <a:buNone/>
            </a:pPr>
            <a:r>
              <a:rPr lang="en-US" sz="2700" dirty="0"/>
              <a:t>class B</a:t>
            </a:r>
          </a:p>
          <a:p>
            <a:pPr marL="0" indent="0" algn="just">
              <a:buNone/>
            </a:pPr>
            <a:r>
              <a:rPr lang="en-US" sz="2700" dirty="0"/>
              <a:t>{</a:t>
            </a:r>
          </a:p>
          <a:p>
            <a:pPr marL="0" indent="0" algn="just">
              <a:buNone/>
            </a:pPr>
            <a:r>
              <a:rPr lang="en-US" sz="2700" dirty="0"/>
              <a:t>	public static void main(String </a:t>
            </a:r>
            <a:r>
              <a:rPr lang="en-US" sz="2700" dirty="0" err="1"/>
              <a:t>args</a:t>
            </a:r>
            <a:r>
              <a:rPr lang="en-US" sz="2700" dirty="0"/>
              <a:t>[]){  </a:t>
            </a:r>
          </a:p>
          <a:p>
            <a:pPr marL="0" indent="0" algn="just">
              <a:buNone/>
            </a:pPr>
            <a:r>
              <a:rPr lang="en-US" sz="2700" dirty="0"/>
              <a:t>	A </a:t>
            </a:r>
            <a:r>
              <a:rPr lang="en-US" sz="2700" dirty="0" err="1"/>
              <a:t>obj</a:t>
            </a:r>
            <a:r>
              <a:rPr lang="en-US" sz="2700" dirty="0"/>
              <a:t> = new A();  </a:t>
            </a:r>
          </a:p>
          <a:p>
            <a:pPr marL="0" indent="0" algn="just">
              <a:buNone/>
            </a:pPr>
            <a:r>
              <a:rPr lang="en-US" sz="2700" dirty="0"/>
              <a:t>	</a:t>
            </a:r>
            <a:r>
              <a:rPr lang="en-US" sz="2700" dirty="0" err="1"/>
              <a:t>obj.test</a:t>
            </a:r>
            <a:r>
              <a:rPr lang="en-US" sz="2700" dirty="0"/>
              <a:t>();  </a:t>
            </a:r>
          </a:p>
          <a:p>
            <a:pPr marL="0" indent="0" algn="just">
              <a:buNone/>
            </a:pPr>
            <a:r>
              <a:rPr lang="en-US" sz="2700" dirty="0"/>
              <a:t>	}  </a:t>
            </a:r>
          </a:p>
          <a:p>
            <a:pPr marL="0" indent="0" algn="just">
              <a:buNone/>
            </a:pPr>
            <a:r>
              <a:rPr lang="en-US" sz="2700" dirty="0"/>
              <a:t>} 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80176" y="766482"/>
            <a:ext cx="216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Compile:</a:t>
            </a:r>
          </a:p>
          <a:p>
            <a:r>
              <a:rPr lang="en-US" dirty="0" err="1"/>
              <a:t>javac</a:t>
            </a:r>
            <a:r>
              <a:rPr lang="en-US" dirty="0"/>
              <a:t> -d . A.java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0176" y="3745005"/>
            <a:ext cx="2164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Compile:</a:t>
            </a:r>
          </a:p>
          <a:p>
            <a:r>
              <a:rPr lang="en-US" dirty="0" err="1"/>
              <a:t>javac</a:t>
            </a:r>
            <a:r>
              <a:rPr lang="en-US" dirty="0"/>
              <a:t> -d . </a:t>
            </a:r>
            <a:r>
              <a:rPr lang="en-US" dirty="0" smtClean="0"/>
              <a:t>B.java</a:t>
            </a:r>
          </a:p>
          <a:p>
            <a:endParaRPr lang="en-US" dirty="0"/>
          </a:p>
          <a:p>
            <a:r>
              <a:rPr lang="en-US" b="1" dirty="0" smtClean="0"/>
              <a:t>Run:</a:t>
            </a:r>
          </a:p>
          <a:p>
            <a:r>
              <a:rPr lang="en-US" dirty="0"/>
              <a:t>java </a:t>
            </a:r>
            <a:r>
              <a:rPr lang="en-US" dirty="0" err="1"/>
              <a:t>packB.B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056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Java Naming Conventions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naming </a:t>
            </a:r>
            <a:r>
              <a:rPr lang="en-US" dirty="0" smtClean="0"/>
              <a:t>conventions must </a:t>
            </a:r>
            <a:r>
              <a:rPr lang="en-US" dirty="0"/>
              <a:t>be followed while developing software in java for good maintenance and readability of code. </a:t>
            </a:r>
            <a:endParaRPr lang="en-US" dirty="0" smtClean="0"/>
          </a:p>
          <a:p>
            <a:pPr algn="just"/>
            <a:r>
              <a:rPr lang="en-US" dirty="0" smtClean="0"/>
              <a:t>Java </a:t>
            </a:r>
            <a:r>
              <a:rPr lang="en-US" dirty="0"/>
              <a:t>uses </a:t>
            </a:r>
            <a:r>
              <a:rPr lang="en-US" b="1" dirty="0" err="1"/>
              <a:t>CamelCase</a:t>
            </a:r>
            <a:r>
              <a:rPr lang="en-US" dirty="0"/>
              <a:t> as a practice for writing names of methods, variables, classes, packages and constants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Java naming convention is a rule to follow as you decide what to name your identifiers such as class, package, variable, constant, method, etc.</a:t>
            </a:r>
          </a:p>
          <a:p>
            <a:pPr algn="just"/>
            <a:r>
              <a:rPr lang="en-US" dirty="0" smtClean="0"/>
              <a:t>But</a:t>
            </a:r>
            <a:r>
              <a:rPr lang="en-US" dirty="0"/>
              <a:t>, it is not forced to follow. So, it is known as convention not rule. These conventions are suggested by several Java communities such as </a:t>
            </a:r>
            <a:r>
              <a:rPr lang="en-US" b="1" dirty="0"/>
              <a:t>Sun Microsystems </a:t>
            </a:r>
            <a:r>
              <a:rPr lang="en-US" dirty="0"/>
              <a:t>and</a:t>
            </a:r>
            <a:r>
              <a:rPr lang="en-US" b="1" dirty="0"/>
              <a:t> Netscape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All </a:t>
            </a:r>
            <a:r>
              <a:rPr lang="en-US" dirty="0"/>
              <a:t>the classes, interfaces, packages, methods and fields of Java programming language are given according to the Java naming convention. If you fail to follow these conventions, it may generate </a:t>
            </a:r>
            <a:r>
              <a:rPr lang="en-US" dirty="0" smtClean="0"/>
              <a:t>confusion.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7568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Java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Class: </a:t>
            </a:r>
            <a:endParaRPr lang="en-US" dirty="0"/>
          </a:p>
          <a:p>
            <a:pPr algn="just"/>
            <a:r>
              <a:rPr lang="en-US" dirty="0"/>
              <a:t>It should start with the uppercase letter.</a:t>
            </a:r>
          </a:p>
          <a:p>
            <a:pPr algn="just"/>
            <a:r>
              <a:rPr lang="en-US" dirty="0"/>
              <a:t>It should be a noun such as Color, Button, System, Thread, etc.</a:t>
            </a:r>
          </a:p>
          <a:p>
            <a:pPr algn="just"/>
            <a:r>
              <a:rPr lang="en-US" dirty="0"/>
              <a:t>Use appropriate words, instead of </a:t>
            </a:r>
            <a:r>
              <a:rPr lang="en-US" dirty="0" smtClean="0"/>
              <a:t>acronyms.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-</a:t>
            </a:r>
            <a:r>
              <a:rPr lang="en-US" dirty="0"/>
              <a:t>	</a:t>
            </a:r>
            <a:r>
              <a:rPr lang="en-US" sz="2300" dirty="0" smtClean="0"/>
              <a:t>public class Employee  </a:t>
            </a:r>
          </a:p>
          <a:p>
            <a:pPr marL="2743200" lvl="6" indent="0" algn="just">
              <a:buNone/>
            </a:pPr>
            <a:r>
              <a:rPr lang="en-US" sz="2300" dirty="0" smtClean="0"/>
              <a:t>{  </a:t>
            </a:r>
            <a:endParaRPr lang="en-US" sz="2300" dirty="0"/>
          </a:p>
          <a:p>
            <a:pPr marL="2743200" lvl="6" indent="0" algn="just">
              <a:buNone/>
            </a:pPr>
            <a:r>
              <a:rPr lang="en-US" sz="2300" dirty="0" smtClean="0"/>
              <a:t>	//</a:t>
            </a:r>
            <a:r>
              <a:rPr lang="en-US" sz="2300" dirty="0"/>
              <a:t>code snippet  </a:t>
            </a:r>
          </a:p>
          <a:p>
            <a:pPr marL="2743200" lvl="6" indent="0" algn="just">
              <a:buNone/>
            </a:pPr>
            <a:r>
              <a:rPr lang="en-US" sz="2300" dirty="0"/>
              <a:t>}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Interface:</a:t>
            </a:r>
            <a:endParaRPr lang="en-US" dirty="0"/>
          </a:p>
          <a:p>
            <a:pPr algn="just"/>
            <a:r>
              <a:rPr lang="en-US" dirty="0"/>
              <a:t>It should start with the uppercase letter.</a:t>
            </a:r>
          </a:p>
          <a:p>
            <a:pPr algn="just"/>
            <a:r>
              <a:rPr lang="en-US" dirty="0"/>
              <a:t>It should be an adjective such as Runnable, Remote, </a:t>
            </a:r>
            <a:r>
              <a:rPr lang="en-US" dirty="0" err="1"/>
              <a:t>ActionListener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Use appropriate words, instead of acronyms.</a:t>
            </a:r>
          </a:p>
          <a:p>
            <a:pPr marL="914400" lvl="2" indent="0" algn="just">
              <a:buNone/>
            </a:pPr>
            <a:r>
              <a:rPr lang="en-US" sz="2800" dirty="0"/>
              <a:t>Example: -</a:t>
            </a:r>
            <a:r>
              <a:rPr lang="en-US" dirty="0" smtClean="0"/>
              <a:t>	</a:t>
            </a:r>
            <a:r>
              <a:rPr lang="en-US" sz="2300" dirty="0" smtClean="0"/>
              <a:t>interface </a:t>
            </a:r>
            <a:r>
              <a:rPr lang="en-US" sz="2300" dirty="0"/>
              <a:t>Printable  </a:t>
            </a:r>
          </a:p>
          <a:p>
            <a:pPr marL="2743200" lvl="6" indent="0" algn="just">
              <a:buNone/>
            </a:pPr>
            <a:r>
              <a:rPr lang="en-US" sz="2300" dirty="0"/>
              <a:t>{  </a:t>
            </a:r>
          </a:p>
          <a:p>
            <a:pPr marL="2743200" lvl="6" indent="0" algn="just">
              <a:buNone/>
            </a:pPr>
            <a:r>
              <a:rPr lang="en-US" sz="2300" dirty="0" smtClean="0"/>
              <a:t>	//</a:t>
            </a:r>
            <a:r>
              <a:rPr lang="en-US" sz="2300" dirty="0"/>
              <a:t>code snippet  </a:t>
            </a:r>
          </a:p>
          <a:p>
            <a:pPr marL="2743200" lvl="6" indent="0" algn="just">
              <a:buNone/>
            </a:pPr>
            <a:r>
              <a:rPr lang="en-US" sz="2300" dirty="0"/>
              <a:t>}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819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Java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Method: </a:t>
            </a:r>
          </a:p>
          <a:p>
            <a:pPr algn="just"/>
            <a:r>
              <a:rPr lang="en-US" dirty="0"/>
              <a:t>It should start with lowercase letter.</a:t>
            </a:r>
          </a:p>
          <a:p>
            <a:pPr algn="just"/>
            <a:r>
              <a:rPr lang="en-US" dirty="0"/>
              <a:t>It should be a verb such as main(), print(), </a:t>
            </a:r>
            <a:r>
              <a:rPr lang="en-US" dirty="0" err="1"/>
              <a:t>println</a:t>
            </a:r>
            <a:r>
              <a:rPr lang="en-US" dirty="0"/>
              <a:t>().</a:t>
            </a:r>
          </a:p>
          <a:p>
            <a:pPr algn="just"/>
            <a:r>
              <a:rPr lang="en-US" dirty="0"/>
              <a:t>If the name contains multiple words, start it with a lowercase letter followed by an uppercase letter such as </a:t>
            </a:r>
            <a:r>
              <a:rPr lang="en-US" dirty="0" err="1"/>
              <a:t>actionPerformed</a:t>
            </a:r>
            <a:r>
              <a:rPr lang="en-US" dirty="0" smtClean="0"/>
              <a:t>().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-</a:t>
            </a:r>
            <a:r>
              <a:rPr lang="en-US" dirty="0"/>
              <a:t>	</a:t>
            </a:r>
            <a:r>
              <a:rPr lang="en-US" sz="2100" dirty="0"/>
              <a:t>class Employee  </a:t>
            </a:r>
          </a:p>
          <a:p>
            <a:pPr marL="2743200" lvl="6" indent="0" algn="just">
              <a:buNone/>
            </a:pPr>
            <a:r>
              <a:rPr lang="en-US" sz="2100" dirty="0"/>
              <a:t>{  </a:t>
            </a:r>
          </a:p>
          <a:p>
            <a:pPr marL="3200400" lvl="7" indent="0" algn="just">
              <a:buNone/>
            </a:pPr>
            <a:r>
              <a:rPr lang="en-US" sz="2100" dirty="0"/>
              <a:t>//method  </a:t>
            </a:r>
          </a:p>
          <a:p>
            <a:pPr marL="3200400" lvl="7" indent="0" algn="just">
              <a:buNone/>
            </a:pPr>
            <a:r>
              <a:rPr lang="en-US" sz="2100" dirty="0"/>
              <a:t>void draw()  </a:t>
            </a:r>
          </a:p>
          <a:p>
            <a:pPr marL="3200400" lvl="7" indent="0" algn="just">
              <a:buNone/>
            </a:pPr>
            <a:r>
              <a:rPr lang="en-US" sz="2100" dirty="0"/>
              <a:t>{  </a:t>
            </a:r>
          </a:p>
          <a:p>
            <a:pPr marL="3200400" lvl="7" indent="0" algn="just">
              <a:buNone/>
            </a:pPr>
            <a:r>
              <a:rPr lang="en-US" sz="2100" dirty="0" smtClean="0"/>
              <a:t>	//</a:t>
            </a:r>
            <a:r>
              <a:rPr lang="en-US" sz="2100" dirty="0"/>
              <a:t>code snippet  </a:t>
            </a:r>
          </a:p>
          <a:p>
            <a:pPr marL="3200400" lvl="7" indent="0" algn="just">
              <a:buNone/>
            </a:pPr>
            <a:r>
              <a:rPr lang="en-US" sz="2100" dirty="0"/>
              <a:t>}  </a:t>
            </a:r>
          </a:p>
          <a:p>
            <a:pPr marL="2743200" lvl="6" indent="0" algn="just">
              <a:buNone/>
            </a:pPr>
            <a:r>
              <a:rPr lang="en-US" sz="21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xmlns="" val="127179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Java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Variable: </a:t>
            </a:r>
          </a:p>
          <a:p>
            <a:pPr algn="just"/>
            <a:r>
              <a:rPr lang="en-US" dirty="0"/>
              <a:t>It should start with a lowercase letter such as id, name.</a:t>
            </a:r>
          </a:p>
          <a:p>
            <a:pPr algn="just"/>
            <a:r>
              <a:rPr lang="en-US" dirty="0"/>
              <a:t>It should not start with the special characters like &amp; (ampersand), $ (dollar), _ (underscore).</a:t>
            </a:r>
          </a:p>
          <a:p>
            <a:pPr algn="just"/>
            <a:r>
              <a:rPr lang="en-US" dirty="0"/>
              <a:t>If the name contains multiple words, start it with the lowercase letter followed by an uppercase letter such as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-</a:t>
            </a:r>
            <a:r>
              <a:rPr lang="en-US" dirty="0"/>
              <a:t>	</a:t>
            </a:r>
            <a:r>
              <a:rPr lang="en-US" sz="2100" dirty="0"/>
              <a:t>class Employee  </a:t>
            </a:r>
          </a:p>
          <a:p>
            <a:pPr marL="2743200" lvl="6" indent="0" algn="just">
              <a:buNone/>
            </a:pPr>
            <a:r>
              <a:rPr lang="en-US" sz="2100" dirty="0"/>
              <a:t>{  </a:t>
            </a:r>
          </a:p>
          <a:p>
            <a:pPr marL="3200400" lvl="7" indent="0" algn="just">
              <a:buNone/>
            </a:pPr>
            <a:r>
              <a:rPr lang="en-US" sz="2100" dirty="0"/>
              <a:t>//variable  </a:t>
            </a:r>
          </a:p>
          <a:p>
            <a:pPr marL="3200400" lvl="7" indent="0" algn="just">
              <a:buNone/>
            </a:pPr>
            <a:r>
              <a:rPr lang="en-US" sz="2100" dirty="0" err="1"/>
              <a:t>int</a:t>
            </a:r>
            <a:r>
              <a:rPr lang="en-US" sz="2100" dirty="0"/>
              <a:t> id;  </a:t>
            </a:r>
          </a:p>
          <a:p>
            <a:pPr marL="3200400" lvl="7" indent="0" algn="just">
              <a:buNone/>
            </a:pPr>
            <a:r>
              <a:rPr lang="en-US" sz="2100" dirty="0"/>
              <a:t>//code snippet  </a:t>
            </a:r>
          </a:p>
          <a:p>
            <a:pPr marL="2743200" lvl="6" indent="0" algn="just">
              <a:buNone/>
            </a:pPr>
            <a:r>
              <a:rPr lang="en-US" sz="21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xmlns="" val="32472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Java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Package: </a:t>
            </a:r>
          </a:p>
          <a:p>
            <a:pPr algn="just"/>
            <a:r>
              <a:rPr lang="en-US" dirty="0"/>
              <a:t>It should be a lowercase letter such as java, lang.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should be separated by dots (.) such as </a:t>
            </a:r>
            <a:r>
              <a:rPr lang="en-US" dirty="0" err="1"/>
              <a:t>java.util</a:t>
            </a:r>
            <a:r>
              <a:rPr lang="en-US" dirty="0"/>
              <a:t>, </a:t>
            </a:r>
            <a:r>
              <a:rPr lang="en-US" dirty="0" err="1" smtClean="0"/>
              <a:t>java.lang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-</a:t>
            </a:r>
            <a:r>
              <a:rPr lang="en-US" dirty="0"/>
              <a:t>	</a:t>
            </a:r>
            <a:r>
              <a:rPr lang="en-US" sz="2100" dirty="0"/>
              <a:t>package </a:t>
            </a:r>
            <a:r>
              <a:rPr lang="en-US" sz="2100" dirty="0" err="1" smtClean="0"/>
              <a:t>com.javapack</a:t>
            </a:r>
            <a:r>
              <a:rPr lang="en-US" sz="2100" dirty="0" smtClean="0"/>
              <a:t>; </a:t>
            </a:r>
            <a:r>
              <a:rPr lang="en-US" sz="2100" dirty="0"/>
              <a:t>//package</a:t>
            </a:r>
          </a:p>
          <a:p>
            <a:pPr marL="0" indent="0" algn="just">
              <a:buNone/>
            </a:pPr>
            <a:r>
              <a:rPr lang="en-US" sz="2100" dirty="0" smtClean="0"/>
              <a:t>			class </a:t>
            </a:r>
            <a:r>
              <a:rPr lang="en-US" sz="2100" dirty="0"/>
              <a:t>Employee  </a:t>
            </a:r>
          </a:p>
          <a:p>
            <a:pPr marL="2743200" lvl="6" indent="0" algn="just">
              <a:buNone/>
            </a:pPr>
            <a:r>
              <a:rPr lang="en-US" sz="2100" dirty="0"/>
              <a:t>{  </a:t>
            </a:r>
          </a:p>
          <a:p>
            <a:pPr marL="3200400" lvl="7" indent="0" algn="just">
              <a:buNone/>
            </a:pPr>
            <a:r>
              <a:rPr lang="en-US" sz="2100" dirty="0" smtClean="0"/>
              <a:t>//</a:t>
            </a:r>
            <a:r>
              <a:rPr lang="en-US" sz="2100" dirty="0"/>
              <a:t>code snippet  </a:t>
            </a:r>
          </a:p>
          <a:p>
            <a:pPr marL="2743200" lvl="6" indent="0" algn="just">
              <a:buNone/>
            </a:pPr>
            <a:r>
              <a:rPr lang="en-US" sz="2100" dirty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xmlns="" val="113363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Java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Constant: </a:t>
            </a:r>
          </a:p>
          <a:p>
            <a:pPr algn="just"/>
            <a:r>
              <a:rPr lang="en-US" dirty="0"/>
              <a:t>It should be in uppercase letters such as RED, YELLOW.</a:t>
            </a:r>
          </a:p>
          <a:p>
            <a:pPr algn="just"/>
            <a:r>
              <a:rPr lang="en-US" dirty="0"/>
              <a:t>If the name contains multiple words, it should be separated by an underscore(_) such as MAX_PRIORITY.</a:t>
            </a:r>
          </a:p>
          <a:p>
            <a:pPr algn="just"/>
            <a:r>
              <a:rPr lang="en-US" dirty="0"/>
              <a:t>It may contain digits but not as the first letter.</a:t>
            </a:r>
            <a:endParaRPr lang="en-US" dirty="0" smtClean="0"/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</a:t>
            </a:r>
            <a:r>
              <a:rPr lang="en-US" sz="2800" dirty="0"/>
              <a:t>: </a:t>
            </a:r>
            <a:r>
              <a:rPr lang="en-US" sz="2800" dirty="0" smtClean="0"/>
              <a:t>-</a:t>
            </a:r>
            <a:r>
              <a:rPr lang="en-US" dirty="0"/>
              <a:t>	</a:t>
            </a:r>
            <a:r>
              <a:rPr lang="en-US" sz="2100" dirty="0"/>
              <a:t>package </a:t>
            </a:r>
            <a:r>
              <a:rPr lang="en-US" sz="2100" dirty="0" err="1"/>
              <a:t>com.javapack</a:t>
            </a:r>
            <a:r>
              <a:rPr lang="en-US" sz="2100" dirty="0"/>
              <a:t>; //package</a:t>
            </a:r>
          </a:p>
          <a:p>
            <a:pPr marL="0" indent="0" algn="just">
              <a:buNone/>
            </a:pPr>
            <a:r>
              <a:rPr lang="en-US" sz="2100" dirty="0" smtClean="0"/>
              <a:t>			class </a:t>
            </a:r>
            <a:r>
              <a:rPr lang="en-US" sz="2100" dirty="0"/>
              <a:t>Employee  </a:t>
            </a:r>
          </a:p>
          <a:p>
            <a:pPr marL="2743200" lvl="6" indent="0" algn="just">
              <a:buNone/>
            </a:pPr>
            <a:r>
              <a:rPr lang="en-US" sz="2100" dirty="0"/>
              <a:t>{  </a:t>
            </a:r>
          </a:p>
          <a:p>
            <a:pPr marL="3200400" lvl="7" indent="0" algn="just">
              <a:buNone/>
            </a:pPr>
            <a:r>
              <a:rPr lang="en-US" sz="2100" dirty="0"/>
              <a:t>//constant  </a:t>
            </a:r>
          </a:p>
          <a:p>
            <a:pPr marL="3200400" lvl="7" indent="0" algn="just">
              <a:buNone/>
            </a:pPr>
            <a:r>
              <a:rPr lang="en-US" sz="2100" dirty="0"/>
              <a:t> static final </a:t>
            </a:r>
            <a:r>
              <a:rPr lang="en-US" sz="2100" dirty="0" err="1"/>
              <a:t>int</a:t>
            </a:r>
            <a:r>
              <a:rPr lang="en-US" sz="2100" dirty="0"/>
              <a:t> MIN_AGE = 18;  </a:t>
            </a:r>
          </a:p>
          <a:p>
            <a:pPr marL="3200400" lvl="7" indent="0" algn="just">
              <a:buNone/>
            </a:pPr>
            <a:r>
              <a:rPr lang="en-US" sz="2100" dirty="0"/>
              <a:t>//code snippet   </a:t>
            </a:r>
            <a:endParaRPr lang="en-US" sz="2100" dirty="0" smtClean="0"/>
          </a:p>
          <a:p>
            <a:pPr marL="2743200" lvl="6" indent="0" algn="just">
              <a:buNone/>
            </a:pPr>
            <a:r>
              <a:rPr lang="en-US" sz="2100" dirty="0" smtClean="0"/>
              <a:t>}  </a:t>
            </a:r>
          </a:p>
          <a:p>
            <a:pPr marL="228600" lvl="6" algn="just">
              <a:spcBef>
                <a:spcPts val="1000"/>
              </a:spcBef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01443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Good programming style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Use good names for variables and methods </a:t>
            </a:r>
            <a:endParaRPr lang="en-US" dirty="0" smtClean="0"/>
          </a:p>
          <a:p>
            <a:pPr algn="just"/>
            <a:r>
              <a:rPr lang="en-US" dirty="0" smtClean="0"/>
              <a:t>Use </a:t>
            </a:r>
            <a:r>
              <a:rPr lang="en-US" dirty="0" smtClean="0"/>
              <a:t>indentation </a:t>
            </a:r>
            <a:endParaRPr lang="en-US" dirty="0" smtClean="0"/>
          </a:p>
          <a:p>
            <a:pPr algn="just"/>
            <a:r>
              <a:rPr lang="en-US" dirty="0" smtClean="0"/>
              <a:t>Add </a:t>
            </a:r>
            <a:r>
              <a:rPr lang="en-US" dirty="0" smtClean="0"/>
              <a:t>whitespaces </a:t>
            </a:r>
            <a:endParaRPr lang="en-US" dirty="0" smtClean="0"/>
          </a:p>
          <a:p>
            <a:pPr algn="just"/>
            <a:r>
              <a:rPr lang="en-US" dirty="0" smtClean="0"/>
              <a:t>Don't </a:t>
            </a:r>
            <a:r>
              <a:rPr lang="en-US" dirty="0" smtClean="0"/>
              <a:t>duplicate tests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01443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91671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Packages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0"/>
            <a:ext cx="10515600" cy="613185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Package can be defined as a grouping of related types classes, interfaces and </a:t>
            </a:r>
            <a:r>
              <a:rPr lang="en-US" dirty="0" smtClean="0"/>
              <a:t>sub-packages.</a:t>
            </a:r>
          </a:p>
          <a:p>
            <a:pPr algn="just"/>
            <a:r>
              <a:rPr lang="en-US" dirty="0"/>
              <a:t>Package in Java is a mechanism to encapsulate a group of classes, sub packages and interfaces.</a:t>
            </a:r>
            <a:endParaRPr lang="en-US" dirty="0" smtClean="0"/>
          </a:p>
          <a:p>
            <a:pPr algn="just"/>
            <a:r>
              <a:rPr lang="en-US" dirty="0"/>
              <a:t>Package in java can be categorized in two form, </a:t>
            </a:r>
            <a:r>
              <a:rPr lang="en-US" dirty="0" smtClean="0"/>
              <a:t>built-in (or existing) </a:t>
            </a:r>
            <a:r>
              <a:rPr lang="en-US" dirty="0"/>
              <a:t>package and user-defined package.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/>
              <a:t>of the existing packages in Java are −</a:t>
            </a:r>
          </a:p>
          <a:p>
            <a:pPr algn="just"/>
            <a:r>
              <a:rPr lang="en-US" dirty="0" err="1" smtClean="0"/>
              <a:t>java.lang</a:t>
            </a:r>
            <a:r>
              <a:rPr lang="en-US" dirty="0" smtClean="0"/>
              <a:t> </a:t>
            </a:r>
            <a:r>
              <a:rPr lang="en-US" dirty="0"/>
              <a:t>− bundles the fundamental classes</a:t>
            </a:r>
          </a:p>
          <a:p>
            <a:pPr algn="just"/>
            <a:r>
              <a:rPr lang="en-US" dirty="0" smtClean="0"/>
              <a:t>java.io </a:t>
            </a:r>
            <a:r>
              <a:rPr lang="en-US" dirty="0"/>
              <a:t>− classes for input , output functions are bundled in this package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193703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966</Words>
  <Application>Microsoft Office PowerPoint</Application>
  <PresentationFormat>Custom</PresentationFormat>
  <Paragraphs>178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Packages &amp; Java Naming Conventions</vt:lpstr>
      <vt:lpstr>Java Naming Conventions</vt:lpstr>
      <vt:lpstr>Java Naming Conventions</vt:lpstr>
      <vt:lpstr>Java Naming Conventions</vt:lpstr>
      <vt:lpstr>Java Naming Conventions</vt:lpstr>
      <vt:lpstr>Java Naming Conventions</vt:lpstr>
      <vt:lpstr>Java Naming Conventions</vt:lpstr>
      <vt:lpstr>Good programming style</vt:lpstr>
      <vt:lpstr>Packages</vt:lpstr>
      <vt:lpstr>Defining a Package</vt:lpstr>
      <vt:lpstr>Defining a Package</vt:lpstr>
      <vt:lpstr>Using Packages</vt:lpstr>
      <vt:lpstr>Using Packages</vt:lpstr>
      <vt:lpstr>Using Packages</vt:lpstr>
      <vt:lpstr>Compiling Code into Packages</vt:lpstr>
      <vt:lpstr>Compiling Code into Packages</vt:lpstr>
      <vt:lpstr>Compiling Code into Packages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dc:creator>Windows User</dc:creator>
  <cp:lastModifiedBy>Kuldeep Singh</cp:lastModifiedBy>
  <cp:revision>251</cp:revision>
  <dcterms:created xsi:type="dcterms:W3CDTF">2021-06-06T14:35:48Z</dcterms:created>
  <dcterms:modified xsi:type="dcterms:W3CDTF">2022-06-15T05:18:18Z</dcterms:modified>
</cp:coreProperties>
</file>