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6" r:id="rId10"/>
    <p:sldId id="267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2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5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EF6B-DA42-4D8C-8D7B-6CC517C0C860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Private, Default, Protected &amp;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1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Protected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453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sz="2200" dirty="0" smtClean="0"/>
              <a:t>package </a:t>
            </a:r>
            <a:r>
              <a:rPr lang="en-US" sz="2200" dirty="0" err="1" smtClean="0"/>
              <a:t>packA</a:t>
            </a:r>
            <a:r>
              <a:rPr lang="en-US" sz="2200" dirty="0" smtClean="0"/>
              <a:t>;  </a:t>
            </a:r>
          </a:p>
          <a:p>
            <a:pPr marL="457200" lvl="1" indent="0">
              <a:buNone/>
            </a:pPr>
            <a:r>
              <a:rPr lang="en-US" sz="2200" dirty="0" smtClean="0"/>
              <a:t>class A {</a:t>
            </a:r>
          </a:p>
          <a:p>
            <a:pPr marL="457200" lvl="1" indent="0">
              <a:buNone/>
            </a:pPr>
            <a:r>
              <a:rPr lang="en-US" sz="2200" dirty="0" smtClean="0"/>
              <a:t>	private </a:t>
            </a:r>
            <a:r>
              <a:rPr lang="en-US" sz="2200" dirty="0" err="1" smtClean="0"/>
              <a:t>int</a:t>
            </a:r>
            <a:r>
              <a:rPr lang="en-US" sz="2200" dirty="0" smtClean="0"/>
              <a:t> a;</a:t>
            </a:r>
          </a:p>
          <a:p>
            <a:pPr marL="457200" lvl="1" indent="0">
              <a:buNone/>
            </a:pPr>
            <a:r>
              <a:rPr lang="en-US" sz="2200" dirty="0" smtClean="0"/>
              <a:t>	protected void show() {</a:t>
            </a:r>
          </a:p>
          <a:p>
            <a:pPr marL="457200" lvl="1" indent="0"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("Hello, I am protected method" );</a:t>
            </a:r>
          </a:p>
          <a:p>
            <a:pPr marL="457200" lvl="1" indent="0">
              <a:buNone/>
            </a:pPr>
            <a:r>
              <a:rPr lang="en-US" sz="2200" dirty="0" smtClean="0"/>
              <a:t>	}</a:t>
            </a:r>
          </a:p>
          <a:p>
            <a:pPr marL="457200" lvl="1" indent="0">
              <a:buNone/>
            </a:pPr>
            <a:r>
              <a:rPr lang="en-US" sz="2200" dirty="0" smtClean="0"/>
              <a:t>}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 smtClean="0"/>
              <a:t>package </a:t>
            </a:r>
            <a:r>
              <a:rPr lang="en-US" sz="2200" dirty="0" err="1" smtClean="0"/>
              <a:t>packB</a:t>
            </a:r>
            <a:r>
              <a:rPr lang="en-US" sz="2200" dirty="0" smtClean="0"/>
              <a:t>;  </a:t>
            </a:r>
          </a:p>
          <a:p>
            <a:pPr marL="457200" lvl="1" indent="0">
              <a:buNone/>
            </a:pPr>
            <a:r>
              <a:rPr lang="en-US" sz="2200" dirty="0" smtClean="0"/>
              <a:t>import </a:t>
            </a:r>
            <a:r>
              <a:rPr lang="en-US" sz="2200" dirty="0" err="1" smtClean="0"/>
              <a:t>packA.A</a:t>
            </a:r>
            <a:r>
              <a:rPr lang="en-US" sz="2200" dirty="0" smtClean="0"/>
              <a:t>;</a:t>
            </a:r>
          </a:p>
          <a:p>
            <a:pPr marL="457200" lvl="1" indent="0">
              <a:buNone/>
            </a:pPr>
            <a:r>
              <a:rPr lang="en-US" sz="2200" dirty="0" smtClean="0"/>
              <a:t>class B extends A</a:t>
            </a:r>
          </a:p>
          <a:p>
            <a:pPr marL="457200" lvl="1" indent="0">
              <a:buNone/>
            </a:pPr>
            <a:r>
              <a:rPr lang="en-US" sz="2200" dirty="0" smtClean="0"/>
              <a:t>{</a:t>
            </a:r>
          </a:p>
          <a:p>
            <a:pPr marL="457200" lvl="1" indent="0">
              <a:buNone/>
            </a:pPr>
            <a:r>
              <a:rPr lang="en-US" sz="2200" dirty="0" smtClean="0"/>
              <a:t>	public static void main(String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 []) {</a:t>
            </a:r>
          </a:p>
          <a:p>
            <a:pPr marL="457200" lvl="1" indent="0">
              <a:buNone/>
            </a:pPr>
            <a:r>
              <a:rPr lang="en-US" sz="2200" dirty="0" smtClean="0"/>
              <a:t>		B </a:t>
            </a:r>
            <a:r>
              <a:rPr lang="en-US" sz="2200" dirty="0" err="1" smtClean="0"/>
              <a:t>obj</a:t>
            </a:r>
            <a:r>
              <a:rPr lang="en-US" sz="2200" smtClean="0"/>
              <a:t>=new B();</a:t>
            </a: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obj.show</a:t>
            </a:r>
            <a:r>
              <a:rPr lang="en-US" sz="2200" dirty="0" smtClean="0"/>
              <a:t>();</a:t>
            </a:r>
          </a:p>
          <a:p>
            <a:pPr marL="457200" lvl="1" indent="0">
              <a:buNone/>
            </a:pPr>
            <a:r>
              <a:rPr lang="en-US" sz="2200" dirty="0" smtClean="0"/>
              <a:t>	}</a:t>
            </a:r>
          </a:p>
          <a:p>
            <a:pPr marL="457200" lvl="1" indent="0">
              <a:buNone/>
            </a:pPr>
            <a:r>
              <a:rPr lang="en-US" sz="2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77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Access Modifiers- Accessibility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73353"/>
              </p:ext>
            </p:extLst>
          </p:nvPr>
        </p:nvGraphicFramePr>
        <p:xfrm>
          <a:off x="838200" y="1799216"/>
          <a:ext cx="10699375" cy="4224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875"/>
                <a:gridCol w="2139875"/>
                <a:gridCol w="2139875"/>
                <a:gridCol w="2139875"/>
                <a:gridCol w="2139875"/>
              </a:tblGrid>
              <a:tr h="190773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 dirty="0"/>
                        <a:t>Access Modifier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 dirty="0"/>
                        <a:t>within class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/>
                        <a:t>within package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 dirty="0"/>
                        <a:t>outside package by subclass only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/>
                        <a:t>outside package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/>
                </a:tc>
              </a:tr>
              <a:tr h="49461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kern="1200"/>
                        <a:t>Private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 dirty="0"/>
                        <a:t>Y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/>
                        <a:t>N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/>
                        <a:t>N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/>
                        <a:t>N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49461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kern="1200" dirty="0"/>
                        <a:t>Default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 dirty="0"/>
                        <a:t>Y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 dirty="0"/>
                        <a:t>Y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 dirty="0"/>
                        <a:t>N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/>
                        <a:t>N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49461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kern="1200"/>
                        <a:t>Protected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/>
                        <a:t>Y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/>
                        <a:t>Y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 dirty="0"/>
                        <a:t>Y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/>
                        <a:t>N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49461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kern="1200" dirty="0"/>
                        <a:t>Public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/>
                        <a:t>Y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/>
                        <a:t>Y</a:t>
                      </a:r>
                      <a:endParaRPr lang="en-US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 dirty="0"/>
                        <a:t>Y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kern="1200" dirty="0"/>
                        <a:t>Y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75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Access Modifiers with Method Overriding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If you are overriding any method, overridden method (i.e. declared in subclass) must not be more restrictive.</a:t>
            </a:r>
          </a:p>
          <a:p>
            <a:pPr marL="457200" lvl="1" indent="0" algn="just">
              <a:buNone/>
            </a:pPr>
            <a:r>
              <a:rPr lang="en-US" sz="2000" dirty="0" smtClean="0"/>
              <a:t>class A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protected void show()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("Hello, I am protected method in class A" );</a:t>
            </a:r>
          </a:p>
          <a:p>
            <a:pPr marL="457200" lvl="1" indent="0" algn="just">
              <a:buNone/>
            </a:pPr>
            <a:r>
              <a:rPr lang="en-US" sz="2000" dirty="0" smtClean="0"/>
              <a:t>	}</a:t>
            </a:r>
          </a:p>
          <a:p>
            <a:pPr marL="457200" lvl="1" indent="0" algn="just">
              <a:buNone/>
            </a:pPr>
            <a:r>
              <a:rPr lang="en-US" sz="2000" dirty="0" smtClean="0"/>
              <a:t>}</a:t>
            </a:r>
          </a:p>
          <a:p>
            <a:pPr marL="457200" lvl="1" indent="0" algn="just">
              <a:buNone/>
            </a:pPr>
            <a:endParaRPr lang="en-US" sz="2000" dirty="0" smtClean="0"/>
          </a:p>
          <a:p>
            <a:pPr marL="457200" lvl="1" indent="0" algn="just">
              <a:buNone/>
            </a:pPr>
            <a:r>
              <a:rPr lang="en-US" sz="2000" dirty="0" smtClean="0"/>
              <a:t>class B extends A</a:t>
            </a:r>
          </a:p>
          <a:p>
            <a:pPr marL="457200" lvl="1" indent="0" algn="just">
              <a:buNone/>
            </a:pPr>
            <a:r>
              <a:rPr lang="en-US" sz="2000" dirty="0" smtClean="0"/>
              <a:t>{</a:t>
            </a:r>
          </a:p>
          <a:p>
            <a:pPr marL="457200" lvl="1" indent="0" algn="just">
              <a:buNone/>
            </a:pPr>
            <a:r>
              <a:rPr lang="en-US" sz="2000" dirty="0" smtClean="0"/>
              <a:t>	void show()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("Hello, I am default method in class B" );</a:t>
            </a:r>
          </a:p>
          <a:p>
            <a:pPr marL="457200" lvl="1" indent="0" algn="just">
              <a:buNone/>
            </a:pPr>
            <a:r>
              <a:rPr lang="en-US" sz="2000" dirty="0" smtClean="0"/>
              <a:t>	}</a:t>
            </a:r>
          </a:p>
          <a:p>
            <a:pPr marL="457200" lvl="1" indent="0" algn="just">
              <a:buNone/>
            </a:pPr>
            <a:r>
              <a:rPr lang="en-US" sz="2000" dirty="0" smtClean="0"/>
              <a:t>	</a:t>
            </a:r>
          </a:p>
          <a:p>
            <a:pPr marL="457200" lvl="1" indent="0" algn="just">
              <a:buNone/>
            </a:pPr>
            <a:r>
              <a:rPr lang="en-US" sz="2000" dirty="0" smtClean="0"/>
              <a:t>	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 [])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	A </a:t>
            </a:r>
            <a:r>
              <a:rPr lang="en-US" sz="2000" dirty="0" err="1" smtClean="0"/>
              <a:t>obj</a:t>
            </a:r>
            <a:r>
              <a:rPr lang="en-US" sz="2000" dirty="0" smtClean="0"/>
              <a:t>=new A();</a:t>
            </a:r>
          </a:p>
          <a:p>
            <a:pPr marL="457200" lvl="1" indent="0" algn="just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obj.show</a:t>
            </a:r>
            <a:r>
              <a:rPr lang="en-US" sz="2000" dirty="0" smtClean="0"/>
              <a:t>();</a:t>
            </a:r>
          </a:p>
          <a:p>
            <a:pPr marL="457200" lvl="1" indent="0" algn="just">
              <a:buNone/>
            </a:pPr>
            <a:r>
              <a:rPr lang="en-US" sz="2000" dirty="0" smtClean="0"/>
              <a:t>	}</a:t>
            </a:r>
          </a:p>
          <a:p>
            <a:pPr marL="457200" lvl="1" indent="0" algn="just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94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Access Modifiers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access modifiers in Java specifies the accessibility or scope of a field, method, constructor, or class. </a:t>
            </a:r>
          </a:p>
          <a:p>
            <a:pPr algn="just"/>
            <a:r>
              <a:rPr lang="en-US" dirty="0" smtClean="0"/>
              <a:t>We can change the access level of fields, constructors, methods, and class by applying the access modifier on it.</a:t>
            </a:r>
          </a:p>
          <a:p>
            <a:pPr algn="just"/>
            <a:r>
              <a:rPr lang="en-US" dirty="0" smtClean="0"/>
              <a:t>There are four types of access modifiers available in java: </a:t>
            </a:r>
          </a:p>
          <a:p>
            <a:pPr marL="631825" algn="just">
              <a:buFont typeface="Wingdings" panose="05000000000000000000" pitchFamily="2" charset="2"/>
              <a:buChar char="ü"/>
            </a:pPr>
            <a:r>
              <a:rPr lang="en-US" dirty="0" smtClean="0"/>
              <a:t>Private</a:t>
            </a:r>
          </a:p>
          <a:p>
            <a:pPr marL="631825" algn="just">
              <a:buFont typeface="Wingdings" panose="05000000000000000000" pitchFamily="2" charset="2"/>
              <a:buChar char="ü"/>
            </a:pPr>
            <a:r>
              <a:rPr lang="en-US" dirty="0" smtClean="0"/>
              <a:t>Default (No keyword required)</a:t>
            </a:r>
          </a:p>
          <a:p>
            <a:pPr marL="631825" algn="just">
              <a:buFont typeface="Wingdings" panose="05000000000000000000" pitchFamily="2" charset="2"/>
              <a:buChar char="ü"/>
            </a:pPr>
            <a:r>
              <a:rPr lang="en-US" dirty="0" smtClean="0"/>
              <a:t>Protected</a:t>
            </a:r>
          </a:p>
          <a:p>
            <a:pPr marL="631825" algn="just">
              <a:buFont typeface="Wingdings" panose="05000000000000000000" pitchFamily="2" charset="2"/>
              <a:buChar char="ü"/>
            </a:pPr>
            <a:r>
              <a:rPr lang="en-US" dirty="0" smtClean="0"/>
              <a:t>Public</a:t>
            </a:r>
          </a:p>
          <a:p>
            <a:pPr algn="just"/>
            <a:r>
              <a:rPr lang="en-US" dirty="0" smtClean="0"/>
              <a:t>Only one accessibility modifier can be specified for a member. </a:t>
            </a:r>
          </a:p>
          <a:p>
            <a:pPr marL="403225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455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Private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private access modifier is accessible only within the class.</a:t>
            </a:r>
          </a:p>
          <a:p>
            <a:pPr algn="just"/>
            <a:r>
              <a:rPr lang="en-US" dirty="0" smtClean="0"/>
              <a:t>When a member of a class is specified as </a:t>
            </a:r>
            <a:r>
              <a:rPr lang="en-US" b="1" dirty="0" smtClean="0"/>
              <a:t>private</a:t>
            </a:r>
            <a:r>
              <a:rPr lang="en-US" dirty="0" smtClean="0"/>
              <a:t>, then that member can only be accessed by other members of its class.</a:t>
            </a:r>
          </a:p>
          <a:p>
            <a:pPr marL="457200" lvl="1" indent="0" algn="just">
              <a:buNone/>
            </a:pPr>
            <a:r>
              <a:rPr lang="en-US" sz="2000" dirty="0" smtClean="0"/>
              <a:t>class A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pPr marL="457200" lvl="1" indent="0" algn="just">
              <a:buNone/>
            </a:pPr>
            <a:r>
              <a:rPr lang="en-US" sz="2000" dirty="0" smtClean="0"/>
              <a:t>	void show(</a:t>
            </a:r>
            <a:r>
              <a:rPr lang="en-US" sz="2000" dirty="0" err="1" smtClean="0"/>
              <a:t>int</a:t>
            </a:r>
            <a:r>
              <a:rPr lang="en-US" sz="2000" dirty="0" smtClean="0"/>
              <a:t> x) {</a:t>
            </a:r>
          </a:p>
          <a:p>
            <a:pPr marL="457200" lvl="1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	a=x;</a:t>
            </a:r>
          </a:p>
          <a:p>
            <a:pPr marL="457200" lvl="1" indent="0" algn="just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 = " + a);</a:t>
            </a:r>
          </a:p>
          <a:p>
            <a:pPr marL="457200" lvl="1" indent="0" algn="just">
              <a:buNone/>
            </a:pPr>
            <a:r>
              <a:rPr lang="en-US" sz="2000" dirty="0" smtClean="0"/>
              <a:t>	}</a:t>
            </a:r>
          </a:p>
          <a:p>
            <a:pPr marL="457200" lvl="1" indent="0" algn="just">
              <a:buNone/>
            </a:pPr>
            <a:r>
              <a:rPr lang="en-US" sz="2000" dirty="0" smtClean="0"/>
              <a:t>}</a:t>
            </a:r>
          </a:p>
          <a:p>
            <a:pPr marL="457200" lvl="1" indent="0" algn="just">
              <a:buNone/>
            </a:pPr>
            <a:r>
              <a:rPr lang="en-US" sz="2000" dirty="0" smtClean="0"/>
              <a:t>class B</a:t>
            </a:r>
          </a:p>
          <a:p>
            <a:pPr marL="457200" lvl="1" indent="0" algn="just">
              <a:buNone/>
            </a:pPr>
            <a:r>
              <a:rPr lang="en-US" sz="2000" dirty="0" smtClean="0"/>
              <a:t>{</a:t>
            </a:r>
          </a:p>
          <a:p>
            <a:pPr marL="457200" lvl="1" indent="0" algn="just">
              <a:buNone/>
            </a:pPr>
            <a:r>
              <a:rPr lang="en-US" sz="2000" dirty="0" smtClean="0"/>
              <a:t>	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 [])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	A </a:t>
            </a:r>
            <a:r>
              <a:rPr lang="en-US" sz="2000" dirty="0" err="1" smtClean="0"/>
              <a:t>obj</a:t>
            </a:r>
            <a:r>
              <a:rPr lang="en-US" sz="2000" dirty="0" smtClean="0"/>
              <a:t>=new A();</a:t>
            </a:r>
          </a:p>
          <a:p>
            <a:pPr marL="457200" lvl="1" indent="0" algn="just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obj.show</a:t>
            </a:r>
            <a:r>
              <a:rPr lang="en-US" sz="2000" dirty="0" smtClean="0"/>
              <a:t>(10);</a:t>
            </a:r>
          </a:p>
          <a:p>
            <a:pPr marL="457200" lvl="1" indent="0" algn="just">
              <a:buNone/>
            </a:pPr>
            <a:r>
              <a:rPr lang="en-US" sz="2000" dirty="0" smtClean="0"/>
              <a:t>	}</a:t>
            </a:r>
          </a:p>
          <a:p>
            <a:pPr marL="457200" lvl="1" indent="0" algn="just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527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Private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If you make any class constructor private, you cannot create the instance of that class from outside the class.</a:t>
            </a:r>
          </a:p>
          <a:p>
            <a:pPr marL="457200" lvl="1" indent="0" algn="just">
              <a:buNone/>
            </a:pPr>
            <a:r>
              <a:rPr lang="en-US" sz="2000" dirty="0" smtClean="0"/>
              <a:t>class A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private A()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("Hello, I am a private constructor" );</a:t>
            </a:r>
          </a:p>
          <a:p>
            <a:pPr marL="457200" lvl="1" indent="0" algn="just">
              <a:buNone/>
            </a:pPr>
            <a:r>
              <a:rPr lang="en-US" sz="2000" dirty="0" smtClean="0"/>
              <a:t>	}</a:t>
            </a:r>
          </a:p>
          <a:p>
            <a:pPr marL="457200" lvl="1" indent="0" algn="just">
              <a:buNone/>
            </a:pPr>
            <a:r>
              <a:rPr lang="en-US" sz="2000" dirty="0" smtClean="0"/>
              <a:t>}</a:t>
            </a:r>
          </a:p>
          <a:p>
            <a:pPr marL="457200" lvl="1" indent="0" algn="just">
              <a:buNone/>
            </a:pPr>
            <a:r>
              <a:rPr lang="en-US" sz="2000" dirty="0" smtClean="0"/>
              <a:t>class B</a:t>
            </a:r>
          </a:p>
          <a:p>
            <a:pPr marL="457200" lvl="1" indent="0" algn="just">
              <a:buNone/>
            </a:pPr>
            <a:r>
              <a:rPr lang="en-US" sz="2000" dirty="0" smtClean="0"/>
              <a:t>{</a:t>
            </a:r>
          </a:p>
          <a:p>
            <a:pPr marL="457200" lvl="1" indent="0" algn="just">
              <a:buNone/>
            </a:pPr>
            <a:r>
              <a:rPr lang="en-US" sz="2000" dirty="0" smtClean="0"/>
              <a:t>	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 [])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	A </a:t>
            </a:r>
            <a:r>
              <a:rPr lang="en-US" sz="2000" dirty="0" err="1" smtClean="0"/>
              <a:t>obj</a:t>
            </a:r>
            <a:r>
              <a:rPr lang="en-US" sz="2000" dirty="0" smtClean="0"/>
              <a:t>=new A();</a:t>
            </a:r>
          </a:p>
          <a:p>
            <a:pPr marL="457200" lvl="1" indent="0" algn="just">
              <a:buNone/>
            </a:pPr>
            <a:r>
              <a:rPr lang="en-US" sz="2000" dirty="0" smtClean="0"/>
              <a:t>		</a:t>
            </a:r>
          </a:p>
          <a:p>
            <a:pPr marL="457200" lvl="1" indent="0" algn="just">
              <a:buNone/>
            </a:pPr>
            <a:r>
              <a:rPr lang="en-US" sz="2000" dirty="0" smtClean="0"/>
              <a:t>	}</a:t>
            </a:r>
          </a:p>
          <a:p>
            <a:pPr marL="457200" lvl="1" indent="0" algn="just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17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Private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If you make any class constructor private, you cannot create the instance of that class from outside the class.</a:t>
            </a:r>
          </a:p>
          <a:p>
            <a:pPr marL="457200" lvl="1" indent="0" algn="just">
              <a:buNone/>
            </a:pPr>
            <a:r>
              <a:rPr lang="en-US" sz="2000" dirty="0" smtClean="0"/>
              <a:t>class A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private A()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("Hello, I am a private constructor" );</a:t>
            </a:r>
          </a:p>
          <a:p>
            <a:pPr marL="457200" lvl="1" indent="0" algn="just">
              <a:buNone/>
            </a:pPr>
            <a:r>
              <a:rPr lang="en-US" sz="2000" dirty="0" smtClean="0"/>
              <a:t>	}</a:t>
            </a:r>
          </a:p>
          <a:p>
            <a:pPr marL="457200" lvl="1" indent="0" algn="just">
              <a:buNone/>
            </a:pPr>
            <a:r>
              <a:rPr lang="en-US" sz="2000" dirty="0" smtClean="0"/>
              <a:t>}</a:t>
            </a:r>
          </a:p>
          <a:p>
            <a:pPr marL="457200" lvl="1" indent="0" algn="just">
              <a:buNone/>
            </a:pPr>
            <a:r>
              <a:rPr lang="en-US" sz="2000" dirty="0" smtClean="0"/>
              <a:t>class B</a:t>
            </a:r>
          </a:p>
          <a:p>
            <a:pPr marL="457200" lvl="1" indent="0" algn="just">
              <a:buNone/>
            </a:pPr>
            <a:r>
              <a:rPr lang="en-US" sz="2000" dirty="0" smtClean="0"/>
              <a:t>{</a:t>
            </a:r>
          </a:p>
          <a:p>
            <a:pPr marL="457200" lvl="1" indent="0" algn="just">
              <a:buNone/>
            </a:pPr>
            <a:r>
              <a:rPr lang="en-US" sz="2000" dirty="0" smtClean="0"/>
              <a:t>	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 []) {</a:t>
            </a:r>
          </a:p>
          <a:p>
            <a:pPr marL="457200" lvl="1" indent="0" algn="just">
              <a:buNone/>
            </a:pPr>
            <a:r>
              <a:rPr lang="en-US" sz="2000" dirty="0" smtClean="0"/>
              <a:t>		A </a:t>
            </a:r>
            <a:r>
              <a:rPr lang="en-US" sz="2000" dirty="0" err="1" smtClean="0"/>
              <a:t>obj</a:t>
            </a:r>
            <a:r>
              <a:rPr lang="en-US" sz="2000" dirty="0" smtClean="0"/>
              <a:t>=new A();</a:t>
            </a:r>
          </a:p>
          <a:p>
            <a:pPr marL="457200" lvl="1" indent="0" algn="just">
              <a:buNone/>
            </a:pPr>
            <a:r>
              <a:rPr lang="en-US" sz="2000" dirty="0" smtClean="0"/>
              <a:t>		</a:t>
            </a:r>
          </a:p>
          <a:p>
            <a:pPr marL="457200" lvl="1" indent="0" algn="just">
              <a:buNone/>
            </a:pPr>
            <a:r>
              <a:rPr lang="en-US" sz="2000" dirty="0" smtClean="0"/>
              <a:t>	}</a:t>
            </a:r>
          </a:p>
          <a:p>
            <a:pPr marL="457200" lvl="1" indent="0" algn="just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22775" y="4746812"/>
            <a:ext cx="3724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Output:</a:t>
            </a:r>
          </a:p>
          <a:p>
            <a:r>
              <a:rPr lang="en-US" sz="2000" dirty="0" smtClean="0"/>
              <a:t>Error- </a:t>
            </a:r>
          </a:p>
          <a:p>
            <a:r>
              <a:rPr lang="en-US" sz="2000" dirty="0" smtClean="0"/>
              <a:t>A() has private access in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261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Public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public</a:t>
            </a:r>
            <a:r>
              <a:rPr lang="en-US" dirty="0" smtClean="0"/>
              <a:t> access modifier is accessible everywhere. </a:t>
            </a:r>
          </a:p>
          <a:p>
            <a:pPr algn="just"/>
            <a:r>
              <a:rPr lang="en-US" dirty="0" smtClean="0"/>
              <a:t>It has the widest scope among all other modifiers.</a:t>
            </a:r>
          </a:p>
          <a:p>
            <a:pPr algn="just"/>
            <a:r>
              <a:rPr lang="en-US" b="1" dirty="0" smtClean="0"/>
              <a:t>Public</a:t>
            </a:r>
            <a:r>
              <a:rPr lang="en-US" dirty="0" smtClean="0"/>
              <a:t> accessibility is the least restrictive of all the accessibility modifiers.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Default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930153"/>
          </a:xfrm>
        </p:spPr>
        <p:txBody>
          <a:bodyPr/>
          <a:lstStyle/>
          <a:p>
            <a:pPr algn="just"/>
            <a:r>
              <a:rPr lang="en-US" dirty="0" smtClean="0"/>
              <a:t>When no access modifier is used, then by default the member of a class is public within its own package, but cannot be accessed outside of its package.</a:t>
            </a:r>
          </a:p>
          <a:p>
            <a:pPr algn="just"/>
            <a:r>
              <a:rPr lang="en-US" dirty="0" smtClean="0"/>
              <a:t>It provides more accessibility than private. But, it is more restrictive than protected, and public.</a:t>
            </a:r>
          </a:p>
        </p:txBody>
      </p:sp>
    </p:spTree>
    <p:extLst>
      <p:ext uri="{BB962C8B-B14F-4D97-AF65-F5344CB8AC3E}">
        <p14:creationId xmlns:p14="http://schemas.microsoft.com/office/powerpoint/2010/main" val="428667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Protected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4530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protected</a:t>
            </a:r>
            <a:r>
              <a:rPr lang="en-US" dirty="0" smtClean="0"/>
              <a:t> member is accessible in all classes in the same package, and by all subclasses of its class in any package where this class is visible. </a:t>
            </a:r>
          </a:p>
          <a:p>
            <a:pPr algn="just"/>
            <a:r>
              <a:rPr lang="en-US" dirty="0" smtClean="0"/>
              <a:t>In other words, non-subclasses in other packages cannot access protected members from other packages. </a:t>
            </a:r>
          </a:p>
          <a:p>
            <a:pPr algn="just"/>
            <a:r>
              <a:rPr lang="en-US" dirty="0" smtClean="0"/>
              <a:t>A subclass in another package can only access </a:t>
            </a:r>
            <a:r>
              <a:rPr lang="en-US" b="1" dirty="0" smtClean="0"/>
              <a:t>protected</a:t>
            </a:r>
            <a:r>
              <a:rPr lang="en-US" dirty="0" smtClean="0"/>
              <a:t> members in the superclass via references of its own type or its subtypes.</a:t>
            </a:r>
          </a:p>
          <a:p>
            <a:pPr algn="just"/>
            <a:r>
              <a:rPr lang="en-US" dirty="0" smtClean="0"/>
              <a:t>It is more restrictive than </a:t>
            </a:r>
            <a:r>
              <a:rPr lang="en-US" b="1" dirty="0" smtClean="0"/>
              <a:t>public</a:t>
            </a:r>
            <a:r>
              <a:rPr lang="en-US" dirty="0" smtClean="0"/>
              <a:t> member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173908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Protected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453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sz="2200" dirty="0" smtClean="0"/>
              <a:t>package </a:t>
            </a:r>
            <a:r>
              <a:rPr lang="en-US" sz="2200" dirty="0" err="1" smtClean="0"/>
              <a:t>packA</a:t>
            </a:r>
            <a:r>
              <a:rPr lang="en-US" sz="2200" dirty="0" smtClean="0"/>
              <a:t>;  </a:t>
            </a:r>
          </a:p>
          <a:p>
            <a:pPr marL="457200" lvl="1" indent="0">
              <a:buNone/>
            </a:pPr>
            <a:r>
              <a:rPr lang="en-US" sz="2200" dirty="0" smtClean="0"/>
              <a:t>class A {</a:t>
            </a:r>
          </a:p>
          <a:p>
            <a:pPr marL="457200" lvl="1" indent="0">
              <a:buNone/>
            </a:pPr>
            <a:r>
              <a:rPr lang="en-US" sz="2200" dirty="0" smtClean="0"/>
              <a:t>	private </a:t>
            </a:r>
            <a:r>
              <a:rPr lang="en-US" sz="2200" dirty="0" err="1" smtClean="0"/>
              <a:t>int</a:t>
            </a:r>
            <a:r>
              <a:rPr lang="en-US" sz="2200" dirty="0" smtClean="0"/>
              <a:t> a;</a:t>
            </a:r>
          </a:p>
          <a:p>
            <a:pPr marL="457200" lvl="1" indent="0">
              <a:buNone/>
            </a:pPr>
            <a:r>
              <a:rPr lang="en-US" sz="2200" dirty="0" smtClean="0"/>
              <a:t>	protected void show() {</a:t>
            </a:r>
          </a:p>
          <a:p>
            <a:pPr marL="457200" lvl="1" indent="0"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("Hello, I am protected method" );</a:t>
            </a:r>
          </a:p>
          <a:p>
            <a:pPr marL="457200" lvl="1" indent="0">
              <a:buNone/>
            </a:pPr>
            <a:r>
              <a:rPr lang="en-US" sz="2200" dirty="0" smtClean="0"/>
              <a:t>	}</a:t>
            </a:r>
          </a:p>
          <a:p>
            <a:pPr marL="457200" lvl="1" indent="0">
              <a:buNone/>
            </a:pPr>
            <a:r>
              <a:rPr lang="en-US" sz="2200" dirty="0" smtClean="0"/>
              <a:t>}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 smtClean="0"/>
              <a:t>package </a:t>
            </a:r>
            <a:r>
              <a:rPr lang="en-US" sz="2200" dirty="0" err="1" smtClean="0"/>
              <a:t>packB</a:t>
            </a:r>
            <a:r>
              <a:rPr lang="en-US" sz="2200" dirty="0" smtClean="0"/>
              <a:t>;  </a:t>
            </a:r>
          </a:p>
          <a:p>
            <a:pPr marL="457200" lvl="1" indent="0">
              <a:buNone/>
            </a:pPr>
            <a:r>
              <a:rPr lang="en-US" sz="2200" dirty="0" smtClean="0"/>
              <a:t>import </a:t>
            </a:r>
            <a:r>
              <a:rPr lang="en-US" sz="2200" dirty="0" err="1" smtClean="0"/>
              <a:t>packA.A</a:t>
            </a:r>
            <a:r>
              <a:rPr lang="en-US" sz="2200" dirty="0" smtClean="0"/>
              <a:t>;</a:t>
            </a:r>
          </a:p>
          <a:p>
            <a:pPr marL="457200" lvl="1" indent="0">
              <a:buNone/>
            </a:pPr>
            <a:r>
              <a:rPr lang="en-US" sz="2200" dirty="0" smtClean="0"/>
              <a:t>class B extends A</a:t>
            </a:r>
          </a:p>
          <a:p>
            <a:pPr marL="457200" lvl="1" indent="0">
              <a:buNone/>
            </a:pPr>
            <a:r>
              <a:rPr lang="en-US" sz="2200" dirty="0" smtClean="0"/>
              <a:t>{</a:t>
            </a:r>
          </a:p>
          <a:p>
            <a:pPr marL="457200" lvl="1" indent="0">
              <a:buNone/>
            </a:pPr>
            <a:r>
              <a:rPr lang="en-US" sz="2200" dirty="0" smtClean="0"/>
              <a:t>	public static void main(String </a:t>
            </a:r>
            <a:r>
              <a:rPr lang="en-US" sz="2200" dirty="0" err="1" smtClean="0"/>
              <a:t>args</a:t>
            </a:r>
            <a:r>
              <a:rPr lang="en-US" sz="2200" dirty="0" smtClean="0"/>
              <a:t> []) {</a:t>
            </a:r>
          </a:p>
          <a:p>
            <a:pPr marL="457200" lvl="1" indent="0">
              <a:buNone/>
            </a:pPr>
            <a:r>
              <a:rPr lang="en-US" sz="2200" dirty="0" smtClean="0"/>
              <a:t>		A </a:t>
            </a:r>
            <a:r>
              <a:rPr lang="en-US" sz="2200" dirty="0" err="1" smtClean="0"/>
              <a:t>obj</a:t>
            </a:r>
            <a:r>
              <a:rPr lang="en-US" sz="2200" dirty="0" smtClean="0"/>
              <a:t>=new A();</a:t>
            </a:r>
          </a:p>
          <a:p>
            <a:pPr marL="457200" lvl="1" indent="0"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obj.show</a:t>
            </a:r>
            <a:r>
              <a:rPr lang="en-US" sz="2200" dirty="0" smtClean="0"/>
              <a:t>();</a:t>
            </a:r>
          </a:p>
          <a:p>
            <a:pPr marL="457200" lvl="1" indent="0">
              <a:buNone/>
            </a:pPr>
            <a:r>
              <a:rPr lang="en-US" sz="2200" dirty="0" smtClean="0"/>
              <a:t>	}</a:t>
            </a:r>
          </a:p>
          <a:p>
            <a:pPr marL="457200" lvl="1" indent="0">
              <a:buNone/>
            </a:pPr>
            <a:r>
              <a:rPr lang="en-US" sz="2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44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430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Access Modifiers</vt:lpstr>
      <vt:lpstr>Access Modifiers</vt:lpstr>
      <vt:lpstr>Private</vt:lpstr>
      <vt:lpstr>Private</vt:lpstr>
      <vt:lpstr>Private</vt:lpstr>
      <vt:lpstr>Public</vt:lpstr>
      <vt:lpstr>Default </vt:lpstr>
      <vt:lpstr>Protected</vt:lpstr>
      <vt:lpstr>Protected</vt:lpstr>
      <vt:lpstr>Protected</vt:lpstr>
      <vt:lpstr>Access Modifiers- Accessibility</vt:lpstr>
      <vt:lpstr>Access Modifiers with Method Overriding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</dc:title>
  <dc:creator>Windows User</dc:creator>
  <cp:lastModifiedBy>Windows User</cp:lastModifiedBy>
  <cp:revision>64</cp:revision>
  <dcterms:created xsi:type="dcterms:W3CDTF">2021-06-06T14:35:48Z</dcterms:created>
  <dcterms:modified xsi:type="dcterms:W3CDTF">2021-06-14T04:34:55Z</dcterms:modified>
</cp:coreProperties>
</file>