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9" r:id="rId37"/>
    <p:sldId id="300" r:id="rId38"/>
    <p:sldId id="301" r:id="rId39"/>
    <p:sldId id="302" r:id="rId40"/>
    <p:sldId id="303" r:id="rId41"/>
    <p:sldId id="306" r:id="rId42"/>
    <p:sldId id="304" r:id="rId43"/>
    <p:sldId id="305" r:id="rId44"/>
    <p:sldId id="292" r:id="rId45"/>
    <p:sldId id="293" r:id="rId46"/>
    <p:sldId id="296" r:id="rId47"/>
    <p:sldId id="297" r:id="rId48"/>
    <p:sldId id="294" r:id="rId49"/>
    <p:sldId id="295" r:id="rId50"/>
    <p:sldId id="298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56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7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1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97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52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9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2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4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3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55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87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50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EF6B-DA42-4D8C-8D7B-6CC517C0C860}" type="datetimeFigureOut">
              <a:rPr lang="en-US" smtClean="0"/>
              <a:pPr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5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try, catch, throw, throws &amp; 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0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Although the default exception handler provided by the Java run-time system is useful </a:t>
            </a:r>
            <a:r>
              <a:rPr lang="en-US" dirty="0" smtClean="0"/>
              <a:t>for debugging.</a:t>
            </a:r>
          </a:p>
          <a:p>
            <a:pPr algn="just"/>
            <a:r>
              <a:rPr lang="en-US" dirty="0" smtClean="0"/>
              <a:t>You will </a:t>
            </a:r>
            <a:r>
              <a:rPr lang="en-US" dirty="0"/>
              <a:t>usually want to handle an exception yourself. Doing so provides </a:t>
            </a:r>
            <a:r>
              <a:rPr lang="en-US" dirty="0" smtClean="0"/>
              <a:t>two benefits</a:t>
            </a:r>
            <a:r>
              <a:rPr lang="en-US" dirty="0"/>
              <a:t>. </a:t>
            </a:r>
            <a:endParaRPr lang="en-US" dirty="0" smtClean="0"/>
          </a:p>
          <a:p>
            <a:pPr marL="511175" indent="-282575" algn="just">
              <a:buFont typeface="Wingdings" panose="05000000000000000000" pitchFamily="2" charset="2"/>
              <a:buChar char="Ø"/>
            </a:pPr>
            <a:r>
              <a:rPr lang="en-US" dirty="0" smtClean="0"/>
              <a:t>First</a:t>
            </a:r>
            <a:r>
              <a:rPr lang="en-US" dirty="0"/>
              <a:t>, it allows you to fix the error. </a:t>
            </a:r>
            <a:endParaRPr lang="en-US" dirty="0" smtClean="0"/>
          </a:p>
          <a:p>
            <a:pPr marL="511175" indent="-282575" algn="just">
              <a:buFont typeface="Wingdings" panose="05000000000000000000" pitchFamily="2" charset="2"/>
              <a:buChar char="Ø"/>
            </a:pPr>
            <a:r>
              <a:rPr lang="en-US" dirty="0" smtClean="0"/>
              <a:t>Second</a:t>
            </a:r>
            <a:r>
              <a:rPr lang="en-US" dirty="0"/>
              <a:t>, it prevents the program </a:t>
            </a:r>
            <a:r>
              <a:rPr lang="en-US" dirty="0" smtClean="0"/>
              <a:t>from automatically </a:t>
            </a:r>
            <a:r>
              <a:rPr lang="en-US" dirty="0"/>
              <a:t>terminating</a:t>
            </a:r>
            <a:r>
              <a:rPr lang="en-US" dirty="0" smtClean="0"/>
              <a:t>. </a:t>
            </a:r>
          </a:p>
          <a:p>
            <a:pPr algn="just"/>
            <a:r>
              <a:rPr lang="en-US" dirty="0"/>
              <a:t>To guard against and handle a run-time error, simply enclose the code that you want </a:t>
            </a:r>
            <a:r>
              <a:rPr lang="en-US" dirty="0" smtClean="0"/>
              <a:t>to monitor </a:t>
            </a:r>
            <a:r>
              <a:rPr lang="en-US" dirty="0"/>
              <a:t>inside a </a:t>
            </a:r>
            <a:r>
              <a:rPr lang="en-US" b="1" dirty="0"/>
              <a:t>try block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Immediately </a:t>
            </a:r>
            <a:r>
              <a:rPr lang="en-US" dirty="0"/>
              <a:t>following the </a:t>
            </a:r>
            <a:r>
              <a:rPr lang="en-US" b="1" dirty="0"/>
              <a:t>try block</a:t>
            </a:r>
            <a:r>
              <a:rPr lang="en-US" dirty="0"/>
              <a:t>, include a </a:t>
            </a:r>
            <a:r>
              <a:rPr lang="en-US" b="1" dirty="0"/>
              <a:t>catch clause </a:t>
            </a:r>
            <a:r>
              <a:rPr lang="en-US" dirty="0" smtClean="0"/>
              <a:t>that specifies </a:t>
            </a:r>
            <a:r>
              <a:rPr lang="en-US" dirty="0"/>
              <a:t>the exception type that you wish to catch. </a:t>
            </a:r>
            <a:endParaRPr lang="en-US" dirty="0" smtClean="0"/>
          </a:p>
          <a:p>
            <a:pPr algn="just"/>
            <a:r>
              <a:rPr lang="en-US" dirty="0"/>
              <a:t>When an exception is encountering in try block, the control is </a:t>
            </a:r>
            <a:r>
              <a:rPr lang="en-US" dirty="0" smtClean="0"/>
              <a:t>transferred </a:t>
            </a:r>
            <a:r>
              <a:rPr lang="en-US" dirty="0"/>
              <a:t>to the catch blocks- if any such blocks are </a:t>
            </a:r>
            <a:r>
              <a:rPr lang="en-US" dirty="0" smtClean="0"/>
              <a:t>specified.</a:t>
            </a:r>
          </a:p>
          <a:p>
            <a:pPr algn="just"/>
            <a:r>
              <a:rPr lang="en-US" dirty="0"/>
              <a:t>On exit from a catch block, normal execution continues unless there is any pending exception that has been thrown and not handled.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215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Example: 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a=0;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try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	a </a:t>
            </a:r>
            <a:r>
              <a:rPr lang="en-US" dirty="0"/>
              <a:t>= 42 / d</a:t>
            </a:r>
            <a:r>
              <a:rPr lang="en-US" dirty="0" smtClean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catch(Exception e</a:t>
            </a:r>
            <a:r>
              <a:rPr lang="en-US" dirty="0" smtClean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{	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/>
              <a:t>System.out.println</a:t>
            </a:r>
            <a:r>
              <a:rPr lang="en-US" dirty="0" smtClean="0"/>
              <a:t>(“Exception caught");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 smtClean="0"/>
              <a:t>("</a:t>
            </a:r>
            <a:r>
              <a:rPr lang="en-US" dirty="0"/>
              <a:t>Value of a =</a:t>
            </a:r>
            <a:r>
              <a:rPr lang="en-US" dirty="0" smtClean="0"/>
              <a:t>"+</a:t>
            </a:r>
            <a:r>
              <a:rPr lang="en-US" dirty="0"/>
              <a:t>a);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16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Example: 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a=0;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try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	a </a:t>
            </a:r>
            <a:r>
              <a:rPr lang="en-US" dirty="0"/>
              <a:t>= 42 / d</a:t>
            </a:r>
            <a:r>
              <a:rPr lang="en-US" dirty="0" smtClean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catch(Exception e</a:t>
            </a:r>
            <a:r>
              <a:rPr lang="en-US" dirty="0" smtClean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{	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/>
              <a:t>System.out.println</a:t>
            </a:r>
            <a:r>
              <a:rPr lang="en-US" dirty="0" smtClean="0"/>
              <a:t>(“Exception caught");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 smtClean="0"/>
              <a:t>("</a:t>
            </a:r>
            <a:r>
              <a:rPr lang="en-US" dirty="0"/>
              <a:t>Value of a =</a:t>
            </a:r>
            <a:r>
              <a:rPr lang="en-US" dirty="0" smtClean="0"/>
              <a:t>"+</a:t>
            </a:r>
            <a:r>
              <a:rPr lang="en-US" dirty="0"/>
              <a:t>a);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646" y="5321494"/>
            <a:ext cx="372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Exception caught</a:t>
            </a:r>
          </a:p>
          <a:p>
            <a:r>
              <a:rPr lang="en-US" dirty="0"/>
              <a:t>Value of a =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Example: </a:t>
            </a:r>
          </a:p>
          <a:p>
            <a:pPr marL="457200" lvl="1" indent="0" algn="just"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a=0;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try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a = 42 / d;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("in try block after Exception");</a:t>
            </a:r>
          </a:p>
          <a:p>
            <a:pPr marL="457200" lvl="1" indent="0" algn="just">
              <a:buNone/>
            </a:pPr>
            <a:r>
              <a:rPr lang="en-US" dirty="0"/>
              <a:t>		}</a:t>
            </a:r>
          </a:p>
          <a:p>
            <a:pPr marL="457200" lvl="1" indent="0" algn="just">
              <a:buNone/>
            </a:pPr>
            <a:r>
              <a:rPr lang="en-US" dirty="0"/>
              <a:t>		catch(Exception e</a:t>
            </a:r>
            <a:r>
              <a:rPr lang="en-US" dirty="0" smtClean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("Exception caught");</a:t>
            </a:r>
          </a:p>
          <a:p>
            <a:pPr marL="457200" lvl="1" indent="0" algn="just">
              <a:buNone/>
            </a:pPr>
            <a:r>
              <a:rPr lang="en-US" dirty="0"/>
              <a:t>		}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("Value of a ="+a);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67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Example: </a:t>
            </a:r>
          </a:p>
          <a:p>
            <a:pPr marL="457200" lvl="1" indent="0" algn="just"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a=0;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try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a = 42 / d;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("in try block after Exception");</a:t>
            </a:r>
          </a:p>
          <a:p>
            <a:pPr marL="457200" lvl="1" indent="0" algn="just">
              <a:buNone/>
            </a:pPr>
            <a:r>
              <a:rPr lang="en-US" dirty="0"/>
              <a:t>		}</a:t>
            </a:r>
          </a:p>
          <a:p>
            <a:pPr marL="457200" lvl="1" indent="0" algn="just">
              <a:buNone/>
            </a:pPr>
            <a:r>
              <a:rPr lang="en-US" dirty="0"/>
              <a:t>		catch(Exception e</a:t>
            </a:r>
            <a:r>
              <a:rPr lang="en-US" dirty="0" smtClean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("Exception caught");</a:t>
            </a:r>
          </a:p>
          <a:p>
            <a:pPr marL="457200" lvl="1" indent="0" algn="just">
              <a:buNone/>
            </a:pPr>
            <a:r>
              <a:rPr lang="en-US" dirty="0"/>
              <a:t>		}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("Value of a ="+a);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646" y="5321494"/>
            <a:ext cx="372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Exception caught</a:t>
            </a:r>
          </a:p>
          <a:p>
            <a:r>
              <a:rPr lang="en-US" dirty="0"/>
              <a:t>Value of a =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0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Using </a:t>
            </a:r>
            <a:r>
              <a:rPr lang="en-US" sz="4000" dirty="0"/>
              <a:t>try and Multiple </a:t>
            </a:r>
            <a:r>
              <a:rPr lang="en-US" sz="4000" dirty="0" smtClean="0"/>
              <a:t>catch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some cases, more than one exception could be raised by a single piece of code. </a:t>
            </a:r>
            <a:endParaRPr lang="en-US" dirty="0" smtClean="0"/>
          </a:p>
          <a:p>
            <a:pPr algn="just"/>
            <a:r>
              <a:rPr lang="en-US" dirty="0" smtClean="0"/>
              <a:t>To handle </a:t>
            </a:r>
            <a:r>
              <a:rPr lang="en-US" dirty="0"/>
              <a:t>this type of situation, you can specify </a:t>
            </a:r>
            <a:r>
              <a:rPr lang="en-US" b="1" dirty="0"/>
              <a:t>two or more catch </a:t>
            </a:r>
            <a:r>
              <a:rPr lang="en-US" dirty="0"/>
              <a:t>clauses, each catching </a:t>
            </a:r>
            <a:r>
              <a:rPr lang="en-US" dirty="0" smtClean="0"/>
              <a:t>a different </a:t>
            </a:r>
            <a:r>
              <a:rPr lang="en-US" dirty="0"/>
              <a:t>type of exception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an exception is thrown, each catch statement is </a:t>
            </a:r>
            <a:r>
              <a:rPr lang="en-US" dirty="0" smtClean="0"/>
              <a:t>inspected in </a:t>
            </a:r>
            <a:r>
              <a:rPr lang="en-US" dirty="0"/>
              <a:t>order, and the first one whose type matches that of the exception is executed. </a:t>
            </a:r>
            <a:endParaRPr lang="en-US" dirty="0" smtClean="0"/>
          </a:p>
          <a:p>
            <a:pPr algn="just"/>
            <a:r>
              <a:rPr lang="en-US" dirty="0" smtClean="0"/>
              <a:t>After one catch </a:t>
            </a:r>
            <a:r>
              <a:rPr lang="en-US" dirty="0"/>
              <a:t>statement executes, the others are bypassed, and execution continues after the try </a:t>
            </a:r>
            <a:r>
              <a:rPr lang="en-US" dirty="0" smtClean="0"/>
              <a:t>catch </a:t>
            </a:r>
            <a:r>
              <a:rPr lang="en-US" dirty="0"/>
              <a:t>block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181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try and Multiple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70000"/>
              </a:lnSpc>
            </a:pPr>
            <a:r>
              <a:rPr lang="en-US" dirty="0" smtClean="0"/>
              <a:t>Example: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{	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a=0;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</a:t>
            </a:r>
            <a:r>
              <a:rPr lang="en-US" dirty="0" smtClean="0"/>
              <a:t>try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</a:t>
            </a:r>
            <a:r>
              <a:rPr lang="en-US" dirty="0" smtClean="0"/>
              <a:t>	a </a:t>
            </a:r>
            <a:r>
              <a:rPr lang="en-US" dirty="0"/>
              <a:t>= 42 / d;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try block after Exception");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catch(Exception e</a:t>
            </a:r>
            <a:r>
              <a:rPr lang="en-US" dirty="0" smtClean="0"/>
              <a:t>)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("Exception caught");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catch(</a:t>
            </a:r>
            <a:r>
              <a:rPr lang="en-US" dirty="0" err="1"/>
              <a:t>Throwable</a:t>
            </a:r>
            <a:r>
              <a:rPr lang="en-US" dirty="0"/>
              <a:t> e</a:t>
            </a:r>
            <a:r>
              <a:rPr lang="en-US" dirty="0" smtClean="0"/>
              <a:t>)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("Exception caught in </a:t>
            </a:r>
            <a:r>
              <a:rPr lang="en-US" dirty="0" err="1"/>
              <a:t>Throwable</a:t>
            </a:r>
            <a:r>
              <a:rPr lang="en-US" dirty="0"/>
              <a:t>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	</a:t>
            </a:r>
            <a:endParaRPr lang="en-US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("Value of a ="+a);	</a:t>
            </a:r>
            <a:endParaRPr lang="en-US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629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Using </a:t>
            </a:r>
            <a:r>
              <a:rPr lang="en-US" sz="4000" dirty="0"/>
              <a:t>try and Multiple </a:t>
            </a:r>
            <a:r>
              <a:rPr lang="en-US" sz="4000" dirty="0" smtClean="0"/>
              <a:t>catch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you use multiple catch statements, it is important to remember that </a:t>
            </a:r>
            <a:r>
              <a:rPr lang="en-US" dirty="0" smtClean="0"/>
              <a:t>exception subclasses </a:t>
            </a:r>
            <a:r>
              <a:rPr lang="en-US" dirty="0"/>
              <a:t>must come before any of their </a:t>
            </a:r>
            <a:r>
              <a:rPr lang="en-US" dirty="0" err="1"/>
              <a:t>superclasses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because a catch </a:t>
            </a:r>
            <a:r>
              <a:rPr lang="en-US" dirty="0" smtClean="0"/>
              <a:t>statement that </a:t>
            </a:r>
            <a:r>
              <a:rPr lang="en-US" dirty="0"/>
              <a:t>uses a superclass will catch exceptions of that type plus any of its subclasses.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 subclass </a:t>
            </a:r>
            <a:r>
              <a:rPr lang="en-US" dirty="0"/>
              <a:t>would never be reached if it came after its superclass. </a:t>
            </a:r>
            <a:endParaRPr lang="en-US" dirty="0" smtClean="0"/>
          </a:p>
          <a:p>
            <a:pPr algn="just"/>
            <a:r>
              <a:rPr lang="en-US" dirty="0" smtClean="0"/>
              <a:t>Further</a:t>
            </a:r>
            <a:r>
              <a:rPr lang="en-US" dirty="0"/>
              <a:t>, in Java, </a:t>
            </a:r>
            <a:r>
              <a:rPr lang="en-US" dirty="0" smtClean="0"/>
              <a:t>unreachable code </a:t>
            </a:r>
            <a:r>
              <a:rPr lang="en-US" dirty="0"/>
              <a:t>is an error.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418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try statement can be nested.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a try statement can be inside the block of </a:t>
            </a:r>
            <a:r>
              <a:rPr lang="en-US" dirty="0" smtClean="0"/>
              <a:t>another try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time a try statement is entered, the context of that exception is pushed on </a:t>
            </a:r>
            <a:r>
              <a:rPr lang="en-US" dirty="0" smtClean="0"/>
              <a:t>the stack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an inner try statement does not have a catch handler for a particular exception</a:t>
            </a:r>
            <a:r>
              <a:rPr lang="en-US" dirty="0" smtClean="0"/>
              <a:t>, the </a:t>
            </a:r>
            <a:r>
              <a:rPr lang="en-US" dirty="0"/>
              <a:t>stack is unwound and the next try statement’s catch handlers are inspected for a match.</a:t>
            </a:r>
          </a:p>
          <a:p>
            <a:pPr algn="just"/>
            <a:r>
              <a:rPr lang="en-US" dirty="0"/>
              <a:t>This continues until one of the catch statements succeeds, or until all of the nested </a:t>
            </a:r>
            <a:r>
              <a:rPr lang="en-US" dirty="0" smtClean="0"/>
              <a:t>try statements </a:t>
            </a:r>
            <a:r>
              <a:rPr lang="en-US" dirty="0"/>
              <a:t>are exhausted.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no catch statement matches, then the Java run-time </a:t>
            </a:r>
            <a:r>
              <a:rPr lang="en-US" dirty="0" smtClean="0"/>
              <a:t>system will </a:t>
            </a:r>
            <a:r>
              <a:rPr lang="en-US" dirty="0"/>
              <a:t>handle the exception.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87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70000"/>
              </a:lnSpc>
            </a:pPr>
            <a:r>
              <a:rPr lang="en-US" dirty="0" smtClean="0"/>
              <a:t>Example 1: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{	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a=0;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try{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try{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	a = 42 / d;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	</a:t>
            </a:r>
            <a:r>
              <a:rPr lang="en-US" dirty="0" err="1"/>
              <a:t>System.out.println</a:t>
            </a:r>
            <a:r>
              <a:rPr lang="en-US" dirty="0"/>
              <a:t>("in try block after Exception");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("Nested try catch Block");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catch(</a:t>
            </a:r>
            <a:r>
              <a:rPr lang="en-US" dirty="0" err="1"/>
              <a:t>ArithmeticException</a:t>
            </a:r>
            <a:r>
              <a:rPr lang="en-US" dirty="0"/>
              <a:t> 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("Outer try catch Block");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catch(Exception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("Exception caught in Exception");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	</a:t>
            </a:r>
            <a:endParaRPr lang="en-US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("Value of a ="+a);	</a:t>
            </a:r>
            <a:endParaRPr lang="en-US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16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exception is an event that occurs during the execution of a program that </a:t>
            </a:r>
            <a:r>
              <a:rPr lang="en-US" b="1" dirty="0"/>
              <a:t>disrupts the normal flow </a:t>
            </a:r>
            <a:r>
              <a:rPr lang="en-US" dirty="0"/>
              <a:t>of instructions.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Java exception is an </a:t>
            </a:r>
            <a:r>
              <a:rPr lang="en-US" b="1" dirty="0"/>
              <a:t>object</a:t>
            </a:r>
            <a:r>
              <a:rPr lang="en-US" dirty="0"/>
              <a:t> that describes an exceptional </a:t>
            </a:r>
            <a:r>
              <a:rPr lang="en-US" dirty="0" smtClean="0"/>
              <a:t>condition that </a:t>
            </a:r>
            <a:r>
              <a:rPr lang="en-US" dirty="0"/>
              <a:t>has occurred in a piece of code.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an exceptional condition arises, an </a:t>
            </a:r>
            <a:r>
              <a:rPr lang="en-US" dirty="0" smtClean="0"/>
              <a:t>object representing </a:t>
            </a:r>
            <a:r>
              <a:rPr lang="en-US" dirty="0"/>
              <a:t>that exception is </a:t>
            </a:r>
            <a:r>
              <a:rPr lang="en-US" b="1" dirty="0"/>
              <a:t>created</a:t>
            </a:r>
            <a:r>
              <a:rPr lang="en-US" dirty="0"/>
              <a:t> and </a:t>
            </a:r>
            <a:r>
              <a:rPr lang="en-US" b="1" dirty="0"/>
              <a:t>thrown</a:t>
            </a:r>
            <a:r>
              <a:rPr lang="en-US" dirty="0"/>
              <a:t> in the method that caused the error. </a:t>
            </a:r>
            <a:endParaRPr lang="en-US" dirty="0" smtClean="0"/>
          </a:p>
          <a:p>
            <a:pPr algn="just"/>
            <a:r>
              <a:rPr lang="en-US" dirty="0" smtClean="0"/>
              <a:t>That method </a:t>
            </a:r>
            <a:r>
              <a:rPr lang="en-US" dirty="0"/>
              <a:t>may choose to handle the exception </a:t>
            </a:r>
            <a:r>
              <a:rPr lang="en-US" b="1" dirty="0"/>
              <a:t>itself</a:t>
            </a:r>
            <a:r>
              <a:rPr lang="en-US" dirty="0"/>
              <a:t>, or </a:t>
            </a:r>
            <a:r>
              <a:rPr lang="en-US" b="1" dirty="0"/>
              <a:t>pass</a:t>
            </a:r>
            <a:r>
              <a:rPr lang="en-US" dirty="0"/>
              <a:t> it 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Either </a:t>
            </a:r>
            <a:r>
              <a:rPr lang="en-US" dirty="0"/>
              <a:t>way, at some point</a:t>
            </a:r>
            <a:r>
              <a:rPr lang="en-US" dirty="0" smtClean="0"/>
              <a:t>, the </a:t>
            </a:r>
            <a:r>
              <a:rPr lang="en-US" dirty="0"/>
              <a:t>exception is </a:t>
            </a:r>
            <a:r>
              <a:rPr lang="en-US" b="1" dirty="0"/>
              <a:t>caught</a:t>
            </a:r>
            <a:r>
              <a:rPr lang="en-US" dirty="0"/>
              <a:t> and </a:t>
            </a:r>
            <a:r>
              <a:rPr lang="en-US" b="1" dirty="0"/>
              <a:t>processed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The core advantage of exception handling is to </a:t>
            </a:r>
            <a:r>
              <a:rPr lang="en-US" b="1" dirty="0"/>
              <a:t>maintain the normal flow</a:t>
            </a:r>
            <a:r>
              <a:rPr lang="en-US" dirty="0"/>
              <a:t> of the instructions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have two categories </a:t>
            </a:r>
            <a:r>
              <a:rPr lang="en-US" dirty="0"/>
              <a:t>of Exceptions: Checked exceptions and Unchecked exceptions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5455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70000"/>
              </a:lnSpc>
            </a:pPr>
            <a:r>
              <a:rPr lang="en-US" dirty="0" smtClean="0"/>
              <a:t>Example 1: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{	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a=0;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try{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try{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	a = 42 / d;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	</a:t>
            </a:r>
            <a:r>
              <a:rPr lang="en-US" dirty="0" err="1"/>
              <a:t>System.out.println</a:t>
            </a:r>
            <a:r>
              <a:rPr lang="en-US" dirty="0"/>
              <a:t>("in try block after Exception");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("Nested try catch Block");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catch(</a:t>
            </a:r>
            <a:r>
              <a:rPr lang="en-US" dirty="0" err="1"/>
              <a:t>ArithmeticException</a:t>
            </a:r>
            <a:r>
              <a:rPr lang="en-US" dirty="0"/>
              <a:t> 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("Outer try catch Block");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catch(Exception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("Exception caught in Exception");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}	</a:t>
            </a:r>
            <a:endParaRPr lang="en-US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("Value of a ="+a);	</a:t>
            </a:r>
            <a:endParaRPr lang="en-US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293" y="5738353"/>
            <a:ext cx="372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Outer try catch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Value </a:t>
            </a:r>
            <a:r>
              <a:rPr lang="en-US" dirty="0"/>
              <a:t>of a =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70000"/>
              </a:lnSpc>
            </a:pPr>
            <a:r>
              <a:rPr lang="en-US" dirty="0" smtClean="0"/>
              <a:t>Example 2: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 smtClean="0"/>
              <a:t>class Demo</a:t>
            </a:r>
            <a:endParaRPr lang="en-US" sz="26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{	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 public static void main(String[] </a:t>
            </a:r>
            <a:r>
              <a:rPr lang="en-US" sz="2600" dirty="0" err="1"/>
              <a:t>args</a:t>
            </a:r>
            <a:r>
              <a:rPr lang="en-US" sz="2600" dirty="0"/>
              <a:t>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</a:t>
            </a:r>
            <a:r>
              <a:rPr lang="en-US" sz="2600" dirty="0" err="1"/>
              <a:t>int</a:t>
            </a:r>
            <a:r>
              <a:rPr lang="en-US" sz="2600" dirty="0"/>
              <a:t> d = 0, a=0;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try{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try{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	a = 42 / d;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	</a:t>
            </a:r>
            <a:r>
              <a:rPr lang="en-US" sz="2600" dirty="0" err="1"/>
              <a:t>System.out.println</a:t>
            </a:r>
            <a:r>
              <a:rPr lang="en-US" sz="2600" dirty="0"/>
              <a:t>("in try block after Exception");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catch(</a:t>
            </a:r>
            <a:r>
              <a:rPr lang="en-US" sz="2600" dirty="0" err="1"/>
              <a:t>ArrayIndexOutOfBoundsException</a:t>
            </a:r>
            <a:r>
              <a:rPr lang="en-US" sz="2600" dirty="0"/>
              <a:t>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</a:t>
            </a:r>
            <a:r>
              <a:rPr lang="en-US" sz="2600" dirty="0" err="1"/>
              <a:t>System.out.println</a:t>
            </a:r>
            <a:r>
              <a:rPr lang="en-US" sz="2600" dirty="0"/>
              <a:t>("Nested try catch Block");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</a:t>
            </a:r>
            <a:r>
              <a:rPr lang="en-US" sz="2600" dirty="0" smtClean="0"/>
              <a:t>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catch(</a:t>
            </a:r>
            <a:r>
              <a:rPr lang="en-US" sz="2600" dirty="0" err="1"/>
              <a:t>NullPointerException</a:t>
            </a:r>
            <a:r>
              <a:rPr lang="en-US" sz="2600" dirty="0"/>
              <a:t> 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</a:t>
            </a:r>
            <a:r>
              <a:rPr lang="en-US" sz="2600" dirty="0" err="1"/>
              <a:t>System.out.println</a:t>
            </a:r>
            <a:r>
              <a:rPr lang="en-US" sz="2600" dirty="0"/>
              <a:t>("Outer try catch Block1");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catch(</a:t>
            </a:r>
            <a:r>
              <a:rPr lang="en-US" sz="2600" dirty="0" err="1"/>
              <a:t>ArithmeticException</a:t>
            </a:r>
            <a:r>
              <a:rPr lang="en-US" sz="2600" dirty="0"/>
              <a:t> 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</a:t>
            </a:r>
            <a:r>
              <a:rPr lang="en-US" sz="2600" dirty="0" err="1"/>
              <a:t>System.out.println</a:t>
            </a:r>
            <a:r>
              <a:rPr lang="en-US" sz="2600" dirty="0"/>
              <a:t>("Outer try catch </a:t>
            </a:r>
            <a:r>
              <a:rPr lang="en-US" sz="2600" dirty="0" smtClean="0"/>
              <a:t>Block2");</a:t>
            </a:r>
            <a:endParaRPr lang="en-US" sz="26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catch(Exception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</a:t>
            </a:r>
            <a:r>
              <a:rPr lang="en-US" sz="2600" dirty="0" err="1"/>
              <a:t>System.out.println</a:t>
            </a:r>
            <a:r>
              <a:rPr lang="en-US" sz="2600" dirty="0"/>
              <a:t>("Exception caught in </a:t>
            </a:r>
            <a:r>
              <a:rPr lang="en-US" sz="2600" dirty="0" smtClean="0"/>
              <a:t>Exception3");</a:t>
            </a:r>
            <a:endParaRPr lang="en-US" sz="26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}	</a:t>
            </a:r>
            <a:endParaRPr lang="en-US" sz="2600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</a:t>
            </a:r>
            <a:r>
              <a:rPr lang="en-US" sz="2600" dirty="0" err="1"/>
              <a:t>System.out.println</a:t>
            </a:r>
            <a:r>
              <a:rPr lang="en-US" sz="2600" dirty="0"/>
              <a:t>("Value of a ="+a);	</a:t>
            </a:r>
            <a:endParaRPr lang="en-US" sz="2600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</a:t>
            </a:r>
            <a:r>
              <a:rPr lang="en-US" sz="2600" dirty="0" smtClean="0"/>
              <a:t>}</a:t>
            </a:r>
            <a:r>
              <a:rPr lang="en-US" sz="2600" dirty="0"/>
              <a:t>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53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70000"/>
              </a:lnSpc>
            </a:pPr>
            <a:r>
              <a:rPr lang="en-US" dirty="0" smtClean="0"/>
              <a:t>Example 2: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 smtClean="0"/>
              <a:t>class Demo</a:t>
            </a:r>
            <a:endParaRPr lang="en-US" sz="26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{	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 public static void main(String[] </a:t>
            </a:r>
            <a:r>
              <a:rPr lang="en-US" sz="2600" dirty="0" err="1"/>
              <a:t>args</a:t>
            </a:r>
            <a:r>
              <a:rPr lang="en-US" sz="2600" dirty="0"/>
              <a:t>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</a:t>
            </a:r>
            <a:r>
              <a:rPr lang="en-US" sz="2600" dirty="0" err="1"/>
              <a:t>int</a:t>
            </a:r>
            <a:r>
              <a:rPr lang="en-US" sz="2600" dirty="0"/>
              <a:t> d = 0, a=0;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try{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try{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	a = 42 / d;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	</a:t>
            </a:r>
            <a:r>
              <a:rPr lang="en-US" sz="2600" dirty="0" err="1"/>
              <a:t>System.out.println</a:t>
            </a:r>
            <a:r>
              <a:rPr lang="en-US" sz="2600" dirty="0"/>
              <a:t>("in try block after Exception");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catch(</a:t>
            </a:r>
            <a:r>
              <a:rPr lang="en-US" sz="2600" dirty="0" err="1"/>
              <a:t>ArrayIndexOutOfBoundsException</a:t>
            </a:r>
            <a:r>
              <a:rPr lang="en-US" sz="2600" dirty="0"/>
              <a:t>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</a:t>
            </a:r>
            <a:r>
              <a:rPr lang="en-US" sz="2600" dirty="0" err="1"/>
              <a:t>System.out.println</a:t>
            </a:r>
            <a:r>
              <a:rPr lang="en-US" sz="2600" dirty="0"/>
              <a:t>("Nested try catch Block");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</a:t>
            </a:r>
            <a:r>
              <a:rPr lang="en-US" sz="2600" dirty="0" smtClean="0"/>
              <a:t>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catch(</a:t>
            </a:r>
            <a:r>
              <a:rPr lang="en-US" sz="2600" dirty="0" err="1"/>
              <a:t>NullPointerException</a:t>
            </a:r>
            <a:r>
              <a:rPr lang="en-US" sz="2600" dirty="0"/>
              <a:t> 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</a:t>
            </a:r>
            <a:r>
              <a:rPr lang="en-US" sz="2600" dirty="0" err="1"/>
              <a:t>System.out.println</a:t>
            </a:r>
            <a:r>
              <a:rPr lang="en-US" sz="2600" dirty="0"/>
              <a:t>("Outer try catch Block1");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catch(</a:t>
            </a:r>
            <a:r>
              <a:rPr lang="en-US" sz="2600" dirty="0" err="1"/>
              <a:t>ArithmeticException</a:t>
            </a:r>
            <a:r>
              <a:rPr lang="en-US" sz="2600" dirty="0"/>
              <a:t> 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</a:t>
            </a:r>
            <a:r>
              <a:rPr lang="en-US" sz="2600" dirty="0" err="1"/>
              <a:t>System.out.println</a:t>
            </a:r>
            <a:r>
              <a:rPr lang="en-US" sz="2600" dirty="0"/>
              <a:t>("Outer try catch </a:t>
            </a:r>
            <a:r>
              <a:rPr lang="en-US" sz="2600" dirty="0" smtClean="0"/>
              <a:t>Block2");</a:t>
            </a:r>
            <a:endParaRPr lang="en-US" sz="26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catch(Exception e){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	</a:t>
            </a:r>
            <a:r>
              <a:rPr lang="en-US" sz="2600" dirty="0" err="1"/>
              <a:t>System.out.println</a:t>
            </a:r>
            <a:r>
              <a:rPr lang="en-US" sz="2600" dirty="0"/>
              <a:t>("Exception caught in </a:t>
            </a:r>
            <a:r>
              <a:rPr lang="en-US" sz="2600" dirty="0" smtClean="0"/>
              <a:t>Exception3");</a:t>
            </a:r>
            <a:endParaRPr lang="en-US" sz="26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}	</a:t>
            </a:r>
            <a:endParaRPr lang="en-US" sz="2600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	</a:t>
            </a:r>
            <a:r>
              <a:rPr lang="en-US" sz="2600" dirty="0" err="1"/>
              <a:t>System.out.println</a:t>
            </a:r>
            <a:r>
              <a:rPr lang="en-US" sz="2600" dirty="0"/>
              <a:t>("Value of a ="+a);	</a:t>
            </a:r>
            <a:endParaRPr lang="en-US" sz="2600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/>
              <a:t>	</a:t>
            </a:r>
            <a:r>
              <a:rPr lang="en-US" sz="2600" dirty="0" smtClean="0"/>
              <a:t>}</a:t>
            </a:r>
            <a:r>
              <a:rPr lang="en-US" sz="2600" dirty="0"/>
              <a:t>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26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2024" y="5738353"/>
            <a:ext cx="3397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Outer </a:t>
            </a:r>
            <a:r>
              <a:rPr lang="en-US" dirty="0"/>
              <a:t>try catch Block2</a:t>
            </a:r>
            <a:endParaRPr lang="en-US" dirty="0" smtClean="0"/>
          </a:p>
          <a:p>
            <a:r>
              <a:rPr lang="en-US" dirty="0" smtClean="0"/>
              <a:t>Value </a:t>
            </a:r>
            <a:r>
              <a:rPr lang="en-US" dirty="0"/>
              <a:t>of a =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57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marL="120650" lvl="1" indent="-66675" algn="just">
              <a:lnSpc>
                <a:spcPct val="50000"/>
              </a:lnSpc>
            </a:pPr>
            <a:r>
              <a:rPr lang="en-US" sz="2000" dirty="0" smtClean="0"/>
              <a:t>Example 3: </a:t>
            </a:r>
            <a:endParaRPr lang="en-US" sz="20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 smtClean="0"/>
              <a:t>class Demo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d = 0, a=0;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static void show()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try</a:t>
            </a:r>
            <a:r>
              <a:rPr lang="en-US" sz="1800" dirty="0"/>
              <a:t>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smtClean="0"/>
              <a:t>a </a:t>
            </a:r>
            <a:r>
              <a:rPr lang="en-US" sz="1800" dirty="0"/>
              <a:t>= 42 / d;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("in try block after Exception");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}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catch(</a:t>
            </a:r>
            <a:r>
              <a:rPr lang="en-US" sz="1800" dirty="0" err="1" smtClean="0"/>
              <a:t>ArrayIndexOutOfBoundsException</a:t>
            </a:r>
            <a:r>
              <a:rPr lang="en-US" sz="1800" dirty="0" smtClean="0"/>
              <a:t> </a:t>
            </a:r>
            <a:r>
              <a:rPr lang="en-US" sz="1800" dirty="0"/>
              <a:t>e){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("Nested try catch Block");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}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try</a:t>
            </a:r>
            <a:r>
              <a:rPr lang="en-US" sz="1800" dirty="0"/>
              <a:t>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show();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	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catch(</a:t>
            </a:r>
            <a:r>
              <a:rPr lang="en-US" sz="1800" dirty="0" err="1" smtClean="0"/>
              <a:t>NullPointerException</a:t>
            </a:r>
            <a:r>
              <a:rPr lang="en-US" sz="1800" dirty="0" smtClean="0"/>
              <a:t>  </a:t>
            </a:r>
            <a:r>
              <a:rPr lang="en-US" sz="1800" dirty="0"/>
              <a:t>e){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("Outer try catch Block1");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catch(</a:t>
            </a:r>
            <a:r>
              <a:rPr lang="en-US" sz="1800" dirty="0" err="1"/>
              <a:t>ArithmeticException</a:t>
            </a:r>
            <a:r>
              <a:rPr lang="en-US" sz="1800" dirty="0"/>
              <a:t>  e){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("Outer try catch </a:t>
            </a:r>
            <a:r>
              <a:rPr lang="en-US" sz="1800" dirty="0" smtClean="0"/>
              <a:t>Block2");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catch(Exception e){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("Exception caught in </a:t>
            </a:r>
            <a:r>
              <a:rPr lang="en-US" sz="1800" dirty="0" smtClean="0"/>
              <a:t>Exception3");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("Value of a ="+a);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022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marL="120650" lvl="1" indent="-66675" algn="just">
              <a:lnSpc>
                <a:spcPct val="50000"/>
              </a:lnSpc>
            </a:pPr>
            <a:r>
              <a:rPr lang="en-US" sz="2000" dirty="0" smtClean="0"/>
              <a:t>Example 3: </a:t>
            </a:r>
            <a:endParaRPr lang="en-US" sz="20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 smtClean="0"/>
              <a:t>class Demo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d = 0, a=0;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static void show()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try</a:t>
            </a:r>
            <a:r>
              <a:rPr lang="en-US" sz="1800" dirty="0"/>
              <a:t>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smtClean="0"/>
              <a:t>a </a:t>
            </a:r>
            <a:r>
              <a:rPr lang="en-US" sz="1800" dirty="0"/>
              <a:t>= 42 / d;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("in try block after Exception");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}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catch(</a:t>
            </a:r>
            <a:r>
              <a:rPr lang="en-US" sz="1800" dirty="0" err="1" smtClean="0"/>
              <a:t>ArrayIndexOutOfBoundsException</a:t>
            </a:r>
            <a:r>
              <a:rPr lang="en-US" sz="1800" dirty="0" smtClean="0"/>
              <a:t> </a:t>
            </a:r>
            <a:r>
              <a:rPr lang="en-US" sz="1800" dirty="0"/>
              <a:t>e){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("Nested try catch Block");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}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try</a:t>
            </a:r>
            <a:r>
              <a:rPr lang="en-US" sz="1800" dirty="0"/>
              <a:t>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show();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	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catch(</a:t>
            </a:r>
            <a:r>
              <a:rPr lang="en-US" sz="1800" dirty="0" err="1" smtClean="0"/>
              <a:t>NullPointerException</a:t>
            </a:r>
            <a:r>
              <a:rPr lang="en-US" sz="1800" dirty="0" smtClean="0"/>
              <a:t>  </a:t>
            </a:r>
            <a:r>
              <a:rPr lang="en-US" sz="1800" dirty="0"/>
              <a:t>e){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("Outer try catch Block1");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catch(</a:t>
            </a:r>
            <a:r>
              <a:rPr lang="en-US" sz="1800" dirty="0" err="1"/>
              <a:t>ArithmeticException</a:t>
            </a:r>
            <a:r>
              <a:rPr lang="en-US" sz="1800" dirty="0"/>
              <a:t>  e){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("Outer try catch </a:t>
            </a:r>
            <a:r>
              <a:rPr lang="en-US" sz="1800" dirty="0" smtClean="0"/>
              <a:t>Block2");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catch(Exception e){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("Exception caught in </a:t>
            </a:r>
            <a:r>
              <a:rPr lang="en-US" sz="1800" dirty="0" smtClean="0"/>
              <a:t>Exception3");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("Value of a ="+a);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2024" y="5845929"/>
            <a:ext cx="3397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Outer </a:t>
            </a:r>
            <a:r>
              <a:rPr lang="en-US" dirty="0"/>
              <a:t>try catch Block2</a:t>
            </a:r>
            <a:endParaRPr lang="en-US" dirty="0" smtClean="0"/>
          </a:p>
          <a:p>
            <a:r>
              <a:rPr lang="en-US" dirty="0" smtClean="0"/>
              <a:t>Value </a:t>
            </a:r>
            <a:r>
              <a:rPr lang="en-US" dirty="0"/>
              <a:t>of a =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52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throw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 far, </a:t>
            </a:r>
            <a:r>
              <a:rPr lang="en-US" dirty="0" smtClean="0"/>
              <a:t>we </a:t>
            </a:r>
            <a:r>
              <a:rPr lang="en-US" dirty="0"/>
              <a:t>have only been catching exceptions that are thrown by the Java run-time system.</a:t>
            </a:r>
          </a:p>
          <a:p>
            <a:pPr algn="just"/>
            <a:r>
              <a:rPr lang="en-US" dirty="0"/>
              <a:t>However, it is possible for your program to throw an exception explicitly, using the </a:t>
            </a:r>
            <a:r>
              <a:rPr lang="en-US" dirty="0" smtClean="0"/>
              <a:t>throw statement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general form of </a:t>
            </a:r>
            <a:r>
              <a:rPr lang="en-US" dirty="0" smtClean="0"/>
              <a:t>throw: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400" b="1" dirty="0" smtClean="0"/>
              <a:t>throw</a:t>
            </a:r>
            <a:r>
              <a:rPr lang="en-US" sz="2400" dirty="0" smtClean="0"/>
              <a:t> </a:t>
            </a:r>
            <a:r>
              <a:rPr lang="en-US" sz="2400" dirty="0" err="1" smtClean="0"/>
              <a:t>ThrowableInstance</a:t>
            </a:r>
            <a:r>
              <a:rPr lang="en-US" sz="2400" dirty="0" smtClean="0"/>
              <a:t>;</a:t>
            </a:r>
          </a:p>
          <a:p>
            <a:pPr algn="just"/>
            <a:r>
              <a:rPr lang="en-US" dirty="0"/>
              <a:t>Here, </a:t>
            </a:r>
            <a:r>
              <a:rPr lang="en-US" dirty="0" err="1"/>
              <a:t>ThrowableInstance</a:t>
            </a:r>
            <a:r>
              <a:rPr lang="en-US" dirty="0"/>
              <a:t> must be an </a:t>
            </a:r>
            <a:r>
              <a:rPr lang="en-US" b="1" dirty="0"/>
              <a:t>object</a:t>
            </a:r>
            <a:r>
              <a:rPr lang="en-US" dirty="0"/>
              <a:t> of type </a:t>
            </a:r>
            <a:r>
              <a:rPr lang="en-US" dirty="0" err="1"/>
              <a:t>Throwable</a:t>
            </a:r>
            <a:r>
              <a:rPr lang="en-US" dirty="0"/>
              <a:t> or a subclass of </a:t>
            </a:r>
            <a:r>
              <a:rPr lang="en-US" dirty="0" err="1"/>
              <a:t>Throwable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We can create an exception using </a:t>
            </a:r>
            <a:r>
              <a:rPr lang="en-US" b="1" dirty="0"/>
              <a:t>new</a:t>
            </a:r>
            <a:r>
              <a:rPr lang="en-US" dirty="0"/>
              <a:t> operator.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853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marL="120650" lvl="1" indent="-66675" algn="just">
              <a:lnSpc>
                <a:spcPct val="50000"/>
              </a:lnSpc>
            </a:pPr>
            <a:r>
              <a:rPr lang="en-US" sz="2000" dirty="0" smtClean="0"/>
              <a:t>Example 3: </a:t>
            </a:r>
            <a:endParaRPr lang="en-US" sz="20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 smtClean="0"/>
              <a:t>class Demo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static void </a:t>
            </a:r>
            <a:r>
              <a:rPr lang="en-US" sz="1800" dirty="0" err="1"/>
              <a:t>demoproc</a:t>
            </a:r>
            <a:r>
              <a:rPr lang="en-US" sz="1800" dirty="0"/>
              <a:t>()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try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throw new </a:t>
            </a:r>
            <a:r>
              <a:rPr lang="en-US" sz="1800" dirty="0" err="1"/>
              <a:t>NullPointerException</a:t>
            </a:r>
            <a:r>
              <a:rPr lang="en-US" sz="1800" dirty="0"/>
              <a:t>("demo");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 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catch(</a:t>
            </a:r>
            <a:r>
              <a:rPr lang="en-US" sz="1800" dirty="0" err="1"/>
              <a:t>NullPointerException</a:t>
            </a:r>
            <a:r>
              <a:rPr lang="en-US" sz="1800" dirty="0"/>
              <a:t> e)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("Caught inside </a:t>
            </a:r>
            <a:r>
              <a:rPr lang="en-US" sz="1800" dirty="0" err="1"/>
              <a:t>demoproc</a:t>
            </a:r>
            <a:r>
              <a:rPr lang="en-US" sz="1800" dirty="0"/>
              <a:t>.");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throw e; // </a:t>
            </a:r>
            <a:r>
              <a:rPr lang="en-US" sz="1800" dirty="0" err="1"/>
              <a:t>rethrow</a:t>
            </a:r>
            <a:r>
              <a:rPr lang="en-US" sz="1800" dirty="0"/>
              <a:t> the exception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try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demoproc</a:t>
            </a:r>
            <a:r>
              <a:rPr lang="en-US" sz="1800" dirty="0"/>
              <a:t>();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 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catch(</a:t>
            </a:r>
            <a:r>
              <a:rPr lang="en-US" sz="1800" dirty="0" err="1"/>
              <a:t>NullPointerException</a:t>
            </a:r>
            <a:r>
              <a:rPr lang="en-US" sz="1800" dirty="0"/>
              <a:t> e)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</a:t>
            </a:r>
            <a:r>
              <a:rPr lang="en-US" sz="1800" dirty="0" err="1"/>
              <a:t>Recaught</a:t>
            </a:r>
            <a:r>
              <a:rPr lang="en-US" sz="1800" dirty="0"/>
              <a:t>: " + e);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642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marL="120650" lvl="1" indent="-66675" algn="just">
              <a:lnSpc>
                <a:spcPct val="50000"/>
              </a:lnSpc>
            </a:pPr>
            <a:r>
              <a:rPr lang="en-US" sz="2000" dirty="0" smtClean="0"/>
              <a:t>Example 3: </a:t>
            </a:r>
            <a:endParaRPr lang="en-US" sz="20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 smtClean="0"/>
              <a:t>class Demo</a:t>
            </a:r>
            <a:endParaRPr lang="en-US" sz="1800" dirty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static void </a:t>
            </a:r>
            <a:r>
              <a:rPr lang="en-US" sz="1800" dirty="0" err="1"/>
              <a:t>demoproc</a:t>
            </a:r>
            <a:r>
              <a:rPr lang="en-US" sz="1800" dirty="0"/>
              <a:t>()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try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throw new </a:t>
            </a:r>
            <a:r>
              <a:rPr lang="en-US" sz="1800" dirty="0" err="1"/>
              <a:t>NullPointerException</a:t>
            </a:r>
            <a:r>
              <a:rPr lang="en-US" sz="1800" dirty="0"/>
              <a:t>("demo");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 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catch(</a:t>
            </a:r>
            <a:r>
              <a:rPr lang="en-US" sz="1800" dirty="0" err="1"/>
              <a:t>NullPointerException</a:t>
            </a:r>
            <a:r>
              <a:rPr lang="en-US" sz="1800" dirty="0"/>
              <a:t> e)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("Caught inside </a:t>
            </a:r>
            <a:r>
              <a:rPr lang="en-US" sz="1800" dirty="0" err="1"/>
              <a:t>demoproc</a:t>
            </a:r>
            <a:r>
              <a:rPr lang="en-US" sz="1800" dirty="0"/>
              <a:t>.");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throw e; // </a:t>
            </a:r>
            <a:r>
              <a:rPr lang="en-US" sz="1800" dirty="0" err="1"/>
              <a:t>rethrow</a:t>
            </a:r>
            <a:r>
              <a:rPr lang="en-US" sz="1800" dirty="0"/>
              <a:t> the exception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}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try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demoproc</a:t>
            </a:r>
            <a:r>
              <a:rPr lang="en-US" sz="1800" dirty="0"/>
              <a:t>();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 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catch(</a:t>
            </a:r>
            <a:r>
              <a:rPr lang="en-US" sz="1800" dirty="0" err="1"/>
              <a:t>NullPointerException</a:t>
            </a:r>
            <a:r>
              <a:rPr lang="en-US" sz="1800" dirty="0"/>
              <a:t> e) {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("</a:t>
            </a:r>
            <a:r>
              <a:rPr lang="en-US" sz="1800" dirty="0" err="1"/>
              <a:t>Recaught</a:t>
            </a:r>
            <a:r>
              <a:rPr lang="en-US" sz="1800" dirty="0"/>
              <a:t>: " + e);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	}	</a:t>
            </a:r>
            <a:endParaRPr lang="en-US" sz="1800" dirty="0" smtClean="0"/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 marL="457200" lvl="1" indent="0" algn="just">
              <a:lnSpc>
                <a:spcPct val="50000"/>
              </a:lnSpc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9766" y="5334941"/>
            <a:ext cx="494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Caught inside </a:t>
            </a:r>
            <a:r>
              <a:rPr lang="en-US" dirty="0" err="1"/>
              <a:t>demoproc</a:t>
            </a:r>
            <a:r>
              <a:rPr lang="en-US" dirty="0"/>
              <a:t>.</a:t>
            </a:r>
          </a:p>
          <a:p>
            <a:r>
              <a:rPr lang="en-US" dirty="0" err="1"/>
              <a:t>Recaught</a:t>
            </a:r>
            <a:r>
              <a:rPr lang="en-US" dirty="0"/>
              <a:t>: </a:t>
            </a:r>
            <a:r>
              <a:rPr lang="en-US" dirty="0" err="1"/>
              <a:t>java.lang.NullPointerException</a:t>
            </a:r>
            <a:r>
              <a:rPr lang="en-US" dirty="0"/>
              <a:t>: demo</a:t>
            </a:r>
          </a:p>
        </p:txBody>
      </p:sp>
    </p:spTree>
    <p:extLst>
      <p:ext uri="{BB962C8B-B14F-4D97-AF65-F5344CB8AC3E}">
        <p14:creationId xmlns:p14="http://schemas.microsoft.com/office/powerpoint/2010/main" xmlns="" val="13888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a method is capable of causing an exception that it does not handle, it must specify </a:t>
            </a:r>
            <a:r>
              <a:rPr lang="en-US" dirty="0" smtClean="0"/>
              <a:t>this behavior </a:t>
            </a:r>
            <a:r>
              <a:rPr lang="en-US" dirty="0"/>
              <a:t>so that callers of the method can guard themselves against that exception. </a:t>
            </a:r>
            <a:endParaRPr lang="en-US" dirty="0" smtClean="0"/>
          </a:p>
          <a:p>
            <a:pPr algn="just"/>
            <a:r>
              <a:rPr lang="en-US" dirty="0" smtClean="0"/>
              <a:t>You do this </a:t>
            </a:r>
            <a:r>
              <a:rPr lang="en-US" dirty="0"/>
              <a:t>by including a </a:t>
            </a:r>
            <a:r>
              <a:rPr lang="en-US" b="1" dirty="0"/>
              <a:t>throws</a:t>
            </a:r>
            <a:r>
              <a:rPr lang="en-US" dirty="0"/>
              <a:t> clause in the method’s declaration. A throws clause lists the </a:t>
            </a:r>
            <a:r>
              <a:rPr lang="en-US" dirty="0" smtClean="0"/>
              <a:t>types of </a:t>
            </a:r>
            <a:r>
              <a:rPr lang="en-US" dirty="0"/>
              <a:t>exceptions that a method might throw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is the general form of a method declaration that includes a throws clause:</a:t>
            </a:r>
          </a:p>
          <a:p>
            <a:pPr marL="914400" lvl="2" indent="0" algn="just">
              <a:buNone/>
            </a:pPr>
            <a:r>
              <a:rPr lang="en-US" dirty="0"/>
              <a:t>type method-name(parameter-list) throws exception-list</a:t>
            </a:r>
          </a:p>
          <a:p>
            <a:pPr marL="914400" lvl="2" indent="0" algn="just">
              <a:buNone/>
            </a:pPr>
            <a:r>
              <a:rPr lang="en-US" dirty="0"/>
              <a:t>{</a:t>
            </a:r>
          </a:p>
          <a:p>
            <a:pPr marL="914400" lvl="2" indent="0" algn="just">
              <a:buNone/>
            </a:pPr>
            <a:r>
              <a:rPr lang="en-US" dirty="0"/>
              <a:t>// body of method</a:t>
            </a:r>
          </a:p>
          <a:p>
            <a:pPr marL="914400" lvl="2" indent="0" algn="just">
              <a:buNone/>
            </a:pPr>
            <a:r>
              <a:rPr lang="en-US" dirty="0" smtClean="0"/>
              <a:t>}</a:t>
            </a:r>
          </a:p>
          <a:p>
            <a:pPr algn="just"/>
            <a:r>
              <a:rPr lang="en-US" dirty="0"/>
              <a:t>Here, exception-list is a comma-separated list of the exceptions that a method can throw.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223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marL="120650" lvl="1" indent="-66675" algn="just">
              <a:lnSpc>
                <a:spcPct val="50000"/>
              </a:lnSpc>
            </a:pPr>
            <a:r>
              <a:rPr lang="en-US" sz="2000" dirty="0" smtClean="0"/>
              <a:t>Example 3: </a:t>
            </a:r>
            <a:endParaRPr lang="en-US" sz="20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class Demo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static void </a:t>
            </a:r>
            <a:r>
              <a:rPr lang="en-US" sz="1800" dirty="0" err="1"/>
              <a:t>throwOne</a:t>
            </a:r>
            <a:r>
              <a:rPr lang="en-US" sz="1800" dirty="0"/>
              <a:t>() throws </a:t>
            </a:r>
            <a:r>
              <a:rPr lang="en-US" sz="1800" dirty="0" err="1"/>
              <a:t>IllegalAccessException</a:t>
            </a:r>
            <a:r>
              <a:rPr lang="en-US" sz="1800" dirty="0"/>
              <a:t>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("Inside </a:t>
            </a:r>
            <a:r>
              <a:rPr lang="en-US" sz="1800" dirty="0" err="1"/>
              <a:t>throwOne</a:t>
            </a:r>
            <a:r>
              <a:rPr lang="en-US" sz="1800" dirty="0"/>
              <a:t>.");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throw </a:t>
            </a:r>
            <a:r>
              <a:rPr lang="en-US" sz="1800" dirty="0"/>
              <a:t>new </a:t>
            </a:r>
            <a:r>
              <a:rPr lang="en-US" sz="1800" dirty="0" err="1"/>
              <a:t>IllegalAccessException</a:t>
            </a:r>
            <a:r>
              <a:rPr lang="en-US" sz="1800" dirty="0"/>
              <a:t>("demo");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try </a:t>
            </a:r>
            <a:r>
              <a:rPr lang="en-US" sz="1800" dirty="0"/>
              <a:t>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throwOne</a:t>
            </a:r>
            <a:r>
              <a:rPr lang="en-US" sz="1800" dirty="0"/>
              <a:t>();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catch </a:t>
            </a:r>
            <a:r>
              <a:rPr lang="en-US" sz="1800" dirty="0"/>
              <a:t>(</a:t>
            </a:r>
            <a:r>
              <a:rPr lang="en-US" sz="1800" dirty="0" err="1"/>
              <a:t>IllegalAccessException</a:t>
            </a:r>
            <a:r>
              <a:rPr lang="en-US" sz="1800" dirty="0"/>
              <a:t> e)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("Caught " + e);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}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319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checked exception is an exception that is </a:t>
            </a:r>
            <a:r>
              <a:rPr lang="en-US" dirty="0" smtClean="0"/>
              <a:t>checked </a:t>
            </a:r>
            <a:r>
              <a:rPr lang="en-US" dirty="0"/>
              <a:t>by the compiler at </a:t>
            </a:r>
            <a:r>
              <a:rPr lang="en-US" dirty="0" smtClean="0"/>
              <a:t>compilation-time.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are also called as compile time exceptions.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exceptions cannot simply be ignored, the programmer should </a:t>
            </a:r>
            <a:r>
              <a:rPr lang="en-US" dirty="0" smtClean="0"/>
              <a:t>handle </a:t>
            </a:r>
            <a:r>
              <a:rPr lang="en-US" dirty="0"/>
              <a:t>these exceptions.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83625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marL="120650" lvl="1" indent="-66675" algn="just">
              <a:lnSpc>
                <a:spcPct val="50000"/>
              </a:lnSpc>
            </a:pPr>
            <a:r>
              <a:rPr lang="en-US" sz="2000" dirty="0" smtClean="0"/>
              <a:t>Example 3: </a:t>
            </a:r>
            <a:endParaRPr lang="en-US" sz="20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class Demo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static void </a:t>
            </a:r>
            <a:r>
              <a:rPr lang="en-US" sz="1800" dirty="0" err="1"/>
              <a:t>throwOne</a:t>
            </a:r>
            <a:r>
              <a:rPr lang="en-US" sz="1800" dirty="0"/>
              <a:t>() throws </a:t>
            </a:r>
            <a:r>
              <a:rPr lang="en-US" sz="1800" dirty="0" err="1"/>
              <a:t>IllegalAccessException</a:t>
            </a:r>
            <a:r>
              <a:rPr lang="en-US" sz="1800" dirty="0"/>
              <a:t>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("Inside </a:t>
            </a:r>
            <a:r>
              <a:rPr lang="en-US" sz="1800" dirty="0" err="1"/>
              <a:t>throwOne</a:t>
            </a:r>
            <a:r>
              <a:rPr lang="en-US" sz="1800" dirty="0"/>
              <a:t>.");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throw </a:t>
            </a:r>
            <a:r>
              <a:rPr lang="en-US" sz="1800" dirty="0"/>
              <a:t>new </a:t>
            </a:r>
            <a:r>
              <a:rPr lang="en-US" sz="1800" dirty="0" err="1"/>
              <a:t>IllegalAccessException</a:t>
            </a:r>
            <a:r>
              <a:rPr lang="en-US" sz="1800" dirty="0"/>
              <a:t>("demo");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try </a:t>
            </a:r>
            <a:r>
              <a:rPr lang="en-US" sz="1800" dirty="0"/>
              <a:t>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throwOne</a:t>
            </a:r>
            <a:r>
              <a:rPr lang="en-US" sz="1800" dirty="0"/>
              <a:t>();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catch </a:t>
            </a:r>
            <a:r>
              <a:rPr lang="en-US" sz="1800" dirty="0"/>
              <a:t>(</a:t>
            </a:r>
            <a:r>
              <a:rPr lang="en-US" sz="1800" dirty="0" err="1"/>
              <a:t>IllegalAccessException</a:t>
            </a:r>
            <a:r>
              <a:rPr lang="en-US" sz="1800" dirty="0"/>
              <a:t> e)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("Caught " + e);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}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9766" y="5334941"/>
            <a:ext cx="494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inside </a:t>
            </a:r>
            <a:r>
              <a:rPr lang="en-US" dirty="0" err="1"/>
              <a:t>throwOne</a:t>
            </a:r>
            <a:endParaRPr lang="en-US" dirty="0"/>
          </a:p>
          <a:p>
            <a:r>
              <a:rPr lang="en-US" dirty="0"/>
              <a:t>caught </a:t>
            </a:r>
            <a:r>
              <a:rPr lang="en-US" dirty="0" err="1"/>
              <a:t>java.lang.IllegalAccessException</a:t>
            </a:r>
            <a:r>
              <a:rPr lang="en-US" dirty="0"/>
              <a:t>: demo</a:t>
            </a:r>
          </a:p>
        </p:txBody>
      </p:sp>
    </p:spTree>
    <p:extLst>
      <p:ext uri="{BB962C8B-B14F-4D97-AF65-F5344CB8AC3E}">
        <p14:creationId xmlns:p14="http://schemas.microsoft.com/office/powerpoint/2010/main" xmlns="" val="11492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the try block is executed, then the finally block is guaranteed to be executed</a:t>
            </a:r>
            <a:r>
              <a:rPr lang="en-US" dirty="0" smtClean="0"/>
              <a:t>, regardless </a:t>
            </a:r>
            <a:r>
              <a:rPr lang="en-US" dirty="0"/>
              <a:t>of whether any catch block was executed.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/>
              <a:t>the finally block </a:t>
            </a:r>
            <a:r>
              <a:rPr lang="en-US" dirty="0" smtClean="0"/>
              <a:t>is always </a:t>
            </a:r>
            <a:r>
              <a:rPr lang="en-US" dirty="0"/>
              <a:t>executed before control transfers to its final destination, the finally </a:t>
            </a:r>
            <a:r>
              <a:rPr lang="en-US" dirty="0" smtClean="0"/>
              <a:t>block can </a:t>
            </a:r>
            <a:r>
              <a:rPr lang="en-US" dirty="0"/>
              <a:t>be used to specify any clean-up code (e.g., to free resources such as files </a:t>
            </a:r>
            <a:r>
              <a:rPr lang="en-US" dirty="0" smtClean="0"/>
              <a:t>and net </a:t>
            </a:r>
            <a:r>
              <a:rPr lang="en-US" dirty="0"/>
              <a:t>connections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finally block will execute </a:t>
            </a:r>
            <a:r>
              <a:rPr lang="en-US" dirty="0" smtClean="0"/>
              <a:t>whether or </a:t>
            </a:r>
            <a:r>
              <a:rPr lang="en-US" dirty="0"/>
              <a:t>not an exception is thrown.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389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marL="120650" lvl="1" indent="-66675" algn="just">
              <a:lnSpc>
                <a:spcPct val="50000"/>
              </a:lnSpc>
            </a:pPr>
            <a:r>
              <a:rPr lang="en-US" sz="2000" dirty="0" smtClean="0"/>
              <a:t>Example 3: </a:t>
            </a:r>
            <a:endParaRPr lang="en-US" sz="20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class Demo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static void </a:t>
            </a:r>
            <a:r>
              <a:rPr lang="en-US" sz="1800" dirty="0" err="1"/>
              <a:t>throwOne</a:t>
            </a:r>
            <a:r>
              <a:rPr lang="en-US" sz="1800" dirty="0"/>
              <a:t>() throws </a:t>
            </a:r>
            <a:r>
              <a:rPr lang="en-US" sz="1800" dirty="0" err="1"/>
              <a:t>IllegalAccessException</a:t>
            </a:r>
            <a:r>
              <a:rPr lang="en-US" sz="1800" dirty="0"/>
              <a:t>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("Inside </a:t>
            </a:r>
            <a:r>
              <a:rPr lang="en-US" sz="1800" dirty="0" err="1"/>
              <a:t>throwOne</a:t>
            </a:r>
            <a:r>
              <a:rPr lang="en-US" sz="1800" dirty="0"/>
              <a:t>.");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throw </a:t>
            </a:r>
            <a:r>
              <a:rPr lang="en-US" sz="1800" dirty="0"/>
              <a:t>new </a:t>
            </a:r>
            <a:r>
              <a:rPr lang="en-US" sz="1800" dirty="0" err="1"/>
              <a:t>IllegalAccessException</a:t>
            </a:r>
            <a:r>
              <a:rPr lang="en-US" sz="1800" dirty="0"/>
              <a:t>("demo");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try </a:t>
            </a:r>
            <a:r>
              <a:rPr lang="en-US" sz="1800" dirty="0"/>
              <a:t>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throwOne</a:t>
            </a:r>
            <a:r>
              <a:rPr lang="en-US" sz="1800" dirty="0"/>
              <a:t>();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catch </a:t>
            </a:r>
            <a:r>
              <a:rPr lang="en-US" sz="1800" dirty="0"/>
              <a:t>(</a:t>
            </a:r>
            <a:r>
              <a:rPr lang="en-US" sz="1800" dirty="0" err="1"/>
              <a:t>IllegalAccessException</a:t>
            </a:r>
            <a:r>
              <a:rPr lang="en-US" sz="1800" dirty="0"/>
              <a:t> e)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("Caught " + e);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finally{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 finally executed");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}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32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marL="120650" lvl="1" indent="-66675" algn="just">
              <a:lnSpc>
                <a:spcPct val="50000"/>
              </a:lnSpc>
            </a:pPr>
            <a:r>
              <a:rPr lang="en-US" sz="2000" dirty="0" smtClean="0"/>
              <a:t>Example 3: </a:t>
            </a:r>
            <a:endParaRPr lang="en-US" sz="20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class Demo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static void </a:t>
            </a:r>
            <a:r>
              <a:rPr lang="en-US" sz="1800" dirty="0" err="1"/>
              <a:t>throwOne</a:t>
            </a:r>
            <a:r>
              <a:rPr lang="en-US" sz="1800" dirty="0"/>
              <a:t>() throws </a:t>
            </a:r>
            <a:r>
              <a:rPr lang="en-US" sz="1800" dirty="0" err="1"/>
              <a:t>IllegalAccessException</a:t>
            </a:r>
            <a:r>
              <a:rPr lang="en-US" sz="1800" dirty="0"/>
              <a:t>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("Inside </a:t>
            </a:r>
            <a:r>
              <a:rPr lang="en-US" sz="1800" dirty="0" err="1"/>
              <a:t>throwOne</a:t>
            </a:r>
            <a:r>
              <a:rPr lang="en-US" sz="1800" dirty="0"/>
              <a:t>.");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throw </a:t>
            </a:r>
            <a:r>
              <a:rPr lang="en-US" sz="1800" dirty="0"/>
              <a:t>new </a:t>
            </a:r>
            <a:r>
              <a:rPr lang="en-US" sz="1800" dirty="0" err="1"/>
              <a:t>IllegalAccessException</a:t>
            </a:r>
            <a:r>
              <a:rPr lang="en-US" sz="1800" dirty="0"/>
              <a:t>("demo");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try </a:t>
            </a:r>
            <a:r>
              <a:rPr lang="en-US" sz="1800" dirty="0"/>
              <a:t>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throwOne</a:t>
            </a:r>
            <a:r>
              <a:rPr lang="en-US" sz="1800" dirty="0"/>
              <a:t>();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 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catch </a:t>
            </a:r>
            <a:r>
              <a:rPr lang="en-US" sz="1800" dirty="0"/>
              <a:t>(</a:t>
            </a:r>
            <a:r>
              <a:rPr lang="en-US" sz="1800" dirty="0" err="1"/>
              <a:t>IllegalAccessException</a:t>
            </a:r>
            <a:r>
              <a:rPr lang="en-US" sz="1800" dirty="0"/>
              <a:t> e) 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("Caught " + e);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	finally{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 finally executed");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/>
              <a:t>}	</a:t>
            </a:r>
          </a:p>
          <a:p>
            <a:pPr marL="457200" lvl="1" indent="0" algn="just">
              <a:lnSpc>
                <a:spcPct val="70000"/>
              </a:lnSpc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9766" y="5334941"/>
            <a:ext cx="494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inside </a:t>
            </a:r>
            <a:r>
              <a:rPr lang="en-US" dirty="0" err="1"/>
              <a:t>throwOne</a:t>
            </a:r>
            <a:endParaRPr lang="en-US" dirty="0"/>
          </a:p>
          <a:p>
            <a:r>
              <a:rPr lang="en-US" dirty="0"/>
              <a:t>caught </a:t>
            </a:r>
            <a:r>
              <a:rPr lang="en-US" dirty="0" err="1"/>
              <a:t>java.lang.IllegalAccessException</a:t>
            </a:r>
            <a:r>
              <a:rPr lang="en-US" dirty="0"/>
              <a:t>: </a:t>
            </a:r>
            <a:r>
              <a:rPr lang="en-US" dirty="0" smtClean="0"/>
              <a:t>demo</a:t>
            </a:r>
          </a:p>
          <a:p>
            <a:r>
              <a:rPr lang="en-US" dirty="0" smtClean="0"/>
              <a:t>finally </a:t>
            </a:r>
            <a:r>
              <a:rPr lang="en-US" dirty="0"/>
              <a:t>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5468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defines several exception classes.</a:t>
            </a:r>
          </a:p>
          <a:p>
            <a:pPr algn="just"/>
            <a:r>
              <a:rPr lang="en-US" dirty="0"/>
              <a:t>The most general of these exceptions are </a:t>
            </a:r>
            <a:r>
              <a:rPr lang="en-US" dirty="0" smtClean="0"/>
              <a:t>subclasses of </a:t>
            </a:r>
            <a:r>
              <a:rPr lang="en-US" dirty="0"/>
              <a:t>the standard type </a:t>
            </a:r>
            <a:r>
              <a:rPr lang="en-US" dirty="0" err="1"/>
              <a:t>RuntimeException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previously explained, these exceptions need </a:t>
            </a:r>
            <a:r>
              <a:rPr lang="en-US" dirty="0" smtClean="0"/>
              <a:t>not be </a:t>
            </a:r>
            <a:r>
              <a:rPr lang="en-US" dirty="0"/>
              <a:t>included in any method’s </a:t>
            </a:r>
            <a:r>
              <a:rPr lang="en-US" b="1" dirty="0"/>
              <a:t>throws</a:t>
            </a:r>
            <a:r>
              <a:rPr lang="en-US" dirty="0"/>
              <a:t> list.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are called </a:t>
            </a:r>
            <a:r>
              <a:rPr lang="en-US" b="1" dirty="0" smtClean="0"/>
              <a:t>unchecked</a:t>
            </a:r>
            <a:r>
              <a:rPr lang="en-US" dirty="0" smtClean="0"/>
              <a:t> exceptions </a:t>
            </a:r>
            <a:r>
              <a:rPr lang="en-US" dirty="0"/>
              <a:t>because the </a:t>
            </a:r>
            <a:r>
              <a:rPr lang="en-US" b="1" dirty="0"/>
              <a:t>compiler</a:t>
            </a:r>
            <a:r>
              <a:rPr lang="en-US" dirty="0"/>
              <a:t> does not check to see if a method handles or throws </a:t>
            </a:r>
            <a:r>
              <a:rPr lang="en-US" dirty="0" smtClean="0"/>
              <a:t>these exceptions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The </a:t>
            </a:r>
            <a:r>
              <a:rPr lang="en-US" b="1" dirty="0"/>
              <a:t>checked</a:t>
            </a:r>
            <a:r>
              <a:rPr lang="en-US" dirty="0"/>
              <a:t> </a:t>
            </a:r>
            <a:r>
              <a:rPr lang="en-US" dirty="0" smtClean="0"/>
              <a:t>exceptions</a:t>
            </a:r>
            <a:r>
              <a:rPr lang="en-US" dirty="0"/>
              <a:t> </a:t>
            </a:r>
            <a:r>
              <a:rPr lang="en-US" dirty="0" smtClean="0"/>
              <a:t>must </a:t>
            </a:r>
            <a:r>
              <a:rPr lang="en-US" dirty="0"/>
              <a:t>be included in a method’s </a:t>
            </a:r>
            <a:r>
              <a:rPr lang="en-US" b="1" dirty="0" smtClean="0"/>
              <a:t>throws</a:t>
            </a:r>
            <a:r>
              <a:rPr lang="en-US" dirty="0" smtClean="0"/>
              <a:t> list </a:t>
            </a:r>
            <a:r>
              <a:rPr lang="en-US" dirty="0"/>
              <a:t>if that method can generate one of these exceptions and does not handle it itself.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 to the exceptions in </a:t>
            </a:r>
            <a:r>
              <a:rPr lang="en-US" dirty="0" err="1"/>
              <a:t>java.lang</a:t>
            </a:r>
            <a:r>
              <a:rPr lang="en-US" dirty="0"/>
              <a:t>, Java defines </a:t>
            </a:r>
            <a:r>
              <a:rPr lang="en-US" dirty="0" smtClean="0"/>
              <a:t>several more </a:t>
            </a:r>
            <a:r>
              <a:rPr lang="en-US" dirty="0"/>
              <a:t>that relate to its other standard packages.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236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Throwable</a:t>
            </a:r>
            <a:r>
              <a:rPr lang="en-US" dirty="0" smtClean="0"/>
              <a:t> class: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Throwable</a:t>
            </a:r>
            <a:r>
              <a:rPr lang="en-US" dirty="0"/>
              <a:t> class is the superclass of all </a:t>
            </a:r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exceptions</a:t>
            </a:r>
            <a:r>
              <a:rPr lang="en-US" dirty="0"/>
              <a:t> in the Java language. </a:t>
            </a:r>
            <a:endParaRPr lang="en-US" dirty="0" smtClean="0"/>
          </a:p>
          <a:p>
            <a:pPr algn="just"/>
            <a:r>
              <a:rPr lang="en-US" dirty="0" smtClean="0"/>
              <a:t>Only </a:t>
            </a:r>
            <a:r>
              <a:rPr lang="en-US" dirty="0"/>
              <a:t>objects that are instances of this class (or one of its subclasses) are thrown by the Java Virtual Machine or can be thrown by the Java throw statement. </a:t>
            </a:r>
            <a:endParaRPr lang="en-US" dirty="0" smtClean="0"/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only this class or one of its subclasses can be the argument type in a catch clause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By convention, class </a:t>
            </a:r>
            <a:r>
              <a:rPr lang="en-US" dirty="0" err="1"/>
              <a:t>Throwable</a:t>
            </a:r>
            <a:r>
              <a:rPr lang="en-US" dirty="0"/>
              <a:t> and its subclasses have two constructors, one that takes no arguments and one that takes a String argument that can be used to produce a detail message.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Throwable</a:t>
            </a:r>
            <a:r>
              <a:rPr lang="en-US" dirty="0"/>
              <a:t> class:</a:t>
            </a:r>
          </a:p>
          <a:p>
            <a:pPr marL="0" indent="0" algn="just">
              <a:buNone/>
            </a:pPr>
            <a:r>
              <a:rPr lang="en-US" dirty="0" smtClean="0"/>
              <a:t>Constructor Summary:</a:t>
            </a:r>
            <a:endParaRPr lang="en-US" dirty="0"/>
          </a:p>
          <a:p>
            <a:pPr algn="just"/>
            <a:r>
              <a:rPr lang="en-US" dirty="0" err="1"/>
              <a:t>Throwable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</a:t>
            </a:r>
            <a:r>
              <a:rPr lang="en-US" dirty="0" err="1"/>
              <a:t>throwable</a:t>
            </a:r>
            <a:r>
              <a:rPr lang="en-US" dirty="0"/>
              <a:t> with null as its detail message.</a:t>
            </a:r>
          </a:p>
          <a:p>
            <a:pPr algn="just"/>
            <a:r>
              <a:rPr lang="en-US" dirty="0" err="1"/>
              <a:t>Throwable</a:t>
            </a:r>
            <a:r>
              <a:rPr lang="en-US" dirty="0"/>
              <a:t>(String message)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</a:t>
            </a:r>
            <a:r>
              <a:rPr lang="en-US" dirty="0" err="1"/>
              <a:t>throwable</a:t>
            </a:r>
            <a:r>
              <a:rPr lang="en-US" dirty="0"/>
              <a:t> with the specified detail message.</a:t>
            </a:r>
          </a:p>
          <a:p>
            <a:pPr algn="just"/>
            <a:r>
              <a:rPr lang="en-US" dirty="0" err="1"/>
              <a:t>Throwable</a:t>
            </a:r>
            <a:r>
              <a:rPr lang="en-US" dirty="0"/>
              <a:t>(String message, </a:t>
            </a:r>
            <a:r>
              <a:rPr lang="en-US" dirty="0" err="1"/>
              <a:t>Throwable</a:t>
            </a:r>
            <a:r>
              <a:rPr lang="en-US" dirty="0"/>
              <a:t> cause)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</a:t>
            </a:r>
            <a:r>
              <a:rPr lang="en-US" dirty="0" err="1"/>
              <a:t>throwable</a:t>
            </a:r>
            <a:r>
              <a:rPr lang="en-US" dirty="0"/>
              <a:t> with the specified detail message and cause.</a:t>
            </a:r>
          </a:p>
          <a:p>
            <a:pPr algn="just"/>
            <a:r>
              <a:rPr lang="en-US" dirty="0" err="1"/>
              <a:t>Throwable</a:t>
            </a:r>
            <a:r>
              <a:rPr lang="en-US" dirty="0"/>
              <a:t>(</a:t>
            </a:r>
            <a:r>
              <a:rPr lang="en-US" dirty="0" err="1"/>
              <a:t>Throwable</a:t>
            </a:r>
            <a:r>
              <a:rPr lang="en-US" dirty="0"/>
              <a:t> cause)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</a:t>
            </a:r>
            <a:r>
              <a:rPr lang="en-US" dirty="0" err="1"/>
              <a:t>throwable</a:t>
            </a:r>
            <a:r>
              <a:rPr lang="en-US" dirty="0"/>
              <a:t> with the specified cause and a detail </a:t>
            </a:r>
            <a:r>
              <a:rPr lang="en-US" dirty="0" smtClean="0"/>
              <a:t>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9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5875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Throwable</a:t>
            </a:r>
            <a:r>
              <a:rPr lang="en-US" dirty="0"/>
              <a:t> class:</a:t>
            </a:r>
          </a:p>
          <a:p>
            <a:pPr marL="0" indent="0" algn="just">
              <a:buNone/>
            </a:pPr>
            <a:r>
              <a:rPr lang="en-US" dirty="0" smtClean="0"/>
              <a:t>Method Summary:</a:t>
            </a:r>
            <a:endParaRPr lang="en-US" dirty="0"/>
          </a:p>
          <a:p>
            <a:pPr algn="just"/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fillInStackTrace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/>
              <a:t>	Fills in the execution stack trace. This method records within this </a:t>
            </a:r>
            <a:r>
              <a:rPr lang="en-US" dirty="0" err="1"/>
              <a:t>Throwable</a:t>
            </a:r>
            <a:r>
              <a:rPr lang="en-US" dirty="0"/>
              <a:t> object information about the current state of the stack frames for the current </a:t>
            </a:r>
            <a:r>
              <a:rPr lang="en-US" dirty="0" smtClean="0"/>
              <a:t>thread.</a:t>
            </a:r>
            <a:endParaRPr lang="en-US" dirty="0"/>
          </a:p>
          <a:p>
            <a:pPr algn="just"/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getCause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	Returns </a:t>
            </a:r>
            <a:r>
              <a:rPr lang="en-US" dirty="0"/>
              <a:t>the cause of this </a:t>
            </a:r>
            <a:r>
              <a:rPr lang="en-US" dirty="0" err="1"/>
              <a:t>throwable</a:t>
            </a:r>
            <a:r>
              <a:rPr lang="en-US" dirty="0"/>
              <a:t> or null if the cause is nonexistent or unknown.</a:t>
            </a:r>
          </a:p>
          <a:p>
            <a:pPr algn="just"/>
            <a:r>
              <a:rPr lang="en-US" dirty="0" smtClean="0"/>
              <a:t>String </a:t>
            </a:r>
            <a:r>
              <a:rPr lang="en-US" dirty="0" err="1" smtClean="0"/>
              <a:t>getLocalizedMessage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	Creates </a:t>
            </a:r>
            <a:r>
              <a:rPr lang="en-US" dirty="0"/>
              <a:t>a localized description of this </a:t>
            </a:r>
            <a:r>
              <a:rPr lang="en-US" dirty="0" err="1"/>
              <a:t>throwable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String </a:t>
            </a:r>
            <a:r>
              <a:rPr lang="en-US" dirty="0" err="1" smtClean="0"/>
              <a:t>getMessage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	Returns the detail </a:t>
            </a:r>
            <a:r>
              <a:rPr lang="en-US" dirty="0"/>
              <a:t>message string of this </a:t>
            </a:r>
            <a:r>
              <a:rPr lang="en-US" dirty="0" err="1"/>
              <a:t>throwable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8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Throwable</a:t>
            </a:r>
            <a:r>
              <a:rPr lang="en-US" dirty="0"/>
              <a:t> class:</a:t>
            </a:r>
          </a:p>
          <a:p>
            <a:pPr marL="0" indent="0" algn="just">
              <a:buNone/>
            </a:pPr>
            <a:r>
              <a:rPr lang="en-US" dirty="0" smtClean="0"/>
              <a:t>Method Summary:</a:t>
            </a:r>
            <a:endParaRPr lang="en-US" dirty="0"/>
          </a:p>
          <a:p>
            <a:pPr algn="just"/>
            <a:r>
              <a:rPr lang="en-US" dirty="0" err="1" smtClean="0"/>
              <a:t>StackTraceElement</a:t>
            </a:r>
            <a:r>
              <a:rPr lang="en-US" dirty="0"/>
              <a:t>[]	</a:t>
            </a:r>
            <a:r>
              <a:rPr lang="en-US" dirty="0" err="1"/>
              <a:t>getStackTrace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	Provides </a:t>
            </a:r>
            <a:r>
              <a:rPr lang="en-US" dirty="0"/>
              <a:t>programmatic access to the stack trace information printed by </a:t>
            </a:r>
            <a:r>
              <a:rPr lang="en-US" dirty="0" err="1"/>
              <a:t>printStackTrace</a:t>
            </a:r>
            <a:r>
              <a:rPr lang="en-US" dirty="0"/>
              <a:t>().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Throwable</a:t>
            </a:r>
            <a:r>
              <a:rPr lang="en-US" dirty="0"/>
              <a:t>	</a:t>
            </a:r>
            <a:r>
              <a:rPr lang="en-US" dirty="0" err="1"/>
              <a:t>initCause</a:t>
            </a:r>
            <a:r>
              <a:rPr lang="en-US" dirty="0"/>
              <a:t>(</a:t>
            </a:r>
            <a:r>
              <a:rPr lang="en-US" dirty="0" err="1"/>
              <a:t>Throwable</a:t>
            </a:r>
            <a:r>
              <a:rPr lang="en-US" dirty="0"/>
              <a:t> cause)</a:t>
            </a:r>
          </a:p>
          <a:p>
            <a:pPr marL="0" indent="0" algn="just">
              <a:buNone/>
            </a:pPr>
            <a:r>
              <a:rPr lang="en-US" dirty="0" smtClean="0"/>
              <a:t>	Initializes </a:t>
            </a:r>
            <a:r>
              <a:rPr lang="en-US" dirty="0"/>
              <a:t>the cause of this </a:t>
            </a:r>
            <a:r>
              <a:rPr lang="en-US" dirty="0" err="1"/>
              <a:t>throwable</a:t>
            </a:r>
            <a:r>
              <a:rPr lang="en-US" dirty="0"/>
              <a:t> to the specified value.</a:t>
            </a:r>
          </a:p>
          <a:p>
            <a:pPr algn="just"/>
            <a:r>
              <a:rPr lang="en-US" dirty="0"/>
              <a:t> void	</a:t>
            </a:r>
            <a:r>
              <a:rPr lang="en-US" dirty="0" err="1"/>
              <a:t>printStackTrace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	Prints </a:t>
            </a:r>
            <a:r>
              <a:rPr lang="en-US" dirty="0"/>
              <a:t>this </a:t>
            </a:r>
            <a:r>
              <a:rPr lang="en-US" dirty="0" err="1"/>
              <a:t>throwable</a:t>
            </a:r>
            <a:r>
              <a:rPr lang="en-US" dirty="0"/>
              <a:t> and its </a:t>
            </a:r>
            <a:r>
              <a:rPr lang="en-US" dirty="0" err="1"/>
              <a:t>backtrace</a:t>
            </a:r>
            <a:r>
              <a:rPr lang="en-US" dirty="0"/>
              <a:t> to the standard error stream.</a:t>
            </a:r>
          </a:p>
          <a:p>
            <a:pPr algn="just"/>
            <a:r>
              <a:rPr lang="en-US" dirty="0"/>
              <a:t> void	</a:t>
            </a:r>
            <a:r>
              <a:rPr lang="en-US" dirty="0" err="1"/>
              <a:t>printStackTrace</a:t>
            </a:r>
            <a:r>
              <a:rPr lang="en-US" dirty="0"/>
              <a:t>(</a:t>
            </a:r>
            <a:r>
              <a:rPr lang="en-US" dirty="0" err="1"/>
              <a:t>PrintStream</a:t>
            </a:r>
            <a:r>
              <a:rPr lang="en-US" dirty="0"/>
              <a:t> s)</a:t>
            </a:r>
          </a:p>
          <a:p>
            <a:pPr marL="0" indent="0" algn="just">
              <a:buNone/>
            </a:pPr>
            <a:r>
              <a:rPr lang="en-US" dirty="0" smtClean="0"/>
              <a:t>	Prints </a:t>
            </a:r>
            <a:r>
              <a:rPr lang="en-US" dirty="0"/>
              <a:t>this </a:t>
            </a:r>
            <a:r>
              <a:rPr lang="en-US" dirty="0" err="1"/>
              <a:t>throwable</a:t>
            </a:r>
            <a:r>
              <a:rPr lang="en-US" dirty="0"/>
              <a:t> and its </a:t>
            </a:r>
            <a:r>
              <a:rPr lang="en-US" dirty="0" err="1"/>
              <a:t>backtrace</a:t>
            </a:r>
            <a:r>
              <a:rPr lang="en-US" dirty="0"/>
              <a:t> to the specified print stream.</a:t>
            </a:r>
          </a:p>
          <a:p>
            <a:pPr algn="just"/>
            <a:r>
              <a:rPr lang="en-US" dirty="0"/>
              <a:t> void	</a:t>
            </a:r>
            <a:r>
              <a:rPr lang="en-US" dirty="0" err="1"/>
              <a:t>printStackTrace</a:t>
            </a:r>
            <a:r>
              <a:rPr lang="en-US" dirty="0"/>
              <a:t>(</a:t>
            </a:r>
            <a:r>
              <a:rPr lang="en-US" dirty="0" err="1"/>
              <a:t>PrintWriter</a:t>
            </a:r>
            <a:r>
              <a:rPr lang="en-US" dirty="0"/>
              <a:t> s)</a:t>
            </a:r>
          </a:p>
          <a:p>
            <a:pPr marL="0" indent="0" algn="just">
              <a:buNone/>
            </a:pPr>
            <a:r>
              <a:rPr lang="en-US" dirty="0" smtClean="0"/>
              <a:t>	Prints </a:t>
            </a:r>
            <a:r>
              <a:rPr lang="en-US" dirty="0"/>
              <a:t>this </a:t>
            </a:r>
            <a:r>
              <a:rPr lang="en-US" dirty="0" err="1"/>
              <a:t>throwable</a:t>
            </a:r>
            <a:r>
              <a:rPr lang="en-US" dirty="0"/>
              <a:t> and its </a:t>
            </a:r>
            <a:r>
              <a:rPr lang="en-US" dirty="0" err="1"/>
              <a:t>backtrace</a:t>
            </a:r>
            <a:r>
              <a:rPr lang="en-US" dirty="0"/>
              <a:t> to the specified print writer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76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Throwable</a:t>
            </a:r>
            <a:r>
              <a:rPr lang="en-US" dirty="0"/>
              <a:t> class:</a:t>
            </a:r>
          </a:p>
          <a:p>
            <a:pPr marL="0" indent="0" algn="just">
              <a:buNone/>
            </a:pPr>
            <a:r>
              <a:rPr lang="en-US" dirty="0" smtClean="0"/>
              <a:t>Method Summary:</a:t>
            </a:r>
            <a:endParaRPr lang="en-US" dirty="0"/>
          </a:p>
          <a:p>
            <a:pPr algn="just"/>
            <a:r>
              <a:rPr lang="en-US" dirty="0" smtClean="0"/>
              <a:t>void	</a:t>
            </a:r>
            <a:r>
              <a:rPr lang="en-US" dirty="0" err="1" smtClean="0"/>
              <a:t>setStackTrace</a:t>
            </a:r>
            <a:r>
              <a:rPr lang="en-US" dirty="0" smtClean="0"/>
              <a:t>(</a:t>
            </a:r>
            <a:r>
              <a:rPr lang="en-US" dirty="0" err="1" smtClean="0"/>
              <a:t>StackTraceElement</a:t>
            </a:r>
            <a:r>
              <a:rPr lang="en-US" dirty="0"/>
              <a:t>[] </a:t>
            </a:r>
            <a:r>
              <a:rPr lang="en-US" dirty="0" err="1"/>
              <a:t>stackTrace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	Sets </a:t>
            </a:r>
            <a:r>
              <a:rPr lang="en-US" dirty="0"/>
              <a:t>the stack trace elements that will be returned by </a:t>
            </a:r>
            <a:r>
              <a:rPr lang="en-US" dirty="0" err="1"/>
              <a:t>getStackTrace</a:t>
            </a:r>
            <a:r>
              <a:rPr lang="en-US" dirty="0"/>
              <a:t>() and printed by </a:t>
            </a:r>
            <a:r>
              <a:rPr lang="en-US" dirty="0" err="1"/>
              <a:t>printStackTrace</a:t>
            </a:r>
            <a:r>
              <a:rPr lang="en-US" dirty="0"/>
              <a:t>() and related methods.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	Returns </a:t>
            </a:r>
            <a:r>
              <a:rPr lang="en-US" dirty="0"/>
              <a:t>a short description of this </a:t>
            </a:r>
            <a:r>
              <a:rPr lang="en-US" dirty="0" err="1"/>
              <a:t>throwable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249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Unchecked </a:t>
            </a:r>
            <a:r>
              <a:rPr lang="en-US" sz="4000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unchecked exception is an exception that occurs at the time of execution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are also called as Runtime Exceptions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include programming bugs, such as logic errors or improper use of an API. </a:t>
            </a:r>
            <a:endParaRPr lang="en-US" dirty="0" smtClean="0"/>
          </a:p>
          <a:p>
            <a:pPr algn="just"/>
            <a:r>
              <a:rPr lang="en-US" dirty="0" smtClean="0"/>
              <a:t>Runtime </a:t>
            </a:r>
            <a:r>
              <a:rPr lang="en-US" dirty="0"/>
              <a:t>exceptions are ignored at the time of compilation.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981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Exception class:</a:t>
            </a:r>
            <a:endParaRPr lang="en-US" dirty="0"/>
          </a:p>
          <a:p>
            <a:pPr algn="just"/>
            <a:r>
              <a:rPr lang="en-US" dirty="0"/>
              <a:t>The class Exception and its subclasses are a form of </a:t>
            </a:r>
            <a:r>
              <a:rPr lang="en-US" dirty="0" err="1"/>
              <a:t>Throwable</a:t>
            </a:r>
            <a:r>
              <a:rPr lang="en-US" dirty="0"/>
              <a:t> that indicates conditions that a reasonable application might want to catch.</a:t>
            </a:r>
          </a:p>
        </p:txBody>
      </p:sp>
    </p:spTree>
    <p:extLst>
      <p:ext uri="{BB962C8B-B14F-4D97-AF65-F5344CB8AC3E}">
        <p14:creationId xmlns:p14="http://schemas.microsoft.com/office/powerpoint/2010/main" xmlns="" val="30666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Exception class: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Constructor </a:t>
            </a:r>
            <a:r>
              <a:rPr lang="en-US" dirty="0" smtClean="0"/>
              <a:t>Summary:</a:t>
            </a:r>
            <a:endParaRPr lang="en-US" dirty="0"/>
          </a:p>
          <a:p>
            <a:pPr algn="just"/>
            <a:r>
              <a:rPr lang="en-US" dirty="0"/>
              <a:t>Exception()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exception with null as its detail message.</a:t>
            </a:r>
          </a:p>
          <a:p>
            <a:pPr algn="just"/>
            <a:r>
              <a:rPr lang="en-US" dirty="0"/>
              <a:t>Exception(String message)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exception with the specified detail message.</a:t>
            </a:r>
          </a:p>
          <a:p>
            <a:pPr algn="just"/>
            <a:r>
              <a:rPr lang="en-US" dirty="0"/>
              <a:t>Exception(String message, </a:t>
            </a:r>
            <a:r>
              <a:rPr lang="en-US" dirty="0" err="1"/>
              <a:t>Throwable</a:t>
            </a:r>
            <a:r>
              <a:rPr lang="en-US" dirty="0"/>
              <a:t> cause)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exception with the specified detail message and cause.</a:t>
            </a:r>
          </a:p>
          <a:p>
            <a:pPr algn="just"/>
            <a:r>
              <a:rPr lang="en-US" dirty="0"/>
              <a:t>Exception(</a:t>
            </a:r>
            <a:r>
              <a:rPr lang="en-US" dirty="0" err="1"/>
              <a:t>Throwable</a:t>
            </a:r>
            <a:r>
              <a:rPr lang="en-US" dirty="0"/>
              <a:t> cause)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exception with the specified cause and a detail </a:t>
            </a:r>
            <a:r>
              <a:rPr lang="en-US" dirty="0" smtClean="0"/>
              <a:t>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61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RuntimeException</a:t>
            </a:r>
            <a:r>
              <a:rPr lang="en-US" dirty="0" smtClean="0"/>
              <a:t> class:</a:t>
            </a:r>
            <a:endParaRPr lang="en-US" dirty="0"/>
          </a:p>
          <a:p>
            <a:pPr algn="just"/>
            <a:r>
              <a:rPr lang="en-US" dirty="0" err="1"/>
              <a:t>RuntimeException</a:t>
            </a:r>
            <a:r>
              <a:rPr lang="en-US" dirty="0"/>
              <a:t> is the superclass of those exceptions that can be thrown during the normal operation of the Java Virtual Machine.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method is not required to declare in its throws clause any subclasses of </a:t>
            </a:r>
            <a:r>
              <a:rPr lang="en-US" dirty="0" err="1"/>
              <a:t>RuntimeException</a:t>
            </a:r>
            <a:r>
              <a:rPr lang="en-US" dirty="0"/>
              <a:t> that might be thrown during the execution of the method but not caught.</a:t>
            </a:r>
          </a:p>
        </p:txBody>
      </p:sp>
    </p:spTree>
    <p:extLst>
      <p:ext uri="{BB962C8B-B14F-4D97-AF65-F5344CB8AC3E}">
        <p14:creationId xmlns:p14="http://schemas.microsoft.com/office/powerpoint/2010/main" xmlns="" val="32748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 smtClean="0"/>
              <a:t>RuntimeException</a:t>
            </a:r>
            <a:r>
              <a:rPr lang="en-US" dirty="0" smtClean="0"/>
              <a:t> class: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Constructor </a:t>
            </a:r>
            <a:r>
              <a:rPr lang="en-US" dirty="0" smtClean="0"/>
              <a:t>Summary:</a:t>
            </a:r>
            <a:endParaRPr lang="en-US" dirty="0"/>
          </a:p>
          <a:p>
            <a:pPr algn="just"/>
            <a:r>
              <a:rPr lang="en-US" dirty="0" err="1"/>
              <a:t>RuntimeException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runtime exception with null as its detail message.</a:t>
            </a:r>
          </a:p>
          <a:p>
            <a:pPr algn="just"/>
            <a:r>
              <a:rPr lang="en-US" dirty="0" err="1"/>
              <a:t>RuntimeException</a:t>
            </a:r>
            <a:r>
              <a:rPr lang="en-US" dirty="0"/>
              <a:t>(String message)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runtime exception with the specified detail message.</a:t>
            </a:r>
          </a:p>
          <a:p>
            <a:pPr algn="just"/>
            <a:r>
              <a:rPr lang="en-US" dirty="0" err="1"/>
              <a:t>RuntimeException</a:t>
            </a:r>
            <a:r>
              <a:rPr lang="en-US" dirty="0"/>
              <a:t>(String message, </a:t>
            </a:r>
            <a:r>
              <a:rPr lang="en-US" dirty="0" err="1"/>
              <a:t>Throwable</a:t>
            </a:r>
            <a:r>
              <a:rPr lang="en-US" dirty="0"/>
              <a:t> cause)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runtime exception with the specified detail message and cause.</a:t>
            </a:r>
          </a:p>
          <a:p>
            <a:pPr algn="just"/>
            <a:r>
              <a:rPr lang="en-US" dirty="0" err="1"/>
              <a:t>RuntimeException</a:t>
            </a:r>
            <a:r>
              <a:rPr lang="en-US" dirty="0"/>
              <a:t>(</a:t>
            </a:r>
            <a:r>
              <a:rPr lang="en-US" dirty="0" err="1"/>
              <a:t>Throwable</a:t>
            </a:r>
            <a:r>
              <a:rPr lang="en-US" dirty="0"/>
              <a:t> cause)</a:t>
            </a:r>
          </a:p>
          <a:p>
            <a:pPr marL="0" indent="0" algn="just">
              <a:buNone/>
            </a:pPr>
            <a:r>
              <a:rPr lang="en-US" dirty="0" smtClean="0"/>
              <a:t>	Constructs </a:t>
            </a:r>
            <a:r>
              <a:rPr lang="en-US" dirty="0"/>
              <a:t>a new runtime exception with the specified cause and a detail message.</a:t>
            </a:r>
          </a:p>
        </p:txBody>
      </p:sp>
    </p:spTree>
    <p:extLst>
      <p:ext uri="{BB962C8B-B14F-4D97-AF65-F5344CB8AC3E}">
        <p14:creationId xmlns:p14="http://schemas.microsoft.com/office/powerpoint/2010/main" xmlns="" val="10163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</a:t>
            </a:r>
            <a:r>
              <a:rPr lang="en-US" sz="4000" dirty="0" smtClean="0"/>
              <a:t>Exceptions (Unchecked)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0496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ArithmeticException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Thrown when an exceptional arithmetic condition has occurred. For example, an integer "divide by zero" throws an instance of this class.</a:t>
            </a:r>
            <a:endParaRPr lang="en-US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ArrayIndexOutOfBoundsException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Thrown to indicate that an array has been accessed with an illegal index. The index is </a:t>
            </a:r>
            <a:r>
              <a:rPr lang="en-US" dirty="0" smtClean="0"/>
              <a:t>either </a:t>
            </a:r>
            <a:r>
              <a:rPr lang="en-US" dirty="0"/>
              <a:t>negative or greater than or equal to the size of the array.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ArrayStoreException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Thrown to indicate that an attempt has been made to store the wrong type of object into an array of objects. For example, the following code generates an </a:t>
            </a:r>
            <a:r>
              <a:rPr lang="en-US" dirty="0" err="1"/>
              <a:t>ArrayStoreException</a:t>
            </a:r>
            <a:r>
              <a:rPr lang="en-US" dirty="0"/>
              <a:t>: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US" dirty="0" smtClean="0"/>
              <a:t>     </a:t>
            </a:r>
            <a:r>
              <a:rPr lang="en-US" sz="2400" dirty="0"/>
              <a:t>Object x[] = new String[3];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US" sz="2400" dirty="0"/>
              <a:t>     x[0] = new Integer(0</a:t>
            </a:r>
            <a:r>
              <a:rPr lang="en-US" sz="2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7420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</a:t>
            </a:r>
            <a:r>
              <a:rPr lang="en-US" sz="4000" dirty="0" smtClean="0"/>
              <a:t>Exceptions (</a:t>
            </a:r>
            <a:r>
              <a:rPr lang="en-US" sz="4000" dirty="0"/>
              <a:t>Unchecked)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ClassCastException</a:t>
            </a:r>
            <a:endParaRPr lang="en-US" dirty="0" smtClean="0"/>
          </a:p>
          <a:p>
            <a:pPr algn="just"/>
            <a:r>
              <a:rPr lang="en-US" dirty="0"/>
              <a:t>Thrown to indicate that the code has attempted to cast an object to a subclass of which it is not an instance. For example, the following code generates a </a:t>
            </a:r>
            <a:r>
              <a:rPr lang="en-US" dirty="0" err="1"/>
              <a:t>ClassCastException</a:t>
            </a:r>
            <a:r>
              <a:rPr lang="en-US" dirty="0"/>
              <a:t>:</a:t>
            </a:r>
          </a:p>
          <a:p>
            <a:pPr marL="914400" lvl="2" indent="0" algn="just">
              <a:buNone/>
            </a:pPr>
            <a:r>
              <a:rPr lang="en-US" dirty="0" smtClean="0"/>
              <a:t>     </a:t>
            </a:r>
            <a:r>
              <a:rPr lang="en-US" dirty="0"/>
              <a:t>Object x = new Integer(0);</a:t>
            </a:r>
          </a:p>
          <a:p>
            <a:pPr marL="914400" lvl="2" indent="0" algn="just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((String)x);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EnumConstantNotPresentException</a:t>
            </a:r>
            <a:endParaRPr lang="en-US" dirty="0" smtClean="0"/>
          </a:p>
          <a:p>
            <a:pPr algn="just"/>
            <a:r>
              <a:rPr lang="en-US" dirty="0"/>
              <a:t>Thrown when an application tries to access an </a:t>
            </a:r>
            <a:r>
              <a:rPr lang="en-US" dirty="0" err="1"/>
              <a:t>enum</a:t>
            </a:r>
            <a:r>
              <a:rPr lang="en-US" dirty="0"/>
              <a:t> constant by name and the </a:t>
            </a:r>
            <a:r>
              <a:rPr lang="en-US" dirty="0" err="1"/>
              <a:t>enum</a:t>
            </a:r>
            <a:r>
              <a:rPr lang="en-US" dirty="0"/>
              <a:t> type contains no constant with the specified name.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IllegalArgumentException</a:t>
            </a:r>
            <a:endParaRPr lang="en-US" dirty="0" smtClean="0"/>
          </a:p>
          <a:p>
            <a:pPr algn="just"/>
            <a:r>
              <a:rPr lang="en-US" dirty="0"/>
              <a:t>Thrown to indicate that a method has been passed an illegal or inappropriate argument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1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</a:t>
            </a:r>
            <a:r>
              <a:rPr lang="en-US" sz="4000" dirty="0" smtClean="0"/>
              <a:t>Exceptions (</a:t>
            </a:r>
            <a:r>
              <a:rPr lang="en-US" sz="4000" dirty="0"/>
              <a:t>Unchecked)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IndexOutOfBoundsException</a:t>
            </a:r>
            <a:endParaRPr lang="en-US" dirty="0" smtClean="0"/>
          </a:p>
          <a:p>
            <a:pPr algn="just"/>
            <a:r>
              <a:rPr lang="en-US" dirty="0"/>
              <a:t>Thrown to indicate that an index of some sort (such as to an array, to a string, or to a vector) is out of range.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NegativeArraySizeException</a:t>
            </a:r>
            <a:endParaRPr lang="en-US" dirty="0" smtClean="0"/>
          </a:p>
          <a:p>
            <a:pPr algn="just"/>
            <a:r>
              <a:rPr lang="en-US" dirty="0"/>
              <a:t>Thrown if an application tries to create an array with negative size.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NullPointerException</a:t>
            </a:r>
            <a:endParaRPr lang="en-US" dirty="0" smtClean="0"/>
          </a:p>
          <a:p>
            <a:pPr algn="just"/>
            <a:r>
              <a:rPr lang="en-US" dirty="0"/>
              <a:t>Thrown when an application attempts to use null in a case where an object is required. These include:</a:t>
            </a:r>
          </a:p>
          <a:p>
            <a:pPr lvl="1" algn="just"/>
            <a:r>
              <a:rPr lang="en-US" sz="2800" dirty="0" smtClean="0"/>
              <a:t>Calling </a:t>
            </a:r>
            <a:r>
              <a:rPr lang="en-US" sz="2800" dirty="0"/>
              <a:t>the instance method of a null object.</a:t>
            </a:r>
          </a:p>
          <a:p>
            <a:pPr lvl="1" algn="just"/>
            <a:r>
              <a:rPr lang="en-US" sz="2800" dirty="0"/>
              <a:t>Accessing or modifying the field of a null object.</a:t>
            </a:r>
          </a:p>
          <a:p>
            <a:pPr lvl="1" algn="just"/>
            <a:r>
              <a:rPr lang="en-US" sz="2800" dirty="0"/>
              <a:t>Taking the length of null as if it were an array.</a:t>
            </a:r>
          </a:p>
          <a:p>
            <a:pPr lvl="1" algn="just"/>
            <a:r>
              <a:rPr lang="en-US" sz="2800" dirty="0"/>
              <a:t>Accessing or modifying the slots of null as if it were an array.</a:t>
            </a:r>
          </a:p>
          <a:p>
            <a:pPr lvl="1" algn="just"/>
            <a:r>
              <a:rPr lang="en-US" sz="2800" dirty="0"/>
              <a:t>Throwing null as if it were a </a:t>
            </a:r>
            <a:r>
              <a:rPr lang="en-US" sz="2800" dirty="0" err="1"/>
              <a:t>Throwable</a:t>
            </a:r>
            <a:r>
              <a:rPr lang="en-US" sz="2800" dirty="0"/>
              <a:t> value.</a:t>
            </a:r>
          </a:p>
          <a:p>
            <a:pPr algn="just"/>
            <a:r>
              <a:rPr lang="en-US" dirty="0"/>
              <a:t>Applications should throw instances of this class to indicate other illegal uses of the null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4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</a:t>
            </a:r>
            <a:r>
              <a:rPr lang="en-US" sz="4000" dirty="0" smtClean="0"/>
              <a:t>Exceptions (</a:t>
            </a:r>
            <a:r>
              <a:rPr lang="en-US" sz="4000" dirty="0"/>
              <a:t>Unchecked)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NumberFormatException</a:t>
            </a:r>
            <a:endParaRPr lang="en-US" dirty="0" smtClean="0"/>
          </a:p>
          <a:p>
            <a:pPr algn="just"/>
            <a:r>
              <a:rPr lang="en-US" dirty="0"/>
              <a:t>Thrown to indicate that the application has attempted to convert a string to one of the numeric types, but that the string does not have the appropriate format.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SecurityException</a:t>
            </a:r>
            <a:endParaRPr lang="en-US" dirty="0" smtClean="0"/>
          </a:p>
          <a:p>
            <a:pPr algn="just"/>
            <a:r>
              <a:rPr lang="en-US" dirty="0"/>
              <a:t>Thrown by the security manager to indicate a security violation.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StringIndexOutOfBoundsException</a:t>
            </a:r>
            <a:endParaRPr lang="en-US" dirty="0" smtClean="0"/>
          </a:p>
          <a:p>
            <a:pPr algn="just"/>
            <a:r>
              <a:rPr lang="en-US" dirty="0"/>
              <a:t>Thrown by String methods to indicate that an index is either negative or greater than the size of the string. For some methods such as the </a:t>
            </a:r>
            <a:r>
              <a:rPr lang="en-US" dirty="0" err="1"/>
              <a:t>charAt</a:t>
            </a:r>
            <a:r>
              <a:rPr lang="en-US" dirty="0"/>
              <a:t> method, this exception also is thrown when the index is equal to the size of the string.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UnsupportedOperationException</a:t>
            </a:r>
            <a:endParaRPr lang="en-US" dirty="0" smtClean="0"/>
          </a:p>
          <a:p>
            <a:pPr algn="just"/>
            <a:r>
              <a:rPr lang="en-US" dirty="0"/>
              <a:t>Thrown to indicate that the requested operation is not supported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5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</a:t>
            </a:r>
            <a:r>
              <a:rPr lang="en-US" sz="4000" dirty="0" smtClean="0"/>
              <a:t>Exceptions (Checked)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ClassNotFoundException</a:t>
            </a:r>
            <a:endParaRPr lang="en-US" dirty="0" smtClean="0"/>
          </a:p>
          <a:p>
            <a:pPr algn="just"/>
            <a:r>
              <a:rPr lang="en-US" dirty="0"/>
              <a:t>Thrown when an application tries to load in a class through its string name using:</a:t>
            </a:r>
          </a:p>
          <a:p>
            <a:pPr marL="914400" lvl="2" indent="0" algn="just">
              <a:buNone/>
            </a:pPr>
            <a:r>
              <a:rPr lang="en-US" dirty="0" smtClean="0"/>
              <a:t>The </a:t>
            </a:r>
            <a:r>
              <a:rPr lang="en-US" dirty="0" err="1"/>
              <a:t>forName</a:t>
            </a:r>
            <a:r>
              <a:rPr lang="en-US" dirty="0"/>
              <a:t> method in class </a:t>
            </a:r>
            <a:r>
              <a:rPr lang="en-US" dirty="0" err="1"/>
              <a:t>Class</a:t>
            </a:r>
            <a:r>
              <a:rPr lang="en-US" dirty="0"/>
              <a:t>.</a:t>
            </a:r>
          </a:p>
          <a:p>
            <a:pPr marL="914400" lvl="2" indent="0" algn="just">
              <a:buNone/>
            </a:pPr>
            <a:r>
              <a:rPr lang="en-US" dirty="0"/>
              <a:t>The </a:t>
            </a:r>
            <a:r>
              <a:rPr lang="en-US" dirty="0" err="1"/>
              <a:t>findSystemClass</a:t>
            </a:r>
            <a:r>
              <a:rPr lang="en-US" dirty="0"/>
              <a:t> method in class </a:t>
            </a:r>
            <a:r>
              <a:rPr lang="en-US" dirty="0" err="1"/>
              <a:t>ClassLoader</a:t>
            </a:r>
            <a:r>
              <a:rPr lang="en-US" dirty="0"/>
              <a:t> .</a:t>
            </a:r>
          </a:p>
          <a:p>
            <a:pPr marL="914400" lvl="2" indent="0" algn="just">
              <a:buNone/>
            </a:pPr>
            <a:r>
              <a:rPr lang="en-US" dirty="0"/>
              <a:t>The </a:t>
            </a:r>
            <a:r>
              <a:rPr lang="en-US" dirty="0" err="1"/>
              <a:t>loadClass</a:t>
            </a:r>
            <a:r>
              <a:rPr lang="en-US" dirty="0"/>
              <a:t> method in class </a:t>
            </a:r>
            <a:r>
              <a:rPr lang="en-US" dirty="0" err="1"/>
              <a:t>ClassLoader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but no definition for the class with the specified name could be found.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CloneNotSupportedException</a:t>
            </a:r>
            <a:endParaRPr lang="en-US" dirty="0" smtClean="0"/>
          </a:p>
          <a:p>
            <a:pPr algn="just"/>
            <a:r>
              <a:rPr lang="en-US" dirty="0"/>
              <a:t>Thrown to indicate that the clone method in class Object has been called to clone an object, but that the object's class does not implement the </a:t>
            </a:r>
            <a:r>
              <a:rPr lang="en-US" dirty="0" err="1"/>
              <a:t>Cloneable</a:t>
            </a:r>
            <a:r>
              <a:rPr lang="en-US" dirty="0"/>
              <a:t> interface.</a:t>
            </a:r>
          </a:p>
          <a:p>
            <a:pPr algn="just"/>
            <a:r>
              <a:rPr lang="en-US" dirty="0" smtClean="0"/>
              <a:t>Applications </a:t>
            </a:r>
            <a:r>
              <a:rPr lang="en-US" dirty="0"/>
              <a:t>that override the clone method can also throw this exception to indicate that an object could not or should not be cloned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74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</a:t>
            </a:r>
            <a:r>
              <a:rPr lang="en-US" sz="4000" dirty="0" smtClean="0"/>
              <a:t>Exceptions (Checked)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IllegalAccessException</a:t>
            </a:r>
            <a:endParaRPr lang="en-US" dirty="0" smtClean="0"/>
          </a:p>
          <a:p>
            <a:pPr algn="just"/>
            <a:r>
              <a:rPr lang="en-US" dirty="0"/>
              <a:t>An </a:t>
            </a:r>
            <a:r>
              <a:rPr lang="en-US" dirty="0" err="1"/>
              <a:t>IllegalAccessException</a:t>
            </a:r>
            <a:r>
              <a:rPr lang="en-US" dirty="0"/>
              <a:t> is thrown when an application tries to reflectively create an instance (other than an array), set or get a field, or invoke a method, but the currently executing method does not have access to the definition of the specified class, field, method or constructor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InstantiationException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Thrown when an application tries to create an instance of a class using the </a:t>
            </a:r>
            <a:r>
              <a:rPr lang="en-US" dirty="0" err="1"/>
              <a:t>newInstance</a:t>
            </a:r>
            <a:r>
              <a:rPr lang="en-US" dirty="0"/>
              <a:t> method in class </a:t>
            </a:r>
            <a:r>
              <a:rPr lang="en-US" dirty="0" err="1"/>
              <a:t>Class</a:t>
            </a:r>
            <a:r>
              <a:rPr lang="en-US" dirty="0"/>
              <a:t>, but the specified class object cannot be instantiated. The instantiation can fail for a variety of reasons including but not limited to: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class object represents an abstract class, an interface, an array class, a primitive type, or void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the class has no </a:t>
            </a:r>
            <a:r>
              <a:rPr lang="en-US" dirty="0" err="1"/>
              <a:t>nullary</a:t>
            </a:r>
            <a:r>
              <a:rPr lang="en-US" dirty="0"/>
              <a:t> </a:t>
            </a:r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7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0"/>
            <a:ext cx="11152094" cy="591671"/>
          </a:xfrm>
        </p:spPr>
        <p:txBody>
          <a:bodyPr>
            <a:noAutofit/>
          </a:bodyPr>
          <a:lstStyle/>
          <a:p>
            <a:r>
              <a:rPr lang="en-US" sz="4000" dirty="0"/>
              <a:t>Exception Hierarchy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59" y="40342"/>
            <a:ext cx="7355541" cy="6734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647" y="5486399"/>
            <a:ext cx="586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Classes that are shaded (and their subclasses) represent unchecked </a:t>
            </a:r>
            <a:r>
              <a:rPr lang="en-US" sz="2400" dirty="0" smtClean="0"/>
              <a:t>exceptions.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0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Built-In </a:t>
            </a:r>
            <a:r>
              <a:rPr lang="en-US" sz="4000" dirty="0" smtClean="0"/>
              <a:t>Exceptions (Checked)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InterruptedException</a:t>
            </a:r>
            <a:endParaRPr lang="en-US" dirty="0" smtClean="0"/>
          </a:p>
          <a:p>
            <a:pPr algn="just"/>
            <a:r>
              <a:rPr lang="en-US" dirty="0"/>
              <a:t>Thrown when a thread is waiting, sleeping, or otherwise occupied, and the thread is interrupted, either before or during the activity.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NoSuchFieldException</a:t>
            </a:r>
            <a:endParaRPr lang="en-US" dirty="0" smtClean="0"/>
          </a:p>
          <a:p>
            <a:pPr algn="just"/>
            <a:r>
              <a:rPr lang="en-US" dirty="0"/>
              <a:t>Signals that the class doesn't have a field of a specified name.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NoSuchMethodException</a:t>
            </a:r>
            <a:endParaRPr lang="en-US" dirty="0" smtClean="0"/>
          </a:p>
          <a:p>
            <a:pPr algn="just"/>
            <a:r>
              <a:rPr lang="en-US" dirty="0"/>
              <a:t>Thrown when a particular method cannot be found.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4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Creating Your Own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Although Java’s built-in exceptions handle most common </a:t>
            </a:r>
            <a:r>
              <a:rPr lang="en-US" dirty="0" smtClean="0"/>
              <a:t>errors.</a:t>
            </a:r>
          </a:p>
          <a:p>
            <a:pPr algn="just"/>
            <a:r>
              <a:rPr lang="en-US" dirty="0" smtClean="0"/>
              <a:t>However, you </a:t>
            </a:r>
            <a:r>
              <a:rPr lang="en-US" dirty="0"/>
              <a:t>will probably want </a:t>
            </a:r>
            <a:r>
              <a:rPr lang="en-US" dirty="0" smtClean="0"/>
              <a:t>to create </a:t>
            </a:r>
            <a:r>
              <a:rPr lang="en-US" dirty="0"/>
              <a:t>your own exception types to handle situations specific to your applications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do </a:t>
            </a:r>
            <a:r>
              <a:rPr lang="en-US" dirty="0"/>
              <a:t>just define a subclass of </a:t>
            </a:r>
            <a:r>
              <a:rPr lang="en-US" dirty="0" smtClean="0"/>
              <a:t>Exception.</a:t>
            </a:r>
          </a:p>
          <a:p>
            <a:pPr algn="just"/>
            <a:r>
              <a:rPr lang="en-US" dirty="0"/>
              <a:t>The Exception class does not define any methods of its own. It does, of course, </a:t>
            </a:r>
            <a:r>
              <a:rPr lang="en-US" dirty="0" smtClean="0"/>
              <a:t>inherit those </a:t>
            </a:r>
            <a:r>
              <a:rPr lang="en-US" dirty="0"/>
              <a:t>methods provided by </a:t>
            </a:r>
            <a:r>
              <a:rPr lang="en-US" dirty="0" err="1"/>
              <a:t>Throwable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Exception defines four public constructors.</a:t>
            </a:r>
          </a:p>
        </p:txBody>
      </p:sp>
    </p:spTree>
    <p:extLst>
      <p:ext uri="{BB962C8B-B14F-4D97-AF65-F5344CB8AC3E}">
        <p14:creationId xmlns:p14="http://schemas.microsoft.com/office/powerpoint/2010/main" xmlns="" val="36762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Creating Your Own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7220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 extends Exception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private </a:t>
            </a:r>
            <a:r>
              <a:rPr lang="en-US" dirty="0" err="1"/>
              <a:t>int</a:t>
            </a:r>
            <a:r>
              <a:rPr lang="en-US" dirty="0"/>
              <a:t> detail;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MyException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detail </a:t>
            </a:r>
            <a:r>
              <a:rPr lang="en-US" dirty="0"/>
              <a:t>= a;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public </a:t>
            </a:r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return </a:t>
            </a:r>
            <a:r>
              <a:rPr lang="en-US" dirty="0"/>
              <a:t>"</a:t>
            </a:r>
            <a:r>
              <a:rPr lang="en-US" dirty="0" err="1"/>
              <a:t>MyException</a:t>
            </a:r>
            <a:r>
              <a:rPr lang="en-US" dirty="0"/>
              <a:t>[" + detail + "]";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/>
              <a:t>class </a:t>
            </a:r>
            <a:r>
              <a:rPr lang="en-US" dirty="0" err="1"/>
              <a:t>ExceptionDemo</a:t>
            </a:r>
            <a:r>
              <a:rPr lang="en-US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static </a:t>
            </a:r>
            <a:r>
              <a:rPr lang="en-US" dirty="0"/>
              <a:t>void compute(</a:t>
            </a:r>
            <a:r>
              <a:rPr lang="en-US" dirty="0" err="1"/>
              <a:t>int</a:t>
            </a:r>
            <a:r>
              <a:rPr lang="en-US" dirty="0"/>
              <a:t> a) throws </a:t>
            </a:r>
            <a:r>
              <a:rPr lang="en-US" dirty="0" err="1"/>
              <a:t>MyException</a:t>
            </a:r>
            <a:r>
              <a:rPr lang="en-US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("Called compute(" + a + ")");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if(a </a:t>
            </a:r>
            <a:r>
              <a:rPr lang="en-US" dirty="0"/>
              <a:t>&gt; 10)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	throw </a:t>
            </a:r>
            <a:r>
              <a:rPr lang="en-US" dirty="0"/>
              <a:t>new </a:t>
            </a:r>
            <a:r>
              <a:rPr lang="en-US" dirty="0" err="1"/>
              <a:t>MyException</a:t>
            </a:r>
            <a:r>
              <a:rPr lang="en-US" dirty="0"/>
              <a:t>(a);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("Normal exit");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try </a:t>
            </a:r>
            <a:r>
              <a:rPr lang="en-US" dirty="0"/>
              <a:t>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	compute(1</a:t>
            </a:r>
            <a:r>
              <a:rPr lang="en-US" dirty="0"/>
              <a:t>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	compute(20</a:t>
            </a:r>
            <a:r>
              <a:rPr lang="en-US" dirty="0"/>
              <a:t>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} </a:t>
            </a:r>
            <a:r>
              <a:rPr lang="en-US" dirty="0" smtClean="0"/>
              <a:t>catch (</a:t>
            </a:r>
            <a:r>
              <a:rPr lang="en-US" dirty="0" err="1" smtClean="0"/>
              <a:t>MyException</a:t>
            </a:r>
            <a:r>
              <a:rPr lang="en-US" dirty="0" smtClean="0"/>
              <a:t> e) {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/>
              <a:t>("Caught " + e);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940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Creating Your Own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7220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 extends Exception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private </a:t>
            </a:r>
            <a:r>
              <a:rPr lang="en-US" dirty="0" err="1"/>
              <a:t>int</a:t>
            </a:r>
            <a:r>
              <a:rPr lang="en-US" dirty="0"/>
              <a:t> detail;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MyException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detail </a:t>
            </a:r>
            <a:r>
              <a:rPr lang="en-US" dirty="0"/>
              <a:t>= a;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public </a:t>
            </a:r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return </a:t>
            </a:r>
            <a:r>
              <a:rPr lang="en-US" dirty="0"/>
              <a:t>"</a:t>
            </a:r>
            <a:r>
              <a:rPr lang="en-US" dirty="0" err="1"/>
              <a:t>MyException</a:t>
            </a:r>
            <a:r>
              <a:rPr lang="en-US" dirty="0"/>
              <a:t>[" + detail + "]";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/>
              <a:t>class </a:t>
            </a:r>
            <a:r>
              <a:rPr lang="en-US" dirty="0" err="1"/>
              <a:t>ExceptionDemo</a:t>
            </a:r>
            <a:r>
              <a:rPr lang="en-US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static </a:t>
            </a:r>
            <a:r>
              <a:rPr lang="en-US" dirty="0"/>
              <a:t>void compute(</a:t>
            </a:r>
            <a:r>
              <a:rPr lang="en-US" dirty="0" err="1"/>
              <a:t>int</a:t>
            </a:r>
            <a:r>
              <a:rPr lang="en-US" dirty="0"/>
              <a:t> a) throws </a:t>
            </a:r>
            <a:r>
              <a:rPr lang="en-US" dirty="0" err="1"/>
              <a:t>MyException</a:t>
            </a:r>
            <a:r>
              <a:rPr lang="en-US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("Called compute(" + a + ")");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if(a </a:t>
            </a:r>
            <a:r>
              <a:rPr lang="en-US" dirty="0"/>
              <a:t>&gt; 10)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	throw </a:t>
            </a:r>
            <a:r>
              <a:rPr lang="en-US" dirty="0"/>
              <a:t>new </a:t>
            </a:r>
            <a:r>
              <a:rPr lang="en-US" dirty="0" err="1"/>
              <a:t>MyException</a:t>
            </a:r>
            <a:r>
              <a:rPr lang="en-US" dirty="0"/>
              <a:t>(a);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("Normal exit");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try </a:t>
            </a:r>
            <a:r>
              <a:rPr lang="en-US" dirty="0"/>
              <a:t>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	compute(1</a:t>
            </a:r>
            <a:r>
              <a:rPr lang="en-US" dirty="0"/>
              <a:t>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	compute(20</a:t>
            </a:r>
            <a:r>
              <a:rPr lang="en-US" dirty="0"/>
              <a:t>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} </a:t>
            </a:r>
            <a:r>
              <a:rPr lang="en-US" dirty="0"/>
              <a:t>catch (</a:t>
            </a:r>
            <a:r>
              <a:rPr lang="en-US" dirty="0" err="1"/>
              <a:t>MyException</a:t>
            </a:r>
            <a:r>
              <a:rPr lang="en-US" dirty="0"/>
              <a:t> e)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/>
              <a:t>("Caught " + e);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7211" y="4840941"/>
            <a:ext cx="2675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Called compute(1)</a:t>
            </a:r>
          </a:p>
          <a:p>
            <a:r>
              <a:rPr lang="en-US" dirty="0"/>
              <a:t>Normal exit</a:t>
            </a:r>
          </a:p>
          <a:p>
            <a:r>
              <a:rPr lang="en-US" dirty="0"/>
              <a:t>Called compute(20)</a:t>
            </a:r>
          </a:p>
          <a:p>
            <a:r>
              <a:rPr lang="en-US" dirty="0"/>
              <a:t>Caught </a:t>
            </a:r>
            <a:r>
              <a:rPr lang="en-US" dirty="0" err="1" smtClean="0"/>
              <a:t>MyException</a:t>
            </a:r>
            <a:r>
              <a:rPr lang="en-US" dirty="0" smtClean="0"/>
              <a:t>[20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8356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All exceptions are derived from the </a:t>
            </a:r>
            <a:r>
              <a:rPr lang="en-US" dirty="0" err="1"/>
              <a:t>java.lang.Throwable</a:t>
            </a:r>
            <a:r>
              <a:rPr lang="en-US" dirty="0"/>
              <a:t> class.</a:t>
            </a:r>
          </a:p>
          <a:p>
            <a:pPr algn="just"/>
            <a:r>
              <a:rPr lang="en-US" dirty="0"/>
              <a:t>The two main subclasses Exception and Error constitute the </a:t>
            </a:r>
            <a:r>
              <a:rPr lang="en-US" dirty="0" smtClean="0"/>
              <a:t>main categories </a:t>
            </a:r>
            <a:r>
              <a:rPr lang="en-US" dirty="0"/>
              <a:t>of </a:t>
            </a:r>
            <a:r>
              <a:rPr lang="en-US" dirty="0" err="1" smtClean="0"/>
              <a:t>throwables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Except </a:t>
            </a:r>
            <a:r>
              <a:rPr lang="en-US" dirty="0"/>
              <a:t>for </a:t>
            </a:r>
            <a:r>
              <a:rPr lang="en-US" dirty="0" err="1"/>
              <a:t>RuntimeException</a:t>
            </a:r>
            <a:r>
              <a:rPr lang="en-US" dirty="0"/>
              <a:t>, Error, and their subclasses, all exceptions are called </a:t>
            </a:r>
            <a:r>
              <a:rPr lang="en-US" b="1" dirty="0"/>
              <a:t>checked exceptions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compiler ensures that if a method can throw a checked exception, directly or indirectly, the method must explicitly deal with it.</a:t>
            </a:r>
          </a:p>
          <a:p>
            <a:pPr algn="just"/>
            <a:r>
              <a:rPr lang="en-US" dirty="0" smtClean="0"/>
              <a:t>Exceptions </a:t>
            </a:r>
            <a:r>
              <a:rPr lang="en-US" dirty="0"/>
              <a:t>defined by Error and </a:t>
            </a:r>
            <a:r>
              <a:rPr lang="en-US" dirty="0" err="1"/>
              <a:t>RuntimeException</a:t>
            </a:r>
            <a:r>
              <a:rPr lang="en-US" dirty="0"/>
              <a:t> classes and their subclasses </a:t>
            </a:r>
            <a:r>
              <a:rPr lang="en-US" dirty="0" smtClean="0"/>
              <a:t>are known </a:t>
            </a:r>
            <a:r>
              <a:rPr lang="en-US" dirty="0"/>
              <a:t>as </a:t>
            </a:r>
            <a:r>
              <a:rPr lang="en-US" b="1" dirty="0"/>
              <a:t>unchecked exceptions</a:t>
            </a:r>
            <a:r>
              <a:rPr lang="en-US" dirty="0"/>
              <a:t>,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063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Uncaught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Before you learn how to handle exceptions in your program, it is useful to see </a:t>
            </a:r>
            <a:r>
              <a:rPr lang="en-US" dirty="0" smtClean="0"/>
              <a:t>what happens </a:t>
            </a:r>
            <a:r>
              <a:rPr lang="en-US" dirty="0"/>
              <a:t>when you don’t handle them. 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</a:t>
            </a:r>
            <a:r>
              <a:rPr lang="en-US" dirty="0" smtClean="0"/>
              <a:t>a=0;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 </a:t>
            </a:r>
            <a:r>
              <a:rPr lang="en-US" dirty="0"/>
              <a:t>= 42 / d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(“Value of a ="+</a:t>
            </a:r>
            <a:r>
              <a:rPr lang="en-US" dirty="0"/>
              <a:t>a);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946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Uncaught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Before you learn how to handle exceptions in your program, it is useful to see </a:t>
            </a:r>
            <a:r>
              <a:rPr lang="en-US" dirty="0" smtClean="0"/>
              <a:t>what happens </a:t>
            </a:r>
            <a:r>
              <a:rPr lang="en-US" dirty="0"/>
              <a:t>when you don’t handle them. 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class Demo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 = 0, </a:t>
            </a:r>
            <a:r>
              <a:rPr lang="en-US" dirty="0" smtClean="0"/>
              <a:t>a=0;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 </a:t>
            </a:r>
            <a:r>
              <a:rPr lang="en-US" dirty="0"/>
              <a:t>= 42 / d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(“Value of a ="+</a:t>
            </a:r>
            <a:r>
              <a:rPr lang="en-US" dirty="0"/>
              <a:t>a);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47965" y="4666129"/>
            <a:ext cx="477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Exception in thread "main" </a:t>
            </a:r>
            <a:r>
              <a:rPr lang="en-US" dirty="0" err="1"/>
              <a:t>java.lang.ArithmeticException</a:t>
            </a:r>
            <a:r>
              <a:rPr lang="en-US" dirty="0"/>
              <a:t>: / by </a:t>
            </a:r>
            <a:r>
              <a:rPr lang="en-US" dirty="0" smtClean="0"/>
              <a:t>zero at </a:t>
            </a:r>
            <a:r>
              <a:rPr lang="en-US" dirty="0" err="1" smtClean="0"/>
              <a:t>Demo.main</a:t>
            </a:r>
            <a:r>
              <a:rPr lang="en-US" dirty="0" smtClean="0"/>
              <a:t>(abc.java:5)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Uncaught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the Java run-time system detects the attempt to divide by zero, it </a:t>
            </a:r>
            <a:r>
              <a:rPr lang="en-US" b="1" dirty="0"/>
              <a:t>constructs a </a:t>
            </a:r>
            <a:r>
              <a:rPr lang="en-US" b="1" dirty="0" smtClean="0"/>
              <a:t>new exception </a:t>
            </a:r>
            <a:r>
              <a:rPr lang="en-US" b="1" dirty="0"/>
              <a:t>object </a:t>
            </a:r>
            <a:r>
              <a:rPr lang="en-US" dirty="0"/>
              <a:t>and then </a:t>
            </a:r>
            <a:r>
              <a:rPr lang="en-US" b="1" dirty="0"/>
              <a:t>throws this exception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causes the execution of </a:t>
            </a:r>
            <a:r>
              <a:rPr lang="en-US" dirty="0" smtClean="0"/>
              <a:t>the program to </a:t>
            </a:r>
            <a:r>
              <a:rPr lang="en-US" dirty="0"/>
              <a:t>stop</a:t>
            </a:r>
            <a:r>
              <a:rPr lang="en-US" dirty="0" smtClean="0"/>
              <a:t>, because </a:t>
            </a:r>
            <a:r>
              <a:rPr lang="en-US" dirty="0"/>
              <a:t>once an exception has been thrown, it must be caught by an </a:t>
            </a:r>
            <a:r>
              <a:rPr lang="en-US" b="1" dirty="0"/>
              <a:t>exception handler</a:t>
            </a:r>
            <a:r>
              <a:rPr lang="en-US" dirty="0"/>
              <a:t> </a:t>
            </a:r>
            <a:r>
              <a:rPr lang="en-US" dirty="0" smtClean="0"/>
              <a:t>and dealt </a:t>
            </a:r>
            <a:r>
              <a:rPr lang="en-US" dirty="0"/>
              <a:t>with immediately.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example, we haven’t supplied any exception handlers of </a:t>
            </a:r>
            <a:r>
              <a:rPr lang="en-US" dirty="0" smtClean="0"/>
              <a:t>our own</a:t>
            </a:r>
            <a:r>
              <a:rPr lang="en-US" dirty="0"/>
              <a:t>, so the exception is caught by the </a:t>
            </a:r>
            <a:r>
              <a:rPr lang="en-US" b="1" dirty="0"/>
              <a:t>default handler </a:t>
            </a:r>
            <a:r>
              <a:rPr lang="en-US" dirty="0"/>
              <a:t>provided by the </a:t>
            </a:r>
            <a:r>
              <a:rPr lang="en-US" b="1" dirty="0"/>
              <a:t>Java </a:t>
            </a:r>
            <a:r>
              <a:rPr lang="en-US" b="1" dirty="0" smtClean="0"/>
              <a:t>run-time system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exception that is not caught by your program will ultimately be processed </a:t>
            </a:r>
            <a:r>
              <a:rPr lang="en-US" dirty="0" smtClean="0"/>
              <a:t>by the </a:t>
            </a:r>
            <a:r>
              <a:rPr lang="en-US" b="1" dirty="0"/>
              <a:t>default handler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default handler </a:t>
            </a:r>
            <a:r>
              <a:rPr lang="en-US" dirty="0"/>
              <a:t>displays a string describing the exception, prints </a:t>
            </a:r>
            <a:r>
              <a:rPr lang="en-US" dirty="0" smtClean="0"/>
              <a:t>a stack </a:t>
            </a:r>
            <a:r>
              <a:rPr lang="en-US" dirty="0"/>
              <a:t>trace from the point at which the exception occurred, and terminates the program.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447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2632</Words>
  <Application>Microsoft Office PowerPoint</Application>
  <PresentationFormat>Custom</PresentationFormat>
  <Paragraphs>717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Exception Handling</vt:lpstr>
      <vt:lpstr>Exception Handling</vt:lpstr>
      <vt:lpstr>Checked exceptions</vt:lpstr>
      <vt:lpstr>Unchecked exceptions</vt:lpstr>
      <vt:lpstr>Exception Hierarchy</vt:lpstr>
      <vt:lpstr>Exception Hierarchy</vt:lpstr>
      <vt:lpstr>Uncaught Exceptions</vt:lpstr>
      <vt:lpstr>Uncaught Exceptions</vt:lpstr>
      <vt:lpstr>Uncaught Exceptions</vt:lpstr>
      <vt:lpstr>Using try and catch</vt:lpstr>
      <vt:lpstr>Using try and catch</vt:lpstr>
      <vt:lpstr>Using try and catch</vt:lpstr>
      <vt:lpstr>Using try and catch</vt:lpstr>
      <vt:lpstr>Using try and catch</vt:lpstr>
      <vt:lpstr>Using try and Multiple catch</vt:lpstr>
      <vt:lpstr>Using try and Multiple catch</vt:lpstr>
      <vt:lpstr>Using try and Multiple catch</vt:lpstr>
      <vt:lpstr>Nested try Statements</vt:lpstr>
      <vt:lpstr>Nested try Statements</vt:lpstr>
      <vt:lpstr>Nested try Statements</vt:lpstr>
      <vt:lpstr>Nested try Statements</vt:lpstr>
      <vt:lpstr>Nested try Statements</vt:lpstr>
      <vt:lpstr>Nested try Statements</vt:lpstr>
      <vt:lpstr>Nested try Statements</vt:lpstr>
      <vt:lpstr>throw Statement</vt:lpstr>
      <vt:lpstr>throw Statement</vt:lpstr>
      <vt:lpstr>throw Statement</vt:lpstr>
      <vt:lpstr>throws Clause</vt:lpstr>
      <vt:lpstr>throws Clause</vt:lpstr>
      <vt:lpstr>throws Clause</vt:lpstr>
      <vt:lpstr>finally</vt:lpstr>
      <vt:lpstr>finally</vt:lpstr>
      <vt:lpstr>finally</vt:lpstr>
      <vt:lpstr>Built-In Exceptions</vt:lpstr>
      <vt:lpstr>Built-In Exceptions</vt:lpstr>
      <vt:lpstr>Built-In Exceptions</vt:lpstr>
      <vt:lpstr>Built-In Exceptions</vt:lpstr>
      <vt:lpstr>Built-In Exceptions</vt:lpstr>
      <vt:lpstr>Built-In Exceptions</vt:lpstr>
      <vt:lpstr>Built-In Exceptions</vt:lpstr>
      <vt:lpstr>Built-In Exceptions</vt:lpstr>
      <vt:lpstr>Built-In Exceptions</vt:lpstr>
      <vt:lpstr>Built-In Exceptions</vt:lpstr>
      <vt:lpstr>Built-In Exceptions (Unchecked)</vt:lpstr>
      <vt:lpstr>Built-In Exceptions (Unchecked)</vt:lpstr>
      <vt:lpstr>Built-In Exceptions (Unchecked)</vt:lpstr>
      <vt:lpstr>Built-In Exceptions (Unchecked)</vt:lpstr>
      <vt:lpstr>Built-In Exceptions (Checked)</vt:lpstr>
      <vt:lpstr>Built-In Exceptions (Checked)</vt:lpstr>
      <vt:lpstr>Built-In Exceptions (Checked)</vt:lpstr>
      <vt:lpstr>Creating Your Own Exception</vt:lpstr>
      <vt:lpstr>Creating Your Own Exception</vt:lpstr>
      <vt:lpstr>Creating Your Own Exception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Windows User</dc:creator>
  <cp:lastModifiedBy>Kuldeep Singh</cp:lastModifiedBy>
  <cp:revision>304</cp:revision>
  <dcterms:created xsi:type="dcterms:W3CDTF">2021-06-06T14:35:48Z</dcterms:created>
  <dcterms:modified xsi:type="dcterms:W3CDTF">2022-06-13T08:29:40Z</dcterms:modified>
</cp:coreProperties>
</file>