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58" r:id="rId6"/>
    <p:sldId id="259" r:id="rId7"/>
    <p:sldId id="314" r:id="rId8"/>
    <p:sldId id="260" r:id="rId9"/>
    <p:sldId id="315" r:id="rId10"/>
    <p:sldId id="261" r:id="rId11"/>
    <p:sldId id="262" r:id="rId12"/>
    <p:sldId id="263" r:id="rId13"/>
    <p:sldId id="270" r:id="rId14"/>
    <p:sldId id="271" r:id="rId15"/>
    <p:sldId id="269" r:id="rId16"/>
    <p:sldId id="316" r:id="rId17"/>
    <p:sldId id="265" r:id="rId18"/>
    <p:sldId id="266" r:id="rId19"/>
    <p:sldId id="317" r:id="rId20"/>
    <p:sldId id="267" r:id="rId21"/>
    <p:sldId id="268" r:id="rId22"/>
    <p:sldId id="264" r:id="rId23"/>
    <p:sldId id="272" r:id="rId24"/>
    <p:sldId id="273" r:id="rId25"/>
    <p:sldId id="276" r:id="rId26"/>
    <p:sldId id="274" r:id="rId27"/>
    <p:sldId id="277" r:id="rId28"/>
    <p:sldId id="275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8" r:id="rId37"/>
    <p:sldId id="289" r:id="rId38"/>
    <p:sldId id="291" r:id="rId39"/>
    <p:sldId id="290" r:id="rId40"/>
    <p:sldId id="292" r:id="rId41"/>
    <p:sldId id="293" r:id="rId42"/>
    <p:sldId id="294" r:id="rId43"/>
    <p:sldId id="295" r:id="rId44"/>
    <p:sldId id="296" r:id="rId45"/>
    <p:sldId id="299" r:id="rId46"/>
    <p:sldId id="298" r:id="rId47"/>
    <p:sldId id="300" r:id="rId48"/>
    <p:sldId id="301" r:id="rId49"/>
    <p:sldId id="302" r:id="rId50"/>
    <p:sldId id="312" r:id="rId51"/>
    <p:sldId id="313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67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502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487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072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021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46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258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385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19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766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812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317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31F83-FCB9-4B0C-81E0-16702E837938}" type="datetimeFigureOut">
              <a:rPr lang="en-US" smtClean="0"/>
              <a:pPr/>
              <a:t>01-Jul-22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9EC6-AE89-4DD9-94B7-EF79F4D9BD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343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format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Byte &amp; Character Stream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62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Byte Streams-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58906"/>
            <a:ext cx="10753165" cy="605117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OutputStream</a:t>
            </a:r>
            <a:r>
              <a:rPr lang="en-US" sz="2400" dirty="0"/>
              <a:t> is an abstract class that is used to write 8-bit bytes to the stream.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the superclass of all the output stream classes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However</a:t>
            </a:r>
            <a:r>
              <a:rPr lang="en-US" sz="2400" dirty="0"/>
              <a:t>, various classes inherit the </a:t>
            </a:r>
            <a:r>
              <a:rPr lang="en-US" sz="2400" dirty="0" err="1" smtClean="0"/>
              <a:t>OutputStream</a:t>
            </a:r>
            <a:r>
              <a:rPr lang="en-US" sz="2400" dirty="0" smtClean="0"/>
              <a:t> </a:t>
            </a:r>
            <a:r>
              <a:rPr lang="en-US" sz="2400" dirty="0"/>
              <a:t>class and override its methods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0166441"/>
              </p:ext>
            </p:extLst>
          </p:nvPr>
        </p:nvGraphicFramePr>
        <p:xfrm>
          <a:off x="497541" y="2514600"/>
          <a:ext cx="11322423" cy="40700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2120"/>
                <a:gridCol w="8920303"/>
              </a:tblGrid>
              <a:tr h="2958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BufferedOutputStream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the bytes to the buffer.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bytes to the byte array.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DataOutputStream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the java primitive data types.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bytes to a file.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FilterOutputStream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to other output streams.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ObjectOutputStream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objects.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PipedOutputStream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provides methods to write bytes to a piped output stream.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PrintStream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provides methods to print Java primitive data types.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417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Byte Streams- </a:t>
            </a:r>
            <a:r>
              <a:rPr lang="en-US" dirty="0" err="1" smtClean="0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err="1" smtClean="0"/>
              <a:t>OutputStream</a:t>
            </a:r>
            <a:r>
              <a:rPr lang="en-US" sz="2400" dirty="0" smtClean="0"/>
              <a:t> class provides various methods to write bytes to the output streams. </a:t>
            </a:r>
          </a:p>
          <a:p>
            <a:pPr algn="just"/>
            <a:r>
              <a:rPr lang="en-US" sz="2400" dirty="0" smtClean="0"/>
              <a:t>These methods are overridden by the classes that inherit the </a:t>
            </a:r>
            <a:r>
              <a:rPr lang="en-US" sz="2400" dirty="0" err="1" smtClean="0"/>
              <a:t>OutputStream</a:t>
            </a:r>
            <a:r>
              <a:rPr lang="en-US" sz="2400" dirty="0" smtClean="0"/>
              <a:t> class.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05480714"/>
              </p:ext>
            </p:extLst>
          </p:nvPr>
        </p:nvGraphicFramePr>
        <p:xfrm>
          <a:off x="376517" y="1909484"/>
          <a:ext cx="11618259" cy="360381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4623"/>
                <a:gridCol w="8793636"/>
              </a:tblGrid>
              <a:tr h="5336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write 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write the specified single byte to the output stream.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write (byte buffer [] 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write a byte array to the output stream.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write(bytes buffer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write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nByte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bytes to the output stream from the buffer starting at the specified location.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0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flush 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flush the output stream and writes the pending buffered bytes.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close 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close the output stream. However, if we try to close the already closed output stream, the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will be thrown by this method.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57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400" dirty="0" smtClean="0"/>
              <a:t>import </a:t>
            </a:r>
            <a:r>
              <a:rPr lang="en-US" sz="2400" dirty="0"/>
              <a:t>java.io.*;</a:t>
            </a:r>
          </a:p>
          <a:p>
            <a:pPr marL="0" indent="0" algn="just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CopyBytes</a:t>
            </a:r>
            <a:r>
              <a:rPr lang="en-US" sz="2400" dirty="0"/>
              <a:t> {</a:t>
            </a:r>
          </a:p>
          <a:p>
            <a:pPr marL="0" indent="0" algn="just">
              <a:buNone/>
            </a:pPr>
            <a:r>
              <a:rPr lang="en-US" sz="2400" dirty="0" smtClean="0"/>
              <a:t>   </a:t>
            </a: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throws </a:t>
            </a:r>
            <a:r>
              <a:rPr lang="en-US" sz="2400" dirty="0" err="1"/>
              <a:t>IOException</a:t>
            </a:r>
            <a:r>
              <a:rPr lang="en-US" sz="2400" dirty="0"/>
              <a:t> {        </a:t>
            </a:r>
          </a:p>
          <a:p>
            <a:pPr marL="0" indent="0" algn="just">
              <a:buNone/>
            </a:pPr>
            <a:r>
              <a:rPr lang="en-US" sz="2400" dirty="0"/>
              <a:t>      </a:t>
            </a:r>
            <a:r>
              <a:rPr lang="en-US" sz="2400" dirty="0" err="1"/>
              <a:t>FileInputStream</a:t>
            </a:r>
            <a:r>
              <a:rPr lang="en-US" sz="2400" dirty="0"/>
              <a:t> in = null;</a:t>
            </a:r>
          </a:p>
          <a:p>
            <a:pPr marL="0" indent="0" algn="just">
              <a:buNone/>
            </a:pPr>
            <a:r>
              <a:rPr lang="en-US" sz="2400" dirty="0"/>
              <a:t>      </a:t>
            </a:r>
            <a:r>
              <a:rPr lang="en-US" sz="2400" dirty="0" err="1"/>
              <a:t>FileOutputStream</a:t>
            </a:r>
            <a:r>
              <a:rPr lang="en-US" sz="2400" dirty="0"/>
              <a:t> out = null;</a:t>
            </a:r>
          </a:p>
          <a:p>
            <a:pPr marL="0" indent="0" algn="just">
              <a:buNone/>
            </a:pPr>
            <a:r>
              <a:rPr lang="en-US" sz="2400" dirty="0" smtClean="0"/>
              <a:t>      </a:t>
            </a:r>
            <a:r>
              <a:rPr lang="en-US" sz="2400" dirty="0"/>
              <a:t>try {</a:t>
            </a:r>
          </a:p>
          <a:p>
            <a:pPr marL="0" indent="0" algn="just">
              <a:buNone/>
            </a:pPr>
            <a:r>
              <a:rPr lang="en-US" sz="2400" dirty="0"/>
              <a:t>         in = new </a:t>
            </a:r>
            <a:r>
              <a:rPr lang="en-US" sz="2400" dirty="0" err="1"/>
              <a:t>FileInputStream</a:t>
            </a:r>
            <a:r>
              <a:rPr lang="en-US" sz="2400" dirty="0"/>
              <a:t>("input.txt");</a:t>
            </a:r>
          </a:p>
          <a:p>
            <a:pPr marL="0" indent="0" algn="just">
              <a:buNone/>
            </a:pPr>
            <a:r>
              <a:rPr lang="en-US" sz="2400" dirty="0"/>
              <a:t>         out = new </a:t>
            </a:r>
            <a:r>
              <a:rPr lang="en-US" sz="2400" dirty="0" err="1"/>
              <a:t>FileOutputStream</a:t>
            </a:r>
            <a:r>
              <a:rPr lang="en-US" sz="2400" dirty="0"/>
              <a:t>("output.txt");</a:t>
            </a:r>
          </a:p>
          <a:p>
            <a:pPr marL="0" indent="0" algn="just">
              <a:buNone/>
            </a:pPr>
            <a:r>
              <a:rPr lang="en-US" sz="2400" dirty="0"/>
              <a:t>         </a:t>
            </a:r>
            <a:r>
              <a:rPr lang="en-US" sz="2400" dirty="0" err="1"/>
              <a:t>int</a:t>
            </a:r>
            <a:r>
              <a:rPr lang="en-US" sz="2400" dirty="0"/>
              <a:t> c;</a:t>
            </a:r>
          </a:p>
          <a:p>
            <a:pPr marL="0" indent="0" algn="just">
              <a:buNone/>
            </a:pPr>
            <a:r>
              <a:rPr lang="en-US" sz="2400" dirty="0"/>
              <a:t>         while ((c = </a:t>
            </a:r>
            <a:r>
              <a:rPr lang="en-US" sz="2400" dirty="0" err="1"/>
              <a:t>in.read</a:t>
            </a:r>
            <a:r>
              <a:rPr lang="en-US" sz="2400" dirty="0"/>
              <a:t>()) != -1) {</a:t>
            </a:r>
          </a:p>
          <a:p>
            <a:pPr marL="0" indent="0" algn="just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out.write</a:t>
            </a:r>
            <a:r>
              <a:rPr lang="en-US" sz="2400" dirty="0"/>
              <a:t>(c);</a:t>
            </a:r>
          </a:p>
          <a:p>
            <a:pPr marL="0" indent="0" algn="just">
              <a:buNone/>
            </a:pPr>
            <a:r>
              <a:rPr lang="en-US" sz="2400" dirty="0"/>
              <a:t>         }</a:t>
            </a:r>
          </a:p>
          <a:p>
            <a:pPr marL="0" indent="0" algn="just">
              <a:buNone/>
            </a:pPr>
            <a:r>
              <a:rPr lang="en-US" sz="2400" dirty="0"/>
              <a:t>      }finally {</a:t>
            </a:r>
          </a:p>
          <a:p>
            <a:pPr marL="0" indent="0" algn="just">
              <a:buNone/>
            </a:pPr>
            <a:r>
              <a:rPr lang="en-US" sz="2400" dirty="0"/>
              <a:t>         if (in != null) {</a:t>
            </a:r>
          </a:p>
          <a:p>
            <a:pPr marL="0" indent="0" algn="just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in.close</a:t>
            </a:r>
            <a:r>
              <a:rPr lang="en-US" sz="2400" dirty="0" smtClean="0"/>
              <a:t>();          </a:t>
            </a:r>
            <a:r>
              <a:rPr lang="en-US" sz="2400" dirty="0"/>
              <a:t>}</a:t>
            </a:r>
          </a:p>
          <a:p>
            <a:pPr marL="0" indent="0" algn="just">
              <a:buNone/>
            </a:pPr>
            <a:r>
              <a:rPr lang="en-US" sz="2400" dirty="0"/>
              <a:t>         if (out != null) {</a:t>
            </a:r>
          </a:p>
          <a:p>
            <a:pPr marL="0" indent="0" algn="just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out.close</a:t>
            </a:r>
            <a:r>
              <a:rPr lang="en-US" sz="2400" dirty="0" smtClean="0"/>
              <a:t>();          </a:t>
            </a:r>
            <a:r>
              <a:rPr lang="en-US" sz="2400" dirty="0"/>
              <a:t>}</a:t>
            </a:r>
          </a:p>
          <a:p>
            <a:pPr marL="0" indent="0" algn="just">
              <a:buNone/>
            </a:pPr>
            <a:r>
              <a:rPr lang="en-US" sz="2400" dirty="0"/>
              <a:t>   </a:t>
            </a:r>
            <a:r>
              <a:rPr lang="en-US" sz="2400" dirty="0" smtClean="0"/>
              <a:t> }   }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16270" y="1884000"/>
            <a:ext cx="4155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Input.txt</a:t>
            </a:r>
          </a:p>
          <a:p>
            <a:r>
              <a:rPr lang="en-US" dirty="0"/>
              <a:t>Ram </a:t>
            </a:r>
            <a:r>
              <a:rPr lang="en-US" dirty="0" err="1"/>
              <a:t>Chander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Output.txt</a:t>
            </a:r>
          </a:p>
          <a:p>
            <a:r>
              <a:rPr lang="en-US" dirty="0"/>
              <a:t>Ram </a:t>
            </a:r>
            <a:r>
              <a:rPr lang="en-US" dirty="0" err="1"/>
              <a:t>Chander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974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CopyBytes</a:t>
            </a:r>
            <a:r>
              <a:rPr lang="en-US" dirty="0"/>
              <a:t> spends most of its time in a simple loop that reads the input stream and writes the output stream, one byte at a </a:t>
            </a:r>
            <a:r>
              <a:rPr lang="en-US" dirty="0" smtClean="0"/>
              <a:t>time.</a:t>
            </a:r>
          </a:p>
          <a:p>
            <a:pPr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29" y="1527480"/>
            <a:ext cx="6400799" cy="5113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63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Close Streams:</a:t>
            </a:r>
          </a:p>
          <a:p>
            <a:pPr algn="just"/>
            <a:r>
              <a:rPr lang="en-US" dirty="0"/>
              <a:t>Closing a stream when it's no longer needed is very important — so important that </a:t>
            </a:r>
            <a:r>
              <a:rPr lang="en-US" dirty="0" err="1"/>
              <a:t>CopyBytes</a:t>
            </a:r>
            <a:r>
              <a:rPr lang="en-US" dirty="0"/>
              <a:t> uses a finally block to guarantee that both streams will be closed even if an error occurs.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practice helps avoid serious resource leaks.</a:t>
            </a:r>
          </a:p>
          <a:p>
            <a:pPr algn="just"/>
            <a:r>
              <a:rPr lang="en-US" dirty="0" smtClean="0"/>
              <a:t>One </a:t>
            </a:r>
            <a:r>
              <a:rPr lang="en-US" dirty="0"/>
              <a:t>possible error is that </a:t>
            </a:r>
            <a:r>
              <a:rPr lang="en-US" dirty="0" err="1"/>
              <a:t>CopyBytes</a:t>
            </a:r>
            <a:r>
              <a:rPr lang="en-US" dirty="0"/>
              <a:t> was unable to open one or both files.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that happens, the stream variable corresponding to the file never changes from its initial null value. </a:t>
            </a:r>
            <a:endParaRPr lang="en-US" dirty="0" smtClean="0"/>
          </a:p>
          <a:p>
            <a:pPr algn="just"/>
            <a:r>
              <a:rPr lang="en-US" dirty="0" smtClean="0"/>
              <a:t>That's </a:t>
            </a:r>
            <a:r>
              <a:rPr lang="en-US" dirty="0"/>
              <a:t>why </a:t>
            </a:r>
            <a:r>
              <a:rPr lang="en-US" dirty="0" err="1"/>
              <a:t>CopyBytes</a:t>
            </a:r>
            <a:r>
              <a:rPr lang="en-US" dirty="0"/>
              <a:t> makes sure that each stream variable contains an object reference before invoking close.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284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Character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ByteStream</a:t>
            </a:r>
            <a:r>
              <a:rPr lang="en-US" dirty="0"/>
              <a:t> can only handle the 8-bit bytes and is not compatible to work directly with the Unicode characters.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java.io package provides </a:t>
            </a:r>
            <a:r>
              <a:rPr lang="en-US" dirty="0" err="1"/>
              <a:t>CharacterStream</a:t>
            </a:r>
            <a:r>
              <a:rPr lang="en-US" dirty="0"/>
              <a:t> classes to overcome the limitations of </a:t>
            </a:r>
            <a:r>
              <a:rPr lang="en-US" dirty="0" err="1"/>
              <a:t>ByteStream</a:t>
            </a:r>
            <a:r>
              <a:rPr lang="en-US" dirty="0"/>
              <a:t> </a:t>
            </a:r>
            <a:r>
              <a:rPr lang="en-US" dirty="0" smtClean="0"/>
              <a:t>classes.</a:t>
            </a:r>
          </a:p>
          <a:p>
            <a:pPr algn="just"/>
            <a:r>
              <a:rPr lang="en-US" dirty="0" err="1" smtClean="0"/>
              <a:t>CharacterStream</a:t>
            </a:r>
            <a:r>
              <a:rPr lang="en-US" dirty="0" smtClean="0"/>
              <a:t> </a:t>
            </a:r>
            <a:r>
              <a:rPr lang="en-US" dirty="0"/>
              <a:t>classes are used to work with 16-bit Unicode characters.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can perform operations on characters, char arrays and Strings.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CharacterStream</a:t>
            </a:r>
            <a:r>
              <a:rPr lang="en-US" dirty="0"/>
              <a:t> classes are divided into two types of </a:t>
            </a:r>
            <a:r>
              <a:rPr lang="en-US" dirty="0" smtClean="0"/>
              <a:t>classes.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/>
              <a:t>Reader class </a:t>
            </a:r>
            <a:endParaRPr lang="en-US" sz="2800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Writer </a:t>
            </a:r>
            <a:r>
              <a:rPr lang="en-US" sz="2800" dirty="0"/>
              <a:t>class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8969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Character Streams- Reader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java.io.Reader</a:t>
            </a:r>
            <a:endParaRPr lang="en-US" b="1" dirty="0" smtClean="0"/>
          </a:p>
          <a:p>
            <a:pPr lvl="1" algn="just"/>
            <a:r>
              <a:rPr lang="en-US" sz="2800" dirty="0" err="1" smtClean="0"/>
              <a:t>java.io.BufferedReader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java.io.CharArrayReader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java.io.FilterReader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java.io.InputStreamReader</a:t>
            </a:r>
            <a:endParaRPr lang="en-US" sz="2800" dirty="0" smtClean="0"/>
          </a:p>
          <a:p>
            <a:pPr lvl="2" algn="just"/>
            <a:r>
              <a:rPr lang="en-US" sz="2400" dirty="0" err="1" smtClean="0"/>
              <a:t>java.io.FileReader</a:t>
            </a:r>
            <a:endParaRPr lang="en-US" sz="2400" dirty="0" smtClean="0"/>
          </a:p>
          <a:p>
            <a:pPr lvl="1" algn="just"/>
            <a:r>
              <a:rPr lang="en-US" sz="2800" dirty="0" err="1" smtClean="0"/>
              <a:t>java.io.PipedReader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java.io.StringReader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90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Character Streams- </a:t>
            </a:r>
            <a:r>
              <a:rPr lang="en-US" dirty="0"/>
              <a:t>Reader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Reader class is used to read the 16-bit characters from the input stream. </a:t>
            </a:r>
          </a:p>
          <a:p>
            <a:pPr algn="just"/>
            <a:r>
              <a:rPr lang="en-US" sz="2400" dirty="0"/>
              <a:t>It is an abstract class and can't be instantiated. </a:t>
            </a:r>
            <a:endParaRPr lang="en-US" sz="2400" dirty="0" smtClean="0"/>
          </a:p>
          <a:p>
            <a:pPr algn="just"/>
            <a:r>
              <a:rPr lang="en-US" sz="2400" dirty="0" smtClean="0"/>
              <a:t>However</a:t>
            </a:r>
            <a:r>
              <a:rPr lang="en-US" sz="2400" dirty="0"/>
              <a:t>, various classes inherit the Reader class and override its methods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All methods of the Reader class throw an </a:t>
            </a:r>
            <a:r>
              <a:rPr lang="en-US" sz="2400" dirty="0" err="1"/>
              <a:t>IOException</a:t>
            </a:r>
            <a:r>
              <a:rPr lang="en-US" sz="2400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17255463"/>
              </p:ext>
            </p:extLst>
          </p:nvPr>
        </p:nvGraphicFramePr>
        <p:xfrm>
          <a:off x="295835" y="2783541"/>
          <a:ext cx="11725836" cy="36241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6000"/>
                <a:gridCol w="9439836"/>
              </a:tblGrid>
              <a:tr h="2958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characters from the buffer.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CharArrayReader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characters from the char array.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characters from the file.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FilterReader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characters from the underlying character input stream.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InputStreamReader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convert bytes to characters.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PipedReader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characters from the connected piped output stream.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StringReader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characters from a string.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150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Character Streams- Reader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8224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Reader class methods are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5623899"/>
              </p:ext>
            </p:extLst>
          </p:nvPr>
        </p:nvGraphicFramePr>
        <p:xfrm>
          <a:off x="188258" y="941297"/>
          <a:ext cx="11806518" cy="60723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20492"/>
                <a:gridCol w="9586026"/>
              </a:tblGrid>
              <a:tr h="460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read()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returns the integral representation of the next character present in the input. It returns -1 if the end of the input is encountered.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read(char buffer[])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used to read from the specified buffer. It returns the total number of characters successfully read. It returns -1 if the end of the input is encountered.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read(char buffer[], int loc, int nChars)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used to read the specified nChars from the buffer at the specified location. It returns the total number of characters successfully read.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mark(int nchars)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used to mark the current position in the input stream until nChars characters are read.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4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reset()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used to reset the input pointer to the previous set mark.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skip(long nChars)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used to skip the specified nChars characters from the input stream and returns the number of characters skipped.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ready()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returns a boolean value true if the next request of input is ready. Otherwise, it returns false.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5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close()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used to close the input stream. However, if the program attempts to access the input, it generates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37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Character Streams- Writer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java.io.Reader</a:t>
            </a:r>
            <a:endParaRPr lang="en-US" b="1" dirty="0" smtClean="0"/>
          </a:p>
          <a:p>
            <a:pPr lvl="1" algn="just"/>
            <a:r>
              <a:rPr lang="en-US" sz="2800" dirty="0" err="1" smtClean="0"/>
              <a:t>java.io.BufferedWriter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java.io.CharArrayWriter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java.io.FilterWriter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java.io.OutputStreamWriter</a:t>
            </a:r>
            <a:endParaRPr lang="en-US" sz="2800" dirty="0" smtClean="0"/>
          </a:p>
          <a:p>
            <a:pPr lvl="2" algn="just"/>
            <a:r>
              <a:rPr lang="en-US" sz="2400" dirty="0" err="1" smtClean="0"/>
              <a:t>java.io.FileWriter</a:t>
            </a:r>
            <a:endParaRPr lang="en-US" sz="2400" dirty="0" smtClean="0"/>
          </a:p>
          <a:p>
            <a:pPr lvl="1" algn="just"/>
            <a:r>
              <a:rPr lang="en-US" sz="2800" dirty="0" err="1" smtClean="0"/>
              <a:t>java.io.PipedWriter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java.io.PrintWriter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java.io.StringWriter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90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I/O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java.io package provides an extensive library of classes for dealing with input and output.</a:t>
            </a:r>
          </a:p>
          <a:p>
            <a:pPr algn="just"/>
            <a:r>
              <a:rPr lang="en-US" dirty="0" smtClean="0"/>
              <a:t>Java provides streams as a general mechanism for dealing with data I/O. </a:t>
            </a:r>
          </a:p>
          <a:p>
            <a:pPr algn="just"/>
            <a:r>
              <a:rPr lang="en-US" dirty="0" smtClean="0"/>
              <a:t>Streams implement sequential access of data. </a:t>
            </a:r>
          </a:p>
          <a:p>
            <a:pPr algn="just"/>
            <a:r>
              <a:rPr lang="en-US" dirty="0" smtClean="0"/>
              <a:t>There are two kinds of streams: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byte streams (binary streams)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character streams (text streams)</a:t>
            </a:r>
          </a:p>
          <a:p>
            <a:pPr algn="just"/>
            <a:r>
              <a:rPr lang="en-US" dirty="0" smtClean="0"/>
              <a:t>An input stream is an object that an application can use to read a sequence of data.</a:t>
            </a:r>
          </a:p>
          <a:p>
            <a:pPr algn="just"/>
            <a:r>
              <a:rPr lang="en-US" dirty="0" smtClean="0"/>
              <a:t>An output stream is an object that an application can use to write a sequence of data. </a:t>
            </a:r>
          </a:p>
          <a:p>
            <a:pPr algn="just"/>
            <a:r>
              <a:rPr lang="en-US" dirty="0" smtClean="0"/>
              <a:t>An input stream acts as a source of data.</a:t>
            </a:r>
          </a:p>
          <a:p>
            <a:pPr algn="just"/>
            <a:r>
              <a:rPr lang="en-US" dirty="0" smtClean="0"/>
              <a:t>An output stream acts as a destination of data.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2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Character Streams- Writer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658906"/>
            <a:ext cx="10753165" cy="605117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Writer class is used to write 16-bit Unicode characters to the output stream. </a:t>
            </a:r>
          </a:p>
          <a:p>
            <a:pPr algn="just"/>
            <a:r>
              <a:rPr lang="en-US" sz="2400" dirty="0"/>
              <a:t>The methods of the Writer class generate </a:t>
            </a:r>
            <a:r>
              <a:rPr lang="en-US" sz="2400" dirty="0" err="1"/>
              <a:t>IOException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Like Reader class, Writer class is also an abstract class that cannot be </a:t>
            </a:r>
            <a:r>
              <a:rPr lang="en-US" sz="2400" dirty="0" smtClean="0"/>
              <a:t>instantiated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0260869"/>
              </p:ext>
            </p:extLst>
          </p:nvPr>
        </p:nvGraphicFramePr>
        <p:xfrm>
          <a:off x="1129554" y="2675963"/>
          <a:ext cx="9802906" cy="38334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9745"/>
                <a:gridCol w="7723161"/>
              </a:tblGrid>
              <a:tr h="53195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characters to the buffer.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characters to the file.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CharArrayWriter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the characters to the character array.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OutpuStreamWriter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convert from bytes to characters.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PipedWriter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the characters to the piped output stream.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StringWriter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class provides methods to write the characters to the string.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provides methods to print Java primitive data types.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073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Character Streams- Writer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Writer class </a:t>
            </a:r>
            <a:r>
              <a:rPr lang="en-US" sz="2400" dirty="0" smtClean="0"/>
              <a:t>provides various methods to write characters to the output streams. </a:t>
            </a:r>
          </a:p>
          <a:p>
            <a:pPr algn="just"/>
            <a:r>
              <a:rPr lang="en-US" sz="2400" dirty="0" smtClean="0"/>
              <a:t>These methods are overridden by the classes that inherit the </a:t>
            </a:r>
            <a:r>
              <a:rPr lang="en-US" sz="2400" dirty="0"/>
              <a:t>Writer class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8724685"/>
              </p:ext>
            </p:extLst>
          </p:nvPr>
        </p:nvGraphicFramePr>
        <p:xfrm>
          <a:off x="510988" y="2245661"/>
          <a:ext cx="11282082" cy="40512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1494"/>
                <a:gridCol w="8740588"/>
              </a:tblGrid>
              <a:tr h="5354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7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write()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write the data to the output stream.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7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write(int i)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write a single character to the output stream.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5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write(char buffer[])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write the array of characters to the output stream.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8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write(char buffer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nChars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write the nChars characters to the character array from the specified location.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7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close 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close the output stream. However, this generates the IOException if an attempt is made to write to the output stream after closing the stream.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flush 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flush the output stream and writes the waiting buffered characters.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032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Character </a:t>
            </a:r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9"/>
            <a:ext cx="10515600" cy="61990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import java.io.*;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public class </a:t>
            </a:r>
            <a:r>
              <a:rPr lang="en-US" sz="1900" dirty="0" err="1"/>
              <a:t>CopyCharacters</a:t>
            </a:r>
            <a:r>
              <a:rPr lang="en-US" sz="1900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public static void main(String </a:t>
            </a:r>
            <a:r>
              <a:rPr lang="en-US" sz="1900" dirty="0" err="1"/>
              <a:t>args</a:t>
            </a:r>
            <a:r>
              <a:rPr lang="en-US" sz="1900" dirty="0"/>
              <a:t>[]) throws </a:t>
            </a:r>
            <a:r>
              <a:rPr lang="en-US" sz="1900" dirty="0" err="1"/>
              <a:t>IOException</a:t>
            </a:r>
            <a:r>
              <a:rPr lang="en-US" sz="1900" dirty="0"/>
              <a:t> {      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</a:t>
            </a:r>
            <a:r>
              <a:rPr lang="en-US" sz="1900" dirty="0" err="1"/>
              <a:t>FileReader</a:t>
            </a:r>
            <a:r>
              <a:rPr lang="en-US" sz="1900" dirty="0"/>
              <a:t> in = null;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</a:t>
            </a:r>
            <a:r>
              <a:rPr lang="en-US" sz="1900" dirty="0" err="1"/>
              <a:t>FileWriter</a:t>
            </a:r>
            <a:r>
              <a:rPr lang="en-US" sz="1900" dirty="0"/>
              <a:t> out = null;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try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in = new </a:t>
            </a:r>
            <a:r>
              <a:rPr lang="en-US" sz="1900" dirty="0" err="1"/>
              <a:t>FileReader</a:t>
            </a:r>
            <a:r>
              <a:rPr lang="en-US" sz="1900" dirty="0"/>
              <a:t>("input.txt");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out = new </a:t>
            </a:r>
            <a:r>
              <a:rPr lang="en-US" sz="1900" dirty="0" err="1"/>
              <a:t>FileWriter</a:t>
            </a:r>
            <a:r>
              <a:rPr lang="en-US" sz="1900" dirty="0"/>
              <a:t>("output.txt");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</a:t>
            </a:r>
            <a:r>
              <a:rPr lang="en-US" sz="1900" dirty="0" err="1"/>
              <a:t>int</a:t>
            </a:r>
            <a:r>
              <a:rPr lang="en-US" sz="1900" dirty="0"/>
              <a:t> c;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while ((c = </a:t>
            </a:r>
            <a:r>
              <a:rPr lang="en-US" sz="1900" dirty="0" err="1"/>
              <a:t>in.read</a:t>
            </a:r>
            <a:r>
              <a:rPr lang="en-US" sz="1900" dirty="0"/>
              <a:t>()) != -1)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</a:t>
            </a:r>
            <a:r>
              <a:rPr lang="en-US" sz="1900" dirty="0" err="1"/>
              <a:t>out.write</a:t>
            </a:r>
            <a:r>
              <a:rPr lang="en-US" sz="1900" dirty="0"/>
              <a:t>(c);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}finally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if (in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</a:t>
            </a:r>
            <a:r>
              <a:rPr lang="en-US" sz="1900" dirty="0" err="1"/>
              <a:t>in.close</a:t>
            </a:r>
            <a:r>
              <a:rPr lang="en-US" sz="1900" dirty="0"/>
              <a:t>();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if (out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</a:t>
            </a:r>
            <a:r>
              <a:rPr lang="en-US" sz="1900" dirty="0" err="1"/>
              <a:t>out.close</a:t>
            </a:r>
            <a:r>
              <a:rPr lang="en-US" sz="1900" dirty="0"/>
              <a:t>();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}   }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6270" y="1884000"/>
            <a:ext cx="4155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Input.txt</a:t>
            </a:r>
          </a:p>
          <a:p>
            <a:r>
              <a:rPr lang="en-US" dirty="0"/>
              <a:t>Ram </a:t>
            </a:r>
            <a:r>
              <a:rPr lang="en-US" dirty="0" err="1"/>
              <a:t>Chander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Output.txt</a:t>
            </a:r>
          </a:p>
          <a:p>
            <a:r>
              <a:rPr lang="en-US" dirty="0"/>
              <a:t>Ram </a:t>
            </a:r>
            <a:r>
              <a:rPr lang="en-US" dirty="0" err="1"/>
              <a:t>Chander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8697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Character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CopyCharacters</a:t>
            </a:r>
            <a:r>
              <a:rPr lang="en-US" dirty="0" smtClean="0"/>
              <a:t> </a:t>
            </a:r>
            <a:r>
              <a:rPr lang="en-US" dirty="0"/>
              <a:t>is very similar to </a:t>
            </a:r>
            <a:r>
              <a:rPr lang="en-US" dirty="0" err="1"/>
              <a:t>CopyBytes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most important difference is that </a:t>
            </a:r>
            <a:r>
              <a:rPr lang="en-US" dirty="0" err="1"/>
              <a:t>CopyCharacters</a:t>
            </a:r>
            <a:r>
              <a:rPr lang="en-US" dirty="0"/>
              <a:t> uses </a:t>
            </a:r>
            <a:r>
              <a:rPr lang="en-US" dirty="0" err="1"/>
              <a:t>FileReader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r>
              <a:rPr lang="en-US" dirty="0"/>
              <a:t> for input and output in place of </a:t>
            </a:r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Notice </a:t>
            </a:r>
            <a:r>
              <a:rPr lang="en-US" dirty="0"/>
              <a:t>that both </a:t>
            </a:r>
            <a:r>
              <a:rPr lang="en-US" dirty="0" err="1"/>
              <a:t>CopyBytes</a:t>
            </a:r>
            <a:r>
              <a:rPr lang="en-US" dirty="0"/>
              <a:t> and </a:t>
            </a:r>
            <a:r>
              <a:rPr lang="en-US" dirty="0" err="1"/>
              <a:t>CopyCharacters</a:t>
            </a:r>
            <a:r>
              <a:rPr lang="en-US" dirty="0"/>
              <a:t> use an </a:t>
            </a:r>
            <a:r>
              <a:rPr lang="en-US" dirty="0" err="1"/>
              <a:t>int</a:t>
            </a:r>
            <a:r>
              <a:rPr lang="en-US" dirty="0"/>
              <a:t> variable to read to and write from.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in </a:t>
            </a:r>
            <a:r>
              <a:rPr lang="en-US" dirty="0" err="1"/>
              <a:t>CopyCharacters</a:t>
            </a:r>
            <a:r>
              <a:rPr lang="en-US" dirty="0"/>
              <a:t>, the </a:t>
            </a:r>
            <a:r>
              <a:rPr lang="en-US" dirty="0" err="1"/>
              <a:t>int</a:t>
            </a:r>
            <a:r>
              <a:rPr lang="en-US" dirty="0"/>
              <a:t> variable holds a character value in its last </a:t>
            </a:r>
            <a:r>
              <a:rPr lang="en-US" b="1" dirty="0"/>
              <a:t>16 bits</a:t>
            </a:r>
            <a:r>
              <a:rPr lang="en-US" dirty="0"/>
              <a:t>; in </a:t>
            </a:r>
            <a:r>
              <a:rPr lang="en-US" dirty="0" err="1"/>
              <a:t>CopyBytes</a:t>
            </a:r>
            <a:r>
              <a:rPr lang="en-US" dirty="0"/>
              <a:t>, the </a:t>
            </a:r>
            <a:r>
              <a:rPr lang="en-US" dirty="0" err="1"/>
              <a:t>int</a:t>
            </a:r>
            <a:r>
              <a:rPr lang="en-US" dirty="0"/>
              <a:t> variable holds a byte value in its last </a:t>
            </a:r>
            <a:r>
              <a:rPr lang="en-US" b="1" dirty="0"/>
              <a:t>8 bits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1689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Buffered </a:t>
            </a:r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Unbuffered</a:t>
            </a:r>
            <a:r>
              <a:rPr lang="en-US" dirty="0" smtClean="0"/>
              <a:t> </a:t>
            </a:r>
            <a:r>
              <a:rPr lang="en-US" dirty="0"/>
              <a:t>I/O read or write request is handled directly by the underlying OS. This can make a program much less efficient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reduce this kind of overhead, the Java platform implements buffered I/O streams.</a:t>
            </a:r>
          </a:p>
          <a:p>
            <a:pPr algn="just"/>
            <a:r>
              <a:rPr lang="en-US" dirty="0"/>
              <a:t>There are four buffered stream classes used to wrap </a:t>
            </a:r>
            <a:r>
              <a:rPr lang="en-US" dirty="0" err="1"/>
              <a:t>unbuffered</a:t>
            </a:r>
            <a:r>
              <a:rPr lang="en-US" dirty="0"/>
              <a:t> streams: </a:t>
            </a:r>
            <a:endParaRPr lang="en-US" dirty="0" smtClean="0"/>
          </a:p>
          <a:p>
            <a:pPr algn="just"/>
            <a:r>
              <a:rPr lang="en-US" dirty="0" err="1" smtClean="0"/>
              <a:t>BufferedInputStream</a:t>
            </a:r>
            <a:r>
              <a:rPr lang="en-US" dirty="0" smtClean="0"/>
              <a:t> and </a:t>
            </a:r>
            <a:r>
              <a:rPr lang="en-US" dirty="0" err="1" smtClean="0"/>
              <a:t>BufferedOutputStream</a:t>
            </a:r>
            <a:r>
              <a:rPr lang="en-US" dirty="0" smtClean="0"/>
              <a:t> </a:t>
            </a:r>
            <a:r>
              <a:rPr lang="en-US" dirty="0"/>
              <a:t>create buffered byte streams, while </a:t>
            </a:r>
            <a:r>
              <a:rPr lang="en-US" dirty="0" err="1"/>
              <a:t>BufferedReader</a:t>
            </a:r>
            <a:r>
              <a:rPr lang="en-US" dirty="0"/>
              <a:t> and </a:t>
            </a:r>
            <a:r>
              <a:rPr lang="en-US" dirty="0" err="1"/>
              <a:t>BufferedWriter</a:t>
            </a:r>
            <a:r>
              <a:rPr lang="en-US" dirty="0"/>
              <a:t> create buffered character streams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383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Buffered </a:t>
            </a:r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Some buffered output classes support </a:t>
            </a:r>
            <a:r>
              <a:rPr lang="en-US" dirty="0" err="1"/>
              <a:t>autoflush</a:t>
            </a:r>
            <a:r>
              <a:rPr lang="en-US" dirty="0"/>
              <a:t>, specified by an optional constructor argument.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 err="1"/>
              <a:t>autoflush</a:t>
            </a:r>
            <a:r>
              <a:rPr lang="en-US" dirty="0"/>
              <a:t> is enabled, certain key events cause the buffer to be flushed.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an </a:t>
            </a:r>
            <a:r>
              <a:rPr lang="en-US" dirty="0" err="1"/>
              <a:t>autoflush</a:t>
            </a:r>
            <a:r>
              <a:rPr lang="en-US" dirty="0"/>
              <a:t> </a:t>
            </a:r>
            <a:r>
              <a:rPr lang="en-US" dirty="0" err="1"/>
              <a:t>PrintWriter</a:t>
            </a:r>
            <a:r>
              <a:rPr lang="en-US" dirty="0"/>
              <a:t> object flushes the buffer on every invocation of </a:t>
            </a:r>
            <a:r>
              <a:rPr lang="en-US" dirty="0" err="1"/>
              <a:t>println</a:t>
            </a:r>
            <a:r>
              <a:rPr lang="en-US" dirty="0"/>
              <a:t> or format.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flush a stream manually, invoke its flush method.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flush method is valid on any output </a:t>
            </a:r>
            <a:r>
              <a:rPr lang="en-US" dirty="0" smtClean="0"/>
              <a:t>stream.</a:t>
            </a:r>
          </a:p>
        </p:txBody>
      </p:sp>
    </p:spTree>
    <p:extLst>
      <p:ext uri="{BB962C8B-B14F-4D97-AF65-F5344CB8AC3E}">
        <p14:creationId xmlns="" xmlns:p14="http://schemas.microsoft.com/office/powerpoint/2010/main" val="1533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Buffered </a:t>
            </a:r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9"/>
            <a:ext cx="10515600" cy="61990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import java.io.*;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public class </a:t>
            </a:r>
            <a:r>
              <a:rPr lang="en-US" sz="1900" dirty="0" err="1"/>
              <a:t>CopyLines</a:t>
            </a:r>
            <a:r>
              <a:rPr lang="en-US" sz="1900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public static void main(String </a:t>
            </a:r>
            <a:r>
              <a:rPr lang="en-US" sz="1900" dirty="0" err="1"/>
              <a:t>args</a:t>
            </a:r>
            <a:r>
              <a:rPr lang="en-US" sz="1900" dirty="0"/>
              <a:t>[]) throws </a:t>
            </a:r>
            <a:r>
              <a:rPr lang="en-US" sz="1900" dirty="0" err="1"/>
              <a:t>IOException</a:t>
            </a:r>
            <a:r>
              <a:rPr lang="en-US" sz="1900" dirty="0"/>
              <a:t> {      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</a:t>
            </a:r>
            <a:r>
              <a:rPr lang="en-US" sz="1900" dirty="0" err="1"/>
              <a:t>BufferedReader</a:t>
            </a:r>
            <a:r>
              <a:rPr lang="en-US" sz="1900" dirty="0"/>
              <a:t> </a:t>
            </a:r>
            <a:r>
              <a:rPr lang="en-US" sz="1900" dirty="0" err="1"/>
              <a:t>inputStream</a:t>
            </a:r>
            <a:r>
              <a:rPr lang="en-US" sz="1900" dirty="0"/>
              <a:t> = null;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</a:t>
            </a:r>
            <a:r>
              <a:rPr lang="en-US" sz="1900" dirty="0" err="1"/>
              <a:t>BufferedWriter</a:t>
            </a:r>
            <a:r>
              <a:rPr lang="en-US" sz="1900" dirty="0"/>
              <a:t> </a:t>
            </a:r>
            <a:r>
              <a:rPr lang="en-US" sz="1900" dirty="0" err="1"/>
              <a:t>outputStream</a:t>
            </a:r>
            <a:r>
              <a:rPr lang="en-US" sz="1900" dirty="0"/>
              <a:t> = null;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 smtClean="0"/>
              <a:t>        </a:t>
            </a:r>
            <a:r>
              <a:rPr lang="en-US" sz="1900" dirty="0"/>
              <a:t>try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</a:t>
            </a:r>
            <a:r>
              <a:rPr lang="en-US" sz="1900" dirty="0" err="1"/>
              <a:t>inputStream</a:t>
            </a:r>
            <a:r>
              <a:rPr lang="en-US" sz="1900" dirty="0"/>
              <a:t> = new </a:t>
            </a:r>
            <a:r>
              <a:rPr lang="en-US" sz="1900" dirty="0" err="1"/>
              <a:t>BufferedReader</a:t>
            </a:r>
            <a:r>
              <a:rPr lang="en-US" sz="1900" dirty="0"/>
              <a:t>(new </a:t>
            </a:r>
            <a:r>
              <a:rPr lang="en-US" sz="1900" dirty="0" err="1"/>
              <a:t>FileReader</a:t>
            </a:r>
            <a:r>
              <a:rPr lang="en-US" sz="1900" dirty="0"/>
              <a:t>("input.txt"));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</a:t>
            </a:r>
            <a:r>
              <a:rPr lang="en-US" sz="1900" dirty="0" err="1"/>
              <a:t>outputStream</a:t>
            </a:r>
            <a:r>
              <a:rPr lang="en-US" sz="1900" dirty="0"/>
              <a:t> = new </a:t>
            </a:r>
            <a:r>
              <a:rPr lang="en-US" sz="1900" dirty="0" err="1"/>
              <a:t>BufferedWriter</a:t>
            </a:r>
            <a:r>
              <a:rPr lang="en-US" sz="1900" dirty="0"/>
              <a:t>(new </a:t>
            </a:r>
            <a:r>
              <a:rPr lang="en-US" sz="1900" dirty="0" err="1"/>
              <a:t>FileWriter</a:t>
            </a:r>
            <a:r>
              <a:rPr lang="en-US" sz="1900" dirty="0"/>
              <a:t>("output.txt</a:t>
            </a:r>
            <a:r>
              <a:rPr lang="en-US" sz="1900" dirty="0" smtClean="0"/>
              <a:t>"));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     String l;</a:t>
            </a:r>
            <a:endParaRPr lang="en-US" sz="1900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while ((l = </a:t>
            </a:r>
            <a:r>
              <a:rPr lang="en-US" sz="1900" dirty="0" err="1"/>
              <a:t>inputStream.readLine</a:t>
            </a:r>
            <a:r>
              <a:rPr lang="en-US" sz="1900" dirty="0"/>
              <a:t>())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    </a:t>
            </a:r>
            <a:r>
              <a:rPr lang="en-US" sz="1900" dirty="0" err="1" smtClean="0"/>
              <a:t>outputStream.write</a:t>
            </a:r>
            <a:r>
              <a:rPr lang="en-US" sz="1900" dirty="0" smtClean="0"/>
              <a:t>(l</a:t>
            </a:r>
            <a:r>
              <a:rPr lang="en-US" sz="1900" dirty="0"/>
              <a:t>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} finally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if (</a:t>
            </a:r>
            <a:r>
              <a:rPr lang="en-US" sz="1900" dirty="0" err="1"/>
              <a:t>inputStream</a:t>
            </a:r>
            <a:r>
              <a:rPr lang="en-US" sz="1900" dirty="0"/>
              <a:t>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    </a:t>
            </a:r>
            <a:r>
              <a:rPr lang="en-US" sz="1900" dirty="0" err="1"/>
              <a:t>inputStream.close</a:t>
            </a:r>
            <a:r>
              <a:rPr lang="en-US" sz="1900" dirty="0"/>
              <a:t>();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if (</a:t>
            </a:r>
            <a:r>
              <a:rPr lang="en-US" sz="1900" dirty="0" err="1"/>
              <a:t>outputStream</a:t>
            </a:r>
            <a:r>
              <a:rPr lang="en-US" sz="1900" dirty="0"/>
              <a:t>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    </a:t>
            </a:r>
            <a:r>
              <a:rPr lang="en-US" sz="1900" dirty="0" err="1"/>
              <a:t>outputStream.close</a:t>
            </a:r>
            <a:r>
              <a:rPr lang="en-US" sz="1900" dirty="0"/>
              <a:t>();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}    }   }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6129" y="1856210"/>
            <a:ext cx="2604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Input.txt</a:t>
            </a:r>
          </a:p>
          <a:p>
            <a:r>
              <a:rPr lang="en-US" dirty="0"/>
              <a:t>Ram </a:t>
            </a:r>
            <a:r>
              <a:rPr lang="en-US" dirty="0" err="1"/>
              <a:t>Chander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Output.txt</a:t>
            </a:r>
          </a:p>
          <a:p>
            <a:r>
              <a:rPr lang="en-US" dirty="0"/>
              <a:t>Ram </a:t>
            </a:r>
            <a:r>
              <a:rPr lang="en-US" dirty="0" err="1"/>
              <a:t>Chander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6499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Buffered </a:t>
            </a:r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9"/>
            <a:ext cx="10515600" cy="61990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import java.io.*;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public class </a:t>
            </a:r>
            <a:r>
              <a:rPr lang="en-US" sz="1900" dirty="0" err="1"/>
              <a:t>CopyLines</a:t>
            </a:r>
            <a:r>
              <a:rPr lang="en-US" sz="1900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public static void main(String </a:t>
            </a:r>
            <a:r>
              <a:rPr lang="en-US" sz="1900" dirty="0" err="1"/>
              <a:t>args</a:t>
            </a:r>
            <a:r>
              <a:rPr lang="en-US" sz="1900" dirty="0"/>
              <a:t>[]) throws </a:t>
            </a:r>
            <a:r>
              <a:rPr lang="en-US" sz="1900" dirty="0" err="1"/>
              <a:t>IOException</a:t>
            </a:r>
            <a:r>
              <a:rPr lang="en-US" sz="1900" dirty="0"/>
              <a:t> {      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</a:t>
            </a:r>
            <a:r>
              <a:rPr lang="en-US" sz="1900" dirty="0" err="1"/>
              <a:t>BufferedReader</a:t>
            </a:r>
            <a:r>
              <a:rPr lang="en-US" sz="1900" dirty="0"/>
              <a:t> </a:t>
            </a:r>
            <a:r>
              <a:rPr lang="en-US" sz="1900" dirty="0" err="1"/>
              <a:t>inputStream</a:t>
            </a:r>
            <a:r>
              <a:rPr lang="en-US" sz="1900" dirty="0"/>
              <a:t> = null;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</a:t>
            </a:r>
            <a:r>
              <a:rPr lang="en-US" sz="1900" dirty="0" err="1"/>
              <a:t>PrintWriter</a:t>
            </a:r>
            <a:r>
              <a:rPr lang="en-US" sz="1900" dirty="0"/>
              <a:t> </a:t>
            </a:r>
            <a:r>
              <a:rPr lang="en-US" sz="1900" dirty="0" err="1"/>
              <a:t>outputStream</a:t>
            </a:r>
            <a:r>
              <a:rPr lang="en-US" sz="1900" dirty="0"/>
              <a:t> = null;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 smtClean="0"/>
              <a:t>        </a:t>
            </a:r>
            <a:r>
              <a:rPr lang="en-US" sz="1900" dirty="0"/>
              <a:t>try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</a:t>
            </a:r>
            <a:r>
              <a:rPr lang="en-US" sz="1900" dirty="0" err="1"/>
              <a:t>inputStream</a:t>
            </a:r>
            <a:r>
              <a:rPr lang="en-US" sz="1900" dirty="0"/>
              <a:t> = new </a:t>
            </a:r>
            <a:r>
              <a:rPr lang="en-US" sz="1900" dirty="0" err="1"/>
              <a:t>BufferedReader</a:t>
            </a:r>
            <a:r>
              <a:rPr lang="en-US" sz="1900" dirty="0"/>
              <a:t>(new </a:t>
            </a:r>
            <a:r>
              <a:rPr lang="en-US" sz="1900" dirty="0" err="1"/>
              <a:t>FileReader</a:t>
            </a:r>
            <a:r>
              <a:rPr lang="en-US" sz="1900" dirty="0"/>
              <a:t>("input.txt"));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</a:t>
            </a:r>
            <a:r>
              <a:rPr lang="en-US" sz="1900" dirty="0" err="1"/>
              <a:t>outputStream</a:t>
            </a:r>
            <a:r>
              <a:rPr lang="en-US" sz="1900" dirty="0"/>
              <a:t> = new </a:t>
            </a:r>
            <a:r>
              <a:rPr lang="en-US" sz="1900" dirty="0" err="1"/>
              <a:t>PrintWriter</a:t>
            </a:r>
            <a:r>
              <a:rPr lang="en-US" sz="1900" dirty="0"/>
              <a:t>(new </a:t>
            </a:r>
            <a:r>
              <a:rPr lang="en-US" sz="1900" dirty="0" err="1"/>
              <a:t>FileWriter</a:t>
            </a:r>
            <a:r>
              <a:rPr lang="en-US" sz="1900" dirty="0"/>
              <a:t>("output.txt"));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 smtClean="0"/>
              <a:t>            </a:t>
            </a:r>
            <a:r>
              <a:rPr lang="en-US" sz="1900" dirty="0"/>
              <a:t>String 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while ((l = </a:t>
            </a:r>
            <a:r>
              <a:rPr lang="en-US" sz="1900" dirty="0" err="1"/>
              <a:t>inputStream.readLine</a:t>
            </a:r>
            <a:r>
              <a:rPr lang="en-US" sz="1900" dirty="0"/>
              <a:t>())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    </a:t>
            </a:r>
            <a:r>
              <a:rPr lang="en-US" sz="1900" dirty="0" err="1" smtClean="0"/>
              <a:t>outputStream.write</a:t>
            </a:r>
            <a:r>
              <a:rPr lang="en-US" sz="1900" dirty="0" smtClean="0"/>
              <a:t>(l</a:t>
            </a:r>
            <a:r>
              <a:rPr lang="en-US" sz="1900" dirty="0"/>
              <a:t>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} finally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if (</a:t>
            </a:r>
            <a:r>
              <a:rPr lang="en-US" sz="1900" dirty="0" err="1"/>
              <a:t>inputStream</a:t>
            </a:r>
            <a:r>
              <a:rPr lang="en-US" sz="1900" dirty="0"/>
              <a:t>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    </a:t>
            </a:r>
            <a:r>
              <a:rPr lang="en-US" sz="1900" dirty="0" err="1"/>
              <a:t>inputStream.close</a:t>
            </a:r>
            <a:r>
              <a:rPr lang="en-US" sz="1900" dirty="0"/>
              <a:t>();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if (</a:t>
            </a:r>
            <a:r>
              <a:rPr lang="en-US" sz="1900" dirty="0" err="1"/>
              <a:t>outputStream</a:t>
            </a:r>
            <a:r>
              <a:rPr lang="en-US" sz="1900" dirty="0"/>
              <a:t>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    </a:t>
            </a:r>
            <a:r>
              <a:rPr lang="en-US" sz="1900" dirty="0" err="1"/>
              <a:t>outputStream.close</a:t>
            </a:r>
            <a:r>
              <a:rPr lang="en-US" sz="1900" dirty="0"/>
              <a:t>();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1900" dirty="0"/>
              <a:t>            }    }   }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6129" y="1856210"/>
            <a:ext cx="2604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Input.txt</a:t>
            </a:r>
          </a:p>
          <a:p>
            <a:r>
              <a:rPr lang="en-US" dirty="0"/>
              <a:t>Ram </a:t>
            </a:r>
            <a:r>
              <a:rPr lang="en-US" dirty="0" err="1"/>
              <a:t>Chander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Output.txt</a:t>
            </a:r>
          </a:p>
          <a:p>
            <a:r>
              <a:rPr lang="en-US" dirty="0"/>
              <a:t>Ram </a:t>
            </a:r>
            <a:r>
              <a:rPr lang="en-US" dirty="0" err="1"/>
              <a:t>Chander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980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Buffered </a:t>
            </a:r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Invoking </a:t>
            </a:r>
            <a:r>
              <a:rPr lang="en-US" dirty="0" err="1" smtClean="0"/>
              <a:t>readLine</a:t>
            </a:r>
            <a:r>
              <a:rPr lang="en-US" dirty="0" smtClean="0"/>
              <a:t>() </a:t>
            </a:r>
            <a:r>
              <a:rPr lang="en-US" dirty="0"/>
              <a:t>returns a line of text with the line. </a:t>
            </a:r>
            <a:endParaRPr lang="en-US" dirty="0" smtClean="0"/>
          </a:p>
          <a:p>
            <a:pPr algn="just"/>
            <a:r>
              <a:rPr lang="en-US" dirty="0" err="1" smtClean="0"/>
              <a:t>CopyLines</a:t>
            </a:r>
            <a:r>
              <a:rPr lang="en-US" dirty="0" smtClean="0"/>
              <a:t> </a:t>
            </a:r>
            <a:r>
              <a:rPr lang="en-US" dirty="0"/>
              <a:t>outputs each line using </a:t>
            </a:r>
            <a:r>
              <a:rPr lang="en-US" dirty="0" err="1" smtClean="0"/>
              <a:t>println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PrintWriter</a:t>
            </a:r>
            <a:r>
              <a:rPr lang="en-US" dirty="0" smtClean="0"/>
              <a:t> </a:t>
            </a:r>
            <a:r>
              <a:rPr lang="en-US" dirty="0"/>
              <a:t>is one of the character-based classes.</a:t>
            </a:r>
          </a:p>
          <a:p>
            <a:pPr algn="just"/>
            <a:r>
              <a:rPr lang="en-US" dirty="0" err="1"/>
              <a:t>PrintWriter</a:t>
            </a:r>
            <a:r>
              <a:rPr lang="en-US" dirty="0"/>
              <a:t> supports the print( ) and </a:t>
            </a:r>
            <a:r>
              <a:rPr lang="en-US" dirty="0" err="1"/>
              <a:t>println</a:t>
            </a:r>
            <a:r>
              <a:rPr lang="en-US" dirty="0"/>
              <a:t>( ) methods.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you can use these </a:t>
            </a:r>
            <a:r>
              <a:rPr lang="en-US" dirty="0" smtClean="0"/>
              <a:t>methods in </a:t>
            </a:r>
            <a:r>
              <a:rPr lang="en-US" dirty="0"/>
              <a:t>the same way as you used them with </a:t>
            </a:r>
            <a:r>
              <a:rPr lang="en-US" dirty="0" err="1"/>
              <a:t>System.out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893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Scanning and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scanner API breaks input into individual tokens associated with bits of data.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formatting API assembles data into nicely formatted, human-readable form.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52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I/O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program uses an input stream to read data from a source, one item at a time: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9002"/>
            <a:ext cx="10761554" cy="34181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05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Objects of type Scanner are useful for breaking down formatted input into tokens and translating individual tokens according to their data type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By default, a scanner uses white space to separate tokens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White </a:t>
            </a:r>
            <a:r>
              <a:rPr lang="en-US" dirty="0"/>
              <a:t>space characters include blanks, tabs, and line terminators. 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363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9"/>
            <a:ext cx="10515600" cy="61990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import java.io.*;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java.util.Scanner</a:t>
            </a:r>
            <a:r>
              <a:rPr lang="en-US" sz="2400" dirty="0"/>
              <a:t>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public class </a:t>
            </a:r>
            <a:r>
              <a:rPr lang="en-US" sz="2400" dirty="0" err="1" smtClean="0"/>
              <a:t>ScanData</a:t>
            </a:r>
            <a:r>
              <a:rPr lang="en-US" sz="2400" dirty="0" smtClean="0"/>
              <a:t> {</a:t>
            </a:r>
            <a:endParaRPr lang="en-US" sz="2400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void main(String </a:t>
            </a:r>
            <a:r>
              <a:rPr lang="en-US" sz="2400" dirty="0" err="1"/>
              <a:t>args</a:t>
            </a:r>
            <a:r>
              <a:rPr lang="en-US" sz="2400" dirty="0"/>
              <a:t>[]) throws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Scanner s = null;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try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s = new Scanner(new </a:t>
            </a:r>
            <a:r>
              <a:rPr lang="en-US" sz="2400" dirty="0" err="1"/>
              <a:t>BufferedReader</a:t>
            </a:r>
            <a:r>
              <a:rPr lang="en-US" sz="2400" dirty="0"/>
              <a:t>(new </a:t>
            </a:r>
            <a:r>
              <a:rPr lang="en-US" sz="2400" dirty="0" err="1"/>
              <a:t>FileReader</a:t>
            </a:r>
            <a:r>
              <a:rPr lang="en-US" sz="2400" dirty="0"/>
              <a:t>("input.txt")));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while (</a:t>
            </a:r>
            <a:r>
              <a:rPr lang="en-US" sz="2400" dirty="0" err="1" smtClean="0"/>
              <a:t>s.hasNext</a:t>
            </a:r>
            <a:r>
              <a:rPr lang="en-US" sz="2400" dirty="0"/>
              <a:t>())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s.next</a:t>
            </a:r>
            <a:r>
              <a:rPr lang="en-US" sz="2400" dirty="0"/>
              <a:t>());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} finally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if (s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s.close</a:t>
            </a:r>
            <a:r>
              <a:rPr lang="en-US" sz="2400" dirty="0"/>
              <a:t>();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}   }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126505" y="3940504"/>
            <a:ext cx="2604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Input.txt</a:t>
            </a:r>
          </a:p>
          <a:p>
            <a:r>
              <a:rPr lang="en-US" dirty="0"/>
              <a:t>Ram </a:t>
            </a:r>
            <a:r>
              <a:rPr lang="en-US" dirty="0" err="1"/>
              <a:t>Chander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32324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9"/>
            <a:ext cx="10515600" cy="61990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import java.io.*;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java.util.Scanner</a:t>
            </a:r>
            <a:r>
              <a:rPr lang="en-US" sz="2400" dirty="0"/>
              <a:t>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public class </a:t>
            </a:r>
            <a:r>
              <a:rPr lang="en-US" sz="2400" dirty="0" err="1" smtClean="0"/>
              <a:t>ScanData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void main(String </a:t>
            </a:r>
            <a:r>
              <a:rPr lang="en-US" sz="2400" dirty="0" err="1"/>
              <a:t>args</a:t>
            </a:r>
            <a:r>
              <a:rPr lang="en-US" sz="2400" dirty="0"/>
              <a:t>[]) throws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Scanner s = null;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try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s = new Scanner(new </a:t>
            </a:r>
            <a:r>
              <a:rPr lang="en-US" sz="2400" dirty="0" err="1"/>
              <a:t>BufferedReader</a:t>
            </a:r>
            <a:r>
              <a:rPr lang="en-US" sz="2400" dirty="0"/>
              <a:t>(new </a:t>
            </a:r>
            <a:r>
              <a:rPr lang="en-US" sz="2400" dirty="0" err="1"/>
              <a:t>FileReader</a:t>
            </a:r>
            <a:r>
              <a:rPr lang="en-US" sz="2400" dirty="0"/>
              <a:t>("input.txt")));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while (</a:t>
            </a:r>
            <a:r>
              <a:rPr lang="en-US" sz="2400" dirty="0" err="1" smtClean="0"/>
              <a:t>s.hasNext</a:t>
            </a:r>
            <a:r>
              <a:rPr lang="en-US" sz="2400" dirty="0"/>
              <a:t>())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s.next</a:t>
            </a:r>
            <a:r>
              <a:rPr lang="en-US" sz="2400" dirty="0"/>
              <a:t>());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} finally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if (s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s.close</a:t>
            </a:r>
            <a:r>
              <a:rPr lang="en-US" sz="2400" dirty="0"/>
              <a:t>();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}   }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126505" y="3940504"/>
            <a:ext cx="2604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Input.txt</a:t>
            </a:r>
          </a:p>
          <a:p>
            <a:r>
              <a:rPr lang="en-US" dirty="0"/>
              <a:t>Ram </a:t>
            </a:r>
            <a:r>
              <a:rPr lang="en-US" dirty="0" err="1"/>
              <a:t>Chander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Ram </a:t>
            </a:r>
          </a:p>
          <a:p>
            <a:r>
              <a:rPr lang="en-US" dirty="0" err="1" smtClean="0"/>
              <a:t>Chander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110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program that reads the individual words in </a:t>
            </a:r>
            <a:r>
              <a:rPr lang="en-US" dirty="0" smtClean="0"/>
              <a:t>input.txt </a:t>
            </a:r>
            <a:r>
              <a:rPr lang="en-US" dirty="0"/>
              <a:t>and prints them out, one per line.</a:t>
            </a:r>
          </a:p>
          <a:p>
            <a:pPr algn="just"/>
            <a:r>
              <a:rPr lang="en-US" dirty="0"/>
              <a:t>Notice that </a:t>
            </a:r>
            <a:r>
              <a:rPr lang="en-US" dirty="0" err="1" smtClean="0"/>
              <a:t>ScanData</a:t>
            </a:r>
            <a:r>
              <a:rPr lang="en-US" dirty="0" smtClean="0"/>
              <a:t> </a:t>
            </a:r>
            <a:r>
              <a:rPr lang="en-US" dirty="0"/>
              <a:t>invokes Scanner's close method when it is done with the scanner object. Even though a scanner is not a stream, you need to close it to indicate that you're done with its underlying stream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err="1" smtClean="0"/>
              <a:t>ScanData</a:t>
            </a:r>
            <a:r>
              <a:rPr lang="en-US" dirty="0" smtClean="0"/>
              <a:t> </a:t>
            </a:r>
            <a:r>
              <a:rPr lang="en-US" dirty="0"/>
              <a:t>example treats all input tokens as simple String values. Scanner also supports tokens for all of the Java language's primitive types except for char.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61098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9"/>
            <a:ext cx="10515600" cy="61990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import java.io.*;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java.util.Scanner</a:t>
            </a:r>
            <a:r>
              <a:rPr lang="en-US" sz="2400" dirty="0"/>
              <a:t>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public class </a:t>
            </a:r>
            <a:r>
              <a:rPr lang="en-US" sz="2400" dirty="0" err="1" smtClean="0"/>
              <a:t>ScanData</a:t>
            </a:r>
            <a:r>
              <a:rPr lang="en-US" sz="2400" dirty="0" smtClean="0"/>
              <a:t> {</a:t>
            </a:r>
            <a:endParaRPr lang="en-US" sz="2400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static void main(String </a:t>
            </a:r>
            <a:r>
              <a:rPr lang="en-US" sz="2400" dirty="0" err="1"/>
              <a:t>args</a:t>
            </a:r>
            <a:r>
              <a:rPr lang="en-US" sz="2400" dirty="0"/>
              <a:t>[]) throws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Scanner s = null;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        </a:t>
            </a:r>
            <a:r>
              <a:rPr lang="en-US" sz="2400" dirty="0"/>
              <a:t>try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s = new Scanner(new </a:t>
            </a:r>
            <a:r>
              <a:rPr lang="en-US" sz="2400" dirty="0" err="1"/>
              <a:t>BufferedReader</a:t>
            </a:r>
            <a:r>
              <a:rPr lang="en-US" sz="2400" dirty="0"/>
              <a:t>(new </a:t>
            </a:r>
            <a:r>
              <a:rPr lang="en-US" sz="2400" dirty="0" err="1"/>
              <a:t>FileReader</a:t>
            </a:r>
            <a:r>
              <a:rPr lang="en-US" sz="2400" dirty="0"/>
              <a:t>("input.txt")));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while (</a:t>
            </a:r>
            <a:r>
              <a:rPr lang="en-US" sz="2400" dirty="0" err="1" smtClean="0"/>
              <a:t>s.hasNextInt</a:t>
            </a:r>
            <a:r>
              <a:rPr lang="en-US" sz="2400" dirty="0" smtClean="0"/>
              <a:t>()) </a:t>
            </a:r>
            <a:r>
              <a:rPr lang="en-US" sz="2400" dirty="0"/>
              <a:t>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s.nextInt</a:t>
            </a:r>
            <a:r>
              <a:rPr lang="en-US" sz="2400" dirty="0" smtClean="0"/>
              <a:t>());</a:t>
            </a:r>
            <a:endParaRPr lang="en-US" sz="2400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} finally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if (s != null)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s.close</a:t>
            </a:r>
            <a:r>
              <a:rPr lang="en-US" sz="2400" dirty="0"/>
              <a:t>();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   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   </a:t>
            </a:r>
            <a:r>
              <a:rPr lang="en-US" sz="2400" dirty="0" smtClean="0"/>
              <a:t>}   }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126505" y="3940504"/>
            <a:ext cx="2604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Input.txt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20</a:t>
            </a:r>
          </a:p>
          <a:p>
            <a:r>
              <a:rPr lang="en-US" dirty="0" smtClean="0"/>
              <a:t>30</a:t>
            </a:r>
            <a:endParaRPr lang="en-US" b="1" dirty="0" smtClean="0"/>
          </a:p>
          <a:p>
            <a:r>
              <a:rPr lang="en-US" b="1" dirty="0" smtClean="0"/>
              <a:t>Output: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30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058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boolean	</a:t>
            </a:r>
            <a:r>
              <a:rPr lang="en-US" dirty="0" err="1" smtClean="0"/>
              <a:t>hasNext</a:t>
            </a:r>
            <a:r>
              <a:rPr lang="en-US" dirty="0"/>
              <a:t>()</a:t>
            </a:r>
          </a:p>
          <a:p>
            <a:pPr algn="just"/>
            <a:r>
              <a:rPr lang="en-US" dirty="0"/>
              <a:t>          Returns true if this scanner </a:t>
            </a:r>
            <a:r>
              <a:rPr lang="en-US" dirty="0" smtClean="0"/>
              <a:t>boolean has </a:t>
            </a:r>
            <a:r>
              <a:rPr lang="en-US" dirty="0"/>
              <a:t>another token in its input.</a:t>
            </a:r>
          </a:p>
          <a:p>
            <a:pPr algn="just"/>
            <a:r>
              <a:rPr lang="en-US" dirty="0" smtClean="0"/>
              <a:t>boolean </a:t>
            </a:r>
            <a:r>
              <a:rPr lang="en-US" dirty="0" err="1" smtClean="0"/>
              <a:t>hasNextByte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boolean </a:t>
            </a:r>
            <a:r>
              <a:rPr lang="en-US" dirty="0" err="1" smtClean="0"/>
              <a:t>hasNextDouble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boolean </a:t>
            </a:r>
            <a:r>
              <a:rPr lang="en-US" dirty="0" err="1" smtClean="0"/>
              <a:t>hasNextFloat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boolean </a:t>
            </a:r>
            <a:r>
              <a:rPr lang="en-US" dirty="0" err="1" smtClean="0"/>
              <a:t>hasNextInt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boolean </a:t>
            </a:r>
            <a:r>
              <a:rPr lang="en-US" dirty="0" err="1" smtClean="0"/>
              <a:t>hasNextLine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boolean </a:t>
            </a:r>
            <a:r>
              <a:rPr lang="en-US" dirty="0" err="1" smtClean="0"/>
              <a:t>hasNextLong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boolean </a:t>
            </a:r>
            <a:r>
              <a:rPr lang="en-US" dirty="0" err="1" smtClean="0"/>
              <a:t>hasNextShort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boolean </a:t>
            </a:r>
            <a:r>
              <a:rPr lang="en-US" dirty="0" err="1" smtClean="0"/>
              <a:t>hasNextBoolean</a:t>
            </a:r>
            <a:r>
              <a:rPr lang="en-US" dirty="0"/>
              <a:t>()</a:t>
            </a:r>
            <a:endParaRPr lang="en-US" dirty="0" smtClean="0"/>
          </a:p>
          <a:p>
            <a:pPr algn="just"/>
            <a:r>
              <a:rPr lang="en-US" dirty="0" smtClean="0"/>
              <a:t>Returns </a:t>
            </a:r>
            <a:r>
              <a:rPr lang="en-US" dirty="0"/>
              <a:t>true if this scanner </a:t>
            </a:r>
            <a:r>
              <a:rPr lang="en-US" dirty="0" smtClean="0"/>
              <a:t>has </a:t>
            </a:r>
            <a:r>
              <a:rPr lang="en-US" dirty="0"/>
              <a:t>another </a:t>
            </a:r>
            <a:r>
              <a:rPr lang="en-US" dirty="0" smtClean="0"/>
              <a:t>token corresponding input.</a:t>
            </a:r>
          </a:p>
        </p:txBody>
      </p:sp>
    </p:spTree>
    <p:extLst>
      <p:ext uri="{BB962C8B-B14F-4D97-AF65-F5344CB8AC3E}">
        <p14:creationId xmlns="" xmlns:p14="http://schemas.microsoft.com/office/powerpoint/2010/main" val="18396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 String	next()</a:t>
            </a:r>
          </a:p>
          <a:p>
            <a:pPr algn="just"/>
            <a:r>
              <a:rPr lang="en-US" dirty="0"/>
              <a:t>          Finds and returns the next complete token from this scanner.</a:t>
            </a:r>
          </a:p>
          <a:p>
            <a:pPr algn="just"/>
            <a:r>
              <a:rPr lang="en-US" dirty="0" smtClean="0"/>
              <a:t>byte </a:t>
            </a:r>
            <a:r>
              <a:rPr lang="en-US" dirty="0" err="1" smtClean="0"/>
              <a:t>nextByte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double </a:t>
            </a:r>
            <a:r>
              <a:rPr lang="en-US" dirty="0" err="1" smtClean="0"/>
              <a:t>nextDouble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float </a:t>
            </a:r>
            <a:r>
              <a:rPr lang="en-US" dirty="0" err="1" smtClean="0"/>
              <a:t>nextFloat</a:t>
            </a:r>
            <a:r>
              <a:rPr lang="en-US" dirty="0"/>
              <a:t>()</a:t>
            </a:r>
          </a:p>
          <a:p>
            <a:pPr algn="just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nextInt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String </a:t>
            </a:r>
            <a:r>
              <a:rPr lang="en-US" dirty="0" err="1" smtClean="0"/>
              <a:t>nextLine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long </a:t>
            </a:r>
            <a:r>
              <a:rPr lang="en-US" dirty="0" err="1" smtClean="0"/>
              <a:t>nextLong</a:t>
            </a:r>
            <a:r>
              <a:rPr lang="en-US" dirty="0"/>
              <a:t>()</a:t>
            </a:r>
          </a:p>
          <a:p>
            <a:pPr algn="just"/>
            <a:r>
              <a:rPr lang="en-US" dirty="0" smtClean="0"/>
              <a:t>short </a:t>
            </a:r>
            <a:r>
              <a:rPr lang="en-US" dirty="0" err="1" smtClean="0"/>
              <a:t>nextShort</a:t>
            </a:r>
            <a:r>
              <a:rPr lang="en-US" dirty="0"/>
              <a:t>()</a:t>
            </a:r>
          </a:p>
          <a:p>
            <a:pPr algn="just"/>
            <a:r>
              <a:rPr lang="en-US" dirty="0"/>
              <a:t>boolean </a:t>
            </a:r>
            <a:r>
              <a:rPr lang="en-US" dirty="0" err="1" smtClean="0"/>
              <a:t>nextBoolean</a:t>
            </a:r>
            <a:r>
              <a:rPr lang="en-US" dirty="0" smtClean="0"/>
              <a:t>()</a:t>
            </a:r>
          </a:p>
          <a:p>
            <a:pPr algn="just"/>
            <a:r>
              <a:rPr lang="en-US" dirty="0" smtClean="0"/>
              <a:t>Scans </a:t>
            </a:r>
            <a:r>
              <a:rPr lang="en-US" dirty="0"/>
              <a:t>the </a:t>
            </a:r>
            <a:r>
              <a:rPr lang="en-US" dirty="0" smtClean="0"/>
              <a:t>next </a:t>
            </a:r>
            <a:r>
              <a:rPr lang="en-US" dirty="0"/>
              <a:t>token of the </a:t>
            </a:r>
            <a:r>
              <a:rPr lang="en-US" dirty="0" smtClean="0"/>
              <a:t>input as a corresponding type and return that.</a:t>
            </a:r>
          </a:p>
        </p:txBody>
      </p:sp>
    </p:spTree>
    <p:extLst>
      <p:ext uri="{BB962C8B-B14F-4D97-AF65-F5344CB8AC3E}">
        <p14:creationId xmlns="" xmlns:p14="http://schemas.microsoft.com/office/powerpoint/2010/main" val="22108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format method formats multiple arguments based on a format string.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format string consists of static text embedded with format </a:t>
            </a:r>
            <a:r>
              <a:rPr lang="en-US" dirty="0" err="1" smtClean="0"/>
              <a:t>specifiers</a:t>
            </a:r>
            <a:r>
              <a:rPr lang="en-US" dirty="0" smtClean="0"/>
              <a:t>  </a:t>
            </a:r>
            <a:r>
              <a:rPr lang="en-US" dirty="0"/>
              <a:t>except for the format </a:t>
            </a:r>
            <a:r>
              <a:rPr lang="en-US" dirty="0" err="1"/>
              <a:t>specifiers</a:t>
            </a:r>
            <a:r>
              <a:rPr lang="en-US" dirty="0"/>
              <a:t>, the format string is output </a:t>
            </a:r>
            <a:r>
              <a:rPr lang="en-US" dirty="0" smtClean="0"/>
              <a:t>unchanged.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 err="1"/>
              <a:t>PrintStream</a:t>
            </a:r>
            <a:r>
              <a:rPr lang="en-US" sz="2400" dirty="0"/>
              <a:t> format(String format</a:t>
            </a:r>
            <a:r>
              <a:rPr lang="en-US" sz="2400" dirty="0" smtClean="0"/>
              <a:t>, Object</a:t>
            </a:r>
            <a:r>
              <a:rPr lang="en-US" sz="2400" dirty="0"/>
              <a:t>... </a:t>
            </a:r>
            <a:r>
              <a:rPr lang="en-US" sz="2400" dirty="0" err="1"/>
              <a:t>args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 algn="just">
              <a:buNone/>
            </a:pPr>
            <a:r>
              <a:rPr lang="en-US" sz="2200" dirty="0" smtClean="0"/>
              <a:t>Example:</a:t>
            </a:r>
          </a:p>
          <a:p>
            <a:pPr marL="457200" lvl="1" indent="0" algn="just">
              <a:buNone/>
            </a:pPr>
            <a:r>
              <a:rPr lang="en-US" sz="2200" dirty="0" smtClean="0"/>
              <a:t>public </a:t>
            </a:r>
            <a:r>
              <a:rPr lang="en-US" sz="2200" dirty="0"/>
              <a:t>class Root2 {</a:t>
            </a:r>
          </a:p>
          <a:p>
            <a:pPr marL="457200" lvl="1" indent="0" algn="just">
              <a:buNone/>
            </a:pPr>
            <a:r>
              <a:rPr lang="en-US" sz="2200" dirty="0"/>
              <a:t> 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 marL="457200" lvl="1" indent="0" algn="just"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2;</a:t>
            </a:r>
          </a:p>
          <a:p>
            <a:pPr marL="457200" lvl="1" indent="0" algn="just">
              <a:buNone/>
            </a:pPr>
            <a:r>
              <a:rPr lang="en-US" sz="2200" dirty="0"/>
              <a:t>        double r = </a:t>
            </a:r>
            <a:r>
              <a:rPr lang="en-US" sz="2200" dirty="0" err="1"/>
              <a:t>Math.sqrt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);</a:t>
            </a:r>
          </a:p>
          <a:p>
            <a:pPr marL="457200" lvl="1" indent="0" algn="just">
              <a:buNone/>
            </a:pPr>
            <a:r>
              <a:rPr lang="en-US" sz="2200" dirty="0"/>
              <a:t>        </a:t>
            </a:r>
          </a:p>
          <a:p>
            <a:pPr marL="457200" lvl="1" indent="0" algn="just">
              <a:buNone/>
            </a:pPr>
            <a:r>
              <a:rPr lang="en-US" sz="2200" dirty="0"/>
              <a:t>        </a:t>
            </a:r>
            <a:r>
              <a:rPr lang="en-US" sz="2200" dirty="0" err="1"/>
              <a:t>System.out.format</a:t>
            </a:r>
            <a:r>
              <a:rPr lang="en-US" sz="2200" dirty="0"/>
              <a:t>("The square root of %d is %</a:t>
            </a:r>
            <a:r>
              <a:rPr lang="en-US" sz="2200" dirty="0" err="1"/>
              <a:t>f.%n</a:t>
            </a:r>
            <a:r>
              <a:rPr lang="en-US" sz="2200" dirty="0"/>
              <a:t>", </a:t>
            </a:r>
            <a:r>
              <a:rPr lang="en-US" sz="2200" dirty="0" err="1"/>
              <a:t>i</a:t>
            </a:r>
            <a:r>
              <a:rPr lang="en-US" sz="2200" dirty="0"/>
              <a:t>, r);</a:t>
            </a:r>
          </a:p>
          <a:p>
            <a:pPr marL="457200" lvl="1" indent="0" algn="just">
              <a:buNone/>
            </a:pPr>
            <a:r>
              <a:rPr lang="en-US" sz="2200" dirty="0"/>
              <a:t>    }</a:t>
            </a:r>
          </a:p>
          <a:p>
            <a:pPr marL="457200" lvl="1" indent="0" algn="just">
              <a:buNone/>
            </a:pPr>
            <a:r>
              <a:rPr lang="en-US" sz="2200" dirty="0"/>
              <a:t>}</a:t>
            </a:r>
            <a:endParaRPr lang="en-US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27619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format method formats multiple arguments based on a format string.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format string consists of static text embedded with format </a:t>
            </a:r>
            <a:r>
              <a:rPr lang="en-US" dirty="0" err="1" smtClean="0"/>
              <a:t>specifiers</a:t>
            </a:r>
            <a:r>
              <a:rPr lang="en-US" dirty="0" smtClean="0"/>
              <a:t>  </a:t>
            </a:r>
            <a:r>
              <a:rPr lang="en-US" dirty="0"/>
              <a:t>except for the format </a:t>
            </a:r>
            <a:r>
              <a:rPr lang="en-US" dirty="0" err="1"/>
              <a:t>specifiers</a:t>
            </a:r>
            <a:r>
              <a:rPr lang="en-US" dirty="0"/>
              <a:t>, the format string is output </a:t>
            </a:r>
            <a:r>
              <a:rPr lang="en-US" dirty="0" smtClean="0"/>
              <a:t>unchanged.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 err="1"/>
              <a:t>PrintStream</a:t>
            </a:r>
            <a:r>
              <a:rPr lang="en-US" sz="2400" dirty="0"/>
              <a:t> format(String format</a:t>
            </a:r>
            <a:r>
              <a:rPr lang="en-US" sz="2400" dirty="0" smtClean="0"/>
              <a:t>, Object</a:t>
            </a:r>
            <a:r>
              <a:rPr lang="en-US" sz="2400" dirty="0"/>
              <a:t>... </a:t>
            </a:r>
            <a:r>
              <a:rPr lang="en-US" sz="2400" dirty="0" err="1"/>
              <a:t>args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 algn="just">
              <a:buNone/>
            </a:pPr>
            <a:r>
              <a:rPr lang="en-US" sz="2200" dirty="0" smtClean="0"/>
              <a:t>Example:</a:t>
            </a:r>
          </a:p>
          <a:p>
            <a:pPr marL="457200" lvl="1" indent="0" algn="just">
              <a:buNone/>
            </a:pPr>
            <a:r>
              <a:rPr lang="en-US" sz="2200" dirty="0" smtClean="0"/>
              <a:t>public </a:t>
            </a:r>
            <a:r>
              <a:rPr lang="en-US" sz="2200" dirty="0"/>
              <a:t>class Root2 {</a:t>
            </a:r>
          </a:p>
          <a:p>
            <a:pPr marL="457200" lvl="1" indent="0" algn="just">
              <a:buNone/>
            </a:pPr>
            <a:r>
              <a:rPr lang="en-US" sz="2200" dirty="0"/>
              <a:t>  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 marL="457200" lvl="1" indent="0" algn="just">
              <a:buNone/>
            </a:pPr>
            <a:r>
              <a:rPr lang="en-US" sz="2200" dirty="0"/>
              <a:t>   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2;</a:t>
            </a:r>
          </a:p>
          <a:p>
            <a:pPr marL="457200" lvl="1" indent="0" algn="just">
              <a:buNone/>
            </a:pPr>
            <a:r>
              <a:rPr lang="en-US" sz="2200" dirty="0"/>
              <a:t>        double r = </a:t>
            </a:r>
            <a:r>
              <a:rPr lang="en-US" sz="2200" dirty="0" err="1"/>
              <a:t>Math.sqrt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);</a:t>
            </a:r>
          </a:p>
          <a:p>
            <a:pPr marL="457200" lvl="1" indent="0" algn="just">
              <a:buNone/>
            </a:pPr>
            <a:r>
              <a:rPr lang="en-US" sz="2200" dirty="0"/>
              <a:t>        </a:t>
            </a:r>
          </a:p>
          <a:p>
            <a:pPr marL="457200" lvl="1" indent="0" algn="just">
              <a:buNone/>
            </a:pPr>
            <a:r>
              <a:rPr lang="en-US" sz="2200" dirty="0"/>
              <a:t>        </a:t>
            </a:r>
            <a:r>
              <a:rPr lang="en-US" sz="2200" dirty="0" err="1"/>
              <a:t>System.out.format</a:t>
            </a:r>
            <a:r>
              <a:rPr lang="en-US" sz="2200" dirty="0" smtClean="0"/>
              <a:t>("The square </a:t>
            </a:r>
            <a:r>
              <a:rPr lang="en-US" sz="2200" dirty="0"/>
              <a:t>root of %</a:t>
            </a:r>
            <a:r>
              <a:rPr lang="en-US" sz="2200" i="1" dirty="0"/>
              <a:t>d</a:t>
            </a:r>
            <a:r>
              <a:rPr lang="en-US" sz="2200" dirty="0"/>
              <a:t> is %</a:t>
            </a:r>
            <a:r>
              <a:rPr lang="en-US" sz="2200" i="1" dirty="0" err="1"/>
              <a:t>f</a:t>
            </a:r>
            <a:r>
              <a:rPr lang="en-US" sz="2200" dirty="0" err="1"/>
              <a:t>.%</a:t>
            </a:r>
            <a:r>
              <a:rPr lang="en-US" sz="2200" i="1" dirty="0" err="1"/>
              <a:t>n</a:t>
            </a:r>
            <a:r>
              <a:rPr lang="en-US" sz="2200" dirty="0"/>
              <a:t>", </a:t>
            </a:r>
            <a:r>
              <a:rPr lang="en-US" sz="2200" dirty="0" err="1"/>
              <a:t>i</a:t>
            </a:r>
            <a:r>
              <a:rPr lang="en-US" sz="2200" dirty="0"/>
              <a:t>, r);</a:t>
            </a:r>
          </a:p>
          <a:p>
            <a:pPr marL="457200" lvl="1" indent="0" algn="just">
              <a:buNone/>
            </a:pPr>
            <a:r>
              <a:rPr lang="en-US" sz="2200" dirty="0"/>
              <a:t>    }</a:t>
            </a:r>
          </a:p>
          <a:p>
            <a:pPr marL="457200" lvl="1" indent="0" algn="just">
              <a:buNone/>
            </a:pPr>
            <a:r>
              <a:rPr lang="en-US" sz="2200" dirty="0"/>
              <a:t>}</a:t>
            </a:r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16789" y="5849471"/>
            <a:ext cx="337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/>
              <a:t>The square root of 2 is 1.414214.</a:t>
            </a:r>
          </a:p>
        </p:txBody>
      </p:sp>
    </p:spTree>
    <p:extLst>
      <p:ext uri="{BB962C8B-B14F-4D97-AF65-F5344CB8AC3E}">
        <p14:creationId xmlns="" xmlns:p14="http://schemas.microsoft.com/office/powerpoint/2010/main" val="39708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IllegalFormatException</a:t>
            </a:r>
            <a:r>
              <a:rPr lang="en-US" dirty="0"/>
              <a:t> - If a format string contains an illegal syntax, a format </a:t>
            </a:r>
            <a:r>
              <a:rPr lang="en-US" dirty="0" err="1"/>
              <a:t>specifier</a:t>
            </a:r>
            <a:r>
              <a:rPr lang="en-US" dirty="0"/>
              <a:t> that is incompatible with the given arguments, insufficient arguments given the format string, or other illegal conditions. </a:t>
            </a:r>
            <a:endParaRPr lang="en-US" dirty="0" smtClean="0"/>
          </a:p>
          <a:p>
            <a:pPr marL="860425" lvl="1" indent="-403225" algn="just">
              <a:buFont typeface="Wingdings" panose="05000000000000000000" pitchFamily="2" charset="2"/>
              <a:buChar char="v"/>
            </a:pP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formats an integer value as a decimal value.</a:t>
            </a:r>
          </a:p>
          <a:p>
            <a:pPr marL="860425" lvl="1" indent="-403225" algn="just">
              <a:buFont typeface="Wingdings" panose="05000000000000000000" pitchFamily="2" charset="2"/>
              <a:buChar char="v"/>
            </a:pPr>
            <a:r>
              <a:rPr lang="en-US" i="1" dirty="0"/>
              <a:t>f </a:t>
            </a:r>
            <a:r>
              <a:rPr lang="en-US" dirty="0"/>
              <a:t>formats a floating point value as a decimal value.</a:t>
            </a:r>
          </a:p>
          <a:p>
            <a:pPr marL="860425" lvl="1" indent="-403225" algn="just">
              <a:buFont typeface="Wingdings" panose="05000000000000000000" pitchFamily="2" charset="2"/>
              <a:buChar char="v"/>
            </a:pPr>
            <a:r>
              <a:rPr lang="en-US" i="1" dirty="0"/>
              <a:t>n</a:t>
            </a:r>
            <a:r>
              <a:rPr lang="en-US" dirty="0"/>
              <a:t> outputs a platform-specific line terminator</a:t>
            </a:r>
            <a:r>
              <a:rPr lang="en-US" dirty="0" smtClean="0"/>
              <a:t>.</a:t>
            </a:r>
          </a:p>
          <a:p>
            <a:pPr marL="860425" lvl="1" indent="-403225" algn="just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docs.oracle.com/javase/tutorial/essential/io/formatting.html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42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I/O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program uses an output stream to write data to a destination, one item at time: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852"/>
            <a:ext cx="10268413" cy="30313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8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Java platform supports three Standard Streams: </a:t>
            </a:r>
            <a:endParaRPr lang="en-US" dirty="0" smtClean="0"/>
          </a:p>
          <a:p>
            <a:pPr marL="968375" lvl="1" indent="-390525" algn="just">
              <a:buFont typeface="Wingdings" panose="05000000000000000000" pitchFamily="2" charset="2"/>
              <a:buChar char="Ø"/>
            </a:pPr>
            <a:r>
              <a:rPr lang="en-US" dirty="0" smtClean="0"/>
              <a:t>Standard </a:t>
            </a:r>
            <a:r>
              <a:rPr lang="en-US" dirty="0"/>
              <a:t>Input, accessed through </a:t>
            </a:r>
            <a:r>
              <a:rPr lang="en-US" dirty="0" smtClean="0"/>
              <a:t>System.in</a:t>
            </a:r>
          </a:p>
          <a:p>
            <a:pPr marL="968375" lvl="1" indent="-390525" algn="just">
              <a:buFont typeface="Wingdings" panose="05000000000000000000" pitchFamily="2" charset="2"/>
              <a:buChar char="Ø"/>
            </a:pPr>
            <a:r>
              <a:rPr lang="en-US" dirty="0" smtClean="0"/>
              <a:t>Standard </a:t>
            </a:r>
            <a:r>
              <a:rPr lang="en-US" dirty="0"/>
              <a:t>Output, accessed through </a:t>
            </a:r>
            <a:r>
              <a:rPr lang="en-US" dirty="0" err="1" smtClean="0"/>
              <a:t>System.out</a:t>
            </a:r>
            <a:endParaRPr lang="en-US" dirty="0" smtClean="0"/>
          </a:p>
          <a:p>
            <a:pPr marL="968375" lvl="1" indent="-390525" algn="just">
              <a:buFont typeface="Wingdings" panose="05000000000000000000" pitchFamily="2" charset="2"/>
              <a:buChar char="Ø"/>
            </a:pPr>
            <a:r>
              <a:rPr lang="en-US" dirty="0" smtClean="0"/>
              <a:t>Standard </a:t>
            </a:r>
            <a:r>
              <a:rPr lang="en-US" dirty="0"/>
              <a:t>Error, accessed through </a:t>
            </a:r>
            <a:r>
              <a:rPr lang="en-US" dirty="0" err="1"/>
              <a:t>System.err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System.out</a:t>
            </a:r>
            <a:r>
              <a:rPr lang="en-US" dirty="0"/>
              <a:t> and </a:t>
            </a:r>
            <a:r>
              <a:rPr lang="en-US" dirty="0" err="1"/>
              <a:t>System.err</a:t>
            </a:r>
            <a:r>
              <a:rPr lang="en-US" dirty="0"/>
              <a:t> are defined as </a:t>
            </a:r>
            <a:r>
              <a:rPr lang="en-US" dirty="0" err="1"/>
              <a:t>PrintStream</a:t>
            </a:r>
            <a:r>
              <a:rPr lang="en-US" dirty="0"/>
              <a:t> objects.</a:t>
            </a:r>
          </a:p>
          <a:p>
            <a:pPr algn="just"/>
            <a:r>
              <a:rPr lang="en-US" dirty="0"/>
              <a:t>System.in is defined as </a:t>
            </a:r>
            <a:r>
              <a:rPr lang="en-US" dirty="0" err="1"/>
              <a:t>InputStream</a:t>
            </a:r>
            <a:r>
              <a:rPr lang="en-US" dirty="0"/>
              <a:t> object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9812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import java.io.*;  </a:t>
            </a:r>
          </a:p>
          <a:p>
            <a:pPr marL="457200" lvl="1" indent="0" algn="just">
              <a:buNone/>
            </a:pPr>
            <a:r>
              <a:rPr lang="en-US" dirty="0"/>
              <a:t>class </a:t>
            </a:r>
            <a:r>
              <a:rPr lang="en-US" dirty="0" smtClean="0"/>
              <a:t>Input{ 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[])throws Exception{  </a:t>
            </a:r>
          </a:p>
          <a:p>
            <a:pPr marL="457200" lvl="1" indent="0" algn="just">
              <a:buNone/>
            </a:pPr>
            <a:r>
              <a:rPr lang="en-US" dirty="0"/>
              <a:t>  </a:t>
            </a:r>
            <a:r>
              <a:rPr lang="en-US" dirty="0" smtClean="0"/>
              <a:t>		</a:t>
            </a:r>
            <a:r>
              <a:rPr lang="en-US" dirty="0" err="1" smtClean="0"/>
              <a:t>InputStreamReader</a:t>
            </a:r>
            <a:r>
              <a:rPr lang="en-US" dirty="0" smtClean="0"/>
              <a:t> </a:t>
            </a:r>
            <a:r>
              <a:rPr lang="en-US" dirty="0"/>
              <a:t>r=new </a:t>
            </a:r>
            <a:r>
              <a:rPr lang="en-US" dirty="0" err="1"/>
              <a:t>InputStreamReader</a:t>
            </a:r>
            <a:r>
              <a:rPr lang="en-US" dirty="0"/>
              <a:t>(System.in);  </a:t>
            </a:r>
          </a:p>
          <a:p>
            <a:pPr marL="457200" lvl="1" indent="0"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/>
              <a:t>br</a:t>
            </a:r>
            <a:r>
              <a:rPr lang="en-US" dirty="0"/>
              <a:t>=new </a:t>
            </a:r>
            <a:r>
              <a:rPr lang="en-US" dirty="0" err="1"/>
              <a:t>BufferedReader</a:t>
            </a:r>
            <a:r>
              <a:rPr lang="en-US" dirty="0"/>
              <a:t>(r);  </a:t>
            </a:r>
          </a:p>
          <a:p>
            <a:pPr marL="457200" lvl="1" indent="0" algn="just">
              <a:buNone/>
            </a:pPr>
            <a:r>
              <a:rPr lang="en-US" dirty="0"/>
              <a:t>  </a:t>
            </a: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("Enter your name");  </a:t>
            </a:r>
          </a:p>
          <a:p>
            <a:pPr marL="457200" lvl="1" indent="0" algn="just">
              <a:buNone/>
            </a:pPr>
            <a:r>
              <a:rPr lang="en-US" dirty="0" smtClean="0"/>
              <a:t>		String </a:t>
            </a:r>
            <a:r>
              <a:rPr lang="en-US" dirty="0"/>
              <a:t>name=</a:t>
            </a:r>
            <a:r>
              <a:rPr lang="en-US" dirty="0" err="1"/>
              <a:t>br.readLine</a:t>
            </a:r>
            <a:r>
              <a:rPr lang="en-US" dirty="0"/>
              <a:t>();  </a:t>
            </a:r>
          </a:p>
          <a:p>
            <a:pPr marL="457200" lvl="1" indent="0"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("Welcome "+name);  </a:t>
            </a:r>
          </a:p>
          <a:p>
            <a:pPr marL="45720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	} 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2801" y="4639235"/>
            <a:ext cx="337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Console:</a:t>
            </a:r>
          </a:p>
          <a:p>
            <a:r>
              <a:rPr lang="en-US" dirty="0"/>
              <a:t>Enter your name</a:t>
            </a:r>
          </a:p>
          <a:p>
            <a:r>
              <a:rPr lang="en-US" i="1" dirty="0"/>
              <a:t>Ram </a:t>
            </a:r>
            <a:r>
              <a:rPr lang="en-US" i="1" dirty="0" err="1" smtClean="0"/>
              <a:t>Chander</a:t>
            </a:r>
            <a:r>
              <a:rPr lang="en-US" i="1" dirty="0" smtClean="0"/>
              <a:t>	//input</a:t>
            </a:r>
            <a:endParaRPr lang="en-US" i="1" dirty="0"/>
          </a:p>
          <a:p>
            <a:r>
              <a:rPr lang="en-US" dirty="0"/>
              <a:t>Welcome Ram </a:t>
            </a:r>
            <a:r>
              <a:rPr lang="en-US" dirty="0" err="1"/>
              <a:t>Chander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0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eight classes of the </a:t>
            </a:r>
            <a:r>
              <a:rPr lang="en-US" dirty="0" err="1"/>
              <a:t>java.lang</a:t>
            </a:r>
            <a:r>
              <a:rPr lang="en-US" dirty="0"/>
              <a:t> package are known as wrapper classes in Java.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1336722"/>
              </p:ext>
            </p:extLst>
          </p:nvPr>
        </p:nvGraphicFramePr>
        <p:xfrm>
          <a:off x="2316571" y="1838997"/>
          <a:ext cx="7311522" cy="466188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655761"/>
                <a:gridCol w="3655761"/>
              </a:tblGrid>
              <a:tr h="574812">
                <a:tc>
                  <a:txBody>
                    <a:bodyPr/>
                    <a:lstStyle/>
                    <a:p>
                      <a:pPr marL="0" marR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Primitive Type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Wrapper class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435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</a:pPr>
            <a:r>
              <a:rPr lang="en-US" sz="2800" dirty="0"/>
              <a:t>Boolean, Character, Byte, Short, Integer, Long, Float and Double</a:t>
            </a:r>
          </a:p>
          <a:p>
            <a:pPr algn="just"/>
            <a:r>
              <a:rPr lang="en-US" dirty="0" smtClean="0"/>
              <a:t>The wrapper classes have a static method: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err="1" smtClean="0"/>
              <a:t>Primitive_Type</a:t>
            </a:r>
            <a:r>
              <a:rPr lang="en-US" dirty="0" smtClean="0"/>
              <a:t> </a:t>
            </a:r>
            <a:r>
              <a:rPr lang="en-US" b="1" dirty="0" err="1" smtClean="0"/>
              <a:t>parse</a:t>
            </a:r>
            <a:r>
              <a:rPr lang="en-US" dirty="0" err="1" smtClean="0"/>
              <a:t>NameOfClass</a:t>
            </a:r>
            <a:r>
              <a:rPr lang="en-US" dirty="0" smtClean="0"/>
              <a:t>(String s)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400" dirty="0" smtClean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smtClean="0"/>
              <a:t>public static boolean </a:t>
            </a:r>
            <a:r>
              <a:rPr lang="en-US" dirty="0" err="1" smtClean="0"/>
              <a:t>parseBoolean</a:t>
            </a:r>
            <a:r>
              <a:rPr lang="en-US" dirty="0" smtClean="0"/>
              <a:t>(String s)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public static </a:t>
            </a:r>
            <a:r>
              <a:rPr lang="en-US" dirty="0" smtClean="0"/>
              <a:t>byte </a:t>
            </a:r>
            <a:r>
              <a:rPr lang="en-US" dirty="0" err="1" smtClean="0"/>
              <a:t>parseByte</a:t>
            </a:r>
            <a:r>
              <a:rPr lang="en-US" dirty="0" smtClean="0"/>
              <a:t>(String </a:t>
            </a:r>
            <a:r>
              <a:rPr lang="en-US" dirty="0"/>
              <a:t>s)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public static </a:t>
            </a:r>
            <a:r>
              <a:rPr lang="en-US" dirty="0" smtClean="0"/>
              <a:t>short </a:t>
            </a:r>
            <a:r>
              <a:rPr lang="en-US" dirty="0" err="1" smtClean="0"/>
              <a:t>parseShort</a:t>
            </a:r>
            <a:r>
              <a:rPr lang="en-US" dirty="0" smtClean="0"/>
              <a:t>(String </a:t>
            </a:r>
            <a:r>
              <a:rPr lang="en-US" dirty="0"/>
              <a:t>s)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parseInt</a:t>
            </a:r>
            <a:r>
              <a:rPr lang="en-US" dirty="0"/>
              <a:t>(String s)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public static </a:t>
            </a:r>
            <a:r>
              <a:rPr lang="en-US" dirty="0" smtClean="0"/>
              <a:t>Long </a:t>
            </a:r>
            <a:r>
              <a:rPr lang="en-US" dirty="0" err="1" smtClean="0"/>
              <a:t>parseLong</a:t>
            </a:r>
            <a:r>
              <a:rPr lang="en-US" dirty="0" smtClean="0"/>
              <a:t>(String </a:t>
            </a:r>
            <a:r>
              <a:rPr lang="en-US" dirty="0"/>
              <a:t>s)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public static </a:t>
            </a:r>
            <a:r>
              <a:rPr lang="en-US" dirty="0" smtClean="0"/>
              <a:t>float </a:t>
            </a:r>
            <a:r>
              <a:rPr lang="en-US" dirty="0" err="1" smtClean="0"/>
              <a:t>parseFloat</a:t>
            </a:r>
            <a:r>
              <a:rPr lang="en-US" dirty="0" smtClean="0"/>
              <a:t>(String </a:t>
            </a:r>
            <a:r>
              <a:rPr lang="en-US" dirty="0"/>
              <a:t>s)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public static </a:t>
            </a:r>
            <a:r>
              <a:rPr lang="en-US" dirty="0" smtClean="0"/>
              <a:t>double </a:t>
            </a:r>
            <a:r>
              <a:rPr lang="en-US" dirty="0" err="1" smtClean="0"/>
              <a:t>parseDouble</a:t>
            </a:r>
            <a:r>
              <a:rPr lang="en-US" dirty="0" smtClean="0"/>
              <a:t>(String </a:t>
            </a:r>
            <a:r>
              <a:rPr lang="en-US" dirty="0"/>
              <a:t>s)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61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8360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import java.io.*;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smtClean="0"/>
              <a:t>Input </a:t>
            </a:r>
            <a:r>
              <a:rPr lang="en-US" sz="2400" dirty="0"/>
              <a:t>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   </a:t>
            </a: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throws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InputStreamReader</a:t>
            </a:r>
            <a:r>
              <a:rPr lang="en-US" sz="2400" dirty="0" smtClean="0"/>
              <a:t> </a:t>
            </a:r>
            <a:r>
              <a:rPr lang="en-US" sz="2400" dirty="0"/>
              <a:t>r=new </a:t>
            </a:r>
            <a:r>
              <a:rPr lang="en-US" sz="2400" dirty="0" err="1"/>
              <a:t>InputStreamReader</a:t>
            </a:r>
            <a:r>
              <a:rPr lang="en-US" sz="2400" dirty="0"/>
              <a:t>(System.in);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BufferedReader</a:t>
            </a:r>
            <a:r>
              <a:rPr lang="en-US" sz="2400" dirty="0" smtClean="0"/>
              <a:t> </a:t>
            </a:r>
            <a:r>
              <a:rPr lang="en-US" sz="2400" dirty="0" err="1"/>
              <a:t>br</a:t>
            </a:r>
            <a:r>
              <a:rPr lang="en-US" sz="2400" dirty="0"/>
              <a:t>=new </a:t>
            </a:r>
            <a:r>
              <a:rPr lang="en-US" sz="2400" dirty="0" err="1"/>
              <a:t>BufferedReader</a:t>
            </a:r>
            <a:r>
              <a:rPr lang="en-US" sz="2400" dirty="0"/>
              <a:t>(r);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("Enter the value:");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String </a:t>
            </a:r>
            <a:r>
              <a:rPr lang="en-US" sz="2400" dirty="0"/>
              <a:t>value=</a:t>
            </a:r>
            <a:r>
              <a:rPr lang="en-US" sz="2400" dirty="0" err="1"/>
              <a:t>br.readLine</a:t>
            </a:r>
            <a:r>
              <a:rPr lang="en-US" sz="2400" dirty="0"/>
              <a:t>();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a=</a:t>
            </a:r>
            <a:r>
              <a:rPr lang="en-US" sz="2400" dirty="0" err="1"/>
              <a:t>Integer.parseInt</a:t>
            </a:r>
            <a:r>
              <a:rPr lang="en-US" sz="2400" dirty="0"/>
              <a:t>(value);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("Square of the value is: "+a*a);  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96400" y="5110398"/>
            <a:ext cx="2604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Console:</a:t>
            </a:r>
          </a:p>
          <a:p>
            <a:r>
              <a:rPr lang="en-US" dirty="0"/>
              <a:t>Enter the value:</a:t>
            </a:r>
          </a:p>
          <a:p>
            <a:r>
              <a:rPr lang="en-US" i="1" dirty="0"/>
              <a:t>3</a:t>
            </a:r>
          </a:p>
          <a:p>
            <a:r>
              <a:rPr lang="en-US" dirty="0"/>
              <a:t>Square of the value is: 9</a:t>
            </a:r>
          </a:p>
        </p:txBody>
      </p:sp>
    </p:spTree>
    <p:extLst>
      <p:ext uri="{BB962C8B-B14F-4D97-AF65-F5344CB8AC3E}">
        <p14:creationId xmlns="" xmlns:p14="http://schemas.microsoft.com/office/powerpoint/2010/main" val="5299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8360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import java.io.*;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smtClean="0"/>
              <a:t>Input </a:t>
            </a:r>
            <a:r>
              <a:rPr lang="en-US" sz="2400" dirty="0"/>
              <a:t>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   </a:t>
            </a: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throws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InputStreamReader</a:t>
            </a:r>
            <a:r>
              <a:rPr lang="en-US" sz="2400" dirty="0" smtClean="0"/>
              <a:t> </a:t>
            </a:r>
            <a:r>
              <a:rPr lang="en-US" sz="2400" dirty="0"/>
              <a:t>r=new </a:t>
            </a:r>
            <a:r>
              <a:rPr lang="en-US" sz="2400" dirty="0" err="1"/>
              <a:t>InputStreamReader</a:t>
            </a:r>
            <a:r>
              <a:rPr lang="en-US" sz="2400" dirty="0"/>
              <a:t>(System.in);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BufferedReader</a:t>
            </a:r>
            <a:r>
              <a:rPr lang="en-US" sz="2400" dirty="0" smtClean="0"/>
              <a:t> </a:t>
            </a:r>
            <a:r>
              <a:rPr lang="en-US" sz="2400" dirty="0" err="1"/>
              <a:t>br</a:t>
            </a:r>
            <a:r>
              <a:rPr lang="en-US" sz="2400" dirty="0"/>
              <a:t>=new </a:t>
            </a:r>
            <a:r>
              <a:rPr lang="en-US" sz="2400" dirty="0" err="1"/>
              <a:t>BufferedReader</a:t>
            </a:r>
            <a:r>
              <a:rPr lang="en-US" sz="2400" dirty="0"/>
              <a:t>(r);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("Enter the value:");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String </a:t>
            </a:r>
            <a:r>
              <a:rPr lang="en-US" sz="2400" dirty="0"/>
              <a:t>value=</a:t>
            </a:r>
            <a:r>
              <a:rPr lang="en-US" sz="2400" dirty="0" err="1"/>
              <a:t>br.readLine</a:t>
            </a:r>
            <a:r>
              <a:rPr lang="en-US" sz="2400" dirty="0"/>
              <a:t>();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a=</a:t>
            </a:r>
            <a:r>
              <a:rPr lang="en-US" sz="2400" dirty="0" err="1"/>
              <a:t>Integer.parseInt</a:t>
            </a:r>
            <a:r>
              <a:rPr lang="en-US" sz="2400" dirty="0"/>
              <a:t>(value);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("Square of the value is: "+a*a);  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96400" y="5110398"/>
            <a:ext cx="2604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Console:</a:t>
            </a:r>
          </a:p>
          <a:p>
            <a:r>
              <a:rPr lang="en-US" dirty="0"/>
              <a:t>Enter the value:</a:t>
            </a:r>
          </a:p>
          <a:p>
            <a:r>
              <a:rPr lang="en-US" i="1" dirty="0"/>
              <a:t>3</a:t>
            </a:r>
          </a:p>
          <a:p>
            <a:r>
              <a:rPr lang="en-US" dirty="0"/>
              <a:t>Square of the value is: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0588" y="2546492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r>
              <a:rPr lang="en-US" sz="2000" dirty="0" smtClean="0"/>
              <a:t>(!</a:t>
            </a:r>
            <a:r>
              <a:rPr lang="en-US" sz="2000" dirty="0" err="1" smtClean="0"/>
              <a:t>value.equals</a:t>
            </a:r>
            <a:r>
              <a:rPr lang="en-US" sz="2000" dirty="0"/>
              <a:t>("stop</a:t>
            </a:r>
            <a:r>
              <a:rPr lang="en-US" sz="2000" dirty="0" smtClean="0"/>
              <a:t>"))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454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6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8360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import java.io.*;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dirty="0" smtClean="0"/>
              <a:t>Input </a:t>
            </a:r>
            <a:r>
              <a:rPr lang="en-US" sz="2400" dirty="0"/>
              <a:t>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   </a:t>
            </a: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throws </a:t>
            </a:r>
            <a:r>
              <a:rPr lang="en-US" sz="2400" dirty="0" err="1"/>
              <a:t>IOException</a:t>
            </a:r>
            <a:r>
              <a:rPr lang="en-US" sz="2400" dirty="0"/>
              <a:t> {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Scanner </a:t>
            </a:r>
            <a:r>
              <a:rPr lang="en-US" sz="2400" dirty="0" err="1"/>
              <a:t>my_scan</a:t>
            </a:r>
            <a:r>
              <a:rPr lang="en-US" sz="2400" dirty="0"/>
              <a:t> = new Scanner(System.in</a:t>
            </a:r>
            <a:r>
              <a:rPr lang="en-US" sz="2400" dirty="0" smtClean="0"/>
              <a:t>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("Enter the value:");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String value=</a:t>
            </a:r>
            <a:r>
              <a:rPr lang="en-US" sz="2400" dirty="0" err="1"/>
              <a:t>my_scan.nextLine</a:t>
            </a:r>
            <a:r>
              <a:rPr lang="en-US" sz="2400" dirty="0"/>
              <a:t>();  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a=</a:t>
            </a:r>
            <a:r>
              <a:rPr lang="en-US" sz="2400" dirty="0" err="1"/>
              <a:t>Integer.parseInt</a:t>
            </a:r>
            <a:r>
              <a:rPr lang="en-US" sz="2400" dirty="0"/>
              <a:t>(value);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/>
              <a:t>("Square of the value is: "+a*a);  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   }</a:t>
            </a:r>
          </a:p>
          <a:p>
            <a:pPr marL="0" indent="0" algn="just">
              <a:lnSpc>
                <a:spcPct val="70000"/>
              </a:lnSpc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96400" y="5110398"/>
            <a:ext cx="2604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Console:</a:t>
            </a:r>
          </a:p>
          <a:p>
            <a:r>
              <a:rPr lang="en-US" dirty="0"/>
              <a:t>Enter the value:</a:t>
            </a:r>
          </a:p>
          <a:p>
            <a:r>
              <a:rPr lang="en-US" i="1" dirty="0"/>
              <a:t>3</a:t>
            </a:r>
          </a:p>
          <a:p>
            <a:r>
              <a:rPr lang="en-US" dirty="0"/>
              <a:t>Square of the value is: 9</a:t>
            </a:r>
          </a:p>
        </p:txBody>
      </p:sp>
    </p:spTree>
    <p:extLst>
      <p:ext uri="{BB962C8B-B14F-4D97-AF65-F5344CB8AC3E}">
        <p14:creationId xmlns="" xmlns:p14="http://schemas.microsoft.com/office/powerpoint/2010/main" val="31383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java.io package contains nearly every class you might ever need to perform input and output (I/O) in Java.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File class is </a:t>
            </a:r>
            <a:r>
              <a:rPr lang="en-US" dirty="0" smtClean="0"/>
              <a:t>not meant </a:t>
            </a:r>
            <a:r>
              <a:rPr lang="en-US" dirty="0"/>
              <a:t>for handling the contents of files. </a:t>
            </a:r>
            <a:endParaRPr lang="en-US" dirty="0" smtClean="0"/>
          </a:p>
          <a:p>
            <a:pPr algn="just"/>
            <a:r>
              <a:rPr lang="en-US" dirty="0"/>
              <a:t>An object of the File class provides a handle to a file or directory in the file system</a:t>
            </a:r>
            <a:r>
              <a:rPr lang="en-US" dirty="0" smtClean="0"/>
              <a:t>, and </a:t>
            </a:r>
            <a:r>
              <a:rPr lang="en-US" dirty="0"/>
              <a:t>can be used to create, rename, and delete the entry.</a:t>
            </a:r>
          </a:p>
          <a:p>
            <a:pPr algn="just"/>
            <a:r>
              <a:rPr lang="en-US" dirty="0"/>
              <a:t>A File object can also be used to query the file system for information about a </a:t>
            </a:r>
            <a:r>
              <a:rPr lang="en-US" dirty="0" smtClean="0"/>
              <a:t>file or </a:t>
            </a:r>
            <a:r>
              <a:rPr lang="en-US" dirty="0"/>
              <a:t>directory:</a:t>
            </a:r>
          </a:p>
          <a:p>
            <a:pPr marL="806450" lvl="1" indent="-349250" algn="just">
              <a:buFont typeface="Wingdings" panose="05000000000000000000" pitchFamily="2" charset="2"/>
              <a:buChar char="Ø"/>
            </a:pPr>
            <a:r>
              <a:rPr lang="en-US" dirty="0" smtClean="0"/>
              <a:t>whether </a:t>
            </a:r>
            <a:r>
              <a:rPr lang="en-US" dirty="0"/>
              <a:t>the entry exists</a:t>
            </a:r>
          </a:p>
          <a:p>
            <a:pPr marL="806450" lvl="1" indent="-349250" algn="just">
              <a:buFont typeface="Wingdings" panose="05000000000000000000" pitchFamily="2" charset="2"/>
              <a:buChar char="Ø"/>
            </a:pPr>
            <a:r>
              <a:rPr lang="en-US" dirty="0" smtClean="0"/>
              <a:t>whether </a:t>
            </a:r>
            <a:r>
              <a:rPr lang="en-US" dirty="0"/>
              <a:t>the File object represents a file or directory</a:t>
            </a:r>
          </a:p>
          <a:p>
            <a:pPr marL="806450" lvl="1" indent="-349250" algn="just">
              <a:buFont typeface="Wingdings" panose="05000000000000000000" pitchFamily="2" charset="2"/>
              <a:buChar char="Ø"/>
            </a:pPr>
            <a:r>
              <a:rPr lang="en-US" dirty="0" smtClean="0"/>
              <a:t>get </a:t>
            </a:r>
            <a:r>
              <a:rPr lang="en-US" dirty="0"/>
              <a:t>and set read, write, or execute permissions for the entry</a:t>
            </a:r>
          </a:p>
          <a:p>
            <a:pPr marL="806450" lvl="1" indent="-349250" algn="just">
              <a:buFont typeface="Wingdings" panose="05000000000000000000" pitchFamily="2" charset="2"/>
              <a:buChar char="Ø"/>
            </a:pPr>
            <a:r>
              <a:rPr lang="en-US" dirty="0" smtClean="0"/>
              <a:t>get </a:t>
            </a:r>
            <a:r>
              <a:rPr lang="en-US" dirty="0"/>
              <a:t>pathname information about the file or </a:t>
            </a:r>
            <a:r>
              <a:rPr lang="en-US" dirty="0" smtClean="0"/>
              <a:t>directory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Many </a:t>
            </a:r>
            <a:r>
              <a:rPr lang="en-US" dirty="0"/>
              <a:t>methods of the File class throw a </a:t>
            </a:r>
            <a:r>
              <a:rPr lang="en-US" dirty="0" err="1"/>
              <a:t>SecurityException</a:t>
            </a:r>
            <a:r>
              <a:rPr lang="en-US" dirty="0"/>
              <a:t> in the case of a </a:t>
            </a:r>
            <a:r>
              <a:rPr lang="en-US" dirty="0" smtClean="0"/>
              <a:t>security violation</a:t>
            </a:r>
            <a:r>
              <a:rPr lang="en-US" dirty="0"/>
              <a:t>, for example if read or write access is denied. </a:t>
            </a:r>
            <a:endParaRPr lang="en-US" dirty="0" smtClean="0"/>
          </a:p>
          <a:p>
            <a:pPr algn="just"/>
            <a:r>
              <a:rPr lang="en-US" dirty="0" err="1" smtClean="0"/>
              <a:t>SecurityException</a:t>
            </a:r>
            <a:r>
              <a:rPr lang="en-US" dirty="0" smtClean="0"/>
              <a:t> is </a:t>
            </a:r>
            <a:r>
              <a:rPr lang="en-US" dirty="0"/>
              <a:t>a subclass of </a:t>
            </a:r>
            <a:r>
              <a:rPr lang="en-US" dirty="0" err="1" smtClean="0"/>
              <a:t>RuntimeException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Some </a:t>
            </a:r>
            <a:r>
              <a:rPr lang="en-US" dirty="0"/>
              <a:t>methods also </a:t>
            </a:r>
            <a:r>
              <a:rPr lang="en-US" dirty="0" smtClean="0"/>
              <a:t>return a </a:t>
            </a:r>
            <a:r>
              <a:rPr lang="en-US" dirty="0"/>
              <a:t>boolean value to indicate whether the operation was successful.</a:t>
            </a:r>
          </a:p>
        </p:txBody>
      </p:sp>
    </p:spTree>
    <p:extLst>
      <p:ext uri="{BB962C8B-B14F-4D97-AF65-F5344CB8AC3E}">
        <p14:creationId xmlns="" xmlns:p14="http://schemas.microsoft.com/office/powerpoint/2010/main" val="24726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New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File class can be used to create files and directories. A file can be created whose pathname is specified in a File object.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 smtClean="0"/>
              <a:t>boolean </a:t>
            </a:r>
            <a:r>
              <a:rPr lang="en-US" sz="2400" dirty="0" err="1"/>
              <a:t>createNewFile</a:t>
            </a:r>
            <a:r>
              <a:rPr lang="en-US" sz="2400" dirty="0"/>
              <a:t>() throws </a:t>
            </a:r>
            <a:r>
              <a:rPr lang="en-US" sz="2400" dirty="0" err="1"/>
              <a:t>IOException</a:t>
            </a:r>
            <a:endParaRPr lang="en-US" sz="2400" dirty="0"/>
          </a:p>
          <a:p>
            <a:pPr algn="just"/>
            <a:r>
              <a:rPr lang="en-US" dirty="0"/>
              <a:t>It creates a new, empty file named by the abstract pathname if, and only if, </a:t>
            </a:r>
            <a:r>
              <a:rPr lang="en-US" dirty="0" smtClean="0"/>
              <a:t>a file </a:t>
            </a:r>
            <a:r>
              <a:rPr lang="en-US" dirty="0"/>
              <a:t>with this name does not already exist.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returned value is true if the </a:t>
            </a:r>
            <a:r>
              <a:rPr lang="en-US" dirty="0" smtClean="0"/>
              <a:t>file was </a:t>
            </a:r>
            <a:r>
              <a:rPr lang="en-US" dirty="0"/>
              <a:t>successfully created, false if the file already exists. </a:t>
            </a:r>
            <a:endParaRPr lang="en-US" dirty="0" smtClean="0"/>
          </a:p>
          <a:p>
            <a:pPr algn="just"/>
            <a:r>
              <a:rPr lang="en-US" dirty="0" smtClean="0"/>
              <a:t>Any </a:t>
            </a:r>
            <a:r>
              <a:rPr lang="en-US" dirty="0"/>
              <a:t>I/O error </a:t>
            </a:r>
            <a:r>
              <a:rPr lang="en-US" dirty="0" smtClean="0"/>
              <a:t>results in </a:t>
            </a:r>
            <a:r>
              <a:rPr lang="en-US" dirty="0"/>
              <a:t>an </a:t>
            </a:r>
            <a:r>
              <a:rPr lang="en-US" dirty="0" err="1"/>
              <a:t>IOException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Constructor for creating abstract pathname. 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File(String pathname)</a:t>
            </a:r>
          </a:p>
          <a:p>
            <a:pPr algn="just"/>
            <a:r>
              <a:rPr lang="en-US" dirty="0" smtClean="0"/>
              <a:t>Creates a new File instance by converting the given pathname string into an abstract pathname. If the given string is the empty string, then the result is the empty abstract pathname.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2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Byte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ByteStream</a:t>
            </a:r>
            <a:r>
              <a:rPr lang="en-US" dirty="0" smtClean="0"/>
              <a:t> classes are used to read bytes from the input stream and write bytes to the output stream. </a:t>
            </a:r>
          </a:p>
          <a:p>
            <a:pPr algn="just"/>
            <a:r>
              <a:rPr lang="en-US" dirty="0" err="1" smtClean="0"/>
              <a:t>ByteStream</a:t>
            </a:r>
            <a:r>
              <a:rPr lang="en-US" dirty="0" smtClean="0"/>
              <a:t> classes read/write the data of 8-bits.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ByteStream</a:t>
            </a:r>
            <a:r>
              <a:rPr lang="en-US" dirty="0"/>
              <a:t> classes are divided into two types of classes.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err="1"/>
              <a:t>InputStream</a:t>
            </a:r>
            <a:r>
              <a:rPr lang="en-US" dirty="0"/>
              <a:t>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err="1"/>
              <a:t>OutputStream</a:t>
            </a:r>
            <a:r>
              <a:rPr lang="en-US" dirty="0"/>
              <a:t>. </a:t>
            </a:r>
          </a:p>
          <a:p>
            <a:pPr algn="just"/>
            <a:r>
              <a:rPr lang="en-US" sz="2800" dirty="0" smtClean="0"/>
              <a:t>There </a:t>
            </a:r>
            <a:r>
              <a:rPr lang="en-US" sz="2800" dirty="0"/>
              <a:t>are many byte stream classes. To demonstrate how byte streams work, we'll focus on the file I/O byte streams, </a:t>
            </a:r>
            <a:r>
              <a:rPr lang="en-US" sz="2800" dirty="0" err="1"/>
              <a:t>FileInputStream</a:t>
            </a:r>
            <a:r>
              <a:rPr lang="en-US" sz="2800" dirty="0"/>
              <a:t> and </a:t>
            </a:r>
            <a:r>
              <a:rPr lang="en-US" sz="2800" dirty="0" err="1"/>
              <a:t>FileOutputStream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14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New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java.io.File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 smtClean="0"/>
              <a:t>import</a:t>
            </a:r>
            <a:r>
              <a:rPr lang="en-US" dirty="0"/>
              <a:t> </a:t>
            </a:r>
            <a:r>
              <a:rPr lang="en-US" dirty="0" err="1"/>
              <a:t>java.io.IOException</a:t>
            </a:r>
            <a:r>
              <a:rPr lang="en-US" dirty="0"/>
              <a:t>;   </a:t>
            </a:r>
          </a:p>
          <a:p>
            <a:pPr marL="0" indent="0">
              <a:buNone/>
            </a:pPr>
            <a:r>
              <a:rPr lang="en-US" dirty="0"/>
              <a:t> class </a:t>
            </a:r>
            <a:r>
              <a:rPr lang="en-US" dirty="0" err="1"/>
              <a:t>CreateFile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               public static void main(String </a:t>
            </a:r>
            <a:r>
              <a:rPr lang="en-US" dirty="0" err="1"/>
              <a:t>args</a:t>
            </a:r>
            <a:r>
              <a:rPr lang="en-US" dirty="0"/>
              <a:t>[]) {  </a:t>
            </a:r>
          </a:p>
          <a:p>
            <a:pPr marL="0" indent="0">
              <a:buNone/>
            </a:pPr>
            <a:r>
              <a:rPr lang="en-US" dirty="0"/>
              <a:t>              try{</a:t>
            </a:r>
          </a:p>
          <a:p>
            <a:pPr marL="0" indent="0">
              <a:buNone/>
            </a:pPr>
            <a:r>
              <a:rPr lang="en-US" dirty="0" smtClean="0"/>
              <a:t>	File </a:t>
            </a:r>
            <a:r>
              <a:rPr lang="en-US" dirty="0"/>
              <a:t>f=new File("C:\\Users\\KSB\\Desktop\\Java </a:t>
            </a:r>
            <a:r>
              <a:rPr lang="en-US" dirty="0" smtClean="0"/>
              <a:t>	Programming</a:t>
            </a:r>
            <a:r>
              <a:rPr lang="en-US" dirty="0"/>
              <a:t>\\Program\\</a:t>
            </a:r>
            <a:r>
              <a:rPr lang="en-US" dirty="0" smtClean="0"/>
              <a:t>FileCreateExample.txt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f.createNewFile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("File"+ </a:t>
            </a:r>
            <a:r>
              <a:rPr lang="en-US" dirty="0" err="1"/>
              <a:t>f.getName</a:t>
            </a:r>
            <a:r>
              <a:rPr lang="en-US" dirty="0"/>
              <a:t>()+" is created successfully.");}</a:t>
            </a:r>
          </a:p>
          <a:p>
            <a:pPr marL="0" indent="0">
              <a:buNone/>
            </a:pPr>
            <a:r>
              <a:rPr lang="en-US" dirty="0" smtClean="0"/>
              <a:t>	else{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("File is already exist in the directory.");</a:t>
            </a:r>
          </a:p>
          <a:p>
            <a:pPr marL="0" indent="0">
              <a:buNone/>
            </a:pPr>
            <a:r>
              <a:rPr lang="en-US" dirty="0" smtClean="0"/>
              <a:t>	}}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catch(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exception){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("An unexpected error is occurred.");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exception.printStackTrace</a:t>
            </a:r>
            <a:r>
              <a:rPr lang="en-US" dirty="0"/>
              <a:t>();}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7659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New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java.io.File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 smtClean="0"/>
              <a:t>import</a:t>
            </a:r>
            <a:r>
              <a:rPr lang="en-US" dirty="0"/>
              <a:t> </a:t>
            </a:r>
            <a:r>
              <a:rPr lang="en-US" dirty="0" err="1"/>
              <a:t>java.io.IOException</a:t>
            </a:r>
            <a:r>
              <a:rPr lang="en-US" dirty="0"/>
              <a:t>;   </a:t>
            </a:r>
          </a:p>
          <a:p>
            <a:pPr marL="0" indent="0">
              <a:buNone/>
            </a:pPr>
            <a:r>
              <a:rPr lang="en-US" dirty="0"/>
              <a:t> class </a:t>
            </a:r>
            <a:r>
              <a:rPr lang="en-US" dirty="0" err="1"/>
              <a:t>CreateFile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               public static void main(String </a:t>
            </a:r>
            <a:r>
              <a:rPr lang="en-US" dirty="0" err="1"/>
              <a:t>args</a:t>
            </a:r>
            <a:r>
              <a:rPr lang="en-US" dirty="0"/>
              <a:t>[]) {  </a:t>
            </a:r>
          </a:p>
          <a:p>
            <a:pPr marL="0" indent="0">
              <a:buNone/>
            </a:pPr>
            <a:r>
              <a:rPr lang="en-US" dirty="0"/>
              <a:t>              try{</a:t>
            </a:r>
          </a:p>
          <a:p>
            <a:pPr marL="0" indent="0">
              <a:buNone/>
            </a:pPr>
            <a:r>
              <a:rPr lang="en-US" dirty="0" smtClean="0"/>
              <a:t>	File </a:t>
            </a:r>
            <a:r>
              <a:rPr lang="en-US" dirty="0"/>
              <a:t>f=new File("C:\\Users\\KSB\\Desktop\\Java </a:t>
            </a:r>
            <a:r>
              <a:rPr lang="en-US" dirty="0" smtClean="0"/>
              <a:t>	Programming</a:t>
            </a:r>
            <a:r>
              <a:rPr lang="en-US" dirty="0"/>
              <a:t>\\Program\\</a:t>
            </a:r>
            <a:r>
              <a:rPr lang="en-US" dirty="0" smtClean="0"/>
              <a:t>FileCreateExample.txt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	if(</a:t>
            </a:r>
            <a:r>
              <a:rPr lang="en-US" dirty="0" err="1" smtClean="0"/>
              <a:t>f.createNewFile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("File</a:t>
            </a:r>
            <a:r>
              <a:rPr lang="en-US" dirty="0" smtClean="0"/>
              <a:t>"+ </a:t>
            </a:r>
            <a:r>
              <a:rPr lang="en-US" dirty="0" err="1" smtClean="0"/>
              <a:t>f.getName</a:t>
            </a:r>
            <a:r>
              <a:rPr lang="en-US" dirty="0"/>
              <a:t>()+" is created successfully.");}</a:t>
            </a:r>
          </a:p>
          <a:p>
            <a:pPr marL="0" indent="0">
              <a:buNone/>
            </a:pPr>
            <a:r>
              <a:rPr lang="en-US" dirty="0" smtClean="0"/>
              <a:t>	else{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("File is already exist in the directory.");</a:t>
            </a:r>
          </a:p>
          <a:p>
            <a:pPr marL="0" indent="0">
              <a:buNone/>
            </a:pPr>
            <a:r>
              <a:rPr lang="en-US" dirty="0" smtClean="0"/>
              <a:t>	}}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catch(</a:t>
            </a:r>
            <a:r>
              <a:rPr lang="en-US" dirty="0" err="1" smtClean="0"/>
              <a:t>IOException</a:t>
            </a:r>
            <a:r>
              <a:rPr lang="en-US" dirty="0" smtClean="0"/>
              <a:t> </a:t>
            </a:r>
            <a:r>
              <a:rPr lang="en-US" dirty="0"/>
              <a:t>exception){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("An unexpected error is occurred.");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exception.printStackTrace</a:t>
            </a:r>
            <a:r>
              <a:rPr lang="en-US" dirty="0"/>
              <a:t>();}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1777" y="5862918"/>
            <a:ext cx="5150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File </a:t>
            </a:r>
            <a:r>
              <a:rPr lang="en-US" dirty="0"/>
              <a:t>FileCreateExample.txt </a:t>
            </a:r>
            <a:r>
              <a:rPr lang="en-US" dirty="0" smtClean="0"/>
              <a:t>is</a:t>
            </a:r>
            <a:r>
              <a:rPr lang="en-US" dirty="0"/>
              <a:t> created successfully.</a:t>
            </a:r>
          </a:p>
        </p:txBody>
      </p:sp>
    </p:spTree>
    <p:extLst>
      <p:ext uri="{BB962C8B-B14F-4D97-AF65-F5344CB8AC3E}">
        <p14:creationId xmlns="" xmlns:p14="http://schemas.microsoft.com/office/powerpoint/2010/main" val="20918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New </a:t>
            </a: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directory whose pathname is specified in a File object can be created.</a:t>
            </a:r>
          </a:p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mkdir</a:t>
            </a:r>
            <a:r>
              <a:rPr lang="en-US" sz="2400" dirty="0"/>
              <a:t>()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mkdirs</a:t>
            </a:r>
            <a:r>
              <a:rPr lang="en-US" dirty="0"/>
              <a:t>() method creates any intervening parent directories in </a:t>
            </a:r>
            <a:r>
              <a:rPr lang="en-US" dirty="0" smtClean="0"/>
              <a:t>the pathname </a:t>
            </a:r>
            <a:r>
              <a:rPr lang="en-US" dirty="0"/>
              <a:t>of the directory to be created.</a:t>
            </a:r>
          </a:p>
        </p:txBody>
      </p:sp>
    </p:spTree>
    <p:extLst>
      <p:ext uri="{BB962C8B-B14F-4D97-AF65-F5344CB8AC3E}">
        <p14:creationId xmlns="" xmlns:p14="http://schemas.microsoft.com/office/powerpoint/2010/main" val="27545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Renaming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file or a directory can be renamed, using the following method which takes the new pathname from its argument.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throws a </a:t>
            </a:r>
            <a:r>
              <a:rPr lang="en-US" dirty="0" err="1"/>
              <a:t>SecurityException</a:t>
            </a:r>
            <a:r>
              <a:rPr lang="en-US" dirty="0"/>
              <a:t> if access is denied.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 smtClean="0"/>
              <a:t>boolean </a:t>
            </a:r>
            <a:r>
              <a:rPr lang="en-US" sz="2400" dirty="0" err="1"/>
              <a:t>renameTo</a:t>
            </a:r>
            <a:r>
              <a:rPr lang="en-US" sz="2400" dirty="0"/>
              <a:t>(File </a:t>
            </a:r>
            <a:r>
              <a:rPr lang="en-US" sz="2400" dirty="0" err="1"/>
              <a:t>dest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6753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Deleting Files and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file or a directory can be </a:t>
            </a:r>
            <a:r>
              <a:rPr lang="en-US" dirty="0" smtClean="0"/>
              <a:t>deleted using the following method. </a:t>
            </a:r>
            <a:r>
              <a:rPr lang="en-US" dirty="0"/>
              <a:t>In the case of </a:t>
            </a:r>
            <a:r>
              <a:rPr lang="en-US" dirty="0" smtClean="0"/>
              <a:t>a directory</a:t>
            </a:r>
            <a:r>
              <a:rPr lang="en-US" dirty="0"/>
              <a:t>, it </a:t>
            </a:r>
            <a:r>
              <a:rPr lang="en-US" b="1" dirty="0"/>
              <a:t>must be empty </a:t>
            </a:r>
            <a:r>
              <a:rPr lang="en-US" dirty="0"/>
              <a:t>before it can be deleted.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throws a </a:t>
            </a:r>
            <a:r>
              <a:rPr lang="en-US" dirty="0" err="1"/>
              <a:t>SecurityException</a:t>
            </a:r>
            <a:r>
              <a:rPr lang="en-US" dirty="0"/>
              <a:t> </a:t>
            </a:r>
            <a:r>
              <a:rPr lang="en-US" dirty="0" smtClean="0"/>
              <a:t>if access </a:t>
            </a:r>
            <a:r>
              <a:rPr lang="en-US" dirty="0"/>
              <a:t>is </a:t>
            </a:r>
            <a:r>
              <a:rPr lang="en-US" dirty="0" smtClean="0"/>
              <a:t>denied.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/>
              <a:t> boolean delete()</a:t>
            </a:r>
          </a:p>
        </p:txBody>
      </p:sp>
    </p:spTree>
    <p:extLst>
      <p:ext uri="{BB962C8B-B14F-4D97-AF65-F5344CB8AC3E}">
        <p14:creationId xmlns="" xmlns:p14="http://schemas.microsoft.com/office/powerpoint/2010/main" val="39118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Querying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File class provides a number of methods for obtaining the platform-dependent representation of a pathname and its components.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 smtClean="0"/>
              <a:t>String </a:t>
            </a:r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  <a:p>
            <a:pPr algn="just"/>
            <a:r>
              <a:rPr lang="en-US" dirty="0"/>
              <a:t>Returns the name of the file entry, excluding the specification of the directory in which it resides</a:t>
            </a:r>
            <a:r>
              <a:rPr lang="en-US" dirty="0" smtClean="0"/>
              <a:t>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	String </a:t>
            </a:r>
            <a:r>
              <a:rPr lang="en-US" sz="2400" dirty="0" err="1"/>
              <a:t>getPath</a:t>
            </a:r>
            <a:r>
              <a:rPr lang="en-US" sz="2400" dirty="0"/>
              <a:t>()</a:t>
            </a:r>
          </a:p>
          <a:p>
            <a:pPr algn="just"/>
            <a:r>
              <a:rPr lang="en-US" dirty="0"/>
              <a:t>The method returns the </a:t>
            </a:r>
            <a:r>
              <a:rPr lang="en-US" dirty="0" smtClean="0"/>
              <a:t>pathname </a:t>
            </a:r>
            <a:r>
              <a:rPr lang="en-US" dirty="0"/>
              <a:t>of the file </a:t>
            </a:r>
            <a:r>
              <a:rPr lang="en-US" dirty="0" smtClean="0"/>
              <a:t>represented by </a:t>
            </a:r>
            <a:r>
              <a:rPr lang="en-US" dirty="0"/>
              <a:t>the File object.</a:t>
            </a:r>
          </a:p>
        </p:txBody>
      </p:sp>
    </p:spTree>
    <p:extLst>
      <p:ext uri="{BB962C8B-B14F-4D97-AF65-F5344CB8AC3E}">
        <p14:creationId xmlns="" xmlns:p14="http://schemas.microsoft.com/office/powerpoint/2010/main" val="30536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Querying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sz="2400" dirty="0" smtClean="0"/>
              <a:t>String </a:t>
            </a:r>
            <a:r>
              <a:rPr lang="en-US" sz="2400" dirty="0" err="1"/>
              <a:t>getParent</a:t>
            </a:r>
            <a:r>
              <a:rPr lang="en-US" sz="2400" dirty="0"/>
              <a:t>()</a:t>
            </a:r>
          </a:p>
          <a:p>
            <a:pPr algn="just"/>
            <a:r>
              <a:rPr lang="en-US" dirty="0"/>
              <a:t>The parent part of the pathname of this File object is returned if one exists</a:t>
            </a:r>
            <a:r>
              <a:rPr lang="en-US" dirty="0" smtClean="0"/>
              <a:t>, otherwise </a:t>
            </a:r>
            <a:r>
              <a:rPr lang="en-US" dirty="0"/>
              <a:t>the null value is returned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	long </a:t>
            </a:r>
            <a:r>
              <a:rPr lang="en-US" dirty="0" err="1"/>
              <a:t>lastModified</a:t>
            </a:r>
            <a:r>
              <a:rPr lang="en-US" dirty="0"/>
              <a:t>()</a:t>
            </a:r>
          </a:p>
          <a:p>
            <a:pPr algn="just"/>
            <a:r>
              <a:rPr lang="en-US" dirty="0"/>
              <a:t>The modification time returned is encoded as a long value, and should only </a:t>
            </a:r>
            <a:r>
              <a:rPr lang="en-US" dirty="0" smtClean="0"/>
              <a:t>be compared </a:t>
            </a:r>
            <a:r>
              <a:rPr lang="en-US" dirty="0"/>
              <a:t>with other values returned by this method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914400" lvl="2" indent="0" algn="just">
              <a:buNone/>
            </a:pPr>
            <a:r>
              <a:rPr lang="en-US" sz="2400" dirty="0"/>
              <a:t>long length()</a:t>
            </a:r>
          </a:p>
          <a:p>
            <a:pPr algn="just"/>
            <a:r>
              <a:rPr lang="en-US" dirty="0"/>
              <a:t>Returns the size (in bytes) of the file represented by the File object.</a:t>
            </a:r>
          </a:p>
        </p:txBody>
      </p:sp>
    </p:spTree>
    <p:extLst>
      <p:ext uri="{BB962C8B-B14F-4D97-AF65-F5344CB8AC3E}">
        <p14:creationId xmlns="" xmlns:p14="http://schemas.microsoft.com/office/powerpoint/2010/main" val="18216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Querying the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sz="2400" dirty="0" smtClean="0"/>
              <a:t>boolean </a:t>
            </a:r>
            <a:r>
              <a:rPr lang="en-US" sz="2400" dirty="0"/>
              <a:t>equals(Object </a:t>
            </a:r>
            <a:r>
              <a:rPr lang="en-US" sz="2400" dirty="0" err="1"/>
              <a:t>obj</a:t>
            </a:r>
            <a:r>
              <a:rPr lang="en-US" sz="2400" dirty="0"/>
              <a:t>)</a:t>
            </a:r>
          </a:p>
          <a:p>
            <a:pPr algn="just"/>
            <a:r>
              <a:rPr lang="en-US" dirty="0"/>
              <a:t>This method just compares the pathnames of the File objects, and returns </a:t>
            </a:r>
            <a:r>
              <a:rPr lang="en-US" dirty="0" smtClean="0"/>
              <a:t>true if </a:t>
            </a:r>
            <a:r>
              <a:rPr lang="en-US" dirty="0"/>
              <a:t>they are identical. </a:t>
            </a:r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/>
              <a:t>Unix systems, alphabetic case is significant in comparing pathnames; on Windows systems it is not.</a:t>
            </a:r>
          </a:p>
        </p:txBody>
      </p:sp>
    </p:spTree>
    <p:extLst>
      <p:ext uri="{BB962C8B-B14F-4D97-AF65-F5344CB8AC3E}">
        <p14:creationId xmlns="" xmlns:p14="http://schemas.microsoft.com/office/powerpoint/2010/main" val="8360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File or Directory Existence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		</a:t>
            </a:r>
            <a:r>
              <a:rPr lang="en-US" sz="2400" dirty="0"/>
              <a:t> boolean exists() </a:t>
            </a:r>
            <a:endParaRPr lang="en-US" sz="2400" dirty="0" smtClean="0"/>
          </a:p>
          <a:p>
            <a:pPr algn="just"/>
            <a:r>
              <a:rPr lang="en-US" dirty="0"/>
              <a:t>A File object is created using a pathname. Whether this pathname denotes an entry that actually exists in the file system can be checked using the exists() </a:t>
            </a:r>
            <a:r>
              <a:rPr lang="en-US" dirty="0" smtClean="0"/>
              <a:t>method.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sz="2400" dirty="0"/>
              <a:t> boolean </a:t>
            </a:r>
            <a:r>
              <a:rPr lang="en-US" sz="2400" dirty="0" err="1"/>
              <a:t>isFile</a:t>
            </a:r>
            <a:r>
              <a:rPr lang="en-US" sz="2400" dirty="0"/>
              <a:t>()</a:t>
            </a:r>
          </a:p>
          <a:p>
            <a:pPr marL="0" indent="0" algn="just">
              <a:buNone/>
            </a:pPr>
            <a:r>
              <a:rPr lang="en-US" sz="2400" dirty="0" smtClean="0"/>
              <a:t>		boolean </a:t>
            </a:r>
            <a:r>
              <a:rPr lang="en-US" sz="2400" dirty="0" err="1"/>
              <a:t>isDirectory</a:t>
            </a:r>
            <a:r>
              <a:rPr lang="en-US" sz="2400" dirty="0" smtClean="0"/>
              <a:t>()</a:t>
            </a:r>
          </a:p>
          <a:p>
            <a:pPr algn="just"/>
            <a:r>
              <a:rPr lang="en-US" dirty="0"/>
              <a:t>File object can represent a file or a directory, boolean </a:t>
            </a:r>
            <a:r>
              <a:rPr lang="en-US" dirty="0" err="1"/>
              <a:t>isFile</a:t>
            </a:r>
            <a:r>
              <a:rPr lang="en-US" dirty="0"/>
              <a:t>() and boolean </a:t>
            </a:r>
            <a:r>
              <a:rPr lang="en-US" dirty="0" err="1"/>
              <a:t>isDirectory</a:t>
            </a:r>
            <a:r>
              <a:rPr lang="en-US" dirty="0" smtClean="0"/>
              <a:t>() method </a:t>
            </a:r>
            <a:r>
              <a:rPr lang="en-US" dirty="0"/>
              <a:t>can be used to distinguish whether a given File object represents a file or a </a:t>
            </a:r>
            <a:r>
              <a:rPr lang="en-US" dirty="0" smtClean="0"/>
              <a:t>directory.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70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File and 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setReadable</a:t>
            </a:r>
            <a:r>
              <a:rPr lang="en-US" sz="2400" dirty="0"/>
              <a:t>(boolean readable)</a:t>
            </a:r>
          </a:p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setReadable</a:t>
            </a:r>
            <a:r>
              <a:rPr lang="en-US" sz="2400" dirty="0"/>
              <a:t>(boolean readable, boolean owner)</a:t>
            </a:r>
          </a:p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setWritable</a:t>
            </a:r>
            <a:r>
              <a:rPr lang="en-US" sz="2400" dirty="0"/>
              <a:t>(boolean writable)</a:t>
            </a:r>
          </a:p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setWritable</a:t>
            </a:r>
            <a:r>
              <a:rPr lang="en-US" sz="2400" dirty="0"/>
              <a:t>(boolean writable, boolean owner)</a:t>
            </a:r>
          </a:p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setExecutable</a:t>
            </a:r>
            <a:r>
              <a:rPr lang="en-US" sz="2400" dirty="0"/>
              <a:t>(boolean executable)</a:t>
            </a:r>
          </a:p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setExecutable</a:t>
            </a:r>
            <a:r>
              <a:rPr lang="en-US" sz="2400" dirty="0"/>
              <a:t>(boolean executable, boolean owner)</a:t>
            </a:r>
          </a:p>
          <a:p>
            <a:pPr algn="just"/>
            <a:r>
              <a:rPr lang="en-US" dirty="0" smtClean="0"/>
              <a:t>Write</a:t>
            </a:r>
            <a:r>
              <a:rPr lang="en-US" dirty="0"/>
              <a:t>, read and execute permissions can be </a:t>
            </a:r>
            <a:r>
              <a:rPr lang="en-US" dirty="0" smtClean="0"/>
              <a:t>set.</a:t>
            </a:r>
            <a:endParaRPr lang="en-US" dirty="0"/>
          </a:p>
          <a:p>
            <a:pPr algn="just"/>
            <a:r>
              <a:rPr lang="en-US" dirty="0"/>
              <a:t>If the first argument is true, the operation permission is set; otherwise it is cleared.</a:t>
            </a:r>
          </a:p>
          <a:p>
            <a:pPr algn="just"/>
            <a:r>
              <a:rPr lang="en-US" dirty="0"/>
              <a:t>If the second argument is true, the permission only affects the owner; otherwise </a:t>
            </a:r>
            <a:r>
              <a:rPr lang="en-US" dirty="0" smtClean="0"/>
              <a:t>it affects </a:t>
            </a:r>
            <a:r>
              <a:rPr lang="en-US" dirty="0"/>
              <a:t>all users.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methods throw a </a:t>
            </a:r>
            <a:r>
              <a:rPr lang="en-US" dirty="0" err="1"/>
              <a:t>SecurityException</a:t>
            </a:r>
            <a:r>
              <a:rPr lang="en-US" dirty="0"/>
              <a:t> if permission cannot </a:t>
            </a:r>
            <a:r>
              <a:rPr lang="en-US" dirty="0" smtClean="0"/>
              <a:t>be changed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840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Byte Streams-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java.io.InputStream</a:t>
            </a:r>
            <a:endParaRPr lang="en-US" b="1" dirty="0" smtClean="0"/>
          </a:p>
          <a:p>
            <a:pPr lvl="1" algn="just"/>
            <a:r>
              <a:rPr lang="en-US" sz="2800" dirty="0" err="1" smtClean="0"/>
              <a:t>java.io.ByteArrayInputStream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java.io.FileInputStream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java.io.FilterInputStream</a:t>
            </a:r>
            <a:endParaRPr lang="en-US" sz="2800" dirty="0" smtClean="0"/>
          </a:p>
          <a:p>
            <a:pPr lvl="2" algn="just"/>
            <a:r>
              <a:rPr lang="en-US" sz="2400" dirty="0" err="1" smtClean="0"/>
              <a:t>java.io.BufferedInputStream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java.io.DataInputStream</a:t>
            </a:r>
            <a:r>
              <a:rPr lang="en-US" sz="2400" dirty="0" smtClean="0"/>
              <a:t> </a:t>
            </a:r>
          </a:p>
          <a:p>
            <a:pPr lvl="2" algn="just"/>
            <a:r>
              <a:rPr lang="en-US" sz="2400" dirty="0" err="1" smtClean="0"/>
              <a:t>java.io.LineNumberInputStream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java.io.PushbackInputStream</a:t>
            </a:r>
            <a:endParaRPr lang="en-US" sz="2400" dirty="0" smtClean="0"/>
          </a:p>
          <a:p>
            <a:pPr lvl="1" algn="just"/>
            <a:r>
              <a:rPr lang="en-US" sz="2800" dirty="0" err="1" smtClean="0"/>
              <a:t>java.io.ObjectInputStream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java.io.PipedInputStream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java.io.SequenceInputStream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java.io.StringBufferInputStream</a:t>
            </a:r>
            <a:endParaRPr lang="en-US" sz="28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90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File and 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canWrite</a:t>
            </a:r>
            <a:r>
              <a:rPr lang="en-US" sz="2400" dirty="0"/>
              <a:t>()</a:t>
            </a:r>
          </a:p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canRead</a:t>
            </a:r>
            <a:r>
              <a:rPr lang="en-US" sz="2400" dirty="0"/>
              <a:t>()</a:t>
            </a:r>
          </a:p>
          <a:p>
            <a:pPr marL="914400" lvl="2" indent="0" algn="just">
              <a:buNone/>
            </a:pPr>
            <a:r>
              <a:rPr lang="en-US" sz="2400" dirty="0"/>
              <a:t>boolean </a:t>
            </a:r>
            <a:r>
              <a:rPr lang="en-US" sz="2400" dirty="0" err="1"/>
              <a:t>canExecute</a:t>
            </a:r>
            <a:r>
              <a:rPr lang="en-US" sz="2400" dirty="0" smtClean="0"/>
              <a:t>()</a:t>
            </a:r>
            <a:endParaRPr lang="en-US" sz="2400" dirty="0"/>
          </a:p>
          <a:p>
            <a:pPr algn="just"/>
            <a:r>
              <a:rPr lang="en-US" dirty="0"/>
              <a:t>To check whether the specified file has write, read, or execute </a:t>
            </a:r>
            <a:r>
              <a:rPr lang="en-US" dirty="0" smtClean="0"/>
              <a:t>permissions.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throw a </a:t>
            </a:r>
            <a:r>
              <a:rPr lang="en-US" dirty="0" err="1"/>
              <a:t>SecurityException</a:t>
            </a:r>
            <a:r>
              <a:rPr lang="en-US" dirty="0"/>
              <a:t> if general access </a:t>
            </a:r>
            <a:r>
              <a:rPr lang="en-US" dirty="0" smtClean="0"/>
              <a:t>is not </a:t>
            </a:r>
            <a:r>
              <a:rPr lang="en-US" dirty="0"/>
              <a:t>allowed, i.e., the application is not even allowed to check whether it can read</a:t>
            </a:r>
            <a:r>
              <a:rPr lang="en-US" dirty="0" smtClean="0"/>
              <a:t>, write </a:t>
            </a:r>
            <a:r>
              <a:rPr lang="en-US" dirty="0"/>
              <a:t>or execute a file..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0833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Byte Streams-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InputStream</a:t>
            </a:r>
            <a:r>
              <a:rPr lang="en-US" sz="2400" dirty="0"/>
              <a:t> class provides methods to read bytes from a file, console or memory. </a:t>
            </a: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an abstract class and can't be </a:t>
            </a:r>
            <a:r>
              <a:rPr lang="en-US" sz="2400" dirty="0" smtClean="0"/>
              <a:t>instantiated.</a:t>
            </a:r>
          </a:p>
          <a:p>
            <a:pPr algn="just"/>
            <a:r>
              <a:rPr lang="en-US" sz="2400" dirty="0" smtClean="0"/>
              <a:t>However</a:t>
            </a:r>
            <a:r>
              <a:rPr lang="en-US" sz="2400" dirty="0"/>
              <a:t>, various classes inherit the </a:t>
            </a:r>
            <a:r>
              <a:rPr lang="en-US" sz="2400" dirty="0" err="1"/>
              <a:t>InputStream</a:t>
            </a:r>
            <a:r>
              <a:rPr lang="en-US" sz="2400" dirty="0"/>
              <a:t> class and override its methods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66359470"/>
              </p:ext>
            </p:extLst>
          </p:nvPr>
        </p:nvGraphicFramePr>
        <p:xfrm>
          <a:off x="268941" y="2339788"/>
          <a:ext cx="11725836" cy="4465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86000"/>
                <a:gridCol w="9439836"/>
              </a:tblGrid>
              <a:tr h="2958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BufferedInputStream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This class provides methods to read bytes from the buffer.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ByteArrayInputStream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This class provides methods to read bytes from the byte array.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DataInputStream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This class provides methods to read Java primitive data types.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FileInputStream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This class provides methods to read bytes from a file.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FilterInputStream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This class contains methods to read bytes from the other input streams, which are used as the primary source of data.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ObjectInputStream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This class provides methods to read objects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.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java.io.Serializable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 or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java.io.Externalizable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PipedInputStream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This class provides methods to read from a piped output stream to which the piped input stream must be connected.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SequenceInputStream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This class provides methods to connect multiple Input Stream and read data from them.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90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Byte Streams-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605117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 class contains various methods to read the data from an input stream. </a:t>
            </a:r>
          </a:p>
          <a:p>
            <a:pPr algn="just"/>
            <a:r>
              <a:rPr lang="en-US" sz="2400" dirty="0" smtClean="0"/>
              <a:t>These methods are overridden by the classes that inherit the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 class.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17580129"/>
              </p:ext>
            </p:extLst>
          </p:nvPr>
        </p:nvGraphicFramePr>
        <p:xfrm>
          <a:off x="268941" y="1842249"/>
          <a:ext cx="11725836" cy="510070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05318"/>
                <a:gridCol w="9520518"/>
              </a:tblGrid>
              <a:tr h="295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an integer, an integral representation of the next available byte of the input. The integer -1 is returned once the end of the input is encountered.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(byte buffer [])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read the specified buffer length bytes from the input and returns the total number of bytes successfully read. It returns -1 once the end of the input is encountered.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read (byte buffer [],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read the '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 bytes from the buffer starting at a specified location, '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'. It returns the total number of bytes successfully read from the input. It returns -1 once the end of the input is encountered.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available 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returns the number of bytes that are available to read.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mark(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mark the current position in the input stream until the specified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are read.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reset 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reset the input pointer to the previously set mark.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 skip (long nBytes)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skip the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the input stream and returns the total number of bytes that are skipped.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close ()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is used to close the input source. If an attempt is made to read even after the closing,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thrown by the method.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907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97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Byte Streams- </a:t>
            </a:r>
            <a:r>
              <a:rPr lang="en-US" dirty="0" err="1" smtClean="0"/>
              <a:t>OutputStream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8906"/>
            <a:ext cx="10515600" cy="60511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err="1" smtClean="0"/>
              <a:t>java.io.OutputStream</a:t>
            </a:r>
            <a:endParaRPr lang="en-US" b="1" dirty="0" smtClean="0"/>
          </a:p>
          <a:p>
            <a:pPr lvl="1" algn="just"/>
            <a:r>
              <a:rPr lang="en-US" sz="2800" dirty="0" err="1" smtClean="0"/>
              <a:t>java.io.ByteArrayOutputStream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java.io.FileOutputStream</a:t>
            </a:r>
            <a:endParaRPr lang="en-US" sz="2800" dirty="0" smtClean="0"/>
          </a:p>
          <a:p>
            <a:pPr lvl="1" algn="just"/>
            <a:r>
              <a:rPr lang="en-US" sz="2800" dirty="0" err="1" smtClean="0"/>
              <a:t>java.io.FilterOutputStream</a:t>
            </a:r>
            <a:endParaRPr lang="en-US" sz="2800" dirty="0" smtClean="0"/>
          </a:p>
          <a:p>
            <a:pPr lvl="2" algn="just"/>
            <a:r>
              <a:rPr lang="en-US" sz="2400" dirty="0" err="1" smtClean="0"/>
              <a:t>java.io.BufferedOutputStream</a:t>
            </a:r>
            <a:endParaRPr lang="en-US" sz="2400" dirty="0" smtClean="0"/>
          </a:p>
          <a:p>
            <a:pPr lvl="2" algn="just"/>
            <a:r>
              <a:rPr lang="en-US" sz="2400" dirty="0" err="1" smtClean="0"/>
              <a:t>java.io.DataOutputStream</a:t>
            </a:r>
            <a:r>
              <a:rPr lang="en-US" sz="2400" dirty="0" smtClean="0"/>
              <a:t> </a:t>
            </a:r>
          </a:p>
          <a:p>
            <a:pPr lvl="2" algn="just"/>
            <a:r>
              <a:rPr lang="en-US" sz="2400" dirty="0" err="1" smtClean="0"/>
              <a:t>java.io.PrintStream</a:t>
            </a:r>
            <a:r>
              <a:rPr lang="en-US" sz="2400" dirty="0" smtClean="0"/>
              <a:t> </a:t>
            </a:r>
          </a:p>
          <a:p>
            <a:pPr lvl="1" algn="just"/>
            <a:r>
              <a:rPr lang="en-US" sz="2800" dirty="0" err="1" smtClean="0"/>
              <a:t>java.io.ObjectOutputStream</a:t>
            </a:r>
            <a:r>
              <a:rPr lang="en-US" sz="2800" dirty="0" smtClean="0"/>
              <a:t> </a:t>
            </a:r>
          </a:p>
          <a:p>
            <a:pPr lvl="1" algn="just"/>
            <a:r>
              <a:rPr lang="en-US" sz="2800" dirty="0" err="1" smtClean="0"/>
              <a:t>java.io.PipedOutputStream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90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3972</Words>
  <Application>Microsoft Office PowerPoint</Application>
  <PresentationFormat>Custom</PresentationFormat>
  <Paragraphs>725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File Handling</vt:lpstr>
      <vt:lpstr>I/O Stream</vt:lpstr>
      <vt:lpstr>I/O Stream</vt:lpstr>
      <vt:lpstr>I/O Stream</vt:lpstr>
      <vt:lpstr>Byte Streams</vt:lpstr>
      <vt:lpstr>Byte Streams- InputStream </vt:lpstr>
      <vt:lpstr>Byte Streams- InputStream </vt:lpstr>
      <vt:lpstr>Byte Streams- InputStream </vt:lpstr>
      <vt:lpstr>Byte Streams- OutputStream  </vt:lpstr>
      <vt:lpstr>Byte Streams- OutputStream </vt:lpstr>
      <vt:lpstr>Byte Streams- OutputStream</vt:lpstr>
      <vt:lpstr>Byte Streams</vt:lpstr>
      <vt:lpstr>Byte Streams</vt:lpstr>
      <vt:lpstr>Byte Streams</vt:lpstr>
      <vt:lpstr>Character Streams</vt:lpstr>
      <vt:lpstr>Character Streams- Reader Class</vt:lpstr>
      <vt:lpstr>Character Streams- Reader Class</vt:lpstr>
      <vt:lpstr>Character Streams- Reader Class</vt:lpstr>
      <vt:lpstr>Character Streams- Writer Class</vt:lpstr>
      <vt:lpstr>Character Streams- Writer Class</vt:lpstr>
      <vt:lpstr>Character Streams- Writer Class</vt:lpstr>
      <vt:lpstr>Character Streams</vt:lpstr>
      <vt:lpstr>Character Streams</vt:lpstr>
      <vt:lpstr>Buffered Streams</vt:lpstr>
      <vt:lpstr>Buffered Streams</vt:lpstr>
      <vt:lpstr>Buffered Streams</vt:lpstr>
      <vt:lpstr>Buffered Streams</vt:lpstr>
      <vt:lpstr>Buffered Streams</vt:lpstr>
      <vt:lpstr>Scanning and Formatting</vt:lpstr>
      <vt:lpstr>Scanning</vt:lpstr>
      <vt:lpstr>Scanning</vt:lpstr>
      <vt:lpstr>Scanning</vt:lpstr>
      <vt:lpstr>Scanning</vt:lpstr>
      <vt:lpstr>Scanning</vt:lpstr>
      <vt:lpstr>Scanning</vt:lpstr>
      <vt:lpstr>Scanning</vt:lpstr>
      <vt:lpstr>Formatting</vt:lpstr>
      <vt:lpstr>Formatting</vt:lpstr>
      <vt:lpstr>Formatting</vt:lpstr>
      <vt:lpstr>Standard Streams</vt:lpstr>
      <vt:lpstr>Standard Streams</vt:lpstr>
      <vt:lpstr>Wrapper classes</vt:lpstr>
      <vt:lpstr>Wrapper classes</vt:lpstr>
      <vt:lpstr>Example</vt:lpstr>
      <vt:lpstr>Example</vt:lpstr>
      <vt:lpstr>Example</vt:lpstr>
      <vt:lpstr>File class</vt:lpstr>
      <vt:lpstr>File class</vt:lpstr>
      <vt:lpstr>Creating New Files</vt:lpstr>
      <vt:lpstr>Creating New Files</vt:lpstr>
      <vt:lpstr>Creating New Files</vt:lpstr>
      <vt:lpstr>Creating New Directories</vt:lpstr>
      <vt:lpstr>Renaming Files and Directories</vt:lpstr>
      <vt:lpstr>Deleting Files and Directories</vt:lpstr>
      <vt:lpstr>Querying the File System</vt:lpstr>
      <vt:lpstr>Querying the File System</vt:lpstr>
      <vt:lpstr>Querying the File System</vt:lpstr>
      <vt:lpstr>File or Directory Existence</vt:lpstr>
      <vt:lpstr>File and Directory Permissions</vt:lpstr>
      <vt:lpstr>File and Directory Permissions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dc:creator>Windows User</dc:creator>
  <cp:lastModifiedBy>Kuldeep Singh</cp:lastModifiedBy>
  <cp:revision>282</cp:revision>
  <dcterms:created xsi:type="dcterms:W3CDTF">2021-06-22T11:51:11Z</dcterms:created>
  <dcterms:modified xsi:type="dcterms:W3CDTF">2022-07-01T05:24:05Z</dcterms:modified>
</cp:coreProperties>
</file>