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1" r:id="rId37"/>
    <p:sldId id="292" r:id="rId38"/>
    <p:sldId id="294" r:id="rId39"/>
    <p:sldId id="295" r:id="rId40"/>
    <p:sldId id="298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2" r:id="rId65"/>
    <p:sldId id="320" r:id="rId66"/>
    <p:sldId id="321" r:id="rId67"/>
    <p:sldId id="325" r:id="rId68"/>
    <p:sldId id="326" r:id="rId69"/>
    <p:sldId id="323" r:id="rId70"/>
    <p:sldId id="324" r:id="rId71"/>
    <p:sldId id="327" r:id="rId72"/>
    <p:sldId id="328" r:id="rId73"/>
    <p:sldId id="329" r:id="rId74"/>
    <p:sldId id="330" r:id="rId75"/>
    <p:sldId id="331" r:id="rId76"/>
    <p:sldId id="334" r:id="rId77"/>
    <p:sldId id="333" r:id="rId78"/>
    <p:sldId id="33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2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5D4B-30D4-473A-B0F8-AA77B8D04335}" type="datetimeFigureOut">
              <a:rPr lang="en-US" smtClean="0"/>
              <a:t>22-Jul-21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8DFE-06DA-4C09-96CF-26F7FFE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layout/gridbag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AWT &amp; Swings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822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After a frame window has been created, it will not be visible until you call </a:t>
            </a:r>
            <a:r>
              <a:rPr lang="en-US" dirty="0" err="1"/>
              <a:t>setVisible</a:t>
            </a:r>
            <a:r>
              <a:rPr lang="en-US" dirty="0"/>
              <a:t>( ). 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setVisible</a:t>
            </a:r>
            <a:r>
              <a:rPr lang="en-US" sz="2400" dirty="0"/>
              <a:t>(boolean </a:t>
            </a:r>
            <a:r>
              <a:rPr lang="en-US" sz="2400" dirty="0" err="1"/>
              <a:t>visibleFlag</a:t>
            </a:r>
            <a:r>
              <a:rPr lang="en-US" sz="2400" dirty="0"/>
              <a:t>)</a:t>
            </a:r>
          </a:p>
          <a:p>
            <a:pPr algn="just"/>
            <a:r>
              <a:rPr lang="en-US" dirty="0"/>
              <a:t>The component is visible if the argument to this method is true. Otherwise, it is hidden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change the title in a frame window using </a:t>
            </a:r>
            <a:r>
              <a:rPr lang="en-US" dirty="0" err="1"/>
              <a:t>setTitle</a:t>
            </a:r>
            <a:r>
              <a:rPr lang="en-US" dirty="0"/>
              <a:t>( </a:t>
            </a:r>
            <a:r>
              <a:rPr lang="en-US" dirty="0" smtClean="0"/>
              <a:t>).</a:t>
            </a:r>
            <a:endParaRPr lang="en-US" dirty="0"/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setTitle</a:t>
            </a:r>
            <a:r>
              <a:rPr lang="en-US" sz="2400" dirty="0"/>
              <a:t>(String </a:t>
            </a:r>
            <a:r>
              <a:rPr lang="en-US" sz="2400" dirty="0" err="1"/>
              <a:t>newTitle</a:t>
            </a:r>
            <a:r>
              <a:rPr lang="en-US" sz="2400" dirty="0"/>
              <a:t>)</a:t>
            </a:r>
          </a:p>
          <a:p>
            <a:pPr algn="just"/>
            <a:r>
              <a:rPr lang="en-US" dirty="0"/>
              <a:t>Here, </a:t>
            </a:r>
            <a:r>
              <a:rPr lang="en-US" dirty="0" err="1"/>
              <a:t>newTitle</a:t>
            </a:r>
            <a:r>
              <a:rPr lang="en-US" dirty="0"/>
              <a:t> is the new title for the window.</a:t>
            </a:r>
          </a:p>
        </p:txBody>
      </p:sp>
    </p:spTree>
    <p:extLst>
      <p:ext uri="{BB962C8B-B14F-4D97-AF65-F5344CB8AC3E}">
        <p14:creationId xmlns:p14="http://schemas.microsoft.com/office/powerpoint/2010/main" val="15783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6158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0" indent="0" algn="just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 </a:t>
            </a:r>
            <a:r>
              <a:rPr lang="en-US" sz="2400" dirty="0"/>
              <a:t>extends Frame{</a:t>
            </a:r>
          </a:p>
          <a:p>
            <a:pPr marL="0" indent="0" algn="just">
              <a:buNone/>
            </a:pPr>
            <a:r>
              <a:rPr lang="en-US" sz="2400" dirty="0"/>
              <a:t>	void </a:t>
            </a:r>
            <a:r>
              <a:rPr lang="en-US" sz="2400" dirty="0" err="1"/>
              <a:t>showFrame</a:t>
            </a:r>
            <a:r>
              <a:rPr lang="en-US" sz="2400" dirty="0"/>
              <a:t>()</a:t>
            </a:r>
          </a:p>
          <a:p>
            <a:pPr marL="0" indent="0" algn="just">
              <a:buNone/>
            </a:pPr>
            <a:r>
              <a:rPr lang="en-US" sz="2400" dirty="0"/>
              <a:t>	{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setSize</a:t>
            </a:r>
            <a:r>
              <a:rPr lang="en-US" sz="2400" dirty="0" smtClean="0"/>
              <a:t>(300,300</a:t>
            </a:r>
            <a:r>
              <a:rPr lang="en-US" sz="2400" dirty="0"/>
              <a:t>);//frame size 300 width and 300 height  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setVisible</a:t>
            </a:r>
            <a:r>
              <a:rPr lang="en-US" sz="2400" dirty="0" smtClean="0"/>
              <a:t>(true</a:t>
            </a:r>
            <a:r>
              <a:rPr lang="en-US" sz="2400" dirty="0"/>
              <a:t>);//now frame will be visible, by default not visible  </a:t>
            </a:r>
          </a:p>
          <a:p>
            <a:pPr marL="0" indent="0" algn="just">
              <a:buNone/>
            </a:pPr>
            <a:r>
              <a:rPr lang="en-US" sz="2400" dirty="0"/>
              <a:t>	} </a:t>
            </a:r>
          </a:p>
          <a:p>
            <a:pPr marL="0" indent="0" algn="just">
              <a:buNone/>
            </a:pPr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 algn="just">
              <a:buNone/>
            </a:pPr>
            <a:r>
              <a:rPr lang="en-US" sz="2400" dirty="0"/>
              <a:t>	 </a:t>
            </a:r>
            <a:r>
              <a:rPr lang="en-US" sz="2400" dirty="0" err="1"/>
              <a:t>DemoFrame</a:t>
            </a:r>
            <a:r>
              <a:rPr lang="en-US" sz="2400" dirty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obj.showFrame</a:t>
            </a:r>
            <a:r>
              <a:rPr lang="en-US" sz="2400" dirty="0"/>
              <a:t>();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9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6158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0" indent="0" algn="just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 </a:t>
            </a:r>
            <a:r>
              <a:rPr lang="en-US" sz="2400" dirty="0"/>
              <a:t>extends Frame{</a:t>
            </a:r>
          </a:p>
          <a:p>
            <a:pPr marL="0" indent="0" algn="just">
              <a:buNone/>
            </a:pPr>
            <a:r>
              <a:rPr lang="en-US" sz="2400" dirty="0"/>
              <a:t>	void </a:t>
            </a:r>
            <a:r>
              <a:rPr lang="en-US" sz="2400" dirty="0" err="1"/>
              <a:t>showFrame</a:t>
            </a:r>
            <a:r>
              <a:rPr lang="en-US" sz="2400" dirty="0"/>
              <a:t>()</a:t>
            </a:r>
          </a:p>
          <a:p>
            <a:pPr marL="0" indent="0" algn="just">
              <a:buNone/>
            </a:pPr>
            <a:r>
              <a:rPr lang="en-US" sz="2400" dirty="0"/>
              <a:t>	{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setSize</a:t>
            </a:r>
            <a:r>
              <a:rPr lang="en-US" sz="2400" dirty="0" smtClean="0"/>
              <a:t>(300,300</a:t>
            </a:r>
            <a:r>
              <a:rPr lang="en-US" sz="2400" dirty="0"/>
              <a:t>);//frame size 300 width and 300 height  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setVisible</a:t>
            </a:r>
            <a:r>
              <a:rPr lang="en-US" sz="2400" dirty="0" smtClean="0"/>
              <a:t>(true</a:t>
            </a:r>
            <a:r>
              <a:rPr lang="en-US" sz="2400" dirty="0"/>
              <a:t>);//now frame will be visible, by default not visible  </a:t>
            </a:r>
          </a:p>
          <a:p>
            <a:pPr marL="0" indent="0" algn="just">
              <a:buNone/>
            </a:pPr>
            <a:r>
              <a:rPr lang="en-US" sz="2400" dirty="0"/>
              <a:t>	} </a:t>
            </a:r>
          </a:p>
          <a:p>
            <a:pPr marL="0" indent="0" algn="just">
              <a:buNone/>
            </a:pPr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 algn="just">
              <a:buNone/>
            </a:pPr>
            <a:r>
              <a:rPr lang="en-US" sz="2400" dirty="0"/>
              <a:t>	 </a:t>
            </a:r>
            <a:r>
              <a:rPr lang="en-US" sz="2400" dirty="0" err="1"/>
              <a:t>DemoFrame</a:t>
            </a:r>
            <a:r>
              <a:rPr lang="en-US" sz="2400" dirty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obj.showFrame</a:t>
            </a:r>
            <a:r>
              <a:rPr lang="en-US" sz="2400" dirty="0"/>
              <a:t>();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58" y="3788709"/>
            <a:ext cx="2790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6158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0" indent="0" algn="just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 </a:t>
            </a:r>
            <a:r>
              <a:rPr lang="en-US" sz="2400" dirty="0"/>
              <a:t>extends Frame{</a:t>
            </a:r>
          </a:p>
          <a:p>
            <a:pPr marL="0" indent="0" algn="just">
              <a:buNone/>
            </a:pPr>
            <a:r>
              <a:rPr lang="en-US" sz="2400" dirty="0"/>
              <a:t>	void </a:t>
            </a:r>
            <a:r>
              <a:rPr lang="en-US" sz="2400" dirty="0" err="1"/>
              <a:t>showFrame</a:t>
            </a:r>
            <a:r>
              <a:rPr lang="en-US" sz="2400" dirty="0"/>
              <a:t>()</a:t>
            </a:r>
          </a:p>
          <a:p>
            <a:pPr marL="0" indent="0" algn="just">
              <a:buNone/>
            </a:pPr>
            <a:r>
              <a:rPr lang="en-US" sz="2400" dirty="0"/>
              <a:t>	{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setSize</a:t>
            </a:r>
            <a:r>
              <a:rPr lang="en-US" sz="2400" dirty="0" smtClean="0"/>
              <a:t>(300,300</a:t>
            </a:r>
            <a:r>
              <a:rPr lang="en-US" sz="2400" dirty="0"/>
              <a:t>);//frame size 300 width and 300 height 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setTitle</a:t>
            </a:r>
            <a:r>
              <a:rPr lang="en-US" sz="2400" dirty="0" smtClean="0"/>
              <a:t>(“DU”);	// now frame has title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setVisible</a:t>
            </a:r>
            <a:r>
              <a:rPr lang="en-US" sz="2400" dirty="0" smtClean="0"/>
              <a:t>(true</a:t>
            </a:r>
            <a:r>
              <a:rPr lang="en-US" sz="2400" dirty="0"/>
              <a:t>);//now frame will be visible, by default not visible  </a:t>
            </a:r>
          </a:p>
          <a:p>
            <a:pPr marL="0" indent="0" algn="just">
              <a:buNone/>
            </a:pPr>
            <a:r>
              <a:rPr lang="en-US" sz="2400" dirty="0"/>
              <a:t>	} </a:t>
            </a:r>
          </a:p>
          <a:p>
            <a:pPr marL="0" indent="0" algn="just">
              <a:buNone/>
            </a:pPr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 algn="just">
              <a:buNone/>
            </a:pPr>
            <a:r>
              <a:rPr lang="en-US" sz="2400" dirty="0"/>
              <a:t>	 </a:t>
            </a:r>
            <a:r>
              <a:rPr lang="en-US" sz="2400" dirty="0" err="1"/>
              <a:t>DemoFrame</a:t>
            </a:r>
            <a:r>
              <a:rPr lang="en-US" sz="2400" dirty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obj.showFrame</a:t>
            </a:r>
            <a:r>
              <a:rPr lang="en-US" sz="2400" dirty="0"/>
              <a:t>();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0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6158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0" indent="0" algn="just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 </a:t>
            </a:r>
            <a:r>
              <a:rPr lang="en-US" sz="2400" dirty="0"/>
              <a:t>extends Frame{</a:t>
            </a:r>
          </a:p>
          <a:p>
            <a:pPr marL="0" indent="0" algn="just">
              <a:buNone/>
            </a:pPr>
            <a:r>
              <a:rPr lang="en-US" sz="2400" dirty="0"/>
              <a:t>	void </a:t>
            </a:r>
            <a:r>
              <a:rPr lang="en-US" sz="2400" dirty="0" err="1"/>
              <a:t>showFrame</a:t>
            </a:r>
            <a:r>
              <a:rPr lang="en-US" sz="2400" dirty="0"/>
              <a:t>()</a:t>
            </a:r>
          </a:p>
          <a:p>
            <a:pPr marL="0" indent="0" algn="just">
              <a:buNone/>
            </a:pPr>
            <a:r>
              <a:rPr lang="en-US" sz="2400" dirty="0"/>
              <a:t>	{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setSize</a:t>
            </a:r>
            <a:r>
              <a:rPr lang="en-US" sz="2400" dirty="0" smtClean="0"/>
              <a:t>(300,300</a:t>
            </a:r>
            <a:r>
              <a:rPr lang="en-US" sz="2400" dirty="0"/>
              <a:t>);//frame size 300 width and 300 height 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setTitle</a:t>
            </a:r>
            <a:r>
              <a:rPr lang="en-US" sz="2400" dirty="0" smtClean="0"/>
              <a:t>(“DU”);	// now frame has title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 smtClean="0"/>
              <a:t>setVisible</a:t>
            </a:r>
            <a:r>
              <a:rPr lang="en-US" sz="2400" dirty="0" smtClean="0"/>
              <a:t>(true</a:t>
            </a:r>
            <a:r>
              <a:rPr lang="en-US" sz="2400" dirty="0"/>
              <a:t>);//now frame will be visible, by default not visible  </a:t>
            </a:r>
          </a:p>
          <a:p>
            <a:pPr marL="0" indent="0" algn="just">
              <a:buNone/>
            </a:pPr>
            <a:r>
              <a:rPr lang="en-US" sz="2400" dirty="0"/>
              <a:t>	} </a:t>
            </a:r>
          </a:p>
          <a:p>
            <a:pPr marL="0" indent="0" algn="just">
              <a:buNone/>
            </a:pPr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 algn="just">
              <a:buNone/>
            </a:pPr>
            <a:r>
              <a:rPr lang="en-US" sz="2400" dirty="0"/>
              <a:t>	 </a:t>
            </a:r>
            <a:r>
              <a:rPr lang="en-US" sz="2400" dirty="0" err="1"/>
              <a:t>DemoFrame</a:t>
            </a:r>
            <a:r>
              <a:rPr lang="en-US" sz="2400" dirty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obj.showFrame</a:t>
            </a:r>
            <a:r>
              <a:rPr lang="en-US" sz="2400" dirty="0"/>
              <a:t>();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62" y="3798234"/>
            <a:ext cx="2781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6158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0" indent="0" algn="just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void </a:t>
            </a:r>
            <a:r>
              <a:rPr lang="en-US" sz="2400" dirty="0" err="1"/>
              <a:t>showFrame</a:t>
            </a:r>
            <a:r>
              <a:rPr lang="en-US" sz="2400" dirty="0"/>
              <a:t>()</a:t>
            </a:r>
          </a:p>
          <a:p>
            <a:pPr marL="0" indent="0" algn="just">
              <a:buNone/>
            </a:pPr>
            <a:r>
              <a:rPr lang="en-US" sz="2400" dirty="0"/>
              <a:t>	{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smtClean="0"/>
              <a:t>Frame </a:t>
            </a:r>
            <a:r>
              <a:rPr lang="en-US" sz="2400" dirty="0"/>
              <a:t>f=new Frame(); 	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f.setSize</a:t>
            </a:r>
            <a:r>
              <a:rPr lang="en-US" sz="2400" dirty="0" smtClean="0"/>
              <a:t>(300,300</a:t>
            </a:r>
            <a:r>
              <a:rPr lang="en-US" sz="2400" dirty="0"/>
              <a:t>);//frame size 300 width and 300 height  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setTitle</a:t>
            </a:r>
            <a:r>
              <a:rPr lang="en-US" sz="2400" dirty="0"/>
              <a:t>(“DU”);	// now frame has title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f.setVisible</a:t>
            </a:r>
            <a:r>
              <a:rPr lang="en-US" sz="2400" dirty="0" smtClean="0"/>
              <a:t>(true</a:t>
            </a:r>
            <a:r>
              <a:rPr lang="en-US" sz="2400" dirty="0"/>
              <a:t>);//now frame will be visible, by default not visible  </a:t>
            </a:r>
          </a:p>
          <a:p>
            <a:pPr marL="0" indent="0" algn="just">
              <a:buNone/>
            </a:pPr>
            <a:r>
              <a:rPr lang="en-US" sz="2400" dirty="0"/>
              <a:t>	} </a:t>
            </a:r>
          </a:p>
          <a:p>
            <a:pPr marL="0" indent="0" algn="just">
              <a:buNone/>
            </a:pPr>
            <a:r>
              <a:rPr lang="en-US" sz="2400" dirty="0"/>
              <a:t>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 algn="just">
              <a:buNone/>
            </a:pPr>
            <a:r>
              <a:rPr lang="en-US" sz="2400" dirty="0"/>
              <a:t>	 </a:t>
            </a:r>
            <a:r>
              <a:rPr lang="en-US" sz="2400" dirty="0" err="1"/>
              <a:t>DemoFrame</a:t>
            </a:r>
            <a:r>
              <a:rPr lang="en-US" sz="2400" dirty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DemoFrame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err="1"/>
              <a:t>obj.showFrame</a:t>
            </a:r>
            <a:r>
              <a:rPr lang="en-US" sz="2400" dirty="0"/>
              <a:t>();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AWT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5534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AWT Control </a:t>
            </a:r>
            <a:r>
              <a:rPr lang="en-US" dirty="0" smtClean="0"/>
              <a:t>Fundamentals.</a:t>
            </a:r>
            <a:endParaRPr lang="en-US" dirty="0"/>
          </a:p>
          <a:p>
            <a:pPr lvl="1" algn="just"/>
            <a:r>
              <a:rPr lang="en-US" dirty="0" smtClean="0"/>
              <a:t>Labels</a:t>
            </a:r>
            <a:endParaRPr lang="en-US" dirty="0"/>
          </a:p>
          <a:p>
            <a:pPr lvl="1" algn="just"/>
            <a:r>
              <a:rPr lang="en-US" dirty="0" smtClean="0"/>
              <a:t>Push </a:t>
            </a:r>
            <a:r>
              <a:rPr lang="en-US" dirty="0"/>
              <a:t>buttons</a:t>
            </a:r>
          </a:p>
          <a:p>
            <a:pPr lvl="1" algn="just"/>
            <a:r>
              <a:rPr lang="en-US" dirty="0" smtClean="0"/>
              <a:t>Check </a:t>
            </a:r>
            <a:r>
              <a:rPr lang="en-US" dirty="0"/>
              <a:t>boxes</a:t>
            </a:r>
          </a:p>
          <a:p>
            <a:pPr lvl="1" algn="just"/>
            <a:r>
              <a:rPr lang="en-US" dirty="0" smtClean="0"/>
              <a:t>Choice </a:t>
            </a:r>
            <a:r>
              <a:rPr lang="en-US" dirty="0"/>
              <a:t>lists</a:t>
            </a:r>
          </a:p>
          <a:p>
            <a:pPr lvl="1" algn="just"/>
            <a:r>
              <a:rPr lang="en-US" dirty="0" smtClean="0"/>
              <a:t>Lists</a:t>
            </a:r>
            <a:endParaRPr lang="en-US" dirty="0"/>
          </a:p>
          <a:p>
            <a:pPr lvl="1" algn="just"/>
            <a:r>
              <a:rPr lang="en-US" dirty="0" smtClean="0"/>
              <a:t>Text </a:t>
            </a:r>
            <a:r>
              <a:rPr lang="en-US" dirty="0"/>
              <a:t>Editing</a:t>
            </a:r>
          </a:p>
          <a:p>
            <a:pPr algn="just"/>
            <a:r>
              <a:rPr lang="en-US" dirty="0"/>
              <a:t>These controls are subclasses of Component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You must add it to the window. </a:t>
            </a:r>
          </a:p>
          <a:p>
            <a:pPr algn="just"/>
            <a:r>
              <a:rPr lang="en-US" dirty="0"/>
              <a:t>You must first create an instance of the desired control and then add it to a window by calling add( ) which is defined by Container.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Component </a:t>
            </a:r>
            <a:r>
              <a:rPr lang="en-US" sz="2400" dirty="0"/>
              <a:t>add(Component </a:t>
            </a:r>
            <a:r>
              <a:rPr lang="en-US" sz="2400" dirty="0" err="1"/>
              <a:t>compRef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6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label is an object of type Label, and it contains a string, which it displays. </a:t>
            </a:r>
          </a:p>
          <a:p>
            <a:pPr marL="914400" lvl="2" indent="0" algn="just">
              <a:buNone/>
            </a:pPr>
            <a:r>
              <a:rPr lang="en-US" sz="2400" dirty="0"/>
              <a:t>Label( ) </a:t>
            </a:r>
          </a:p>
          <a:p>
            <a:pPr marL="914400" lvl="2" indent="0" algn="just">
              <a:buNone/>
            </a:pPr>
            <a:r>
              <a:rPr lang="en-US" sz="2400" dirty="0"/>
              <a:t>Label(String </a:t>
            </a:r>
            <a:r>
              <a:rPr lang="en-US" sz="2400" dirty="0" err="1"/>
              <a:t>str</a:t>
            </a:r>
            <a:r>
              <a:rPr lang="en-US" sz="2400" dirty="0"/>
              <a:t>) </a:t>
            </a:r>
          </a:p>
          <a:p>
            <a:pPr marL="914400" lvl="2" indent="0" algn="just">
              <a:buNone/>
            </a:pPr>
            <a:r>
              <a:rPr lang="en-US" sz="2400" dirty="0"/>
              <a:t>Label(String 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how) </a:t>
            </a:r>
          </a:p>
          <a:p>
            <a:pPr algn="just"/>
            <a:r>
              <a:rPr lang="en-US" dirty="0"/>
              <a:t>The first version creates a blank label. </a:t>
            </a:r>
          </a:p>
          <a:p>
            <a:pPr algn="just"/>
            <a:r>
              <a:rPr lang="en-US" dirty="0"/>
              <a:t>The second version creates a label that contains the string specified by str. This string is left-justified. </a:t>
            </a:r>
          </a:p>
          <a:p>
            <a:pPr algn="just"/>
            <a:r>
              <a:rPr lang="en-US" dirty="0"/>
              <a:t>The third version creates a label that contains the string specified by </a:t>
            </a:r>
            <a:r>
              <a:rPr lang="en-US" dirty="0" err="1"/>
              <a:t>str</a:t>
            </a:r>
            <a:r>
              <a:rPr lang="en-US" dirty="0"/>
              <a:t> using the alignment specified by how. </a:t>
            </a:r>
          </a:p>
          <a:p>
            <a:pPr algn="just"/>
            <a:r>
              <a:rPr lang="en-US" dirty="0"/>
              <a:t>The value of how must be one of these three constants: </a:t>
            </a:r>
            <a:r>
              <a:rPr lang="en-US" b="1" dirty="0" err="1"/>
              <a:t>Label.LEFT</a:t>
            </a:r>
            <a:r>
              <a:rPr lang="en-US" dirty="0"/>
              <a:t>, </a:t>
            </a:r>
            <a:r>
              <a:rPr lang="en-US" b="1" dirty="0" err="1"/>
              <a:t>Label.RIGHT</a:t>
            </a:r>
            <a:r>
              <a:rPr lang="en-US" dirty="0"/>
              <a:t>, or </a:t>
            </a:r>
            <a:r>
              <a:rPr lang="en-US" b="1" dirty="0" err="1"/>
              <a:t>Label.CENTER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can set or change the text in a label by using the </a:t>
            </a:r>
            <a:r>
              <a:rPr lang="en-US" dirty="0" err="1"/>
              <a:t>setText</a:t>
            </a:r>
            <a:r>
              <a:rPr lang="en-US" dirty="0"/>
              <a:t>( ) method. You can obtain the current label by calling </a:t>
            </a:r>
            <a:r>
              <a:rPr lang="en-US" dirty="0" err="1"/>
              <a:t>getText</a:t>
            </a:r>
            <a:r>
              <a:rPr lang="en-US" dirty="0"/>
              <a:t>( ). </a:t>
            </a:r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setText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marL="914400" lvl="2" indent="0" algn="just">
              <a:buNone/>
            </a:pPr>
            <a:r>
              <a:rPr lang="en-US" sz="2400" dirty="0"/>
              <a:t>String </a:t>
            </a:r>
            <a:r>
              <a:rPr lang="en-US" sz="2400" dirty="0" err="1"/>
              <a:t>getText</a:t>
            </a:r>
            <a:r>
              <a:rPr lang="en-US" sz="2400" dirty="0"/>
              <a:t>( )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setText</a:t>
            </a:r>
            <a:r>
              <a:rPr lang="en-US" dirty="0"/>
              <a:t>( ), </a:t>
            </a:r>
            <a:r>
              <a:rPr lang="en-US" dirty="0" err="1"/>
              <a:t>str</a:t>
            </a:r>
            <a:r>
              <a:rPr lang="en-US" dirty="0"/>
              <a:t> specifies the new label. 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getText</a:t>
            </a:r>
            <a:r>
              <a:rPr lang="en-US" dirty="0"/>
              <a:t>( ), the current label is returned.</a:t>
            </a:r>
          </a:p>
          <a:p>
            <a:pPr algn="just"/>
            <a:r>
              <a:rPr lang="en-US" dirty="0"/>
              <a:t>You can set the alignment of the string within the label by calling </a:t>
            </a:r>
            <a:r>
              <a:rPr lang="en-US" dirty="0" err="1"/>
              <a:t>setAlignment</a:t>
            </a:r>
            <a:r>
              <a:rPr lang="en-US" dirty="0"/>
              <a:t>( ). </a:t>
            </a:r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setAlignment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how)</a:t>
            </a:r>
          </a:p>
          <a:p>
            <a:pPr marL="914400" lvl="2" indent="0" algn="just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getAlignment</a:t>
            </a:r>
            <a:r>
              <a:rPr lang="en-US" sz="2400" dirty="0"/>
              <a:t>(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5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push button is a component that contains a label and that generates an event when it is pressed. Push buttons are objects of type Button. </a:t>
            </a:r>
          </a:p>
          <a:p>
            <a:pPr marL="914400" lvl="2" indent="0" algn="just">
              <a:buNone/>
            </a:pPr>
            <a:r>
              <a:rPr lang="en-US" sz="2400" dirty="0"/>
              <a:t>Button( )</a:t>
            </a:r>
          </a:p>
          <a:p>
            <a:pPr marL="914400" lvl="2" indent="0" algn="just">
              <a:buNone/>
            </a:pPr>
            <a:r>
              <a:rPr lang="en-US" sz="2400" dirty="0"/>
              <a:t>Button(String 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algn="just"/>
            <a:r>
              <a:rPr lang="en-US" dirty="0"/>
              <a:t>The first version creates an empty button. </a:t>
            </a:r>
          </a:p>
          <a:p>
            <a:pPr algn="just"/>
            <a:r>
              <a:rPr lang="en-US" dirty="0"/>
              <a:t>The second creates a button that contains </a:t>
            </a:r>
            <a:r>
              <a:rPr lang="en-US" dirty="0" err="1"/>
              <a:t>str</a:t>
            </a:r>
            <a:r>
              <a:rPr lang="en-US" dirty="0"/>
              <a:t> as a label.</a:t>
            </a:r>
          </a:p>
          <a:p>
            <a:pPr algn="just"/>
            <a:r>
              <a:rPr lang="en-US" dirty="0"/>
              <a:t>After a button has been created, you can set its label by calling </a:t>
            </a:r>
            <a:r>
              <a:rPr lang="en-US" dirty="0" err="1"/>
              <a:t>setLabel</a:t>
            </a:r>
            <a:r>
              <a:rPr lang="en-US" dirty="0"/>
              <a:t>( ). </a:t>
            </a:r>
          </a:p>
          <a:p>
            <a:pPr algn="just"/>
            <a:r>
              <a:rPr lang="en-US" dirty="0"/>
              <a:t>You can retrieve its label by calling </a:t>
            </a:r>
            <a:r>
              <a:rPr lang="en-US" dirty="0" err="1"/>
              <a:t>getLabel</a:t>
            </a:r>
            <a:r>
              <a:rPr lang="en-US" dirty="0"/>
              <a:t>( ). </a:t>
            </a:r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setLabel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marL="914400" lvl="2" indent="0" algn="just">
              <a:buNone/>
            </a:pPr>
            <a:r>
              <a:rPr lang="en-US" sz="2400" dirty="0"/>
              <a:t>String </a:t>
            </a:r>
            <a:r>
              <a:rPr lang="en-US" sz="2400" dirty="0" err="1"/>
              <a:t>getLabel</a:t>
            </a:r>
            <a:r>
              <a:rPr lang="en-US" sz="2400" dirty="0"/>
              <a:t>( )</a:t>
            </a:r>
          </a:p>
          <a:p>
            <a:pPr algn="just"/>
            <a:r>
              <a:rPr lang="en-US" dirty="0"/>
              <a:t>Here, </a:t>
            </a:r>
            <a:r>
              <a:rPr lang="en-US" dirty="0" err="1"/>
              <a:t>str</a:t>
            </a:r>
            <a:r>
              <a:rPr lang="en-US" dirty="0"/>
              <a:t> becomes the new label for the button.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3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dirty="0" smtClean="0"/>
              <a:t>The AWT (Abstract Window Toolkit) was Java’s first GUI framework, and it has been part of Java since version 1.0. </a:t>
            </a:r>
          </a:p>
          <a:p>
            <a:pPr algn="just"/>
            <a:r>
              <a:rPr lang="en-US" dirty="0" smtClean="0"/>
              <a:t>It contains numerous classes and methods that allow you to create windows.</a:t>
            </a:r>
          </a:p>
          <a:p>
            <a:pPr algn="just"/>
            <a:r>
              <a:rPr lang="en-US" dirty="0"/>
              <a:t>The AWT classes are contained in the </a:t>
            </a:r>
            <a:r>
              <a:rPr lang="en-US" dirty="0" err="1"/>
              <a:t>java.awt</a:t>
            </a:r>
            <a:r>
              <a:rPr lang="en-US" dirty="0"/>
              <a:t> package.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one of Java’s largest packages</a:t>
            </a:r>
          </a:p>
        </p:txBody>
      </p:sp>
    </p:spTree>
    <p:extLst>
      <p:ext uri="{BB962C8B-B14F-4D97-AF65-F5344CB8AC3E}">
        <p14:creationId xmlns:p14="http://schemas.microsoft.com/office/powerpoint/2010/main" val="31313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Handling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time a button is pressed, an action event is generated. This is sent to any listeners that previously registered an interest in receiving action event notifications from that component.</a:t>
            </a:r>
          </a:p>
          <a:p>
            <a:pPr algn="just"/>
            <a:r>
              <a:rPr lang="en-US" dirty="0"/>
              <a:t>Each listener implements the </a:t>
            </a:r>
            <a:r>
              <a:rPr lang="en-US" dirty="0" err="1"/>
              <a:t>ActionListener</a:t>
            </a:r>
            <a:r>
              <a:rPr lang="en-US" dirty="0"/>
              <a:t> interface.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someComponent.addActionListener</a:t>
            </a:r>
            <a:r>
              <a:rPr lang="en-US" sz="2400" dirty="0" smtClean="0"/>
              <a:t>(</a:t>
            </a:r>
            <a:r>
              <a:rPr lang="en-US" sz="2400" dirty="0" err="1" smtClean="0"/>
              <a:t>instanceOfMyClass</a:t>
            </a:r>
            <a:r>
              <a:rPr lang="en-US" sz="2400" dirty="0"/>
              <a:t>);</a:t>
            </a:r>
            <a:endParaRPr lang="en-US" sz="2400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interface defines the </a:t>
            </a:r>
            <a:r>
              <a:rPr lang="en-US" dirty="0" err="1"/>
              <a:t>actionPerformed</a:t>
            </a:r>
            <a:r>
              <a:rPr lang="en-US" dirty="0"/>
              <a:t>( ) method, which is called when an event occurs. 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actionPerformed</a:t>
            </a:r>
            <a:r>
              <a:rPr lang="en-US" sz="2400" dirty="0"/>
              <a:t>(</a:t>
            </a:r>
            <a:r>
              <a:rPr lang="en-US" sz="2400" dirty="0" err="1"/>
              <a:t>ActionEvent</a:t>
            </a:r>
            <a:r>
              <a:rPr lang="en-US" sz="2400" dirty="0"/>
              <a:t> e) { </a:t>
            </a:r>
          </a:p>
          <a:p>
            <a:pPr marL="914400" lvl="2" indent="0" algn="just">
              <a:buNone/>
            </a:pPr>
            <a:r>
              <a:rPr lang="en-US" sz="2400" dirty="0"/>
              <a:t>    ...//code that reacts to the action... </a:t>
            </a:r>
            <a:r>
              <a:rPr lang="en-US" sz="2400" dirty="0" smtClean="0"/>
              <a:t>}</a:t>
            </a:r>
          </a:p>
          <a:p>
            <a:pPr algn="just"/>
            <a:r>
              <a:rPr lang="en-US" dirty="0" smtClean="0"/>
              <a:t>An </a:t>
            </a:r>
            <a:r>
              <a:rPr lang="en-US" dirty="0" err="1"/>
              <a:t>ActionEvent</a:t>
            </a:r>
            <a:r>
              <a:rPr lang="en-US" dirty="0"/>
              <a:t> object is supplied as the argument to this method. It contains both a reference to the button </a:t>
            </a:r>
            <a:r>
              <a:rPr lang="en-US" dirty="0" smtClean="0"/>
              <a:t>that generated </a:t>
            </a:r>
            <a:r>
              <a:rPr lang="en-US" dirty="0"/>
              <a:t>the event and a reference to the action command string associated with the button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6860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ActionListener</a:t>
            </a:r>
            <a:r>
              <a:rPr lang="en-US" sz="1800" dirty="0"/>
              <a:t> {</a:t>
            </a:r>
          </a:p>
          <a:p>
            <a:pPr marL="0" indent="0" algn="just">
              <a:buNone/>
            </a:pPr>
            <a:r>
              <a:rPr lang="en-US" sz="1800" dirty="0"/>
              <a:t>	Button yes, no, maybe;</a:t>
            </a:r>
          </a:p>
          <a:p>
            <a:pPr marL="0" indent="0" algn="just">
              <a:buNone/>
            </a:pPr>
            <a:r>
              <a:rPr lang="en-US" sz="1800" dirty="0"/>
              <a:t>	String </a:t>
            </a:r>
            <a:r>
              <a:rPr lang="en-US" sz="1800" dirty="0" err="1"/>
              <a:t>msg</a:t>
            </a:r>
            <a:r>
              <a:rPr lang="en-US" sz="1800" dirty="0"/>
              <a:t>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 smtClean="0"/>
              <a:t>() </a:t>
            </a:r>
            <a:r>
              <a:rPr lang="en-US" sz="1800" dirty="0"/>
              <a:t>	{					yes = new Button("Yes");</a:t>
            </a:r>
          </a:p>
          <a:p>
            <a:pPr marL="0" indent="0" algn="just">
              <a:buNone/>
            </a:pPr>
            <a:r>
              <a:rPr lang="en-US" sz="1800" dirty="0"/>
              <a:t>		no = new Button("No");</a:t>
            </a:r>
          </a:p>
          <a:p>
            <a:pPr marL="0" indent="0" algn="just">
              <a:buNone/>
            </a:pPr>
            <a:r>
              <a:rPr lang="en-US" sz="1800" dirty="0"/>
              <a:t>		maybe = new Button("Undecided");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add(yes</a:t>
            </a:r>
            <a:r>
              <a:rPr lang="en-US" sz="1800" dirty="0" smtClean="0"/>
              <a:t>); </a:t>
            </a:r>
            <a:r>
              <a:rPr lang="en-US" sz="1800" dirty="0"/>
              <a:t>	add(no</a:t>
            </a:r>
            <a:r>
              <a:rPr lang="en-US" sz="1800" dirty="0" smtClean="0"/>
              <a:t>); </a:t>
            </a:r>
            <a:r>
              <a:rPr lang="en-US" sz="1800" dirty="0"/>
              <a:t>	add(maybe);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yes.addActionListener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no.addActionListener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maybe.addActionListener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setSize</a:t>
            </a:r>
            <a:r>
              <a:rPr lang="en-US" sz="1800" dirty="0"/>
              <a:t>(300,300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r>
              <a:rPr lang="en-US" sz="1800" dirty="0"/>
              <a:t>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setVisible</a:t>
            </a:r>
            <a:r>
              <a:rPr lang="en-US" sz="1800" dirty="0" smtClean="0"/>
              <a:t>(true); </a:t>
            </a: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void </a:t>
            </a:r>
            <a:r>
              <a:rPr lang="en-US" sz="1800" dirty="0" err="1" smtClean="0"/>
              <a:t>actionPerformed</a:t>
            </a:r>
            <a:r>
              <a:rPr lang="en-US" sz="1800" dirty="0" smtClean="0"/>
              <a:t>(</a:t>
            </a:r>
            <a:r>
              <a:rPr lang="en-US" sz="1800" dirty="0" err="1" smtClean="0"/>
              <a:t>ActionEvent</a:t>
            </a:r>
            <a:r>
              <a:rPr lang="en-US" sz="1800" dirty="0" smtClean="0"/>
              <a:t> </a:t>
            </a:r>
            <a:r>
              <a:rPr lang="en-US" sz="1800" dirty="0" err="1" smtClean="0"/>
              <a:t>ae</a:t>
            </a:r>
            <a:r>
              <a:rPr lang="en-US" sz="1800" dirty="0" smtClean="0"/>
              <a:t>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 = </a:t>
            </a:r>
            <a:r>
              <a:rPr lang="en-US" sz="1800" dirty="0" err="1" smtClean="0"/>
              <a:t>ae.getActionCommand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if(</a:t>
            </a:r>
            <a:r>
              <a:rPr lang="en-US" sz="1800" dirty="0" err="1" smtClean="0"/>
              <a:t>str.equals</a:t>
            </a:r>
            <a:r>
              <a:rPr lang="en-US" sz="1800" dirty="0" smtClean="0"/>
              <a:t>("Yes"))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"You pressed Yes.";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else if(</a:t>
            </a:r>
            <a:r>
              <a:rPr lang="en-US" sz="1800" dirty="0" err="1" smtClean="0"/>
              <a:t>str.equals</a:t>
            </a:r>
            <a:r>
              <a:rPr lang="en-US" sz="1800" dirty="0" smtClean="0"/>
              <a:t>("No"))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"You pressed No.";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else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msg</a:t>
            </a:r>
            <a:r>
              <a:rPr lang="en-US" sz="1800" dirty="0" smtClean="0"/>
              <a:t> = "You pressed Undecided.";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}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9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2005012"/>
            <a:ext cx="2781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check box is a control that is used to turn an option on or off.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consists of a small box </a:t>
            </a:r>
            <a:r>
              <a:rPr lang="en-US" dirty="0" smtClean="0"/>
              <a:t>that can </a:t>
            </a:r>
            <a:r>
              <a:rPr lang="en-US" dirty="0"/>
              <a:t>either contain a check mark or not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 label associated with each check box </a:t>
            </a:r>
            <a:r>
              <a:rPr lang="en-US" dirty="0" smtClean="0"/>
              <a:t>that describes </a:t>
            </a:r>
            <a:r>
              <a:rPr lang="en-US" dirty="0"/>
              <a:t>what option the box represents.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change the state of a check box by </a:t>
            </a:r>
            <a:r>
              <a:rPr lang="en-US" dirty="0" smtClean="0"/>
              <a:t>clicking on </a:t>
            </a:r>
            <a:r>
              <a:rPr lang="en-US" dirty="0"/>
              <a:t>it. </a:t>
            </a:r>
            <a:endParaRPr lang="en-US" dirty="0" smtClean="0"/>
          </a:p>
          <a:p>
            <a:pPr algn="just"/>
            <a:r>
              <a:rPr lang="en-US" dirty="0" smtClean="0"/>
              <a:t>Check </a:t>
            </a:r>
            <a:r>
              <a:rPr lang="en-US" dirty="0"/>
              <a:t>boxes can be used individually or as part of a group</a:t>
            </a:r>
            <a:r>
              <a:rPr lang="en-US" dirty="0" smtClean="0"/>
              <a:t>.</a:t>
            </a:r>
          </a:p>
          <a:p>
            <a:pPr marL="914400" lvl="2" indent="0" algn="just">
              <a:buNone/>
            </a:pPr>
            <a:r>
              <a:rPr lang="en-US" sz="2400" dirty="0"/>
              <a:t>Checkbox( ) </a:t>
            </a:r>
          </a:p>
          <a:p>
            <a:pPr marL="914400" lvl="2" indent="0" algn="just">
              <a:buNone/>
            </a:pPr>
            <a:r>
              <a:rPr lang="en-US" sz="2400" dirty="0"/>
              <a:t>Checkbox(String </a:t>
            </a:r>
            <a:r>
              <a:rPr lang="en-US" sz="2400" dirty="0" err="1"/>
              <a:t>str</a:t>
            </a:r>
            <a:r>
              <a:rPr lang="en-US" sz="2400" dirty="0"/>
              <a:t>) </a:t>
            </a:r>
          </a:p>
          <a:p>
            <a:pPr marL="914400" lvl="2" indent="0" algn="just">
              <a:buNone/>
            </a:pPr>
            <a:r>
              <a:rPr lang="en-US" sz="2400" dirty="0"/>
              <a:t>Checkbox(String </a:t>
            </a:r>
            <a:r>
              <a:rPr lang="en-US" sz="2400" dirty="0" err="1"/>
              <a:t>str</a:t>
            </a:r>
            <a:r>
              <a:rPr lang="en-US" sz="2400" dirty="0"/>
              <a:t>, boolean on) </a:t>
            </a:r>
          </a:p>
          <a:p>
            <a:pPr marL="914400" lvl="2" indent="0" algn="just">
              <a:buNone/>
            </a:pPr>
            <a:r>
              <a:rPr lang="en-US" sz="2400" dirty="0"/>
              <a:t>Checkbox(String </a:t>
            </a:r>
            <a:r>
              <a:rPr lang="en-US" sz="2400" dirty="0" err="1"/>
              <a:t>str</a:t>
            </a:r>
            <a:r>
              <a:rPr lang="en-US" sz="2400" dirty="0"/>
              <a:t>, boolean on, </a:t>
            </a:r>
            <a:r>
              <a:rPr lang="en-US" sz="2400" dirty="0" err="1"/>
              <a:t>CheckboxGroup</a:t>
            </a:r>
            <a:r>
              <a:rPr lang="en-US" sz="2400" dirty="0"/>
              <a:t> </a:t>
            </a:r>
            <a:r>
              <a:rPr lang="en-US" sz="2400" dirty="0" err="1"/>
              <a:t>cbGroup</a:t>
            </a:r>
            <a:r>
              <a:rPr lang="en-US" sz="2400" dirty="0"/>
              <a:t>) </a:t>
            </a:r>
          </a:p>
          <a:p>
            <a:pPr marL="914400" lvl="2" indent="0" algn="just">
              <a:buNone/>
            </a:pPr>
            <a:r>
              <a:rPr lang="en-US" sz="2400" dirty="0"/>
              <a:t>Checkbox(String 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CheckboxGroup</a:t>
            </a:r>
            <a:r>
              <a:rPr lang="en-US" sz="2400" dirty="0"/>
              <a:t> </a:t>
            </a:r>
            <a:r>
              <a:rPr lang="en-US" sz="2400" dirty="0" err="1"/>
              <a:t>cbGroup</a:t>
            </a:r>
            <a:r>
              <a:rPr lang="en-US" sz="2400" dirty="0"/>
              <a:t>, boolean on)</a:t>
            </a:r>
          </a:p>
        </p:txBody>
      </p:sp>
    </p:spTree>
    <p:extLst>
      <p:ext uri="{BB962C8B-B14F-4D97-AF65-F5344CB8AC3E}">
        <p14:creationId xmlns:p14="http://schemas.microsoft.com/office/powerpoint/2010/main" val="7622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retrieve the current state of a check box, call </a:t>
            </a:r>
            <a:r>
              <a:rPr lang="en-US" dirty="0" err="1"/>
              <a:t>getState</a:t>
            </a:r>
            <a:r>
              <a:rPr lang="en-US" dirty="0"/>
              <a:t>( ). To set its state, call </a:t>
            </a:r>
            <a:r>
              <a:rPr lang="en-US" dirty="0" err="1"/>
              <a:t>setState</a:t>
            </a:r>
            <a:r>
              <a:rPr lang="en-US" dirty="0"/>
              <a:t>( ).</a:t>
            </a:r>
          </a:p>
          <a:p>
            <a:pPr algn="just"/>
            <a:r>
              <a:rPr lang="en-US" dirty="0"/>
              <a:t>You can obtain the current label associated with a check box by calling </a:t>
            </a:r>
            <a:r>
              <a:rPr lang="en-US" dirty="0" err="1"/>
              <a:t>getLabel</a:t>
            </a:r>
            <a:r>
              <a:rPr lang="en-US" dirty="0"/>
              <a:t>( ). </a:t>
            </a:r>
            <a:endParaRPr lang="en-US" dirty="0" smtClean="0"/>
          </a:p>
          <a:p>
            <a:pPr algn="just"/>
            <a:r>
              <a:rPr lang="en-US" dirty="0" smtClean="0"/>
              <a:t>To set the </a:t>
            </a:r>
            <a:r>
              <a:rPr lang="en-US" dirty="0"/>
              <a:t>label, call </a:t>
            </a:r>
            <a:r>
              <a:rPr lang="en-US" dirty="0" err="1"/>
              <a:t>setLabel</a:t>
            </a:r>
            <a:r>
              <a:rPr lang="en-US" dirty="0"/>
              <a:t>( </a:t>
            </a:r>
            <a:r>
              <a:rPr lang="en-US" dirty="0" smtClean="0"/>
              <a:t>).</a:t>
            </a:r>
            <a:endParaRPr lang="en-US" dirty="0"/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getState</a:t>
            </a:r>
            <a:r>
              <a:rPr lang="en-US" sz="2400" dirty="0"/>
              <a:t>( )</a:t>
            </a:r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setState</a:t>
            </a:r>
            <a:r>
              <a:rPr lang="en-US" sz="2400" dirty="0"/>
              <a:t>(boolean on)</a:t>
            </a:r>
          </a:p>
          <a:p>
            <a:pPr marL="914400" lvl="2" indent="0" algn="just">
              <a:buNone/>
            </a:pPr>
            <a:r>
              <a:rPr lang="en-US" sz="2400" dirty="0"/>
              <a:t>String </a:t>
            </a:r>
            <a:r>
              <a:rPr lang="en-US" sz="2400" dirty="0" err="1"/>
              <a:t>getLabel</a:t>
            </a:r>
            <a:r>
              <a:rPr lang="en-US" sz="2400" dirty="0"/>
              <a:t>( )</a:t>
            </a:r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setLabel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algn="just"/>
            <a:r>
              <a:rPr lang="en-US" dirty="0"/>
              <a:t>Here, if on is true, the box is checked. If it is false, the box is cleared.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3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Handling Check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time a check box is selected or deselected, an item event is generated.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sent to </a:t>
            </a:r>
            <a:r>
              <a:rPr lang="en-US" dirty="0" smtClean="0"/>
              <a:t>any listeners </a:t>
            </a:r>
            <a:r>
              <a:rPr lang="en-US" dirty="0"/>
              <a:t>that previously registered an interest in receiving item event notifications from </a:t>
            </a:r>
            <a:r>
              <a:rPr lang="en-US" dirty="0" smtClean="0"/>
              <a:t>that component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listener implements the </a:t>
            </a:r>
            <a:r>
              <a:rPr lang="en-US" dirty="0" err="1"/>
              <a:t>ItemListener</a:t>
            </a:r>
            <a:r>
              <a:rPr lang="en-US" dirty="0"/>
              <a:t> interface.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interface defines </a:t>
            </a:r>
            <a:r>
              <a:rPr lang="en-US" dirty="0" smtClean="0"/>
              <a:t>the </a:t>
            </a:r>
            <a:r>
              <a:rPr lang="en-US" dirty="0" err="1" smtClean="0"/>
              <a:t>itemStateChanged</a:t>
            </a:r>
            <a:r>
              <a:rPr lang="en-US" dirty="0"/>
              <a:t>( ) method.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err="1"/>
              <a:t>ItemEvent</a:t>
            </a:r>
            <a:r>
              <a:rPr lang="en-US" dirty="0"/>
              <a:t> object is supplied as the argument to </a:t>
            </a:r>
            <a:r>
              <a:rPr lang="en-US" dirty="0" smtClean="0"/>
              <a:t>this method</a:t>
            </a:r>
            <a:r>
              <a:rPr lang="en-US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0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Checkbox yes, no, maybe;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	</a:t>
            </a:r>
          </a:p>
          <a:p>
            <a:pPr marL="0" indent="0" algn="just">
              <a:buNone/>
            </a:pPr>
            <a:r>
              <a:rPr lang="en-US" sz="1800" dirty="0"/>
              <a:t>		yes = new Checkbox("Yes");</a:t>
            </a:r>
          </a:p>
          <a:p>
            <a:pPr marL="0" indent="0" algn="just">
              <a:buNone/>
            </a:pPr>
            <a:r>
              <a:rPr lang="en-US" sz="1800" dirty="0"/>
              <a:t>		no = new Checkbox("No");</a:t>
            </a:r>
          </a:p>
          <a:p>
            <a:pPr marL="0" indent="0" algn="just">
              <a:buNone/>
            </a:pPr>
            <a:r>
              <a:rPr lang="en-US" sz="1800" dirty="0"/>
              <a:t>		maybe = new Checkbox("Undecided");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add(yes</a:t>
            </a:r>
            <a:r>
              <a:rPr lang="en-US" sz="1800" dirty="0" smtClean="0"/>
              <a:t>);   add(no);   add(maybe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yes.addItemListener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no.addItemListener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maybe.addItemListener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setSize</a:t>
            </a:r>
            <a:r>
              <a:rPr lang="en-US" sz="1800" dirty="0"/>
              <a:t>(300,300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6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Checkbox yes, no, maybe;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	</a:t>
            </a:r>
          </a:p>
          <a:p>
            <a:pPr marL="0" indent="0" algn="just">
              <a:buNone/>
            </a:pPr>
            <a:r>
              <a:rPr lang="en-US" sz="1800" dirty="0"/>
              <a:t>		yes = new Checkbox("Yes");</a:t>
            </a:r>
          </a:p>
          <a:p>
            <a:pPr marL="0" indent="0" algn="just">
              <a:buNone/>
            </a:pPr>
            <a:r>
              <a:rPr lang="en-US" sz="1800" dirty="0"/>
              <a:t>		no = new Checkbox("No");</a:t>
            </a:r>
          </a:p>
          <a:p>
            <a:pPr marL="0" indent="0" algn="just">
              <a:buNone/>
            </a:pPr>
            <a:r>
              <a:rPr lang="en-US" sz="1800" dirty="0"/>
              <a:t>		maybe = new Checkbox("Undecided");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add(yes</a:t>
            </a:r>
            <a:r>
              <a:rPr lang="en-US" sz="1800" dirty="0" smtClean="0"/>
              <a:t>);   add(no);   add(maybe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yes.addItemListener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no.addItemListener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maybe.addItemListener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setSize</a:t>
            </a:r>
            <a:r>
              <a:rPr lang="en-US" sz="1800" dirty="0"/>
              <a:t>(300,300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0" y="3335346"/>
            <a:ext cx="2771775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53" y="6169874"/>
            <a:ext cx="64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java.awt.event.ItemEvent</a:t>
            </a:r>
            <a:r>
              <a:rPr lang="en-US" dirty="0"/>
              <a:t>[</a:t>
            </a:r>
            <a:r>
              <a:rPr lang="en-US" dirty="0" err="1"/>
              <a:t>ITEM_STATE_CHANGED,item</a:t>
            </a:r>
            <a:r>
              <a:rPr lang="en-US" dirty="0"/>
              <a:t>=</a:t>
            </a:r>
            <a:r>
              <a:rPr lang="en-US" dirty="0" err="1"/>
              <a:t>Undecided,stateChange</a:t>
            </a:r>
            <a:r>
              <a:rPr lang="en-US" dirty="0"/>
              <a:t>=SELECTED] on checkbox0</a:t>
            </a:r>
          </a:p>
        </p:txBody>
      </p:sp>
    </p:spTree>
    <p:extLst>
      <p:ext uri="{BB962C8B-B14F-4D97-AF65-F5344CB8AC3E}">
        <p14:creationId xmlns:p14="http://schemas.microsoft.com/office/powerpoint/2010/main" val="34415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CheckboxGroup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possible to create a set of mutually exclusive check boxes in which one and only </a:t>
            </a:r>
            <a:r>
              <a:rPr lang="en-US" dirty="0" smtClean="0"/>
              <a:t>one check </a:t>
            </a:r>
            <a:r>
              <a:rPr lang="en-US" dirty="0"/>
              <a:t>box in the group can be checked at any one time.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check boxes are often </a:t>
            </a:r>
            <a:r>
              <a:rPr lang="en-US" dirty="0" smtClean="0"/>
              <a:t>called radio buttons.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9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CheckboxGroup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Checkbox yes, no, maybe;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  <a:r>
              <a:rPr lang="en-US" sz="1800" dirty="0"/>
              <a:t>		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cbg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CheckboxGroup</a:t>
            </a:r>
            <a:r>
              <a:rPr lang="en-US" sz="1800" dirty="0"/>
              <a:t>();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yes </a:t>
            </a:r>
            <a:r>
              <a:rPr lang="en-US" sz="1800" dirty="0"/>
              <a:t>= new Checkbox("Yes", </a:t>
            </a:r>
            <a:r>
              <a:rPr lang="en-US" sz="1800" dirty="0" err="1"/>
              <a:t>cbg</a:t>
            </a:r>
            <a:r>
              <a:rPr lang="en-US" sz="1800" dirty="0"/>
              <a:t>, false);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no </a:t>
            </a:r>
            <a:r>
              <a:rPr lang="en-US" sz="1800" dirty="0"/>
              <a:t>= new Checkbox("No", </a:t>
            </a:r>
            <a:r>
              <a:rPr lang="en-US" sz="1800" dirty="0" err="1"/>
              <a:t>cbg</a:t>
            </a:r>
            <a:r>
              <a:rPr lang="en-US" sz="1800" dirty="0"/>
              <a:t>, false);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maybe </a:t>
            </a:r>
            <a:r>
              <a:rPr lang="en-US" sz="1800" dirty="0"/>
              <a:t>= new Checkbox("Undecided", </a:t>
            </a:r>
            <a:r>
              <a:rPr lang="en-US" sz="1800" dirty="0" err="1"/>
              <a:t>cbg</a:t>
            </a:r>
            <a:r>
              <a:rPr lang="en-US" sz="1800" dirty="0"/>
              <a:t>, false);		</a:t>
            </a:r>
            <a:r>
              <a:rPr lang="en-US" sz="1800" dirty="0" smtClean="0"/>
              <a:t>	</a:t>
            </a:r>
            <a:r>
              <a:rPr lang="en-US" sz="1800" dirty="0" err="1" smtClean="0"/>
              <a:t>setLayout</a:t>
            </a:r>
            <a:r>
              <a:rPr lang="en-US" sz="1800" dirty="0" smtClean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add(yes</a:t>
            </a:r>
            <a:r>
              <a:rPr lang="en-US" sz="1800" dirty="0" smtClean="0"/>
              <a:t>);   add(no);   add(maybe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yes.addItemListener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no.addItemListener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maybe.addItemListener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setSize</a:t>
            </a:r>
            <a:r>
              <a:rPr lang="en-US" sz="1800" dirty="0"/>
              <a:t>(300,300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08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dirty="0"/>
              <a:t>The two most common windows are those derived from </a:t>
            </a:r>
            <a:r>
              <a:rPr lang="en-US" b="1" dirty="0"/>
              <a:t>Panel</a:t>
            </a:r>
            <a:r>
              <a:rPr lang="en-US" dirty="0" smtClean="0"/>
              <a:t>, which </a:t>
            </a:r>
            <a:r>
              <a:rPr lang="en-US" dirty="0"/>
              <a:t>is used by applets, and those derived from </a:t>
            </a:r>
            <a:r>
              <a:rPr lang="en-US" b="1" dirty="0"/>
              <a:t>Frame</a:t>
            </a:r>
            <a:r>
              <a:rPr lang="en-US" dirty="0"/>
              <a:t>, which creates a standard </a:t>
            </a:r>
            <a:r>
              <a:rPr lang="en-US" dirty="0" smtClean="0"/>
              <a:t>application window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Much </a:t>
            </a:r>
            <a:r>
              <a:rPr lang="en-US" dirty="0"/>
              <a:t>of the functionality of these windows is derived from their parent classes.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46" y="2844893"/>
            <a:ext cx="4107236" cy="36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CheckboxGroup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Checkbox yes, no, maybe;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/>
              <a:t>	</a:t>
            </a:r>
            <a:r>
              <a:rPr lang="en-US" sz="1800" smtClean="0"/>
              <a:t>{</a:t>
            </a:r>
            <a:r>
              <a:rPr lang="en-US" sz="1800" dirty="0"/>
              <a:t>		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cbg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CheckboxGroup</a:t>
            </a:r>
            <a:r>
              <a:rPr lang="en-US" sz="1800" dirty="0"/>
              <a:t>();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yes </a:t>
            </a:r>
            <a:r>
              <a:rPr lang="en-US" sz="1800" dirty="0"/>
              <a:t>= new Checkbox("Yes", </a:t>
            </a:r>
            <a:r>
              <a:rPr lang="en-US" sz="1800" dirty="0" err="1"/>
              <a:t>cbg</a:t>
            </a:r>
            <a:r>
              <a:rPr lang="en-US" sz="1800" dirty="0"/>
              <a:t>, false);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no </a:t>
            </a:r>
            <a:r>
              <a:rPr lang="en-US" sz="1800" dirty="0"/>
              <a:t>= new Checkbox("No", </a:t>
            </a:r>
            <a:r>
              <a:rPr lang="en-US" sz="1800" dirty="0" err="1"/>
              <a:t>cbg</a:t>
            </a:r>
            <a:r>
              <a:rPr lang="en-US" sz="1800" dirty="0"/>
              <a:t>, false);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maybe </a:t>
            </a:r>
            <a:r>
              <a:rPr lang="en-US" sz="1800" dirty="0"/>
              <a:t>= new Checkbox("Undecided", </a:t>
            </a:r>
            <a:r>
              <a:rPr lang="en-US" sz="1800" dirty="0" err="1"/>
              <a:t>cbg</a:t>
            </a:r>
            <a:r>
              <a:rPr lang="en-US" sz="1800" dirty="0"/>
              <a:t>, false);		</a:t>
            </a:r>
            <a:r>
              <a:rPr lang="en-US" sz="1800" dirty="0" smtClean="0"/>
              <a:t>	</a:t>
            </a:r>
            <a:r>
              <a:rPr lang="en-US" sz="1800" dirty="0" err="1" smtClean="0"/>
              <a:t>setLayout</a:t>
            </a:r>
            <a:r>
              <a:rPr lang="en-US" sz="1800" dirty="0" smtClean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add(yes</a:t>
            </a:r>
            <a:r>
              <a:rPr lang="en-US" sz="1800" dirty="0" smtClean="0"/>
              <a:t>);   add(no);   add(maybe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yes.addItemListener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no.addItemListener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maybe.addItemListener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setSize</a:t>
            </a:r>
            <a:r>
              <a:rPr lang="en-US" sz="1800" dirty="0"/>
              <a:t>(300,300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09" y="3242141"/>
            <a:ext cx="2781300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53" y="6169874"/>
            <a:ext cx="64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java.awt.event.ItemEvent</a:t>
            </a:r>
            <a:r>
              <a:rPr lang="en-US" dirty="0"/>
              <a:t>[</a:t>
            </a:r>
            <a:r>
              <a:rPr lang="en-US" dirty="0" err="1"/>
              <a:t>ITEM_STATE_CHANGED,item</a:t>
            </a:r>
            <a:r>
              <a:rPr lang="en-US" dirty="0"/>
              <a:t>=</a:t>
            </a:r>
            <a:r>
              <a:rPr lang="en-US" dirty="0" err="1"/>
              <a:t>Undecided,stateChange</a:t>
            </a:r>
            <a:r>
              <a:rPr lang="en-US" dirty="0"/>
              <a:t>=SELECTED] on checkbox0</a:t>
            </a:r>
          </a:p>
        </p:txBody>
      </p:sp>
    </p:spTree>
    <p:extLst>
      <p:ext uri="{BB962C8B-B14F-4D97-AF65-F5344CB8AC3E}">
        <p14:creationId xmlns:p14="http://schemas.microsoft.com/office/powerpoint/2010/main" val="9233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smtClean="0"/>
              <a:t>Choice </a:t>
            </a:r>
            <a:r>
              <a:rPr lang="en-US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</a:t>
            </a:r>
            <a:r>
              <a:rPr lang="en-US" smtClean="0"/>
              <a:t>Choice </a:t>
            </a:r>
            <a:r>
              <a:rPr lang="en-US" dirty="0"/>
              <a:t>class is used to create a pop-up list of items from which the user may choose.</a:t>
            </a:r>
          </a:p>
          <a:p>
            <a:pPr algn="just"/>
            <a:r>
              <a:rPr lang="en-US" dirty="0"/>
              <a:t>Thus, </a:t>
            </a:r>
            <a:r>
              <a:rPr lang="en-US"/>
              <a:t>a </a:t>
            </a:r>
            <a:r>
              <a:rPr lang="en-US" smtClean="0"/>
              <a:t>Choice </a:t>
            </a:r>
            <a:r>
              <a:rPr lang="en-US" dirty="0"/>
              <a:t>control is a form of menu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user clicks on it, </a:t>
            </a:r>
            <a:r>
              <a:rPr lang="en-US" dirty="0" smtClean="0"/>
              <a:t>the whole </a:t>
            </a:r>
            <a:r>
              <a:rPr lang="en-US" dirty="0"/>
              <a:t>list </a:t>
            </a:r>
            <a:r>
              <a:rPr lang="en-US"/>
              <a:t>of </a:t>
            </a:r>
            <a:r>
              <a:rPr lang="en-US" smtClean="0"/>
              <a:t>choices </a:t>
            </a:r>
            <a:r>
              <a:rPr lang="en-US" dirty="0"/>
              <a:t>pops up, and a new selection can be made.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item in the list </a:t>
            </a:r>
            <a:r>
              <a:rPr lang="en-US" dirty="0" smtClean="0"/>
              <a:t>is a </a:t>
            </a:r>
            <a:r>
              <a:rPr lang="en-US" dirty="0"/>
              <a:t>string that appears as a left-justified label in the order it is added to </a:t>
            </a:r>
            <a:r>
              <a:rPr lang="en-US"/>
              <a:t>the </a:t>
            </a:r>
            <a:r>
              <a:rPr lang="en-US" smtClean="0"/>
              <a:t>Choice </a:t>
            </a:r>
            <a:r>
              <a:rPr lang="en-US" dirty="0"/>
              <a:t>object.</a:t>
            </a:r>
          </a:p>
          <a:p>
            <a:pPr algn="just"/>
            <a:r>
              <a:rPr lang="en-US" smtClean="0"/>
              <a:t>Choice </a:t>
            </a:r>
            <a:r>
              <a:rPr lang="en-US" dirty="0"/>
              <a:t>defines only the default constructor, which creates an empty </a:t>
            </a:r>
            <a:r>
              <a:rPr lang="en-US" dirty="0" smtClean="0"/>
              <a:t>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7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Choice </a:t>
            </a:r>
            <a:r>
              <a:rPr lang="en-US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/>
              <a:t> </a:t>
            </a:r>
            <a:r>
              <a:rPr lang="en-US" sz="1800" smtClean="0"/>
              <a:t>Choice </a:t>
            </a:r>
            <a:r>
              <a:rPr lang="en-US" sz="1800" dirty="0" err="1"/>
              <a:t>chs</a:t>
            </a:r>
            <a:r>
              <a:rPr lang="en-US" sz="1800" dirty="0"/>
              <a:t>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</a:t>
            </a:r>
            <a:r>
              <a:rPr lang="en-US" sz="1800" dirty="0"/>
              <a:t> = </a:t>
            </a:r>
            <a:r>
              <a:rPr lang="en-US" sz="1800"/>
              <a:t>new </a:t>
            </a:r>
            <a:r>
              <a:rPr lang="en-US" sz="1800" smtClean="0"/>
              <a:t>Choice();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("Yes");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("No");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("Maybe");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chs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chs.addItemListener</a:t>
            </a:r>
            <a:r>
              <a:rPr lang="en-US" sz="1800" dirty="0"/>
              <a:t>(this); 		</a:t>
            </a:r>
            <a:r>
              <a:rPr lang="en-US" sz="1800" dirty="0" smtClean="0"/>
              <a:t>	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488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Choice </a:t>
            </a:r>
            <a:r>
              <a:rPr lang="en-US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/>
              <a:t> </a:t>
            </a:r>
            <a:r>
              <a:rPr lang="en-US" sz="1800" smtClean="0"/>
              <a:t>Choice </a:t>
            </a:r>
            <a:r>
              <a:rPr lang="en-US" sz="1800" dirty="0" err="1"/>
              <a:t>chs</a:t>
            </a:r>
            <a:r>
              <a:rPr lang="en-US" sz="1800" dirty="0"/>
              <a:t>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</a:t>
            </a:r>
            <a:r>
              <a:rPr lang="en-US" sz="1800" dirty="0"/>
              <a:t> = </a:t>
            </a:r>
            <a:r>
              <a:rPr lang="en-US" sz="1800"/>
              <a:t>new </a:t>
            </a:r>
            <a:r>
              <a:rPr lang="en-US" sz="1800" smtClean="0"/>
              <a:t>Choice();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("Yes");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("No");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("Maybe");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chs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chs.addItemListener</a:t>
            </a:r>
            <a:r>
              <a:rPr lang="en-US" sz="1800" dirty="0"/>
              <a:t>(this); 		</a:t>
            </a:r>
            <a:r>
              <a:rPr lang="en-US" sz="1800" dirty="0" smtClean="0"/>
              <a:t>	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10" y="3367928"/>
            <a:ext cx="2762250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53" y="6169874"/>
            <a:ext cx="64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java.awt.event.ItemEvent</a:t>
            </a:r>
            <a:r>
              <a:rPr lang="en-US" dirty="0"/>
              <a:t>[</a:t>
            </a:r>
            <a:r>
              <a:rPr lang="en-US" dirty="0" err="1"/>
              <a:t>ITEM_STATE_CHANGED,item</a:t>
            </a:r>
            <a:r>
              <a:rPr lang="en-US" dirty="0"/>
              <a:t>=No</a:t>
            </a:r>
            <a:r>
              <a:rPr lang="en-US" dirty="0" smtClean="0"/>
              <a:t>, </a:t>
            </a:r>
            <a:r>
              <a:rPr lang="en-US" dirty="0" err="1" smtClean="0"/>
              <a:t>stateChange</a:t>
            </a:r>
            <a:r>
              <a:rPr lang="en-US" dirty="0" smtClean="0"/>
              <a:t>=SELECTED</a:t>
            </a:r>
            <a:r>
              <a:rPr lang="en-US" dirty="0"/>
              <a:t>] on </a:t>
            </a:r>
            <a:r>
              <a:rPr lang="en-US" dirty="0" smtClean="0"/>
              <a:t>choice0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98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List class provides a compact, </a:t>
            </a:r>
            <a:r>
              <a:rPr lang="en-US" dirty="0" smtClean="0"/>
              <a:t>multiple-choice, </a:t>
            </a:r>
            <a:r>
              <a:rPr lang="en-US" dirty="0"/>
              <a:t>scrolling selection list. </a:t>
            </a:r>
            <a:endParaRPr lang="en-US" dirty="0" smtClean="0"/>
          </a:p>
          <a:p>
            <a:pPr algn="just"/>
            <a:r>
              <a:rPr lang="en-US" dirty="0" smtClean="0"/>
              <a:t>Unlike the Choice </a:t>
            </a:r>
            <a:r>
              <a:rPr lang="en-US" dirty="0"/>
              <a:t>object, which shows only the single selected item in the menu, a List object can </a:t>
            </a:r>
            <a:r>
              <a:rPr lang="en-US" dirty="0" smtClean="0"/>
              <a:t>be constructed </a:t>
            </a:r>
            <a:r>
              <a:rPr lang="en-US" dirty="0"/>
              <a:t>to show any number of </a:t>
            </a:r>
            <a:r>
              <a:rPr lang="en-US" dirty="0" smtClean="0"/>
              <a:t>choices </a:t>
            </a:r>
            <a:r>
              <a:rPr lang="en-US" dirty="0"/>
              <a:t>in the visible window.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also be created </a:t>
            </a:r>
            <a:r>
              <a:rPr lang="en-US" dirty="0" smtClean="0"/>
              <a:t>to allow </a:t>
            </a:r>
            <a:r>
              <a:rPr lang="en-US" dirty="0"/>
              <a:t>multiple selections. </a:t>
            </a:r>
            <a:endParaRPr lang="en-US" dirty="0" smtClean="0"/>
          </a:p>
          <a:p>
            <a:pPr algn="just"/>
            <a:endParaRPr lang="en-US" sz="2400" dirty="0"/>
          </a:p>
          <a:p>
            <a:pPr marL="914400" lvl="2" indent="0" algn="just">
              <a:buNone/>
            </a:pPr>
            <a:r>
              <a:rPr lang="en-US" sz="2400" dirty="0"/>
              <a:t>void add(String name)</a:t>
            </a:r>
          </a:p>
          <a:p>
            <a:pPr marL="914400" lvl="2" indent="0" algn="just">
              <a:buNone/>
            </a:pPr>
            <a:r>
              <a:rPr lang="en-US" sz="2400" dirty="0"/>
              <a:t>void add(String name, </a:t>
            </a:r>
            <a:r>
              <a:rPr lang="en-US" sz="2400" dirty="0" err="1"/>
              <a:t>int</a:t>
            </a:r>
            <a:r>
              <a:rPr lang="en-US" sz="2400" dirty="0"/>
              <a:t> index)</a:t>
            </a:r>
          </a:p>
          <a:p>
            <a:pPr algn="just"/>
            <a:r>
              <a:rPr lang="en-US" dirty="0"/>
              <a:t>Here, name is the name of the item added to the list. The first form adds items to the end of the list. </a:t>
            </a:r>
          </a:p>
          <a:p>
            <a:pPr algn="just"/>
            <a:r>
              <a:rPr lang="en-US" dirty="0"/>
              <a:t>The second form adds the item at the index specified by index. Indexing begins at zero. </a:t>
            </a:r>
          </a:p>
        </p:txBody>
      </p:sp>
    </p:spTree>
    <p:extLst>
      <p:ext uri="{BB962C8B-B14F-4D97-AF65-F5344CB8AC3E}">
        <p14:creationId xmlns:p14="http://schemas.microsoft.com/office/powerpoint/2010/main" val="406672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5876364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2400" dirty="0"/>
              <a:t>List( ) </a:t>
            </a:r>
            <a:endParaRPr lang="en-US" sz="2400" dirty="0" smtClean="0"/>
          </a:p>
          <a:p>
            <a:pPr marL="914400" lvl="2" indent="0" algn="just">
              <a:buNone/>
            </a:pPr>
            <a:r>
              <a:rPr lang="en-US" sz="2400" dirty="0" smtClean="0"/>
              <a:t>List(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numRows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2" indent="0" algn="just">
              <a:buNone/>
            </a:pPr>
            <a:r>
              <a:rPr lang="en-US" sz="2400" dirty="0"/>
              <a:t>List(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numRows</a:t>
            </a:r>
            <a:r>
              <a:rPr lang="en-US" sz="2400" dirty="0"/>
              <a:t>, boolean </a:t>
            </a:r>
            <a:r>
              <a:rPr lang="en-US" sz="2400" dirty="0" err="1"/>
              <a:t>multipleSelect</a:t>
            </a:r>
            <a:r>
              <a:rPr lang="en-US" sz="2400" dirty="0" smtClean="0"/>
              <a:t>)</a:t>
            </a:r>
            <a:endParaRPr lang="en-US" sz="2400" dirty="0"/>
          </a:p>
          <a:p>
            <a:pPr algn="just"/>
            <a:r>
              <a:rPr lang="en-US" dirty="0"/>
              <a:t>The first version creates a List control that allows only one item to be selected at any </a:t>
            </a:r>
            <a:r>
              <a:rPr lang="en-US" dirty="0" smtClean="0"/>
              <a:t>one time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second form, the value of </a:t>
            </a:r>
            <a:r>
              <a:rPr lang="en-US" dirty="0" err="1"/>
              <a:t>numRows</a:t>
            </a:r>
            <a:r>
              <a:rPr lang="en-US" dirty="0"/>
              <a:t> specifies the number of entries in the </a:t>
            </a:r>
            <a:r>
              <a:rPr lang="en-US" dirty="0" smtClean="0"/>
              <a:t>list that </a:t>
            </a:r>
            <a:r>
              <a:rPr lang="en-US" dirty="0"/>
              <a:t>will always be visible </a:t>
            </a:r>
            <a:r>
              <a:rPr lang="en-US" dirty="0" smtClean="0"/>
              <a:t>(others </a:t>
            </a:r>
            <a:r>
              <a:rPr lang="en-US" dirty="0"/>
              <a:t>can be scrolled into view as needed).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third form, </a:t>
            </a:r>
            <a:r>
              <a:rPr lang="en-US" dirty="0" smtClean="0"/>
              <a:t>if </a:t>
            </a:r>
            <a:r>
              <a:rPr lang="en-US" dirty="0" err="1" smtClean="0"/>
              <a:t>multipleSelect</a:t>
            </a:r>
            <a:r>
              <a:rPr lang="en-US" dirty="0" smtClean="0"/>
              <a:t> </a:t>
            </a:r>
            <a:r>
              <a:rPr lang="en-US" dirty="0"/>
              <a:t>is true, then the user may select two or more items at a time. If it is false, </a:t>
            </a:r>
            <a:r>
              <a:rPr lang="en-US" dirty="0" smtClean="0"/>
              <a:t>then only </a:t>
            </a:r>
            <a:r>
              <a:rPr lang="en-US" dirty="0"/>
              <a:t>one item may be selected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727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smtClean="0"/>
              <a:t>List </a:t>
            </a:r>
            <a:r>
              <a:rPr lang="en-US" sz="1800" dirty="0" err="1" smtClean="0"/>
              <a:t>chs</a:t>
            </a:r>
            <a:r>
              <a:rPr lang="en-US" sz="1800" dirty="0"/>
              <a:t>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</a:t>
            </a:r>
            <a:r>
              <a:rPr lang="en-US" sz="1800" dirty="0"/>
              <a:t> = new </a:t>
            </a:r>
            <a:r>
              <a:rPr lang="en-US" sz="1800" dirty="0" smtClean="0"/>
              <a:t>List();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("Yes");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("No");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("Maybe");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chs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chs.addItemListener</a:t>
            </a:r>
            <a:r>
              <a:rPr lang="en-US" sz="1800" dirty="0"/>
              <a:t>(this); 		</a:t>
            </a:r>
            <a:r>
              <a:rPr lang="en-US" sz="1800" dirty="0" smtClean="0"/>
              <a:t>	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9404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ItemListener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smtClean="0"/>
              <a:t>List </a:t>
            </a:r>
            <a:r>
              <a:rPr lang="en-US" sz="1800" dirty="0" err="1" smtClean="0"/>
              <a:t>chs</a:t>
            </a:r>
            <a:r>
              <a:rPr lang="en-US" sz="1800" dirty="0"/>
              <a:t>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</a:t>
            </a:r>
            <a:r>
              <a:rPr lang="en-US" sz="1800" dirty="0"/>
              <a:t> = new </a:t>
            </a:r>
            <a:r>
              <a:rPr lang="en-US" sz="1800" dirty="0" smtClean="0"/>
              <a:t>List();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("Yes");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("No");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</a:t>
            </a:r>
            <a:r>
              <a:rPr lang="en-US" sz="1800" dirty="0"/>
              <a:t>("Maybe");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chs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chs.addItemListener</a:t>
            </a:r>
            <a:r>
              <a:rPr lang="en-US" sz="1800" dirty="0"/>
              <a:t>(this); 		</a:t>
            </a:r>
            <a:r>
              <a:rPr lang="en-US" sz="1800" dirty="0" smtClean="0"/>
              <a:t>	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setVisible</a:t>
            </a:r>
            <a:r>
              <a:rPr lang="en-US" sz="1800" dirty="0"/>
              <a:t>(true)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itemStateChanged</a:t>
            </a:r>
            <a:r>
              <a:rPr lang="en-US" sz="1800" dirty="0"/>
              <a:t>(</a:t>
            </a:r>
            <a:r>
              <a:rPr lang="en-US" sz="1800" dirty="0" err="1"/>
              <a:t>ItemEvent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844" y="3282482"/>
            <a:ext cx="2781300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53" y="6169874"/>
            <a:ext cx="64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java.awt.event.ItemEvent</a:t>
            </a:r>
            <a:r>
              <a:rPr lang="en-US" dirty="0"/>
              <a:t>[</a:t>
            </a:r>
            <a:r>
              <a:rPr lang="en-US" dirty="0" err="1"/>
              <a:t>ITEM_STATE_CHANGED,item</a:t>
            </a:r>
            <a:r>
              <a:rPr lang="en-US" dirty="0"/>
              <a:t>=1</a:t>
            </a:r>
            <a:r>
              <a:rPr lang="en-US" dirty="0" smtClean="0"/>
              <a:t>, </a:t>
            </a:r>
            <a:r>
              <a:rPr lang="en-US" dirty="0" err="1" smtClean="0"/>
              <a:t>stateChange</a:t>
            </a:r>
            <a:r>
              <a:rPr lang="en-US" dirty="0" smtClean="0"/>
              <a:t>=SELECTED</a:t>
            </a:r>
            <a:r>
              <a:rPr lang="en-US" dirty="0"/>
              <a:t>] on list0</a:t>
            </a:r>
          </a:p>
        </p:txBody>
      </p:sp>
    </p:spTree>
    <p:extLst>
      <p:ext uri="{BB962C8B-B14F-4D97-AF65-F5344CB8AC3E}">
        <p14:creationId xmlns:p14="http://schemas.microsoft.com/office/powerpoint/2010/main" val="96172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TextField</a:t>
            </a:r>
            <a:r>
              <a:rPr lang="en-US" dirty="0"/>
              <a:t> class implements a single-line text-entry area, usually called an edit control.</a:t>
            </a:r>
          </a:p>
          <a:p>
            <a:pPr algn="just"/>
            <a:r>
              <a:rPr lang="en-US" dirty="0"/>
              <a:t>Text fields allow the user to enter strings and to edit the text using the arrow keys, cut </a:t>
            </a:r>
            <a:r>
              <a:rPr lang="en-US" dirty="0" smtClean="0"/>
              <a:t>and paste </a:t>
            </a:r>
            <a:r>
              <a:rPr lang="en-US" dirty="0"/>
              <a:t>keys, and mouse selections. </a:t>
            </a:r>
            <a:endParaRPr lang="en-US" dirty="0" smtClean="0"/>
          </a:p>
          <a:p>
            <a:pPr algn="just"/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/>
              <a:t>is a subclass of </a:t>
            </a:r>
            <a:r>
              <a:rPr lang="en-US" dirty="0" err="1"/>
              <a:t>TextComponent</a:t>
            </a:r>
            <a:r>
              <a:rPr lang="en-US" dirty="0" smtClean="0"/>
              <a:t>.</a:t>
            </a:r>
          </a:p>
          <a:p>
            <a:pPr marL="914400" lvl="2" indent="0" algn="just">
              <a:buNone/>
            </a:pPr>
            <a:r>
              <a:rPr lang="en-US" sz="2400" dirty="0" err="1"/>
              <a:t>TextField</a:t>
            </a:r>
            <a:r>
              <a:rPr lang="en-US" sz="2400" dirty="0"/>
              <a:t>( 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2" indent="0" algn="just">
              <a:buNone/>
            </a:pPr>
            <a:r>
              <a:rPr lang="en-US" sz="2400" dirty="0" err="1"/>
              <a:t>TextField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numChars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2" indent="0" algn="just">
              <a:buNone/>
            </a:pPr>
            <a:r>
              <a:rPr lang="en-US" sz="2400" dirty="0" err="1"/>
              <a:t>TextField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US" sz="2400" dirty="0" err="1"/>
              <a:t>TextField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numChars</a:t>
            </a:r>
            <a:r>
              <a:rPr lang="en-US" sz="2400" dirty="0" smtClean="0"/>
              <a:t>)</a:t>
            </a:r>
            <a:endParaRPr lang="en-US" sz="2400" dirty="0"/>
          </a:p>
          <a:p>
            <a:pPr algn="just"/>
            <a:r>
              <a:rPr lang="en-US" dirty="0"/>
              <a:t>The first version creates a default text field.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dirty="0" smtClean="0"/>
              <a:t>creates </a:t>
            </a:r>
            <a:r>
              <a:rPr lang="en-US" dirty="0"/>
              <a:t>a text field that </a:t>
            </a:r>
            <a:r>
              <a:rPr lang="en-US" dirty="0" smtClean="0"/>
              <a:t>is </a:t>
            </a:r>
            <a:r>
              <a:rPr lang="en-US" dirty="0" err="1" smtClean="0"/>
              <a:t>numChars</a:t>
            </a:r>
            <a:r>
              <a:rPr lang="en-US" dirty="0" smtClean="0"/>
              <a:t> </a:t>
            </a:r>
            <a:r>
              <a:rPr lang="en-US" dirty="0"/>
              <a:t>characters wide.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third form initializes the text field with the string </a:t>
            </a:r>
            <a:r>
              <a:rPr lang="en-US" dirty="0" smtClean="0"/>
              <a:t>contained in </a:t>
            </a:r>
            <a:r>
              <a:rPr lang="en-US" dirty="0"/>
              <a:t>str.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fourth form initializes a text field and sets its width.</a:t>
            </a:r>
          </a:p>
        </p:txBody>
      </p:sp>
    </p:spTree>
    <p:extLst>
      <p:ext uri="{BB962C8B-B14F-4D97-AF65-F5344CB8AC3E}">
        <p14:creationId xmlns:p14="http://schemas.microsoft.com/office/powerpoint/2010/main" val="2395646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obtain the string currently contained in the text field, call </a:t>
            </a:r>
            <a:r>
              <a:rPr lang="en-US" dirty="0" err="1"/>
              <a:t>getText</a:t>
            </a:r>
            <a:r>
              <a:rPr lang="en-US" dirty="0" smtClean="0"/>
              <a:t>().</a:t>
            </a:r>
            <a:endParaRPr lang="en-US" dirty="0"/>
          </a:p>
          <a:p>
            <a:pPr algn="just"/>
            <a:r>
              <a:rPr lang="en-US" dirty="0"/>
              <a:t>To set the text, call </a:t>
            </a:r>
            <a:r>
              <a:rPr lang="en-US" dirty="0" err="1"/>
              <a:t>setText</a:t>
            </a:r>
            <a:r>
              <a:rPr lang="en-US" dirty="0"/>
              <a:t>( ). 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en-US" sz="2400" dirty="0" smtClean="0"/>
              <a:t>String </a:t>
            </a:r>
            <a:r>
              <a:rPr lang="en-US" sz="2400" dirty="0" err="1"/>
              <a:t>getText</a:t>
            </a:r>
            <a:r>
              <a:rPr lang="en-US" sz="2400" dirty="0"/>
              <a:t>( )</a:t>
            </a:r>
          </a:p>
          <a:p>
            <a:pPr marL="914400" lvl="2" indent="0" algn="just">
              <a:buNone/>
            </a:pPr>
            <a:r>
              <a:rPr lang="en-US" sz="2400" dirty="0"/>
              <a:t>void </a:t>
            </a:r>
            <a:r>
              <a:rPr lang="en-US" sz="2400" dirty="0" err="1"/>
              <a:t>setText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Your </a:t>
            </a:r>
            <a:r>
              <a:rPr lang="en-US" dirty="0"/>
              <a:t>program can obtain the currently selected text by calling </a:t>
            </a:r>
            <a:r>
              <a:rPr lang="en-US" dirty="0" err="1"/>
              <a:t>getSelectedText</a:t>
            </a:r>
            <a:r>
              <a:rPr lang="en-US" dirty="0"/>
              <a:t>( ). </a:t>
            </a:r>
          </a:p>
          <a:p>
            <a:pPr marL="914400" lvl="2" indent="0" algn="just">
              <a:buNone/>
            </a:pPr>
            <a:r>
              <a:rPr lang="en-US" sz="2400" dirty="0"/>
              <a:t>String </a:t>
            </a:r>
            <a:r>
              <a:rPr lang="en-US" sz="2400" dirty="0" err="1"/>
              <a:t>getSelectedText</a:t>
            </a:r>
            <a:r>
              <a:rPr lang="en-US" sz="2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5297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dirty="0"/>
              <a:t>At the top of the AWT hierarchy is the Component class. Component is an abstract </a:t>
            </a:r>
            <a:r>
              <a:rPr lang="en-US" dirty="0" smtClean="0"/>
              <a:t>class that </a:t>
            </a:r>
            <a:r>
              <a:rPr lang="en-US" dirty="0"/>
              <a:t>encapsulates all of the attributes of a visual component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defines over a hundred public methods that are </a:t>
            </a:r>
            <a:r>
              <a:rPr lang="en-US" dirty="0" smtClean="0"/>
              <a:t>responsible for </a:t>
            </a:r>
            <a:r>
              <a:rPr lang="en-US" dirty="0"/>
              <a:t>managing events, such as mouse and keyboard input, positioning and sizing the window</a:t>
            </a:r>
            <a:r>
              <a:rPr lang="en-US" dirty="0" smtClean="0"/>
              <a:t>, and </a:t>
            </a:r>
            <a:r>
              <a:rPr lang="en-US" dirty="0"/>
              <a:t>repainting.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46" y="3113833"/>
            <a:ext cx="4107236" cy="36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may be times when you will want the user to enter text that is not displayed, </a:t>
            </a:r>
            <a:r>
              <a:rPr lang="en-US" dirty="0" smtClean="0"/>
              <a:t>such as </a:t>
            </a:r>
            <a:r>
              <a:rPr lang="en-US" dirty="0"/>
              <a:t>a password.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disable the echoing of the characters as they are typed by </a:t>
            </a:r>
            <a:r>
              <a:rPr lang="en-US" dirty="0" smtClean="0"/>
              <a:t>calling </a:t>
            </a:r>
            <a:r>
              <a:rPr lang="en-US" dirty="0" err="1" smtClean="0"/>
              <a:t>setEchoChar</a:t>
            </a:r>
            <a:r>
              <a:rPr lang="en-US" dirty="0"/>
              <a:t>( ).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method specifies a single character that the </a:t>
            </a:r>
            <a:r>
              <a:rPr lang="en-US" dirty="0" err="1"/>
              <a:t>TextField</a:t>
            </a:r>
            <a:r>
              <a:rPr lang="en-US" dirty="0"/>
              <a:t> will display </a:t>
            </a:r>
            <a:r>
              <a:rPr lang="en-US" dirty="0" smtClean="0"/>
              <a:t>when characters </a:t>
            </a:r>
            <a:r>
              <a:rPr lang="en-US" dirty="0"/>
              <a:t>are entered (thus, the actual characters typed will not be shown)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setEchoChar</a:t>
            </a:r>
            <a:r>
              <a:rPr lang="en-US" sz="2400" dirty="0"/>
              <a:t>(char </a:t>
            </a:r>
            <a:r>
              <a:rPr lang="en-US" sz="2400" dirty="0" err="1"/>
              <a:t>ch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892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ActionListener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TextField</a:t>
            </a:r>
            <a:r>
              <a:rPr lang="en-US" sz="1800" dirty="0"/>
              <a:t> name, pass;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Label </a:t>
            </a:r>
            <a:r>
              <a:rPr lang="en-US" sz="1800" dirty="0" err="1"/>
              <a:t>namep</a:t>
            </a:r>
            <a:r>
              <a:rPr lang="en-US" sz="1800" dirty="0"/>
              <a:t> = new Label("Name: ", </a:t>
            </a:r>
            <a:r>
              <a:rPr lang="en-US" sz="1800" dirty="0" err="1"/>
              <a:t>Label.RIGHT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Label </a:t>
            </a:r>
            <a:r>
              <a:rPr lang="en-US" sz="1800" dirty="0" err="1"/>
              <a:t>passp</a:t>
            </a:r>
            <a:r>
              <a:rPr lang="en-US" sz="1800" dirty="0"/>
              <a:t> = new Label("Password: ", </a:t>
            </a:r>
            <a:r>
              <a:rPr lang="en-US" sz="1800" dirty="0" err="1"/>
              <a:t>Label.RIGHT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name = new </a:t>
            </a:r>
            <a:r>
              <a:rPr lang="en-US" sz="1800" dirty="0" err="1"/>
              <a:t>TextField</a:t>
            </a:r>
            <a:r>
              <a:rPr lang="en-US" sz="1800" dirty="0"/>
              <a:t>(12);</a:t>
            </a:r>
          </a:p>
          <a:p>
            <a:pPr marL="0" indent="0" algn="just">
              <a:buNone/>
            </a:pPr>
            <a:r>
              <a:rPr lang="en-US" sz="1800" dirty="0"/>
              <a:t>		pass = new </a:t>
            </a:r>
            <a:r>
              <a:rPr lang="en-US" sz="1800" dirty="0" err="1"/>
              <a:t>TextField</a:t>
            </a:r>
            <a:r>
              <a:rPr lang="en-US" sz="1800" dirty="0"/>
              <a:t>(8);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pass.setEchoChar</a:t>
            </a:r>
            <a:r>
              <a:rPr lang="en-US" sz="1800" dirty="0"/>
              <a:t>('?');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namep</a:t>
            </a:r>
            <a:r>
              <a:rPr lang="en-US" sz="1800" dirty="0" smtClean="0"/>
              <a:t>); </a:t>
            </a:r>
            <a:r>
              <a:rPr lang="en-US" sz="1800" dirty="0"/>
              <a:t>	add(name);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passp</a:t>
            </a:r>
            <a:r>
              <a:rPr lang="en-US" sz="1800" dirty="0" smtClean="0"/>
              <a:t>);  </a:t>
            </a:r>
            <a:r>
              <a:rPr lang="en-US" sz="1800" dirty="0"/>
              <a:t>	add(pass);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name.addActionListener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pass.addActionListener</a:t>
            </a:r>
            <a:r>
              <a:rPr lang="en-US" sz="1800" dirty="0"/>
              <a:t>(this);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 </a:t>
            </a:r>
            <a:r>
              <a:rPr lang="en-US" sz="1800" dirty="0" err="1" smtClean="0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 </a:t>
            </a:r>
            <a:r>
              <a:rPr lang="en-US" sz="1800" dirty="0" err="1" smtClean="0"/>
              <a:t>setVisible</a:t>
            </a:r>
            <a:r>
              <a:rPr lang="en-US" sz="1800" dirty="0" smtClean="0"/>
              <a:t>(true); 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306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err="1"/>
              <a:t>ActionListener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TextField</a:t>
            </a:r>
            <a:r>
              <a:rPr lang="en-US" sz="1800" dirty="0"/>
              <a:t> name, pass;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Label </a:t>
            </a:r>
            <a:r>
              <a:rPr lang="en-US" sz="1800" dirty="0" err="1"/>
              <a:t>namep</a:t>
            </a:r>
            <a:r>
              <a:rPr lang="en-US" sz="1800" dirty="0"/>
              <a:t> = new Label("Name: ", </a:t>
            </a:r>
            <a:r>
              <a:rPr lang="en-US" sz="1800" dirty="0" err="1"/>
              <a:t>Label.RIGHT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Label </a:t>
            </a:r>
            <a:r>
              <a:rPr lang="en-US" sz="1800" dirty="0" err="1"/>
              <a:t>passp</a:t>
            </a:r>
            <a:r>
              <a:rPr lang="en-US" sz="1800" dirty="0"/>
              <a:t> = new Label("Password: ", </a:t>
            </a:r>
            <a:r>
              <a:rPr lang="en-US" sz="1800" dirty="0" err="1"/>
              <a:t>Label.RIGHT</a:t>
            </a:r>
            <a:r>
              <a:rPr lang="en-US" sz="1800" dirty="0"/>
              <a:t>);</a:t>
            </a:r>
          </a:p>
          <a:p>
            <a:pPr marL="0" indent="0" algn="just">
              <a:buNone/>
            </a:pPr>
            <a:r>
              <a:rPr lang="en-US" sz="1800" dirty="0"/>
              <a:t>		name = new </a:t>
            </a:r>
            <a:r>
              <a:rPr lang="en-US" sz="1800" dirty="0" err="1"/>
              <a:t>TextField</a:t>
            </a:r>
            <a:r>
              <a:rPr lang="en-US" sz="1800" dirty="0"/>
              <a:t>(12);</a:t>
            </a:r>
          </a:p>
          <a:p>
            <a:pPr marL="0" indent="0" algn="just">
              <a:buNone/>
            </a:pPr>
            <a:r>
              <a:rPr lang="en-US" sz="1800" dirty="0"/>
              <a:t>		pass = new </a:t>
            </a:r>
            <a:r>
              <a:rPr lang="en-US" sz="1800" dirty="0" err="1"/>
              <a:t>TextField</a:t>
            </a:r>
            <a:r>
              <a:rPr lang="en-US" sz="1800" dirty="0"/>
              <a:t>(8);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pass.setEchoChar</a:t>
            </a:r>
            <a:r>
              <a:rPr lang="en-US" sz="1800" dirty="0"/>
              <a:t>('?');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setLayout</a:t>
            </a:r>
            <a:r>
              <a:rPr lang="en-US" sz="1800" dirty="0"/>
              <a:t>(new </a:t>
            </a:r>
            <a:r>
              <a:rPr lang="en-US" sz="1800" dirty="0" err="1"/>
              <a:t>FlowLayout</a:t>
            </a:r>
            <a:r>
              <a:rPr lang="en-US" sz="1800" dirty="0"/>
              <a:t>());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namep</a:t>
            </a:r>
            <a:r>
              <a:rPr lang="en-US" sz="1800" dirty="0" smtClean="0"/>
              <a:t>); </a:t>
            </a:r>
            <a:r>
              <a:rPr lang="en-US" sz="1800" dirty="0"/>
              <a:t>	add(name);</a:t>
            </a:r>
          </a:p>
          <a:p>
            <a:pPr marL="0" indent="0" algn="just">
              <a:buNone/>
            </a:pPr>
            <a:r>
              <a:rPr lang="en-US" sz="1800" dirty="0"/>
              <a:t>		add(</a:t>
            </a:r>
            <a:r>
              <a:rPr lang="en-US" sz="1800" dirty="0" err="1"/>
              <a:t>passp</a:t>
            </a:r>
            <a:r>
              <a:rPr lang="en-US" sz="1800" dirty="0" smtClean="0"/>
              <a:t>);  </a:t>
            </a:r>
            <a:r>
              <a:rPr lang="en-US" sz="1800" dirty="0"/>
              <a:t>	add(pass);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name.addActionListener</a:t>
            </a:r>
            <a:r>
              <a:rPr lang="en-US" sz="1800" dirty="0"/>
              <a:t>(this);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pass.addActionListener</a:t>
            </a:r>
            <a:r>
              <a:rPr lang="en-US" sz="1800" dirty="0"/>
              <a:t>(this);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 </a:t>
            </a:r>
            <a:r>
              <a:rPr lang="en-US" sz="1800" dirty="0" err="1" smtClean="0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 </a:t>
            </a:r>
            <a:r>
              <a:rPr lang="en-US" sz="1800" dirty="0" err="1" smtClean="0"/>
              <a:t>setVisible</a:t>
            </a:r>
            <a:r>
              <a:rPr lang="en-US" sz="1800" dirty="0" smtClean="0"/>
              <a:t>(true); 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 </a:t>
            </a:r>
            <a:r>
              <a:rPr lang="en-US" sz="1800" dirty="0" err="1"/>
              <a:t>ae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ae</a:t>
            </a:r>
            <a:r>
              <a:rPr lang="en-US" sz="1800" dirty="0" smtClean="0"/>
              <a:t>);</a:t>
            </a:r>
          </a:p>
          <a:p>
            <a:pPr marL="0" indent="0" algn="just">
              <a:buNone/>
            </a:pPr>
            <a:r>
              <a:rPr lang="en-US" sz="1800" dirty="0" smtClean="0"/>
              <a:t>}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88" y="3094225"/>
            <a:ext cx="2771775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9471" y="5847146"/>
            <a:ext cx="6481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java.awt.event.ActionEvent</a:t>
            </a:r>
            <a:r>
              <a:rPr lang="en-US" sz="1600" dirty="0"/>
              <a:t>[</a:t>
            </a:r>
            <a:r>
              <a:rPr lang="en-US" sz="1600" dirty="0" err="1"/>
              <a:t>ACTION_PERFORMED,cmd</a:t>
            </a:r>
            <a:r>
              <a:rPr lang="en-US" sz="1600" dirty="0"/>
              <a:t>=</a:t>
            </a:r>
            <a:r>
              <a:rPr lang="en-US" sz="1600" dirty="0" err="1"/>
              <a:t>ram,when</a:t>
            </a:r>
            <a:r>
              <a:rPr lang="en-US" sz="1600" dirty="0"/>
              <a:t>=1625545088170,modifiers=] on textfield0</a:t>
            </a:r>
          </a:p>
          <a:p>
            <a:r>
              <a:rPr lang="en-US" sz="1600" dirty="0" err="1"/>
              <a:t>java.awt.event.ActionEvent</a:t>
            </a:r>
            <a:r>
              <a:rPr lang="en-US" sz="1600" dirty="0"/>
              <a:t>[</a:t>
            </a:r>
            <a:r>
              <a:rPr lang="en-US" sz="1600" dirty="0" err="1"/>
              <a:t>ACTION_PERFORMED,cmd</a:t>
            </a:r>
            <a:r>
              <a:rPr lang="en-US" sz="1600" dirty="0"/>
              <a:t>=123,when=1625545097893,modifiers=] on textfield1</a:t>
            </a:r>
          </a:p>
        </p:txBody>
      </p:sp>
    </p:spTree>
    <p:extLst>
      <p:ext uri="{BB962C8B-B14F-4D97-AF65-F5344CB8AC3E}">
        <p14:creationId xmlns:p14="http://schemas.microsoft.com/office/powerpoint/2010/main" val="1054457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Sometimes a single line of text input is not enough for a given task. To handle </a:t>
            </a:r>
            <a:r>
              <a:rPr lang="en-US" dirty="0" smtClean="0"/>
              <a:t>these situations</a:t>
            </a:r>
            <a:r>
              <a:rPr lang="en-US" dirty="0"/>
              <a:t>, the AWT includes a simple multiline editor called </a:t>
            </a:r>
            <a:r>
              <a:rPr lang="en-US" dirty="0" err="1"/>
              <a:t>TextArea</a:t>
            </a:r>
            <a:r>
              <a:rPr lang="en-US" dirty="0"/>
              <a:t>. </a:t>
            </a:r>
          </a:p>
          <a:p>
            <a:pPr marL="914400" lvl="2" indent="0" algn="just">
              <a:buNone/>
            </a:pPr>
            <a:r>
              <a:rPr lang="en-US" sz="2400" dirty="0" err="1"/>
              <a:t>TextArea</a:t>
            </a:r>
            <a:r>
              <a:rPr lang="en-US" sz="2400" dirty="0"/>
              <a:t>( 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2" indent="0" algn="just">
              <a:buNone/>
            </a:pPr>
            <a:r>
              <a:rPr lang="en-US" sz="2400" dirty="0" err="1"/>
              <a:t>TextArea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numLines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numChars</a:t>
            </a:r>
            <a:r>
              <a:rPr lang="en-US" sz="2400" dirty="0" smtClean="0"/>
              <a:t>)</a:t>
            </a:r>
            <a:endParaRPr lang="en-US" sz="2400" dirty="0"/>
          </a:p>
          <a:p>
            <a:pPr marL="914400" lvl="2" indent="0" algn="just">
              <a:buNone/>
            </a:pPr>
            <a:r>
              <a:rPr lang="en-US" sz="2400" dirty="0" err="1"/>
              <a:t>TextArea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) </a:t>
            </a:r>
            <a:endParaRPr lang="en-US" sz="2400" dirty="0" smtClean="0"/>
          </a:p>
          <a:p>
            <a:pPr marL="914400" lvl="2" indent="0" algn="just">
              <a:buNone/>
            </a:pPr>
            <a:r>
              <a:rPr lang="en-US" sz="2400" dirty="0" err="1" smtClean="0"/>
              <a:t>TextArea</a:t>
            </a:r>
            <a:r>
              <a:rPr lang="en-US" sz="2400" dirty="0" smtClean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numLines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numChars</a:t>
            </a:r>
            <a:r>
              <a:rPr lang="en-US" sz="2400" dirty="0"/>
              <a:t>) </a:t>
            </a:r>
            <a:endParaRPr lang="en-US" sz="2400" dirty="0" smtClean="0"/>
          </a:p>
          <a:p>
            <a:pPr marL="914400" lvl="2" indent="0" algn="just">
              <a:buNone/>
            </a:pPr>
            <a:r>
              <a:rPr lang="en-US" sz="2400" dirty="0" err="1" smtClean="0"/>
              <a:t>TextArea</a:t>
            </a:r>
            <a:r>
              <a:rPr lang="en-US" sz="2400" dirty="0" smtClean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numLines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numChars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sBars</a:t>
            </a:r>
            <a:r>
              <a:rPr lang="en-US" sz="2400" dirty="0" smtClean="0"/>
              <a:t>)</a:t>
            </a:r>
          </a:p>
          <a:p>
            <a:pPr algn="just"/>
            <a:r>
              <a:rPr lang="en-US" dirty="0"/>
              <a:t>Here, </a:t>
            </a:r>
            <a:r>
              <a:rPr lang="en-US" dirty="0" err="1"/>
              <a:t>numLines</a:t>
            </a:r>
            <a:r>
              <a:rPr lang="en-US" dirty="0"/>
              <a:t> specifies the height, in lines, of the text area, and </a:t>
            </a:r>
            <a:r>
              <a:rPr lang="en-US" dirty="0" err="1"/>
              <a:t>numChars</a:t>
            </a:r>
            <a:r>
              <a:rPr lang="en-US" dirty="0"/>
              <a:t> specifies its width, in characters. </a:t>
            </a:r>
          </a:p>
          <a:p>
            <a:pPr algn="just"/>
            <a:r>
              <a:rPr lang="en-US" dirty="0"/>
              <a:t>Initial text can be specified by str. </a:t>
            </a:r>
          </a:p>
          <a:p>
            <a:pPr algn="just"/>
            <a:r>
              <a:rPr lang="en-US" dirty="0"/>
              <a:t>In the fifth form, you can specify the scroll bars that you want the control to have. </a:t>
            </a:r>
            <a:r>
              <a:rPr lang="en-US" dirty="0" err="1" smtClean="0"/>
              <a:t>sBars</a:t>
            </a:r>
            <a:r>
              <a:rPr lang="en-US" dirty="0" smtClean="0"/>
              <a:t> </a:t>
            </a:r>
            <a:r>
              <a:rPr lang="en-US" dirty="0"/>
              <a:t>must be one of these values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SCROLLBARS_BOTH </a:t>
            </a:r>
            <a:r>
              <a:rPr lang="en-US" dirty="0" smtClean="0"/>
              <a:t>			SCROLLBARS_NONE</a:t>
            </a:r>
            <a:endParaRPr lang="en-US" dirty="0"/>
          </a:p>
          <a:p>
            <a:pPr algn="just"/>
            <a:r>
              <a:rPr lang="en-US" dirty="0"/>
              <a:t>SCROLLBARS_HORIZONTAL_ONLY </a:t>
            </a:r>
            <a:r>
              <a:rPr lang="en-US" dirty="0" smtClean="0"/>
              <a:t>	SCROLLBARS_VERTICAL_ONLY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67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err="1"/>
              <a:t>TextField</a:t>
            </a:r>
            <a:r>
              <a:rPr lang="en-US" sz="1800" dirty="0"/>
              <a:t> name, pass;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	String </a:t>
            </a:r>
            <a:r>
              <a:rPr lang="en-US" sz="1800" dirty="0" err="1"/>
              <a:t>val</a:t>
            </a:r>
            <a:r>
              <a:rPr lang="en-US" sz="1800" dirty="0"/>
              <a:t> =</a:t>
            </a:r>
          </a:p>
          <a:p>
            <a:pPr marL="0" indent="0" algn="just">
              <a:buNone/>
            </a:pPr>
            <a:r>
              <a:rPr lang="en-US" sz="1800" dirty="0"/>
              <a:t>"Java 8 is the latest version of the most\n" +</a:t>
            </a:r>
          </a:p>
          <a:p>
            <a:pPr marL="0" indent="0" algn="just">
              <a:buNone/>
            </a:pPr>
            <a:r>
              <a:rPr lang="en-US" sz="1800" dirty="0"/>
              <a:t>"widely-used computer language for Internet programming.\n" +</a:t>
            </a:r>
          </a:p>
          <a:p>
            <a:pPr marL="0" indent="0" algn="just">
              <a:buNone/>
            </a:pPr>
            <a:r>
              <a:rPr lang="en-US" sz="1800" dirty="0"/>
              <a:t>"Building on a rich heritage, Java has advanced both\n" +</a:t>
            </a:r>
          </a:p>
          <a:p>
            <a:pPr marL="0" indent="0" algn="just">
              <a:buNone/>
            </a:pPr>
            <a:r>
              <a:rPr lang="en-US" sz="1800" dirty="0"/>
              <a:t>"the art and science of computer language design.\n\n" +</a:t>
            </a:r>
          </a:p>
          <a:p>
            <a:pPr marL="0" indent="0" algn="just">
              <a:buNone/>
            </a:pPr>
            <a:r>
              <a:rPr lang="en-US" sz="1800" dirty="0"/>
              <a:t>"One of the reasons for Java's ongoing success is </a:t>
            </a:r>
            <a:r>
              <a:rPr lang="en-US" sz="1800" dirty="0" smtClean="0"/>
              <a:t>its.";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 </a:t>
            </a:r>
            <a:r>
              <a:rPr lang="en-US" sz="1800" dirty="0"/>
              <a:t>text = new </a:t>
            </a:r>
            <a:r>
              <a:rPr lang="en-US" sz="1800" dirty="0" err="1"/>
              <a:t>TextArea</a:t>
            </a:r>
            <a:r>
              <a:rPr lang="en-US" sz="1800" dirty="0"/>
              <a:t>(</a:t>
            </a:r>
            <a:r>
              <a:rPr lang="en-US" sz="1800" dirty="0" err="1"/>
              <a:t>val</a:t>
            </a:r>
            <a:r>
              <a:rPr lang="en-US" sz="1800" dirty="0"/>
              <a:t>, 10, 30);</a:t>
            </a:r>
          </a:p>
          <a:p>
            <a:pPr marL="0" indent="0" algn="just">
              <a:buNone/>
            </a:pPr>
            <a:r>
              <a:rPr lang="en-US" sz="1800" dirty="0" smtClean="0"/>
              <a:t>	add(text</a:t>
            </a:r>
            <a:r>
              <a:rPr lang="en-US" sz="1800" dirty="0"/>
              <a:t>); 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 </a:t>
            </a:r>
          </a:p>
          <a:p>
            <a:pPr marL="0" indent="0"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setVisible</a:t>
            </a:r>
            <a:r>
              <a:rPr lang="en-US" sz="1800" dirty="0" smtClean="0"/>
              <a:t>(true); 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7269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6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072"/>
            <a:ext cx="6279776" cy="64411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</a:t>
            </a:r>
            <a:r>
              <a:rPr lang="en-US" sz="1800" dirty="0" smtClean="0"/>
              <a:t>.*;</a:t>
            </a:r>
          </a:p>
          <a:p>
            <a:pPr marL="0" indent="0" algn="just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java.awt.event</a:t>
            </a:r>
            <a:r>
              <a:rPr lang="en-US" sz="1800" dirty="0"/>
              <a:t>.*;</a:t>
            </a:r>
          </a:p>
          <a:p>
            <a:pPr marL="0" indent="0" algn="just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 smtClean="0"/>
              <a:t>DemoFrame</a:t>
            </a:r>
            <a:r>
              <a:rPr lang="en-US" sz="1800" dirty="0"/>
              <a:t> extends Frame implements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 </a:t>
            </a:r>
            <a:r>
              <a:rPr lang="en-US" sz="1800" dirty="0" err="1"/>
              <a:t>TextField</a:t>
            </a:r>
            <a:r>
              <a:rPr lang="en-US" sz="1800" dirty="0"/>
              <a:t> name, pass;</a:t>
            </a:r>
          </a:p>
          <a:p>
            <a:pPr marL="0" indent="0" algn="just">
              <a:buNone/>
            </a:pPr>
            <a:r>
              <a:rPr lang="en-US" sz="1800" dirty="0"/>
              <a:t>	void </a:t>
            </a:r>
            <a:r>
              <a:rPr lang="en-US" sz="1800" dirty="0" err="1"/>
              <a:t>showFrame</a:t>
            </a:r>
            <a:r>
              <a:rPr lang="en-US" sz="1800" dirty="0"/>
              <a:t>()</a:t>
            </a:r>
          </a:p>
          <a:p>
            <a:pPr marL="0" indent="0" algn="just">
              <a:buNone/>
            </a:pPr>
            <a:r>
              <a:rPr lang="en-US" sz="1800" dirty="0"/>
              <a:t>	{		</a:t>
            </a:r>
          </a:p>
          <a:p>
            <a:pPr marL="0" indent="0" algn="just">
              <a:buNone/>
            </a:pPr>
            <a:r>
              <a:rPr lang="en-US" sz="1800" dirty="0"/>
              <a:t>		String </a:t>
            </a:r>
            <a:r>
              <a:rPr lang="en-US" sz="1800" dirty="0" err="1"/>
              <a:t>val</a:t>
            </a:r>
            <a:r>
              <a:rPr lang="en-US" sz="1800" dirty="0"/>
              <a:t> =</a:t>
            </a:r>
          </a:p>
          <a:p>
            <a:pPr marL="0" indent="0" algn="just">
              <a:buNone/>
            </a:pPr>
            <a:r>
              <a:rPr lang="en-US" sz="1800" dirty="0"/>
              <a:t>"Java 8 is the latest version of the most\n" +</a:t>
            </a:r>
          </a:p>
          <a:p>
            <a:pPr marL="0" indent="0" algn="just">
              <a:buNone/>
            </a:pPr>
            <a:r>
              <a:rPr lang="en-US" sz="1800" dirty="0"/>
              <a:t>"widely-used computer language for Internet programming.\n" +</a:t>
            </a:r>
          </a:p>
          <a:p>
            <a:pPr marL="0" indent="0" algn="just">
              <a:buNone/>
            </a:pPr>
            <a:r>
              <a:rPr lang="en-US" sz="1800" dirty="0"/>
              <a:t>"Building on a rich heritage, Java has advanced both\n" +</a:t>
            </a:r>
          </a:p>
          <a:p>
            <a:pPr marL="0" indent="0" algn="just">
              <a:buNone/>
            </a:pPr>
            <a:r>
              <a:rPr lang="en-US" sz="1800" dirty="0"/>
              <a:t>"the art and science of computer language design.\n\n" +</a:t>
            </a:r>
          </a:p>
          <a:p>
            <a:pPr marL="0" indent="0" algn="just">
              <a:buNone/>
            </a:pPr>
            <a:r>
              <a:rPr lang="en-US" sz="1800" dirty="0"/>
              <a:t>"One of the reasons for Java's ongoing success is </a:t>
            </a:r>
            <a:r>
              <a:rPr lang="en-US" sz="1800" dirty="0" smtClean="0"/>
              <a:t>its.";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 </a:t>
            </a:r>
            <a:r>
              <a:rPr lang="en-US" sz="1800" dirty="0"/>
              <a:t>text = new </a:t>
            </a:r>
            <a:r>
              <a:rPr lang="en-US" sz="1800" dirty="0" err="1"/>
              <a:t>TextArea</a:t>
            </a:r>
            <a:r>
              <a:rPr lang="en-US" sz="1800" dirty="0"/>
              <a:t>(</a:t>
            </a:r>
            <a:r>
              <a:rPr lang="en-US" sz="1800" dirty="0" err="1"/>
              <a:t>val</a:t>
            </a:r>
            <a:r>
              <a:rPr lang="en-US" sz="1800" dirty="0"/>
              <a:t>, 10, 30);</a:t>
            </a:r>
          </a:p>
          <a:p>
            <a:pPr marL="0" indent="0" algn="just">
              <a:buNone/>
            </a:pPr>
            <a:r>
              <a:rPr lang="en-US" sz="1800" dirty="0" smtClean="0"/>
              <a:t>	add(text</a:t>
            </a:r>
            <a:r>
              <a:rPr lang="en-US" sz="1800" dirty="0"/>
              <a:t>); 	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 </a:t>
            </a:r>
          </a:p>
          <a:p>
            <a:pPr marL="0" indent="0" algn="just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setTitle</a:t>
            </a:r>
            <a:r>
              <a:rPr lang="en-US" sz="1800" dirty="0"/>
              <a:t>("DU</a:t>
            </a:r>
            <a:r>
              <a:rPr lang="en-US" sz="1800" dirty="0" smtClean="0"/>
              <a:t>"); 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setVisible</a:t>
            </a:r>
            <a:r>
              <a:rPr lang="en-US" sz="1800" dirty="0" smtClean="0"/>
              <a:t>(true); 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9775" y="551330"/>
            <a:ext cx="5912225" cy="6360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=new </a:t>
            </a:r>
            <a:r>
              <a:rPr lang="en-US" sz="1800" dirty="0" err="1" smtClean="0"/>
              <a:t>DemoFrame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obj.showFrame</a:t>
            </a:r>
            <a:r>
              <a:rPr lang="en-US" sz="1800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66" y="2698656"/>
            <a:ext cx="2800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LayoutManagers</a:t>
            </a:r>
            <a:r>
              <a:rPr lang="en-US" dirty="0"/>
              <a:t> are used to arrange components in a particular manner. </a:t>
            </a:r>
            <a:endParaRPr lang="en-US" dirty="0" smtClean="0"/>
          </a:p>
          <a:p>
            <a:pPr algn="just"/>
            <a:r>
              <a:rPr lang="en-US" dirty="0" err="1" smtClean="0"/>
              <a:t>LayoutManager</a:t>
            </a:r>
            <a:r>
              <a:rPr lang="en-US" dirty="0" smtClean="0"/>
              <a:t> </a:t>
            </a:r>
            <a:r>
              <a:rPr lang="en-US" dirty="0"/>
              <a:t>is an interface that is implemented by all the classes of layout managers</a:t>
            </a:r>
            <a:r>
              <a:rPr lang="en-US" dirty="0" smtClean="0"/>
              <a:t>.</a:t>
            </a:r>
          </a:p>
          <a:p>
            <a:pPr lvl="2" algn="just"/>
            <a:r>
              <a:rPr lang="en-US" sz="2400" dirty="0" err="1" smtClean="0"/>
              <a:t>FlowLayout</a:t>
            </a:r>
            <a:endParaRPr lang="en-US" sz="2400" dirty="0" smtClean="0"/>
          </a:p>
          <a:p>
            <a:pPr lvl="2" algn="just"/>
            <a:r>
              <a:rPr lang="en-US" sz="2400" dirty="0" err="1"/>
              <a:t>BorderLayout</a:t>
            </a:r>
            <a:endParaRPr lang="en-US" sz="2400" dirty="0"/>
          </a:p>
          <a:p>
            <a:pPr lvl="2" algn="just"/>
            <a:r>
              <a:rPr lang="en-US" sz="2400" dirty="0" err="1" smtClean="0"/>
              <a:t>GridLayout</a:t>
            </a:r>
            <a:endParaRPr lang="en-US" sz="2400" dirty="0"/>
          </a:p>
          <a:p>
            <a:pPr lvl="2" algn="just"/>
            <a:r>
              <a:rPr lang="en-US" sz="2400" dirty="0" err="1"/>
              <a:t>CardLayout</a:t>
            </a:r>
            <a:endParaRPr lang="en-US" sz="2400" dirty="0"/>
          </a:p>
          <a:p>
            <a:pPr lvl="2" algn="just"/>
            <a:r>
              <a:rPr lang="en-US" sz="2400" dirty="0" err="1"/>
              <a:t>GridBagLayout</a:t>
            </a:r>
            <a:endParaRPr lang="en-US" sz="2400" dirty="0"/>
          </a:p>
          <a:p>
            <a:pPr marL="228600" lvl="2" algn="just">
              <a:spcBef>
                <a:spcPts val="1000"/>
              </a:spcBef>
            </a:pPr>
            <a:r>
              <a:rPr lang="en-US" sz="2800" dirty="0" smtClean="0"/>
              <a:t>Each </a:t>
            </a:r>
            <a:r>
              <a:rPr lang="en-US" sz="2800" dirty="0"/>
              <a:t>Container object has a layout manager associated with it.</a:t>
            </a:r>
          </a:p>
          <a:p>
            <a:pPr algn="just"/>
            <a:r>
              <a:rPr lang="en-US" dirty="0"/>
              <a:t>The layout manager </a:t>
            </a:r>
            <a:r>
              <a:rPr lang="en-US" dirty="0" smtClean="0"/>
              <a:t>is set </a:t>
            </a:r>
            <a:r>
              <a:rPr lang="en-US" dirty="0"/>
              <a:t>by the </a:t>
            </a:r>
            <a:r>
              <a:rPr lang="en-US" b="1" dirty="0" err="1"/>
              <a:t>setLayout</a:t>
            </a:r>
            <a:r>
              <a:rPr lang="en-US" b="1" dirty="0" smtClean="0"/>
              <a:t>() </a:t>
            </a:r>
            <a:r>
              <a:rPr lang="en-US" dirty="0"/>
              <a:t>method.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no call to </a:t>
            </a:r>
            <a:r>
              <a:rPr lang="en-US" dirty="0" err="1"/>
              <a:t>setLayout</a:t>
            </a:r>
            <a:r>
              <a:rPr lang="en-US" dirty="0"/>
              <a:t>( ) is made, then the default </a:t>
            </a:r>
            <a:r>
              <a:rPr lang="en-US" dirty="0" smtClean="0"/>
              <a:t>layout manager </a:t>
            </a:r>
            <a:r>
              <a:rPr lang="en-US" dirty="0"/>
              <a:t>is used.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void </a:t>
            </a:r>
            <a:r>
              <a:rPr lang="en-US" sz="2400" dirty="0" err="1"/>
              <a:t>setLayout</a:t>
            </a:r>
            <a:r>
              <a:rPr lang="en-US" sz="2400" dirty="0"/>
              <a:t>(</a:t>
            </a:r>
            <a:r>
              <a:rPr lang="en-US" sz="2400" dirty="0" err="1"/>
              <a:t>LayoutManager</a:t>
            </a:r>
            <a:r>
              <a:rPr lang="en-US" sz="2400" dirty="0"/>
              <a:t> </a:t>
            </a:r>
            <a:r>
              <a:rPr lang="en-US" sz="2400" dirty="0" err="1"/>
              <a:t>layoutObj</a:t>
            </a:r>
            <a:r>
              <a:rPr lang="en-US" sz="24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41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 wish to disable the </a:t>
            </a:r>
            <a:r>
              <a:rPr lang="en-US" dirty="0" smtClean="0"/>
              <a:t>layout manager </a:t>
            </a:r>
            <a:r>
              <a:rPr lang="en-US" dirty="0"/>
              <a:t>and position components manually, pass </a:t>
            </a:r>
            <a:r>
              <a:rPr lang="en-US" b="1" dirty="0"/>
              <a:t>null</a:t>
            </a:r>
            <a:r>
              <a:rPr lang="en-US" dirty="0"/>
              <a:t> for </a:t>
            </a:r>
            <a:r>
              <a:rPr lang="en-US" i="1" dirty="0" err="1"/>
              <a:t>layoutObj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do this, you </a:t>
            </a:r>
            <a:r>
              <a:rPr lang="en-US" dirty="0" smtClean="0"/>
              <a:t>will need </a:t>
            </a:r>
            <a:r>
              <a:rPr lang="en-US" dirty="0"/>
              <a:t>to determine the shape and position of each component manually, using the </a:t>
            </a:r>
            <a:r>
              <a:rPr lang="en-US" dirty="0" err="1"/>
              <a:t>setBounds</a:t>
            </a:r>
            <a:r>
              <a:rPr lang="en-US" dirty="0"/>
              <a:t>( </a:t>
            </a:r>
            <a:r>
              <a:rPr lang="en-US" dirty="0" smtClean="0"/>
              <a:t>) method </a:t>
            </a:r>
            <a:r>
              <a:rPr lang="en-US" dirty="0"/>
              <a:t>defined by Component. </a:t>
            </a:r>
            <a:endParaRPr lang="en-US" dirty="0" smtClean="0"/>
          </a:p>
          <a:p>
            <a:pPr lvl="2" algn="just"/>
            <a:r>
              <a:rPr lang="en-US" sz="2400" dirty="0"/>
              <a:t>public void </a:t>
            </a:r>
            <a:r>
              <a:rPr lang="en-US" sz="2400" dirty="0" err="1"/>
              <a:t>setBounds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height)</a:t>
            </a:r>
          </a:p>
          <a:p>
            <a:pPr algn="just"/>
            <a:r>
              <a:rPr lang="en-US" dirty="0"/>
              <a:t>This puts the upper left corner at location (x, y), where x the </a:t>
            </a:r>
            <a:r>
              <a:rPr lang="en-US" dirty="0" err="1"/>
              <a:t>the</a:t>
            </a:r>
            <a:r>
              <a:rPr lang="en-US" dirty="0"/>
              <a:t> number of pixels from the left of the screen and y is </a:t>
            </a:r>
            <a:r>
              <a:rPr lang="en-US" dirty="0" err="1"/>
              <a:t>is</a:t>
            </a:r>
            <a:r>
              <a:rPr lang="en-US" dirty="0"/>
              <a:t> the number from the top of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301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FlowLayout</a:t>
            </a:r>
            <a:r>
              <a:rPr lang="en-US" dirty="0"/>
              <a:t> is the default layout manager. </a:t>
            </a:r>
            <a:endParaRPr lang="en-US" dirty="0" smtClean="0"/>
          </a:p>
          <a:p>
            <a:pPr algn="just"/>
            <a:r>
              <a:rPr lang="en-US" dirty="0" err="1" smtClean="0"/>
              <a:t>FlowLayout</a:t>
            </a:r>
            <a:r>
              <a:rPr lang="en-US" dirty="0" smtClean="0"/>
              <a:t> </a:t>
            </a:r>
            <a:r>
              <a:rPr lang="en-US" dirty="0"/>
              <a:t>implements a simple layout style, which is similar to </a:t>
            </a:r>
            <a:r>
              <a:rPr lang="en-US" dirty="0" smtClean="0"/>
              <a:t>how words </a:t>
            </a:r>
            <a:r>
              <a:rPr lang="en-US" dirty="0"/>
              <a:t>flow in a text editor.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direction of the layout is governed by the </a:t>
            </a:r>
            <a:r>
              <a:rPr lang="en-US" dirty="0" smtClean="0"/>
              <a:t>container’s component </a:t>
            </a:r>
            <a:r>
              <a:rPr lang="en-US" dirty="0"/>
              <a:t>orientation property, which, by default, is left to right, top to bottom.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small </a:t>
            </a:r>
            <a:r>
              <a:rPr lang="en-US" dirty="0" smtClean="0"/>
              <a:t>space is </a:t>
            </a:r>
            <a:r>
              <a:rPr lang="en-US" dirty="0"/>
              <a:t>left between each component, above and below, as well as left and right.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5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lvl="2" algn="just"/>
            <a:r>
              <a:rPr lang="en-US" sz="2400" dirty="0" err="1"/>
              <a:t>FlowLayout</a:t>
            </a:r>
            <a:r>
              <a:rPr lang="en-US" sz="2400" dirty="0"/>
              <a:t>( )</a:t>
            </a:r>
          </a:p>
          <a:p>
            <a:pPr lvl="2" algn="just"/>
            <a:r>
              <a:rPr lang="en-US" sz="2400" dirty="0" err="1"/>
              <a:t>FlowLayout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how)</a:t>
            </a:r>
          </a:p>
          <a:p>
            <a:pPr lvl="2" algn="just"/>
            <a:r>
              <a:rPr lang="en-US" sz="2400" dirty="0" err="1"/>
              <a:t>FlowLayout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how,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horz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vert</a:t>
            </a:r>
            <a:r>
              <a:rPr lang="en-US" sz="2400" dirty="0" smtClean="0"/>
              <a:t>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form creates the default layout, which centers components and leaves five pixels of space between each component.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form lets you specify how each line is aligned. </a:t>
            </a:r>
            <a:endParaRPr lang="en-US" dirty="0" smtClean="0"/>
          </a:p>
          <a:p>
            <a:pPr lvl="2" algn="just"/>
            <a:r>
              <a:rPr lang="en-US" sz="2400" dirty="0" err="1"/>
              <a:t>FlowLayout.LEFT</a:t>
            </a:r>
            <a:endParaRPr lang="en-US" sz="2400" dirty="0"/>
          </a:p>
          <a:p>
            <a:pPr lvl="2" algn="just"/>
            <a:r>
              <a:rPr lang="en-US" sz="2400" dirty="0" err="1"/>
              <a:t>FlowLayout.CENTER</a:t>
            </a:r>
            <a:endParaRPr lang="en-US" sz="2400" dirty="0"/>
          </a:p>
          <a:p>
            <a:pPr lvl="2" algn="just"/>
            <a:r>
              <a:rPr lang="en-US" sz="2400" dirty="0" err="1"/>
              <a:t>FlowLayout.RIGHT</a:t>
            </a:r>
            <a:endParaRPr lang="en-US" sz="2400" dirty="0"/>
          </a:p>
          <a:p>
            <a:pPr lvl="2" algn="just"/>
            <a:r>
              <a:rPr lang="en-US" sz="2400" dirty="0" err="1"/>
              <a:t>FlowLayout.LEADING</a:t>
            </a:r>
            <a:endParaRPr lang="en-US" sz="2400" dirty="0"/>
          </a:p>
          <a:p>
            <a:pPr lvl="2" algn="just"/>
            <a:r>
              <a:rPr lang="en-US" sz="2400" dirty="0" err="1"/>
              <a:t>FlowLayout.TRAILING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/>
              <a:t>The third constructor allows you to specify the horizontal and vertical space left between components in </a:t>
            </a:r>
            <a:r>
              <a:rPr lang="en-US" dirty="0" err="1"/>
              <a:t>horz</a:t>
            </a:r>
            <a:r>
              <a:rPr lang="en-US" dirty="0"/>
              <a:t> and </a:t>
            </a:r>
            <a:r>
              <a:rPr lang="en-US" dirty="0" err="1"/>
              <a:t>vert</a:t>
            </a:r>
            <a:r>
              <a:rPr lang="en-US" dirty="0"/>
              <a:t>, respectively</a:t>
            </a:r>
            <a:r>
              <a:rPr lang="en-US" dirty="0" smtClean="0"/>
              <a:t>.</a:t>
            </a:r>
          </a:p>
          <a:p>
            <a:pPr marL="914400" lvl="2" indent="0" algn="just">
              <a:buNone/>
            </a:pPr>
            <a:r>
              <a:rPr lang="en-US" sz="2400" dirty="0"/>
              <a:t>void add(Component </a:t>
            </a:r>
            <a:r>
              <a:rPr lang="en-US" sz="2400" dirty="0" err="1"/>
              <a:t>compRef</a:t>
            </a:r>
            <a:r>
              <a:rPr lang="en-US" sz="2400" dirty="0"/>
              <a:t>, Object region)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dirty="0"/>
              <a:t>The Container class is a subclass of Component.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additional methods that allow other Component objects to be nested within it. Other Container objects can be stored inside of a </a:t>
            </a:r>
            <a:r>
              <a:rPr lang="en-US" dirty="0" smtClean="0"/>
              <a:t>Container.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46" y="2844893"/>
            <a:ext cx="4107236" cy="36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FlowLayout</a:t>
            </a:r>
            <a:r>
              <a:rPr lang="en-US" dirty="0"/>
              <a:t>());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add(b1</a:t>
            </a:r>
            <a:r>
              <a:rPr lang="en-US" dirty="0"/>
              <a:t>,  </a:t>
            </a:r>
            <a:r>
              <a:rPr lang="en-US" dirty="0" err="1"/>
              <a:t>FlowLayout.LEFT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add(b2</a:t>
            </a:r>
            <a:r>
              <a:rPr lang="en-US" dirty="0"/>
              <a:t>, </a:t>
            </a:r>
            <a:r>
              <a:rPr lang="en-US" dirty="0" err="1"/>
              <a:t>FlowLayout.CENTER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add(b3</a:t>
            </a:r>
            <a:r>
              <a:rPr lang="en-US" dirty="0"/>
              <a:t>, </a:t>
            </a:r>
            <a:r>
              <a:rPr lang="en-US" dirty="0" err="1"/>
              <a:t>FlowLayout.RIGHT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add(b4</a:t>
            </a:r>
            <a:r>
              <a:rPr lang="en-US" dirty="0"/>
              <a:t>, </a:t>
            </a:r>
            <a:r>
              <a:rPr lang="en-US" dirty="0" err="1"/>
              <a:t>FlowLayout.LEADING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add(b5</a:t>
            </a:r>
            <a:r>
              <a:rPr lang="en-US" dirty="0"/>
              <a:t>, </a:t>
            </a:r>
            <a:r>
              <a:rPr lang="en-US" dirty="0" err="1"/>
              <a:t>FlowLayout.TRAILING</a:t>
            </a:r>
            <a:r>
              <a:rPr lang="en-US" dirty="0"/>
              <a:t>);  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setSize</a:t>
            </a:r>
            <a:r>
              <a:rPr lang="en-US" dirty="0"/>
              <a:t>(300,300</a:t>
            </a:r>
            <a:r>
              <a:rPr lang="en-US" dirty="0" smtClean="0"/>
              <a:t>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FlowLayout</a:t>
            </a:r>
            <a:r>
              <a:rPr lang="en-US" dirty="0"/>
              <a:t>());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add(b1</a:t>
            </a:r>
            <a:r>
              <a:rPr lang="en-US" dirty="0"/>
              <a:t>,  </a:t>
            </a:r>
            <a:r>
              <a:rPr lang="en-US" dirty="0" err="1"/>
              <a:t>FlowLayout.LEFT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add(b2</a:t>
            </a:r>
            <a:r>
              <a:rPr lang="en-US" dirty="0"/>
              <a:t>, </a:t>
            </a:r>
            <a:r>
              <a:rPr lang="en-US" dirty="0" err="1"/>
              <a:t>FlowLayout.CENTER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add(b3</a:t>
            </a:r>
            <a:r>
              <a:rPr lang="en-US" dirty="0"/>
              <a:t>, </a:t>
            </a:r>
            <a:r>
              <a:rPr lang="en-US" dirty="0" err="1"/>
              <a:t>FlowLayout.RIGHT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add(b4</a:t>
            </a:r>
            <a:r>
              <a:rPr lang="en-US" dirty="0"/>
              <a:t>, </a:t>
            </a:r>
            <a:r>
              <a:rPr lang="en-US" dirty="0" err="1"/>
              <a:t>FlowLayout.LEADING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add(b5</a:t>
            </a:r>
            <a:r>
              <a:rPr lang="en-US" dirty="0"/>
              <a:t>, </a:t>
            </a:r>
            <a:r>
              <a:rPr lang="en-US" dirty="0" err="1"/>
              <a:t>FlowLayout.TRAILING</a:t>
            </a:r>
            <a:r>
              <a:rPr lang="en-US" dirty="0"/>
              <a:t>);  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setSize</a:t>
            </a:r>
            <a:r>
              <a:rPr lang="en-US" dirty="0"/>
              <a:t>(300,300</a:t>
            </a:r>
            <a:r>
              <a:rPr lang="en-US" dirty="0" smtClean="0"/>
              <a:t>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371" y="3609134"/>
            <a:ext cx="2771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BorderLayout</a:t>
            </a:r>
            <a:r>
              <a:rPr lang="en-US" dirty="0"/>
              <a:t> class implements a common layout </a:t>
            </a:r>
            <a:r>
              <a:rPr lang="en-US" dirty="0" smtClean="0"/>
              <a:t>style for </a:t>
            </a:r>
            <a:r>
              <a:rPr lang="en-US" dirty="0"/>
              <a:t>top-level windows.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four narrow, </a:t>
            </a:r>
            <a:r>
              <a:rPr lang="en-US" dirty="0" smtClean="0"/>
              <a:t>fixed-width components </a:t>
            </a:r>
            <a:r>
              <a:rPr lang="en-US" dirty="0"/>
              <a:t>at the edges and one large area in the center.</a:t>
            </a:r>
          </a:p>
          <a:p>
            <a:pPr algn="just"/>
            <a:r>
              <a:rPr lang="en-US" dirty="0"/>
              <a:t>The </a:t>
            </a:r>
            <a:r>
              <a:rPr lang="en-US" dirty="0" smtClean="0"/>
              <a:t>four </a:t>
            </a:r>
            <a:r>
              <a:rPr lang="en-US" dirty="0"/>
              <a:t>sides are referred to as north, south, east, </a:t>
            </a:r>
            <a:r>
              <a:rPr lang="en-US" dirty="0" smtClean="0"/>
              <a:t>and west.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middle area is called the center. </a:t>
            </a:r>
            <a:endParaRPr lang="en-US" dirty="0" smtClean="0"/>
          </a:p>
          <a:p>
            <a:pPr lvl="2" algn="just"/>
            <a:r>
              <a:rPr lang="en-US" sz="2400" dirty="0" err="1"/>
              <a:t>BorderLayout</a:t>
            </a:r>
            <a:r>
              <a:rPr lang="en-US" sz="2400" dirty="0"/>
              <a:t>( )</a:t>
            </a:r>
          </a:p>
          <a:p>
            <a:pPr lvl="2" algn="just"/>
            <a:r>
              <a:rPr lang="en-US" sz="2400" dirty="0" err="1"/>
              <a:t>BorderLayout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horz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vert</a:t>
            </a:r>
            <a:r>
              <a:rPr lang="en-US" sz="2400" dirty="0"/>
              <a:t>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form creates a default border layout.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allows you to specify the horizontal and vertical space left between components in </a:t>
            </a:r>
            <a:r>
              <a:rPr lang="en-US" dirty="0" err="1"/>
              <a:t>horz</a:t>
            </a:r>
            <a:r>
              <a:rPr lang="en-US" dirty="0"/>
              <a:t> and </a:t>
            </a:r>
            <a:r>
              <a:rPr lang="en-US" dirty="0" err="1"/>
              <a:t>vert</a:t>
            </a:r>
            <a:r>
              <a:rPr lang="en-US" dirty="0"/>
              <a:t>, respectively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lvl="2" algn="just"/>
            <a:r>
              <a:rPr lang="en-US" sz="2400" dirty="0" err="1"/>
              <a:t>BorderLayout.CENTER</a:t>
            </a:r>
            <a:r>
              <a:rPr lang="en-US" sz="2400" dirty="0"/>
              <a:t> 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BorderLayout.SOUTH</a:t>
            </a:r>
            <a:endParaRPr lang="en-US" sz="2400" dirty="0"/>
          </a:p>
          <a:p>
            <a:pPr lvl="2" algn="just"/>
            <a:r>
              <a:rPr lang="en-US" sz="2400" dirty="0" err="1"/>
              <a:t>BorderLayout.EAST</a:t>
            </a:r>
            <a:r>
              <a:rPr lang="en-US" sz="2400" dirty="0"/>
              <a:t> 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BorderLayout.WEST</a:t>
            </a:r>
            <a:endParaRPr lang="en-US" sz="2400" dirty="0"/>
          </a:p>
          <a:p>
            <a:pPr lvl="2" algn="just"/>
            <a:r>
              <a:rPr lang="en-US" sz="2400" dirty="0" err="1" smtClean="0"/>
              <a:t>BorderLayout.NORTH</a:t>
            </a:r>
            <a:endParaRPr lang="en-US" sz="2400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form creates a default border layout.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allows you to specify the horizontal and vertical space left between components in </a:t>
            </a:r>
            <a:r>
              <a:rPr lang="en-US" dirty="0" err="1"/>
              <a:t>horz</a:t>
            </a:r>
            <a:r>
              <a:rPr lang="en-US" dirty="0"/>
              <a:t> and </a:t>
            </a:r>
            <a:r>
              <a:rPr lang="en-US" dirty="0" err="1"/>
              <a:t>vert</a:t>
            </a:r>
            <a:r>
              <a:rPr lang="en-US" dirty="0"/>
              <a:t>, respectively</a:t>
            </a:r>
            <a:r>
              <a:rPr lang="en-US" dirty="0" smtClean="0"/>
              <a:t>.</a:t>
            </a:r>
          </a:p>
          <a:p>
            <a:pPr marL="914400" lvl="2" indent="0" algn="just">
              <a:buNone/>
            </a:pPr>
            <a:r>
              <a:rPr lang="en-US" sz="2400" dirty="0"/>
              <a:t>void add(Component </a:t>
            </a:r>
            <a:r>
              <a:rPr lang="en-US" sz="2400" dirty="0" err="1"/>
              <a:t>compRef</a:t>
            </a:r>
            <a:r>
              <a:rPr lang="en-US" sz="2400" dirty="0"/>
              <a:t>, Object region)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31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BorderLayout</a:t>
            </a:r>
            <a:r>
              <a:rPr lang="en-US" dirty="0"/>
              <a:t>());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add(b1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add(b2</a:t>
            </a:r>
            <a:r>
              <a:rPr lang="en-US" dirty="0"/>
              <a:t>, </a:t>
            </a:r>
            <a:r>
              <a:rPr lang="en-US" dirty="0" err="1"/>
              <a:t>BorderLayout.SOUTH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add(b3</a:t>
            </a:r>
            <a:r>
              <a:rPr lang="en-US" dirty="0"/>
              <a:t>, </a:t>
            </a:r>
            <a:r>
              <a:rPr lang="en-US" dirty="0" err="1"/>
              <a:t>BorderLayout.EAST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add(b4</a:t>
            </a:r>
            <a:r>
              <a:rPr lang="en-US" dirty="0"/>
              <a:t>, </a:t>
            </a:r>
            <a:r>
              <a:rPr lang="en-US" dirty="0" err="1"/>
              <a:t>BorderLayout.WEST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add(b5</a:t>
            </a:r>
            <a:r>
              <a:rPr lang="en-US" dirty="0"/>
              <a:t>, </a:t>
            </a:r>
            <a:r>
              <a:rPr lang="en-US" dirty="0" err="1"/>
              <a:t>BorderLayout.NORTH</a:t>
            </a:r>
            <a:r>
              <a:rPr lang="en-US" dirty="0"/>
              <a:t>); 	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(300,300);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BorderLayout</a:t>
            </a:r>
            <a:r>
              <a:rPr lang="en-US" dirty="0"/>
              <a:t>());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add(b1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add(b2</a:t>
            </a:r>
            <a:r>
              <a:rPr lang="en-US" dirty="0"/>
              <a:t>, </a:t>
            </a:r>
            <a:r>
              <a:rPr lang="en-US" dirty="0" err="1"/>
              <a:t>BorderLayout.SOUTH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add(b3</a:t>
            </a:r>
            <a:r>
              <a:rPr lang="en-US" dirty="0"/>
              <a:t>, </a:t>
            </a:r>
            <a:r>
              <a:rPr lang="en-US" dirty="0" err="1"/>
              <a:t>BorderLayout.EAST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add(b4</a:t>
            </a:r>
            <a:r>
              <a:rPr lang="en-US" dirty="0"/>
              <a:t>, </a:t>
            </a:r>
            <a:r>
              <a:rPr lang="en-US" dirty="0" err="1"/>
              <a:t>BorderLayout.WEST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smtClean="0"/>
              <a:t>add(b5</a:t>
            </a:r>
            <a:r>
              <a:rPr lang="en-US" dirty="0"/>
              <a:t>, </a:t>
            </a:r>
            <a:r>
              <a:rPr lang="en-US" dirty="0" err="1"/>
              <a:t>BorderLayout.NORTH</a:t>
            </a:r>
            <a:r>
              <a:rPr lang="en-US" dirty="0"/>
              <a:t>); 	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(300,300);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589" y="3142410"/>
            <a:ext cx="2800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GridLayout</a:t>
            </a:r>
            <a:r>
              <a:rPr lang="en-US" dirty="0"/>
              <a:t> lays out components in a two-dimensional grid. When you instantiate a </a:t>
            </a:r>
            <a:r>
              <a:rPr lang="en-US" dirty="0" err="1"/>
              <a:t>GridLayout</a:t>
            </a:r>
            <a:r>
              <a:rPr lang="en-US" dirty="0"/>
              <a:t>, you define the number of rows and columns. </a:t>
            </a:r>
          </a:p>
          <a:p>
            <a:pPr lvl="2" algn="just"/>
            <a:r>
              <a:rPr lang="en-US" sz="2400" dirty="0" err="1"/>
              <a:t>GridLayout</a:t>
            </a:r>
            <a:r>
              <a:rPr lang="en-US" sz="2400" dirty="0"/>
              <a:t>( )</a:t>
            </a:r>
          </a:p>
          <a:p>
            <a:pPr lvl="2" algn="just"/>
            <a:r>
              <a:rPr lang="en-US" sz="2400" dirty="0" err="1"/>
              <a:t>GridLayout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numRows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numColumns</a:t>
            </a:r>
            <a:r>
              <a:rPr lang="en-US" sz="2400" dirty="0"/>
              <a:t>)</a:t>
            </a:r>
          </a:p>
          <a:p>
            <a:pPr lvl="2" algn="just"/>
            <a:r>
              <a:rPr lang="en-US" sz="2400" dirty="0" err="1"/>
              <a:t>GridLayout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numRows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numColumns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horz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vert</a:t>
            </a:r>
            <a:r>
              <a:rPr lang="en-US" sz="2400" dirty="0" smtClean="0"/>
              <a:t>)</a:t>
            </a:r>
          </a:p>
          <a:p>
            <a:pPr algn="just"/>
            <a:r>
              <a:rPr lang="en-US" dirty="0"/>
              <a:t>The first form creates a single-column grid layout.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form creates a grid </a:t>
            </a:r>
            <a:r>
              <a:rPr lang="en-US" dirty="0" smtClean="0"/>
              <a:t>layout with </a:t>
            </a:r>
            <a:r>
              <a:rPr lang="en-US" dirty="0"/>
              <a:t>the specified number of rows and columns.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third form allows you to specify </a:t>
            </a:r>
            <a:r>
              <a:rPr lang="en-US" dirty="0" smtClean="0"/>
              <a:t>the horizontal </a:t>
            </a:r>
            <a:r>
              <a:rPr lang="en-US" dirty="0"/>
              <a:t>and vertical space left between components in </a:t>
            </a:r>
            <a:r>
              <a:rPr lang="en-US" dirty="0" err="1"/>
              <a:t>horz</a:t>
            </a:r>
            <a:r>
              <a:rPr lang="en-US" dirty="0"/>
              <a:t> and </a:t>
            </a:r>
            <a:r>
              <a:rPr lang="en-US" dirty="0" err="1"/>
              <a:t>vert</a:t>
            </a:r>
            <a:r>
              <a:rPr lang="en-US" dirty="0"/>
              <a:t>, respectively. </a:t>
            </a:r>
            <a:endParaRPr lang="en-US" dirty="0" smtClean="0"/>
          </a:p>
          <a:p>
            <a:pPr algn="just"/>
            <a:r>
              <a:rPr lang="en-US" dirty="0" smtClean="0"/>
              <a:t>Either </a:t>
            </a:r>
            <a:r>
              <a:rPr lang="en-US" dirty="0" err="1" smtClean="0"/>
              <a:t>numRows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numColumns</a:t>
            </a:r>
            <a:r>
              <a:rPr lang="en-US" dirty="0"/>
              <a:t> can be zero. </a:t>
            </a:r>
            <a:endParaRPr lang="en-US" dirty="0" smtClean="0"/>
          </a:p>
          <a:p>
            <a:pPr algn="just"/>
            <a:r>
              <a:rPr lang="en-US" dirty="0" smtClean="0"/>
              <a:t>Specifying </a:t>
            </a:r>
            <a:r>
              <a:rPr lang="en-US" dirty="0" err="1"/>
              <a:t>numRows</a:t>
            </a:r>
            <a:r>
              <a:rPr lang="en-US" dirty="0"/>
              <a:t> as zero allows for </a:t>
            </a:r>
            <a:r>
              <a:rPr lang="en-US" dirty="0" err="1"/>
              <a:t>unlimitedlength</a:t>
            </a:r>
            <a:r>
              <a:rPr lang="en-US" dirty="0"/>
              <a:t> columns. </a:t>
            </a:r>
            <a:endParaRPr lang="en-US" dirty="0" smtClean="0"/>
          </a:p>
          <a:p>
            <a:pPr algn="just"/>
            <a:r>
              <a:rPr lang="en-US" dirty="0" smtClean="0"/>
              <a:t>Specifying </a:t>
            </a:r>
            <a:r>
              <a:rPr lang="en-US" dirty="0" err="1"/>
              <a:t>numColumns</a:t>
            </a:r>
            <a:r>
              <a:rPr lang="en-US" dirty="0"/>
              <a:t> as zero allows for unlimited-length rows.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7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GridLayout</a:t>
            </a:r>
            <a:r>
              <a:rPr lang="en-US" dirty="0"/>
              <a:t> lays out components in a two-dimensional grid. When you instantiate a </a:t>
            </a:r>
            <a:r>
              <a:rPr lang="en-US" dirty="0" err="1"/>
              <a:t>GridLayout</a:t>
            </a:r>
            <a:r>
              <a:rPr lang="en-US" dirty="0"/>
              <a:t>, you define the number of rows and columns. </a:t>
            </a:r>
          </a:p>
          <a:p>
            <a:pPr lvl="2" algn="just"/>
            <a:r>
              <a:rPr lang="en-US" sz="2400" dirty="0" err="1"/>
              <a:t>GridLayout</a:t>
            </a:r>
            <a:r>
              <a:rPr lang="en-US" sz="2400" dirty="0"/>
              <a:t>( )</a:t>
            </a:r>
          </a:p>
          <a:p>
            <a:pPr lvl="2" algn="just"/>
            <a:r>
              <a:rPr lang="en-US" sz="2400" dirty="0" err="1"/>
              <a:t>GridLayout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numRows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numColumns</a:t>
            </a:r>
            <a:r>
              <a:rPr lang="en-US" sz="2400" dirty="0"/>
              <a:t>)</a:t>
            </a:r>
          </a:p>
          <a:p>
            <a:pPr lvl="2" algn="just"/>
            <a:r>
              <a:rPr lang="en-US" sz="2400" dirty="0" err="1"/>
              <a:t>GridLayout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numRows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numColumns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horz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vert</a:t>
            </a:r>
            <a:r>
              <a:rPr lang="en-US" sz="2400" dirty="0" smtClean="0"/>
              <a:t>)</a:t>
            </a:r>
          </a:p>
          <a:p>
            <a:pPr algn="just"/>
            <a:r>
              <a:rPr lang="en-US" dirty="0"/>
              <a:t>The first form creates a single-column grid layout.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form creates a grid </a:t>
            </a:r>
            <a:r>
              <a:rPr lang="en-US" dirty="0" smtClean="0"/>
              <a:t>layout with </a:t>
            </a:r>
            <a:r>
              <a:rPr lang="en-US" dirty="0"/>
              <a:t>the specified number of rows and columns.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third form allows you to specify </a:t>
            </a:r>
            <a:r>
              <a:rPr lang="en-US" dirty="0" smtClean="0"/>
              <a:t>the horizontal </a:t>
            </a:r>
            <a:r>
              <a:rPr lang="en-US" dirty="0"/>
              <a:t>and vertical space left between components in </a:t>
            </a:r>
            <a:r>
              <a:rPr lang="en-US" dirty="0" err="1"/>
              <a:t>horz</a:t>
            </a:r>
            <a:r>
              <a:rPr lang="en-US" dirty="0"/>
              <a:t> and </a:t>
            </a:r>
            <a:r>
              <a:rPr lang="en-US" dirty="0" err="1"/>
              <a:t>vert</a:t>
            </a:r>
            <a:r>
              <a:rPr lang="en-US" dirty="0"/>
              <a:t>, respectively. </a:t>
            </a:r>
            <a:endParaRPr lang="en-US" dirty="0" smtClean="0"/>
          </a:p>
          <a:p>
            <a:pPr algn="just"/>
            <a:r>
              <a:rPr lang="en-US" dirty="0" smtClean="0"/>
              <a:t>Either </a:t>
            </a:r>
            <a:r>
              <a:rPr lang="en-US" dirty="0" err="1" smtClean="0"/>
              <a:t>numRows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numColumns</a:t>
            </a:r>
            <a:r>
              <a:rPr lang="en-US" dirty="0"/>
              <a:t> can be zero. </a:t>
            </a:r>
            <a:endParaRPr lang="en-US" dirty="0" smtClean="0"/>
          </a:p>
          <a:p>
            <a:pPr algn="just"/>
            <a:r>
              <a:rPr lang="en-US" dirty="0" smtClean="0"/>
              <a:t>Specifying </a:t>
            </a:r>
            <a:r>
              <a:rPr lang="en-US" dirty="0" err="1"/>
              <a:t>numRows</a:t>
            </a:r>
            <a:r>
              <a:rPr lang="en-US" dirty="0"/>
              <a:t> as zero allows for </a:t>
            </a:r>
            <a:r>
              <a:rPr lang="en-US" dirty="0" err="1"/>
              <a:t>unlimitedlength</a:t>
            </a:r>
            <a:r>
              <a:rPr lang="en-US" dirty="0"/>
              <a:t> columns. </a:t>
            </a:r>
            <a:endParaRPr lang="en-US" dirty="0" smtClean="0"/>
          </a:p>
          <a:p>
            <a:pPr algn="just"/>
            <a:r>
              <a:rPr lang="en-US" dirty="0" smtClean="0"/>
              <a:t>Specifying </a:t>
            </a:r>
            <a:r>
              <a:rPr lang="en-US" dirty="0" err="1"/>
              <a:t>numColumns</a:t>
            </a:r>
            <a:r>
              <a:rPr lang="en-US" dirty="0"/>
              <a:t> as zero allows for unlimited-length rows.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 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GridLayout</a:t>
            </a:r>
            <a:r>
              <a:rPr lang="en-US" dirty="0"/>
              <a:t>(3,3));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		add(b1);</a:t>
            </a:r>
          </a:p>
          <a:p>
            <a:pPr marL="457200" lvl="1" indent="0" algn="just">
              <a:buNone/>
            </a:pPr>
            <a:r>
              <a:rPr lang="en-US" dirty="0"/>
              <a:t>				add(b2);</a:t>
            </a:r>
          </a:p>
          <a:p>
            <a:pPr marL="457200" lvl="1" indent="0" algn="just">
              <a:buNone/>
            </a:pPr>
            <a:r>
              <a:rPr lang="en-US" dirty="0"/>
              <a:t>				add(b3);</a:t>
            </a:r>
          </a:p>
          <a:p>
            <a:pPr marL="457200" lvl="1" indent="0" algn="just">
              <a:buNone/>
            </a:pPr>
            <a:r>
              <a:rPr lang="en-US" dirty="0"/>
              <a:t>				add(b4);</a:t>
            </a:r>
          </a:p>
          <a:p>
            <a:pPr marL="457200" lvl="1" indent="0" algn="just">
              <a:buNone/>
            </a:pPr>
            <a:r>
              <a:rPr lang="en-US" dirty="0"/>
              <a:t>				add(b5); 	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(300,300);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 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/>
              <a:t>GridLayout</a:t>
            </a:r>
            <a:r>
              <a:rPr lang="en-US" dirty="0"/>
              <a:t>(3,3));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		add(b1);</a:t>
            </a:r>
          </a:p>
          <a:p>
            <a:pPr marL="457200" lvl="1" indent="0" algn="just">
              <a:buNone/>
            </a:pPr>
            <a:r>
              <a:rPr lang="en-US" dirty="0"/>
              <a:t>				add(b2);</a:t>
            </a:r>
          </a:p>
          <a:p>
            <a:pPr marL="457200" lvl="1" indent="0" algn="just">
              <a:buNone/>
            </a:pPr>
            <a:r>
              <a:rPr lang="en-US" dirty="0"/>
              <a:t>				add(b3);</a:t>
            </a:r>
          </a:p>
          <a:p>
            <a:pPr marL="457200" lvl="1" indent="0" algn="just">
              <a:buNone/>
            </a:pPr>
            <a:r>
              <a:rPr lang="en-US" dirty="0"/>
              <a:t>				add(b4);</a:t>
            </a:r>
          </a:p>
          <a:p>
            <a:pPr marL="457200" lvl="1" indent="0" algn="just">
              <a:buNone/>
            </a:pPr>
            <a:r>
              <a:rPr lang="en-US" dirty="0"/>
              <a:t>				add(b5); 	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(300,300);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09" y="3574395"/>
            <a:ext cx="2781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Panel:</a:t>
            </a:r>
          </a:p>
          <a:p>
            <a:pPr algn="just"/>
            <a:r>
              <a:rPr lang="en-US" dirty="0"/>
              <a:t>The Panel class is a concrete subclass of Container. </a:t>
            </a:r>
          </a:p>
          <a:p>
            <a:pPr algn="just"/>
            <a:r>
              <a:rPr lang="en-US" dirty="0"/>
              <a:t>Panel is the superclass for Applet.</a:t>
            </a:r>
          </a:p>
          <a:p>
            <a:pPr algn="just"/>
            <a:r>
              <a:rPr lang="en-US" dirty="0"/>
              <a:t>a Panel is a window that does </a:t>
            </a:r>
            <a:r>
              <a:rPr lang="en-US" b="1" dirty="0"/>
              <a:t>not</a:t>
            </a:r>
            <a:r>
              <a:rPr lang="en-US" dirty="0"/>
              <a:t> contain a </a:t>
            </a:r>
            <a:r>
              <a:rPr lang="en-US" b="1" dirty="0"/>
              <a:t>title bar</a:t>
            </a:r>
            <a:r>
              <a:rPr lang="en-US" dirty="0"/>
              <a:t>, </a:t>
            </a:r>
            <a:r>
              <a:rPr lang="en-US" b="1" dirty="0"/>
              <a:t>menu bar</a:t>
            </a:r>
            <a:r>
              <a:rPr lang="en-US" dirty="0"/>
              <a:t>, or </a:t>
            </a:r>
            <a:r>
              <a:rPr lang="en-US" b="1" dirty="0"/>
              <a:t>border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Other components can be added to a Panel object by its add( ) method (inherited </a:t>
            </a:r>
            <a:r>
              <a:rPr lang="en-US" dirty="0" smtClean="0"/>
              <a:t>from Container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these components have been added, you can position and resize </a:t>
            </a:r>
            <a:r>
              <a:rPr lang="en-US" dirty="0" smtClean="0"/>
              <a:t>them manually </a:t>
            </a:r>
            <a:r>
              <a:rPr lang="en-US" dirty="0"/>
              <a:t>using the </a:t>
            </a:r>
            <a:r>
              <a:rPr lang="en-US" dirty="0" err="1"/>
              <a:t>setLocation</a:t>
            </a:r>
            <a:r>
              <a:rPr lang="en-US" dirty="0"/>
              <a:t>( </a:t>
            </a:r>
            <a:r>
              <a:rPr lang="en-US" dirty="0" smtClean="0"/>
              <a:t>) and </a:t>
            </a:r>
            <a:r>
              <a:rPr lang="en-US" dirty="0" err="1"/>
              <a:t>setSize</a:t>
            </a:r>
            <a:r>
              <a:rPr lang="en-US" dirty="0"/>
              <a:t>( </a:t>
            </a:r>
            <a:r>
              <a:rPr lang="en-US" dirty="0" smtClean="0"/>
              <a:t>) methods defined </a:t>
            </a:r>
            <a:r>
              <a:rPr lang="en-US" dirty="0"/>
              <a:t>by Component.</a:t>
            </a:r>
          </a:p>
        </p:txBody>
      </p:sp>
    </p:spTree>
    <p:extLst>
      <p:ext uri="{BB962C8B-B14F-4D97-AF65-F5344CB8AC3E}">
        <p14:creationId xmlns:p14="http://schemas.microsoft.com/office/powerpoint/2010/main" val="31786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CardLayout</a:t>
            </a:r>
            <a:r>
              <a:rPr lang="en-US" dirty="0"/>
              <a:t> class manages the components in such a manner that only one component is visible at a time.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treats each component as a card that is why it is known as </a:t>
            </a:r>
            <a:r>
              <a:rPr lang="en-US" dirty="0" err="1"/>
              <a:t>CardLayout</a:t>
            </a:r>
            <a:r>
              <a:rPr lang="en-US" dirty="0" smtClean="0"/>
              <a:t>.</a:t>
            </a:r>
          </a:p>
          <a:p>
            <a:pPr lvl="2" algn="just"/>
            <a:r>
              <a:rPr lang="en-US" sz="2400" dirty="0" err="1"/>
              <a:t>CardLayout</a:t>
            </a:r>
            <a:r>
              <a:rPr lang="en-US" sz="2400" dirty="0"/>
              <a:t>( )</a:t>
            </a:r>
          </a:p>
          <a:p>
            <a:pPr lvl="2" algn="just"/>
            <a:r>
              <a:rPr lang="en-US" sz="2400" dirty="0" err="1"/>
              <a:t>CardLayout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horz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vert</a:t>
            </a:r>
            <a:r>
              <a:rPr lang="en-US" sz="2400" dirty="0"/>
              <a:t>)</a:t>
            </a:r>
          </a:p>
          <a:p>
            <a:pPr algn="just"/>
            <a:r>
              <a:rPr lang="en-US" dirty="0"/>
              <a:t>The first form creates a default card layout.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form allows you to specify </a:t>
            </a:r>
            <a:r>
              <a:rPr lang="en-US" dirty="0" smtClean="0"/>
              <a:t>the horizontal </a:t>
            </a:r>
            <a:r>
              <a:rPr lang="en-US" dirty="0"/>
              <a:t>and vertical space left between components in </a:t>
            </a:r>
            <a:r>
              <a:rPr lang="en-US" dirty="0" err="1"/>
              <a:t>horz</a:t>
            </a:r>
            <a:r>
              <a:rPr lang="en-US" dirty="0"/>
              <a:t> and </a:t>
            </a:r>
            <a:r>
              <a:rPr lang="en-US" dirty="0" err="1"/>
              <a:t>vert</a:t>
            </a:r>
            <a:r>
              <a:rPr lang="en-US" dirty="0"/>
              <a:t>, respectively.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7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 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 smtClean="0"/>
              <a:t>CardLayout</a:t>
            </a:r>
            <a:r>
              <a:rPr lang="en-US" dirty="0" smtClean="0"/>
              <a:t>(3,3</a:t>
            </a:r>
            <a:r>
              <a:rPr lang="en-US" dirty="0"/>
              <a:t>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		add(b1);</a:t>
            </a:r>
          </a:p>
          <a:p>
            <a:pPr marL="457200" lvl="1" indent="0" algn="just">
              <a:buNone/>
            </a:pPr>
            <a:r>
              <a:rPr lang="en-US" dirty="0"/>
              <a:t>				add(b2);</a:t>
            </a:r>
          </a:p>
          <a:p>
            <a:pPr marL="457200" lvl="1" indent="0" algn="just">
              <a:buNone/>
            </a:pPr>
            <a:r>
              <a:rPr lang="en-US" dirty="0"/>
              <a:t>				add(b3);</a:t>
            </a:r>
          </a:p>
          <a:p>
            <a:pPr marL="457200" lvl="1" indent="0" algn="just">
              <a:buNone/>
            </a:pPr>
            <a:r>
              <a:rPr lang="en-US" dirty="0"/>
              <a:t>				add(b4);</a:t>
            </a:r>
          </a:p>
          <a:p>
            <a:pPr marL="457200" lvl="1" indent="0" algn="just">
              <a:buNone/>
            </a:pPr>
            <a:r>
              <a:rPr lang="en-US" dirty="0"/>
              <a:t>				add(b5); 	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(300,300);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class Demo extends Frame </a:t>
            </a: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457200" lvl="1" indent="0" algn="just">
              <a:buNone/>
            </a:pPr>
            <a:r>
              <a:rPr lang="en-US" dirty="0"/>
              <a:t>		 </a:t>
            </a:r>
            <a:r>
              <a:rPr lang="en-US" dirty="0" err="1"/>
              <a:t>setLayout</a:t>
            </a:r>
            <a:r>
              <a:rPr lang="en-US" dirty="0"/>
              <a:t>(new </a:t>
            </a:r>
            <a:r>
              <a:rPr lang="en-US" dirty="0" err="1" smtClean="0"/>
              <a:t>CardLayout</a:t>
            </a:r>
            <a:r>
              <a:rPr lang="en-US" dirty="0" smtClean="0"/>
              <a:t>(3,3</a:t>
            </a:r>
            <a:r>
              <a:rPr lang="en-US" dirty="0"/>
              <a:t>));</a:t>
            </a:r>
          </a:p>
          <a:p>
            <a:pPr marL="457200" lvl="1" indent="0" algn="just">
              <a:buNone/>
            </a:pPr>
            <a:r>
              <a:rPr lang="en-US" dirty="0"/>
              <a:t>		Button b1=new Button("1");</a:t>
            </a:r>
          </a:p>
          <a:p>
            <a:pPr marL="457200" lvl="1" indent="0" algn="just">
              <a:buNone/>
            </a:pPr>
            <a:r>
              <a:rPr lang="en-US" dirty="0"/>
              <a:t>		Button b2=new Button("2");  </a:t>
            </a:r>
          </a:p>
          <a:p>
            <a:pPr marL="457200" lvl="1" indent="0" algn="just">
              <a:buNone/>
            </a:pPr>
            <a:r>
              <a:rPr lang="en-US" dirty="0"/>
              <a:t>		Button b3=new Button("3");  </a:t>
            </a:r>
          </a:p>
          <a:p>
            <a:pPr marL="457200" lvl="1" indent="0" algn="just">
              <a:buNone/>
            </a:pPr>
            <a:r>
              <a:rPr lang="en-US" dirty="0"/>
              <a:t>		Button b4=new Button("4");  </a:t>
            </a:r>
          </a:p>
          <a:p>
            <a:pPr marL="457200" lvl="1" indent="0" algn="just">
              <a:buNone/>
            </a:pPr>
            <a:r>
              <a:rPr lang="en-US" dirty="0"/>
              <a:t>		Button b5=new Button("5");  </a:t>
            </a:r>
          </a:p>
          <a:p>
            <a:pPr marL="457200" lvl="1" indent="0" algn="just">
              <a:buNone/>
            </a:pPr>
            <a:r>
              <a:rPr lang="en-US" dirty="0"/>
              <a:t>				add(b1);</a:t>
            </a:r>
          </a:p>
          <a:p>
            <a:pPr marL="457200" lvl="1" indent="0" algn="just">
              <a:buNone/>
            </a:pPr>
            <a:r>
              <a:rPr lang="en-US" dirty="0"/>
              <a:t>				add(b2);</a:t>
            </a:r>
          </a:p>
          <a:p>
            <a:pPr marL="457200" lvl="1" indent="0" algn="just">
              <a:buNone/>
            </a:pPr>
            <a:r>
              <a:rPr lang="en-US" dirty="0"/>
              <a:t>				add(b3);</a:t>
            </a:r>
          </a:p>
          <a:p>
            <a:pPr marL="457200" lvl="1" indent="0" algn="just">
              <a:buNone/>
            </a:pPr>
            <a:r>
              <a:rPr lang="en-US" dirty="0"/>
              <a:t>				add(b4);</a:t>
            </a:r>
          </a:p>
          <a:p>
            <a:pPr marL="457200" lvl="1" indent="0" algn="just">
              <a:buNone/>
            </a:pPr>
            <a:r>
              <a:rPr lang="en-US" dirty="0"/>
              <a:t>				add(b5); 		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setSize</a:t>
            </a:r>
            <a:r>
              <a:rPr lang="en-US" dirty="0" smtClean="0"/>
              <a:t>(300,300);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setTitle</a:t>
            </a:r>
            <a:r>
              <a:rPr lang="en-US" dirty="0"/>
              <a:t>("DU</a:t>
            </a:r>
            <a:r>
              <a:rPr lang="en-US" dirty="0" smtClean="0"/>
              <a:t>");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 algn="just">
              <a:buNone/>
            </a:pPr>
            <a:r>
              <a:rPr lang="en-US" dirty="0"/>
              <a:t>	   Demo </a:t>
            </a:r>
            <a:r>
              <a:rPr lang="en-US" dirty="0" err="1"/>
              <a:t>obj</a:t>
            </a:r>
            <a:r>
              <a:rPr lang="en-US" dirty="0"/>
              <a:t>=new Demo();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obj.showFrame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62" y="3492874"/>
            <a:ext cx="2809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GridBagLayout</a:t>
            </a:r>
            <a:r>
              <a:rPr lang="en-US" dirty="0"/>
              <a:t> is one of the most flexible </a:t>
            </a:r>
            <a:r>
              <a:rPr lang="en-US" dirty="0" smtClean="0"/>
              <a:t>and </a:t>
            </a:r>
            <a:r>
              <a:rPr lang="en-US" dirty="0"/>
              <a:t>complex </a:t>
            </a:r>
            <a:r>
              <a:rPr lang="en-US" dirty="0" smtClean="0"/>
              <a:t>layout </a:t>
            </a:r>
            <a:r>
              <a:rPr lang="en-US" dirty="0"/>
              <a:t>managers the Java platform provides.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err="1"/>
              <a:t>GridBagLayout</a:t>
            </a:r>
            <a:r>
              <a:rPr lang="en-US" dirty="0"/>
              <a:t> places components in a grid of rows and columns, allowing specified components to span multiple rows or columns. </a:t>
            </a:r>
            <a:endParaRPr lang="en-US" dirty="0" smtClean="0"/>
          </a:p>
          <a:p>
            <a:pPr algn="just"/>
            <a:r>
              <a:rPr lang="en-US" dirty="0" smtClean="0"/>
              <a:t>Not </a:t>
            </a:r>
            <a:r>
              <a:rPr lang="en-US" dirty="0"/>
              <a:t>all rows necessarily have the same height. </a:t>
            </a:r>
            <a:endParaRPr lang="en-US" dirty="0" smtClean="0"/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not all columns necessarily have the same width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Each component associates an instance of </a:t>
            </a:r>
            <a:r>
              <a:rPr lang="en-US" b="1" dirty="0" err="1"/>
              <a:t>GridBagConstraints</a:t>
            </a:r>
            <a:r>
              <a:rPr lang="en-US" dirty="0"/>
              <a:t>. With the help of constraints object we arrange component's display area on the grid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GridBagConstraints</a:t>
            </a:r>
            <a:r>
              <a:rPr lang="en-US" dirty="0"/>
              <a:t> class specifies constraints for components that are laid out using the </a:t>
            </a:r>
            <a:r>
              <a:rPr lang="en-US" dirty="0" err="1"/>
              <a:t>GridBagLayout</a:t>
            </a:r>
            <a:r>
              <a:rPr lang="en-US" dirty="0"/>
              <a:t> class.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1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Java </a:t>
            </a:r>
            <a:r>
              <a:rPr lang="en-US" dirty="0" err="1"/>
              <a:t>GridBagLayout</a:t>
            </a:r>
            <a:r>
              <a:rPr lang="en-US" dirty="0"/>
              <a:t> class is used to align components vertically, horizontally or along their baseline</a:t>
            </a:r>
            <a:r>
              <a:rPr lang="en-US" dirty="0" smtClean="0"/>
              <a:t>.</a:t>
            </a:r>
          </a:p>
          <a:p>
            <a:pPr lvl="2" algn="just"/>
            <a:r>
              <a:rPr lang="en-US" sz="2400" dirty="0" err="1"/>
              <a:t>GridBagLayout</a:t>
            </a:r>
            <a:r>
              <a:rPr lang="en-US" sz="2400" dirty="0"/>
              <a:t>( )</a:t>
            </a:r>
          </a:p>
          <a:p>
            <a:pPr algn="just"/>
            <a:r>
              <a:rPr lang="en-US" dirty="0" err="1"/>
              <a:t>GridBagLayout</a:t>
            </a:r>
            <a:r>
              <a:rPr lang="en-US" dirty="0"/>
              <a:t> defines several methods, of which many are protected and not for </a:t>
            </a:r>
            <a:r>
              <a:rPr lang="en-US" dirty="0" smtClean="0"/>
              <a:t>general use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one method, however, that you must use: </a:t>
            </a:r>
            <a:r>
              <a:rPr lang="en-US" dirty="0" err="1"/>
              <a:t>setConstraints</a:t>
            </a:r>
            <a:r>
              <a:rPr lang="en-US" dirty="0"/>
              <a:t>( ). </a:t>
            </a:r>
            <a:endParaRPr lang="en-US" dirty="0" smtClean="0"/>
          </a:p>
          <a:p>
            <a:pPr lvl="2" algn="just"/>
            <a:r>
              <a:rPr lang="en-US" sz="2400" dirty="0" smtClean="0"/>
              <a:t>void </a:t>
            </a:r>
            <a:r>
              <a:rPr lang="en-US" sz="2400" dirty="0" err="1"/>
              <a:t>setConstraints</a:t>
            </a:r>
            <a:r>
              <a:rPr lang="en-US" sz="2400" dirty="0"/>
              <a:t>(Component comp, </a:t>
            </a:r>
            <a:r>
              <a:rPr lang="en-US" sz="2400" dirty="0" err="1"/>
              <a:t>GridBagConstraints</a:t>
            </a:r>
            <a:r>
              <a:rPr lang="en-US" sz="2400" dirty="0"/>
              <a:t> cons)</a:t>
            </a:r>
          </a:p>
          <a:p>
            <a:pPr algn="just"/>
            <a:r>
              <a:rPr lang="en-US" dirty="0"/>
              <a:t>Here, comp is the component for which the constraints specified by cons apply. </a:t>
            </a:r>
            <a:endParaRPr lang="en-US" dirty="0" smtClean="0"/>
          </a:p>
          <a:p>
            <a:pPr algn="just"/>
            <a:r>
              <a:rPr lang="en-US" dirty="0" smtClean="0"/>
              <a:t>This method sets </a:t>
            </a:r>
            <a:r>
              <a:rPr lang="en-US" dirty="0"/>
              <a:t>the constraints that apply to each component in the grid bag.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4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0" y="1062317"/>
            <a:ext cx="10400460" cy="5798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91671"/>
            <a:ext cx="1067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set the following </a:t>
            </a:r>
            <a:r>
              <a:rPr lang="en-US" sz="2400" dirty="0" err="1"/>
              <a:t>GridBagConstraints</a:t>
            </a:r>
            <a:r>
              <a:rPr lang="en-US" sz="2400" dirty="0"/>
              <a:t> instance variables:</a:t>
            </a:r>
          </a:p>
        </p:txBody>
      </p:sp>
    </p:spTree>
    <p:extLst>
      <p:ext uri="{BB962C8B-B14F-4D97-AF65-F5344CB8AC3E}">
        <p14:creationId xmlns:p14="http://schemas.microsoft.com/office/powerpoint/2010/main" val="1832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GridBagConstraints</a:t>
            </a:r>
            <a:r>
              <a:rPr lang="en-US" dirty="0"/>
              <a:t> also defines several static fields that contain standard </a:t>
            </a:r>
            <a:r>
              <a:rPr lang="en-US" dirty="0" smtClean="0"/>
              <a:t>constraint.</a:t>
            </a:r>
          </a:p>
          <a:p>
            <a:pPr lvl="2" algn="just"/>
            <a:r>
              <a:rPr lang="en-US" sz="2400" dirty="0" err="1" smtClean="0"/>
              <a:t>GridBagConstraints.CENTER</a:t>
            </a:r>
            <a:r>
              <a:rPr lang="en-US" sz="2400" dirty="0" smtClean="0"/>
              <a:t> </a:t>
            </a:r>
          </a:p>
          <a:p>
            <a:pPr lvl="2" algn="just"/>
            <a:r>
              <a:rPr lang="en-US" sz="2400" dirty="0" err="1" smtClean="0"/>
              <a:t>GridBagConstraints.SOUTH</a:t>
            </a:r>
            <a:endParaRPr lang="en-US" sz="2400" dirty="0"/>
          </a:p>
          <a:p>
            <a:pPr lvl="2" algn="just"/>
            <a:r>
              <a:rPr lang="en-US" sz="2400" dirty="0" err="1"/>
              <a:t>GridBagConstraints.EAST</a:t>
            </a:r>
            <a:r>
              <a:rPr lang="en-US" sz="2400" dirty="0"/>
              <a:t> 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GridBagConstraints.SOUTHEAST</a:t>
            </a:r>
            <a:endParaRPr lang="en-US" sz="2400" dirty="0"/>
          </a:p>
          <a:p>
            <a:pPr lvl="2" algn="just"/>
            <a:r>
              <a:rPr lang="en-US" sz="2400" dirty="0" err="1"/>
              <a:t>GridBagConstraints.NORTH</a:t>
            </a:r>
            <a:r>
              <a:rPr lang="en-US" sz="2400" dirty="0"/>
              <a:t> 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GridBagConstraints.SOUTHWEST</a:t>
            </a:r>
            <a:endParaRPr lang="en-US" sz="2400" dirty="0"/>
          </a:p>
          <a:p>
            <a:pPr lvl="2" algn="just"/>
            <a:r>
              <a:rPr lang="en-US" sz="2400" dirty="0" err="1"/>
              <a:t>GridBagConstraints.NORTHEAST</a:t>
            </a:r>
            <a:r>
              <a:rPr lang="en-US" sz="2400" dirty="0"/>
              <a:t> 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GridBagConstraints.WEST</a:t>
            </a:r>
            <a:endParaRPr lang="en-US" sz="2400" dirty="0"/>
          </a:p>
          <a:p>
            <a:pPr lvl="2" algn="just"/>
            <a:r>
              <a:rPr lang="en-US" sz="2400" dirty="0" err="1"/>
              <a:t>GridBagConstraints.NORTHWEST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167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GridBagConstraints</a:t>
            </a:r>
            <a:r>
              <a:rPr lang="en-US" dirty="0"/>
              <a:t> also defines several static fields that </a:t>
            </a:r>
            <a:r>
              <a:rPr lang="en-US" dirty="0" smtClean="0"/>
              <a:t>resize </a:t>
            </a:r>
            <a:r>
              <a:rPr lang="en-US" dirty="0"/>
              <a:t>the component.</a:t>
            </a:r>
            <a:endParaRPr lang="en-US" dirty="0" smtClean="0"/>
          </a:p>
          <a:p>
            <a:pPr lvl="2" algn="just"/>
            <a:r>
              <a:rPr lang="en-US" sz="2400" dirty="0" err="1" smtClean="0"/>
              <a:t>GridBagConstraints.BOTH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GridBagConstraints.NONE</a:t>
            </a:r>
            <a:endParaRPr lang="en-US" sz="2400" dirty="0"/>
          </a:p>
          <a:p>
            <a:pPr lvl="2" algn="just"/>
            <a:r>
              <a:rPr lang="en-US" sz="2400" dirty="0" err="1" smtClean="0"/>
              <a:t>GridBagConstraints.HORIZONTAL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GridBagConstraints.VERTICAL</a:t>
            </a:r>
            <a:endParaRPr lang="en-US" sz="2400" dirty="0" smtClean="0"/>
          </a:p>
          <a:p>
            <a:pPr marL="228600" lvl="2" algn="just">
              <a:spcBef>
                <a:spcPts val="1000"/>
              </a:spcBef>
            </a:pPr>
            <a:r>
              <a:rPr lang="en-US" sz="2800" dirty="0" err="1"/>
              <a:t>GridBagConstraints</a:t>
            </a:r>
            <a:r>
              <a:rPr lang="en-US" sz="2800" dirty="0"/>
              <a:t> also defines </a:t>
            </a:r>
            <a:r>
              <a:rPr lang="en-US" sz="2800" dirty="0" smtClean="0"/>
              <a:t>some </a:t>
            </a:r>
            <a:r>
              <a:rPr lang="en-US" sz="2800" dirty="0"/>
              <a:t>static fields that </a:t>
            </a:r>
            <a:r>
              <a:rPr lang="en-US" sz="2800" dirty="0" smtClean="0"/>
              <a:t>place </a:t>
            </a:r>
            <a:r>
              <a:rPr lang="en-US" sz="2800" dirty="0"/>
              <a:t>the component.</a:t>
            </a:r>
          </a:p>
          <a:p>
            <a:pPr lvl="2" algn="just"/>
            <a:r>
              <a:rPr lang="en-US" sz="2400" dirty="0" err="1" smtClean="0"/>
              <a:t>GridBagConstraints.RELATIVE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GridBagConstraints.REMAINDER</a:t>
            </a:r>
            <a:endParaRPr lang="en-US" sz="2400" dirty="0" smtClean="0"/>
          </a:p>
          <a:p>
            <a:pPr lvl="2" algn="just"/>
            <a:endParaRPr lang="en-US" sz="2400" dirty="0"/>
          </a:p>
          <a:p>
            <a:pPr lvl="2" algn="just"/>
            <a:endParaRPr lang="en-US" sz="2400" dirty="0"/>
          </a:p>
          <a:p>
            <a:pPr lvl="2" algn="just"/>
            <a:endParaRPr lang="en-US" sz="2400" dirty="0"/>
          </a:p>
          <a:p>
            <a:pPr lvl="2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1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2400" dirty="0" err="1"/>
              <a:t>GridBagConstraints</a:t>
            </a:r>
            <a:r>
              <a:rPr lang="en-US" sz="2400" dirty="0"/>
              <a:t>()</a:t>
            </a:r>
          </a:p>
          <a:p>
            <a:pPr algn="just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dirty="0" err="1"/>
              <a:t>GridBagConstraint</a:t>
            </a:r>
            <a:r>
              <a:rPr lang="en-US" dirty="0"/>
              <a:t> object with all of its fields set to their default value.</a:t>
            </a:r>
          </a:p>
          <a:p>
            <a:pPr marL="914400" lvl="2" indent="0" algn="just">
              <a:buNone/>
            </a:pPr>
            <a:r>
              <a:rPr lang="en-US" sz="2400" dirty="0" err="1"/>
              <a:t>GridBagConstraints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gridx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gridy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gridwidth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gridheight</a:t>
            </a:r>
            <a:r>
              <a:rPr lang="en-US" sz="2400" dirty="0"/>
              <a:t>, double </a:t>
            </a:r>
            <a:r>
              <a:rPr lang="en-US" sz="2400" dirty="0" err="1"/>
              <a:t>weightx</a:t>
            </a:r>
            <a:r>
              <a:rPr lang="en-US" sz="2400" dirty="0"/>
              <a:t>, double weighty, </a:t>
            </a:r>
            <a:r>
              <a:rPr lang="en-US" sz="2400" dirty="0" err="1"/>
              <a:t>int</a:t>
            </a:r>
            <a:r>
              <a:rPr lang="en-US" sz="2400" dirty="0"/>
              <a:t> anchor, </a:t>
            </a:r>
            <a:r>
              <a:rPr lang="en-US" sz="2400" dirty="0" err="1"/>
              <a:t>int</a:t>
            </a:r>
            <a:r>
              <a:rPr lang="en-US" sz="2400" dirty="0"/>
              <a:t> fill, Insets </a:t>
            </a:r>
            <a:r>
              <a:rPr lang="en-US" sz="2400" dirty="0" err="1"/>
              <a:t>insets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ipadx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ipady</a:t>
            </a:r>
            <a:r>
              <a:rPr lang="en-US" sz="2400" dirty="0"/>
              <a:t>)</a:t>
            </a:r>
          </a:p>
          <a:p>
            <a:pPr algn="just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dirty="0" err="1"/>
              <a:t>GridBagConstraints</a:t>
            </a:r>
            <a:r>
              <a:rPr lang="en-US" dirty="0"/>
              <a:t> object with all of its fields set to the passed-in arguments</a:t>
            </a:r>
            <a:r>
              <a:rPr lang="en-US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docs.oracle.com/javase/tutorial/uiswing/layout/gridbag.html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1" y="605642"/>
            <a:ext cx="5296395" cy="625235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en-US" dirty="0" err="1"/>
              <a:t>gridbag</a:t>
            </a:r>
            <a:r>
              <a:rPr lang="en-US" dirty="0"/>
              <a:t> = new </a:t>
            </a:r>
            <a:r>
              <a:rPr lang="en-US" dirty="0" err="1"/>
              <a:t>GridBagLayout</a:t>
            </a:r>
            <a:r>
              <a:rPr lang="en-US" dirty="0"/>
              <a:t>();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GridBagConstraints</a:t>
            </a:r>
            <a:r>
              <a:rPr lang="en-US" dirty="0"/>
              <a:t> c = new </a:t>
            </a:r>
            <a:r>
              <a:rPr lang="en-US" dirty="0" err="1"/>
              <a:t>GridBagConstraints</a:t>
            </a:r>
            <a:r>
              <a:rPr lang="en-US" dirty="0"/>
              <a:t>();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setFont</a:t>
            </a:r>
            <a:r>
              <a:rPr lang="en-US" dirty="0"/>
              <a:t>(new Font("</a:t>
            </a:r>
            <a:r>
              <a:rPr lang="en-US" dirty="0" err="1"/>
              <a:t>SansSerif</a:t>
            </a:r>
            <a:r>
              <a:rPr lang="en-US" dirty="0"/>
              <a:t>", </a:t>
            </a:r>
            <a:r>
              <a:rPr lang="en-US" dirty="0" err="1"/>
              <a:t>Font.PLAIN</a:t>
            </a:r>
            <a:r>
              <a:rPr lang="en-US" dirty="0"/>
              <a:t>, 14));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setLayout</a:t>
            </a:r>
            <a:r>
              <a:rPr lang="en-US" dirty="0"/>
              <a:t>(</a:t>
            </a:r>
            <a:r>
              <a:rPr lang="en-US" dirty="0" err="1"/>
              <a:t>gridbag</a:t>
            </a:r>
            <a:r>
              <a:rPr lang="en-US" dirty="0"/>
              <a:t>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c.fill</a:t>
            </a:r>
            <a:r>
              <a:rPr lang="en-US" dirty="0"/>
              <a:t> = </a:t>
            </a:r>
            <a:r>
              <a:rPr lang="en-US" dirty="0" err="1"/>
              <a:t>GridBagConstraints.BOTH</a:t>
            </a:r>
            <a:r>
              <a:rPr lang="en-US" dirty="0"/>
              <a:t>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c.weightx</a:t>
            </a:r>
            <a:r>
              <a:rPr lang="en-US" dirty="0"/>
              <a:t> = 1.0;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("Button1",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("Button2",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("Button3",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("Button4",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c.weightx</a:t>
            </a:r>
            <a:r>
              <a:rPr lang="en-US" dirty="0"/>
              <a:t> = 0.0;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("Button5", </a:t>
            </a:r>
            <a:r>
              <a:rPr lang="en-US" dirty="0" err="1"/>
              <a:t>gridbag</a:t>
            </a:r>
            <a:r>
              <a:rPr lang="en-US" dirty="0"/>
              <a:t>, c); //another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GridBagConstraints.RELATIVE</a:t>
            </a:r>
            <a:r>
              <a:rPr lang="en-US" dirty="0"/>
              <a:t>; //next-to-last in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("Button6",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("Button7",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1;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c.gridheight</a:t>
            </a:r>
            <a:r>
              <a:rPr lang="en-US" dirty="0"/>
              <a:t> = 2;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c.weighty</a:t>
            </a:r>
            <a:r>
              <a:rPr lang="en-US" dirty="0"/>
              <a:t> = 1.0;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("Button8",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c.weighty</a:t>
            </a:r>
            <a:r>
              <a:rPr lang="en-US" dirty="0"/>
              <a:t> = 0.0;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c.gridheight</a:t>
            </a:r>
            <a:r>
              <a:rPr lang="en-US" dirty="0"/>
              <a:t> = 1;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("Button9",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("Button10",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err="1" smtClean="0"/>
              <a:t>setSize</a:t>
            </a:r>
            <a:r>
              <a:rPr lang="en-US" dirty="0" smtClean="0"/>
              <a:t>(300,300); 	</a:t>
            </a:r>
            <a:r>
              <a:rPr lang="en-US" dirty="0" err="1" smtClean="0"/>
              <a:t>setTitle</a:t>
            </a:r>
            <a:r>
              <a:rPr lang="en-US" dirty="0"/>
              <a:t>("DU</a:t>
            </a:r>
            <a:r>
              <a:rPr lang="en-US" dirty="0" smtClean="0"/>
              <a:t>");  </a:t>
            </a:r>
            <a:r>
              <a:rPr lang="en-US" dirty="0"/>
              <a:t>	</a:t>
            </a:r>
            <a:r>
              <a:rPr lang="en-US" dirty="0" err="1" smtClean="0"/>
              <a:t>setVisible</a:t>
            </a:r>
            <a:r>
              <a:rPr lang="en-US" dirty="0" smtClean="0"/>
              <a:t>(true); </a:t>
            </a:r>
            <a:r>
              <a:rPr lang="en-US" dirty="0"/>
              <a:t>	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8059" y="793378"/>
            <a:ext cx="4271682" cy="606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</a:t>
            </a:r>
            <a:r>
              <a:rPr lang="en-US" dirty="0" smtClean="0"/>
              <a:t>.*;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java.awt.event</a:t>
            </a:r>
            <a:r>
              <a:rPr lang="en-US" dirty="0" smtClean="0"/>
              <a:t>.*;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public class Demo extends Frame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makebutton</a:t>
            </a:r>
            <a:r>
              <a:rPr lang="en-US" dirty="0" smtClean="0"/>
              <a:t>(String name,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en-US" dirty="0" err="1" smtClean="0"/>
              <a:t>gridbag</a:t>
            </a:r>
            <a:r>
              <a:rPr lang="en-US" dirty="0" smtClean="0"/>
              <a:t>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GridBagConstraints</a:t>
            </a:r>
            <a:r>
              <a:rPr lang="en-US" dirty="0" smtClean="0"/>
              <a:t> c)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Button </a:t>
            </a:r>
            <a:r>
              <a:rPr lang="en-US" dirty="0" err="1" smtClean="0"/>
              <a:t>button</a:t>
            </a:r>
            <a:r>
              <a:rPr lang="en-US" dirty="0" smtClean="0"/>
              <a:t> = new Button(name);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gridbag.setConstraints</a:t>
            </a:r>
            <a:r>
              <a:rPr lang="en-US" dirty="0" smtClean="0"/>
              <a:t>(button, c);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add(button);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   Demo </a:t>
            </a:r>
            <a:r>
              <a:rPr lang="en-US" dirty="0" err="1" smtClean="0"/>
              <a:t>obj</a:t>
            </a:r>
            <a:r>
              <a:rPr lang="en-US" dirty="0" smtClean="0"/>
              <a:t>=new Demo();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obj.showFrame</a:t>
            </a:r>
            <a:r>
              <a:rPr lang="en-US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88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Window:</a:t>
            </a:r>
            <a:endParaRPr lang="en-US" sz="3200" dirty="0" smtClean="0"/>
          </a:p>
          <a:p>
            <a:pPr algn="just"/>
            <a:r>
              <a:rPr lang="en-US" dirty="0"/>
              <a:t>The Window class creates a top-level window.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won’t create Window objects directly. Instead, you will use a subclass of Window called Frame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sz="3200" dirty="0" smtClean="0"/>
              <a:t>Frame:</a:t>
            </a:r>
            <a:endParaRPr lang="en-US" sz="3200" dirty="0"/>
          </a:p>
          <a:p>
            <a:pPr algn="just"/>
            <a:r>
              <a:rPr lang="en-US" dirty="0"/>
              <a:t>Frame encapsulates what is commonly thought of as a </a:t>
            </a:r>
            <a:r>
              <a:rPr lang="en-US" b="1" dirty="0" smtClean="0"/>
              <a:t>window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subclass of </a:t>
            </a:r>
            <a:r>
              <a:rPr lang="en-US" dirty="0" smtClean="0"/>
              <a:t>Window and </a:t>
            </a:r>
            <a:r>
              <a:rPr lang="en-US" dirty="0"/>
              <a:t>has a </a:t>
            </a:r>
            <a:r>
              <a:rPr lang="en-US" b="1" dirty="0"/>
              <a:t>title bar</a:t>
            </a:r>
            <a:r>
              <a:rPr lang="en-US" dirty="0"/>
              <a:t>,</a:t>
            </a:r>
            <a:r>
              <a:rPr lang="en-US" b="1" dirty="0"/>
              <a:t> menu bar</a:t>
            </a:r>
            <a:r>
              <a:rPr lang="en-US" dirty="0"/>
              <a:t>,</a:t>
            </a:r>
            <a:r>
              <a:rPr lang="en-US" b="1" dirty="0"/>
              <a:t> borders</a:t>
            </a:r>
            <a:r>
              <a:rPr lang="en-US" dirty="0"/>
              <a:t>, and </a:t>
            </a:r>
            <a:r>
              <a:rPr lang="en-US" b="1" dirty="0"/>
              <a:t>resizing corners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1" y="605642"/>
            <a:ext cx="5296395" cy="625235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en-US" dirty="0" err="1"/>
              <a:t>gridbag</a:t>
            </a:r>
            <a:r>
              <a:rPr lang="en-US" dirty="0"/>
              <a:t> = new </a:t>
            </a:r>
            <a:r>
              <a:rPr lang="en-US" dirty="0" err="1"/>
              <a:t>GridBagLayout</a:t>
            </a:r>
            <a:r>
              <a:rPr lang="en-US" dirty="0"/>
              <a:t>();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GridBagConstraints</a:t>
            </a:r>
            <a:r>
              <a:rPr lang="en-US" dirty="0"/>
              <a:t> c = new </a:t>
            </a:r>
            <a:r>
              <a:rPr lang="en-US" dirty="0" err="1"/>
              <a:t>GridBagConstraints</a:t>
            </a:r>
            <a:r>
              <a:rPr lang="en-US" dirty="0"/>
              <a:t>();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setFont</a:t>
            </a:r>
            <a:r>
              <a:rPr lang="en-US" dirty="0"/>
              <a:t>(new Font("</a:t>
            </a:r>
            <a:r>
              <a:rPr lang="en-US" dirty="0" err="1"/>
              <a:t>SansSerif</a:t>
            </a:r>
            <a:r>
              <a:rPr lang="en-US" dirty="0"/>
              <a:t>", </a:t>
            </a:r>
            <a:r>
              <a:rPr lang="en-US" dirty="0" err="1"/>
              <a:t>Font.PLAIN</a:t>
            </a:r>
            <a:r>
              <a:rPr lang="en-US" dirty="0"/>
              <a:t>, 14));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setLayout</a:t>
            </a:r>
            <a:r>
              <a:rPr lang="en-US" dirty="0"/>
              <a:t>(</a:t>
            </a:r>
            <a:r>
              <a:rPr lang="en-US" dirty="0" err="1"/>
              <a:t>gridbag</a:t>
            </a:r>
            <a:r>
              <a:rPr lang="en-US" dirty="0"/>
              <a:t>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c.fill</a:t>
            </a:r>
            <a:r>
              <a:rPr lang="en-US" dirty="0"/>
              <a:t> = </a:t>
            </a:r>
            <a:r>
              <a:rPr lang="en-US" dirty="0" err="1"/>
              <a:t>GridBagConstraints.BOTH</a:t>
            </a:r>
            <a:r>
              <a:rPr lang="en-US" dirty="0"/>
              <a:t>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c.weightx</a:t>
            </a:r>
            <a:r>
              <a:rPr lang="en-US" dirty="0"/>
              <a:t> = 1.0;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("Button1",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("Button2",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("Button3",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("Button4",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c.weightx</a:t>
            </a:r>
            <a:r>
              <a:rPr lang="en-US" dirty="0"/>
              <a:t> = 0.0;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("Button5", </a:t>
            </a:r>
            <a:r>
              <a:rPr lang="en-US" dirty="0" err="1"/>
              <a:t>gridbag</a:t>
            </a:r>
            <a:r>
              <a:rPr lang="en-US" dirty="0"/>
              <a:t>, c); //another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GridBagConstraints.RELATIVE</a:t>
            </a:r>
            <a:r>
              <a:rPr lang="en-US" dirty="0"/>
              <a:t>; //next-to-last in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("Button6",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("Button7",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1;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c.gridheight</a:t>
            </a:r>
            <a:r>
              <a:rPr lang="en-US" dirty="0"/>
              <a:t> = 2;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c.weighty</a:t>
            </a:r>
            <a:r>
              <a:rPr lang="en-US" dirty="0"/>
              <a:t> = 1.0;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("Button8",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c.weighty</a:t>
            </a:r>
            <a:r>
              <a:rPr lang="en-US" dirty="0"/>
              <a:t> = 0.0;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c.gridheight</a:t>
            </a:r>
            <a:r>
              <a:rPr lang="en-US" dirty="0"/>
              <a:t> = 1;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("Button9",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("Button10",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err="1" smtClean="0"/>
              <a:t>setSize</a:t>
            </a:r>
            <a:r>
              <a:rPr lang="en-US" dirty="0" smtClean="0"/>
              <a:t>(300,300); 	</a:t>
            </a:r>
            <a:r>
              <a:rPr lang="en-US" dirty="0" err="1" smtClean="0"/>
              <a:t>setTitle</a:t>
            </a:r>
            <a:r>
              <a:rPr lang="en-US" dirty="0"/>
              <a:t>("DU</a:t>
            </a:r>
            <a:r>
              <a:rPr lang="en-US" dirty="0" smtClean="0"/>
              <a:t>");  </a:t>
            </a:r>
            <a:r>
              <a:rPr lang="en-US" dirty="0"/>
              <a:t>	</a:t>
            </a:r>
            <a:r>
              <a:rPr lang="en-US" dirty="0" err="1" smtClean="0"/>
              <a:t>setVisible</a:t>
            </a:r>
            <a:r>
              <a:rPr lang="en-US" dirty="0" smtClean="0"/>
              <a:t>(true); </a:t>
            </a:r>
            <a:r>
              <a:rPr lang="en-US" dirty="0"/>
              <a:t>	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8059" y="793378"/>
            <a:ext cx="4271682" cy="606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</a:t>
            </a:r>
            <a:r>
              <a:rPr lang="en-US" dirty="0" smtClean="0"/>
              <a:t>.*;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java.awt.event</a:t>
            </a:r>
            <a:r>
              <a:rPr lang="en-US" dirty="0" smtClean="0"/>
              <a:t>.*;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public class Demo extends Frame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makebutton</a:t>
            </a:r>
            <a:r>
              <a:rPr lang="en-US" dirty="0" smtClean="0"/>
              <a:t>(String name,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en-US" dirty="0" err="1" smtClean="0"/>
              <a:t>gridbag</a:t>
            </a:r>
            <a:r>
              <a:rPr lang="en-US" dirty="0" smtClean="0"/>
              <a:t>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GridBagConstraints</a:t>
            </a:r>
            <a:r>
              <a:rPr lang="en-US" dirty="0" smtClean="0"/>
              <a:t> c)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Button </a:t>
            </a:r>
            <a:r>
              <a:rPr lang="en-US" dirty="0" err="1" smtClean="0"/>
              <a:t>button</a:t>
            </a:r>
            <a:r>
              <a:rPr lang="en-US" dirty="0" smtClean="0"/>
              <a:t> = new Button(name);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gridbag.setConstraints</a:t>
            </a:r>
            <a:r>
              <a:rPr lang="en-US" dirty="0" smtClean="0"/>
              <a:t>(button, c);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add(button);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   Demo </a:t>
            </a:r>
            <a:r>
              <a:rPr lang="en-US" dirty="0" err="1" smtClean="0"/>
              <a:t>obj</a:t>
            </a:r>
            <a:r>
              <a:rPr lang="en-US" dirty="0" smtClean="0"/>
              <a:t>=new Demo();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obj.showFrame</a:t>
            </a:r>
            <a:r>
              <a:rPr lang="en-US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041" y="3825689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1" y="605642"/>
            <a:ext cx="5296395" cy="625235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void </a:t>
            </a:r>
            <a:r>
              <a:rPr lang="en-US" dirty="0" err="1"/>
              <a:t>showFrame</a:t>
            </a:r>
            <a:r>
              <a:rPr lang="en-US" dirty="0"/>
              <a:t>(){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en-US" dirty="0" err="1"/>
              <a:t>gridbag</a:t>
            </a:r>
            <a:r>
              <a:rPr lang="en-US" dirty="0"/>
              <a:t> = new </a:t>
            </a:r>
            <a:r>
              <a:rPr lang="en-US" dirty="0" err="1"/>
              <a:t>GridBagLayout</a:t>
            </a:r>
            <a:r>
              <a:rPr lang="en-US" dirty="0"/>
              <a:t>();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GridBagConstraints</a:t>
            </a:r>
            <a:r>
              <a:rPr lang="en-US" dirty="0"/>
              <a:t> c = new </a:t>
            </a:r>
            <a:r>
              <a:rPr lang="en-US" dirty="0" err="1"/>
              <a:t>GridBagConstraints</a:t>
            </a:r>
            <a:r>
              <a:rPr lang="en-US" dirty="0"/>
              <a:t>();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setFont</a:t>
            </a:r>
            <a:r>
              <a:rPr lang="en-US" dirty="0"/>
              <a:t>(new Font("</a:t>
            </a:r>
            <a:r>
              <a:rPr lang="en-US" dirty="0" err="1"/>
              <a:t>SansSerif</a:t>
            </a:r>
            <a:r>
              <a:rPr lang="en-US" dirty="0"/>
              <a:t>", </a:t>
            </a:r>
            <a:r>
              <a:rPr lang="en-US" dirty="0" err="1"/>
              <a:t>Font.PLAIN</a:t>
            </a:r>
            <a:r>
              <a:rPr lang="en-US" dirty="0"/>
              <a:t>, 14));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setLayout</a:t>
            </a:r>
            <a:r>
              <a:rPr lang="en-US" dirty="0"/>
              <a:t>(</a:t>
            </a:r>
            <a:r>
              <a:rPr lang="en-US" dirty="0" err="1"/>
              <a:t>gridbag</a:t>
            </a:r>
            <a:r>
              <a:rPr lang="en-US" dirty="0"/>
              <a:t>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c.fill</a:t>
            </a:r>
            <a:r>
              <a:rPr lang="en-US" dirty="0"/>
              <a:t> = </a:t>
            </a:r>
            <a:r>
              <a:rPr lang="en-US" dirty="0" err="1"/>
              <a:t>GridBagConstraints.BOTH</a:t>
            </a:r>
            <a:r>
              <a:rPr lang="en-US" dirty="0"/>
              <a:t>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c.weightx</a:t>
            </a:r>
            <a:r>
              <a:rPr lang="en-US" dirty="0"/>
              <a:t> = 1.0;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("Button1",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("Button2",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("Button3",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("Button4",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c.weightx</a:t>
            </a:r>
            <a:r>
              <a:rPr lang="en-US" dirty="0"/>
              <a:t> = 0.0;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("Button5", </a:t>
            </a:r>
            <a:r>
              <a:rPr lang="en-US" dirty="0" err="1"/>
              <a:t>gridbag</a:t>
            </a:r>
            <a:r>
              <a:rPr lang="en-US" dirty="0"/>
              <a:t>, c); //another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GridBagConstraints.RELATIVE</a:t>
            </a:r>
            <a:r>
              <a:rPr lang="en-US" dirty="0"/>
              <a:t>; //next-to-last in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("Button6",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("Button7",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c.gridwidth</a:t>
            </a:r>
            <a:r>
              <a:rPr lang="en-US" dirty="0"/>
              <a:t> = 1;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c.gridheight</a:t>
            </a:r>
            <a:r>
              <a:rPr lang="en-US" dirty="0"/>
              <a:t> = 2;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c.weighty</a:t>
            </a:r>
            <a:r>
              <a:rPr lang="en-US" dirty="0"/>
              <a:t> = 1.0;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("Button8",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smtClean="0"/>
              <a:t>         </a:t>
            </a:r>
            <a:r>
              <a:rPr lang="en-US" dirty="0" err="1"/>
              <a:t>c.weighty</a:t>
            </a:r>
            <a:r>
              <a:rPr lang="en-US" dirty="0"/>
              <a:t> = 0.0; 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c.gridwidth</a:t>
            </a:r>
            <a:r>
              <a:rPr lang="en-US" dirty="0"/>
              <a:t> = </a:t>
            </a:r>
            <a:r>
              <a:rPr lang="en-US" dirty="0" err="1"/>
              <a:t>GridBagConstraints.REMAINDER</a:t>
            </a:r>
            <a:r>
              <a:rPr lang="en-US" dirty="0"/>
              <a:t>; //end row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c.gridheight</a:t>
            </a:r>
            <a:r>
              <a:rPr lang="en-US" dirty="0"/>
              <a:t> = 1;               //reset to the default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("Button9",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makebutton</a:t>
            </a:r>
            <a:r>
              <a:rPr lang="en-US" dirty="0"/>
              <a:t>("Button10", </a:t>
            </a:r>
            <a:r>
              <a:rPr lang="en-US" dirty="0" err="1"/>
              <a:t>gridbag</a:t>
            </a:r>
            <a:r>
              <a:rPr lang="en-US" dirty="0"/>
              <a:t>, c);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dirty="0" err="1" smtClean="0"/>
              <a:t>setSize</a:t>
            </a:r>
            <a:r>
              <a:rPr lang="en-US" dirty="0" smtClean="0"/>
              <a:t>(300,150); 	</a:t>
            </a:r>
            <a:r>
              <a:rPr lang="en-US" dirty="0" err="1" smtClean="0"/>
              <a:t>setTitle</a:t>
            </a:r>
            <a:r>
              <a:rPr lang="en-US" dirty="0"/>
              <a:t>("DU</a:t>
            </a:r>
            <a:r>
              <a:rPr lang="en-US" dirty="0" smtClean="0"/>
              <a:t>");  </a:t>
            </a:r>
            <a:r>
              <a:rPr lang="en-US" dirty="0"/>
              <a:t>	</a:t>
            </a:r>
            <a:r>
              <a:rPr lang="en-US" dirty="0" err="1" smtClean="0"/>
              <a:t>setVisible</a:t>
            </a:r>
            <a:r>
              <a:rPr lang="en-US" dirty="0" smtClean="0"/>
              <a:t>(true); </a:t>
            </a:r>
            <a:r>
              <a:rPr lang="en-US" dirty="0"/>
              <a:t>	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8059" y="793378"/>
            <a:ext cx="4271682" cy="606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</a:t>
            </a:r>
            <a:r>
              <a:rPr lang="en-US" dirty="0" smtClean="0"/>
              <a:t>.*;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java.awt.event</a:t>
            </a:r>
            <a:r>
              <a:rPr lang="en-US" dirty="0" smtClean="0"/>
              <a:t>.*;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public class Demo extends Frame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makebutton</a:t>
            </a:r>
            <a:r>
              <a:rPr lang="en-US" dirty="0" smtClean="0"/>
              <a:t>(String name,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GridBagLayout</a:t>
            </a:r>
            <a:r>
              <a:rPr lang="en-US" dirty="0" smtClean="0"/>
              <a:t> </a:t>
            </a:r>
            <a:r>
              <a:rPr lang="en-US" dirty="0" err="1" smtClean="0"/>
              <a:t>gridbag</a:t>
            </a:r>
            <a:r>
              <a:rPr lang="en-US" dirty="0" smtClean="0"/>
              <a:t>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GridBagConstraints</a:t>
            </a:r>
            <a:r>
              <a:rPr lang="en-US" dirty="0" smtClean="0"/>
              <a:t> c)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Button </a:t>
            </a:r>
            <a:r>
              <a:rPr lang="en-US" dirty="0" err="1" smtClean="0"/>
              <a:t>button</a:t>
            </a:r>
            <a:r>
              <a:rPr lang="en-US" dirty="0" smtClean="0"/>
              <a:t> = new Button(name);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gridbag.setConstraints</a:t>
            </a:r>
            <a:r>
              <a:rPr lang="en-US" dirty="0" smtClean="0"/>
              <a:t>(button, c);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    add(button);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  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   Demo </a:t>
            </a:r>
            <a:r>
              <a:rPr lang="en-US" dirty="0" err="1" smtClean="0"/>
              <a:t>obj</a:t>
            </a:r>
            <a:r>
              <a:rPr lang="en-US" dirty="0" smtClean="0"/>
              <a:t>=new Demo();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obj.showFrame</a:t>
            </a:r>
            <a:r>
              <a:rPr lang="en-US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78" y="5073114"/>
            <a:ext cx="2752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Dialog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Dialog is a top-level window with a title and a border that is typically used to take some form of input from the user. </a:t>
            </a:r>
            <a:endParaRPr lang="en-US" dirty="0" smtClean="0"/>
          </a:p>
          <a:p>
            <a:pPr algn="just"/>
            <a:r>
              <a:rPr lang="en-US" dirty="0"/>
              <a:t>The default layout for a dialog is </a:t>
            </a:r>
            <a:r>
              <a:rPr lang="en-US" dirty="0" err="1"/>
              <a:t>BorderLayout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dialog may have another window as its owner when it's constructed. </a:t>
            </a:r>
            <a:endParaRPr lang="en-US" dirty="0" smtClean="0"/>
          </a:p>
          <a:p>
            <a:pPr algn="just"/>
            <a:r>
              <a:rPr lang="en-US" dirty="0"/>
              <a:t>Dialog boxes may be modal or modeless.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b="1" dirty="0"/>
              <a:t>modal</a:t>
            </a:r>
            <a:r>
              <a:rPr lang="en-US" dirty="0"/>
              <a:t> </a:t>
            </a:r>
            <a:r>
              <a:rPr lang="en-US" dirty="0" smtClean="0"/>
              <a:t>dialog box </a:t>
            </a:r>
            <a:r>
              <a:rPr lang="en-US" dirty="0"/>
              <a:t>is active, all input is directed to it until it is closed.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that you cannot </a:t>
            </a:r>
            <a:r>
              <a:rPr lang="en-US" dirty="0" smtClean="0"/>
              <a:t>access other </a:t>
            </a:r>
            <a:r>
              <a:rPr lang="en-US" dirty="0"/>
              <a:t>parts of your program until you have closed the dialog box.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b="1" dirty="0"/>
              <a:t>modeless</a:t>
            </a:r>
            <a:r>
              <a:rPr lang="en-US" dirty="0"/>
              <a:t> </a:t>
            </a:r>
            <a:r>
              <a:rPr lang="en-US" dirty="0" smtClean="0"/>
              <a:t>dialog box </a:t>
            </a:r>
            <a:r>
              <a:rPr lang="en-US" dirty="0"/>
              <a:t>is active, input focus can be directed to another window in your program.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other parts </a:t>
            </a:r>
            <a:r>
              <a:rPr lang="en-US" dirty="0"/>
              <a:t>of your program remain active and accessible</a:t>
            </a:r>
          </a:p>
        </p:txBody>
      </p:sp>
    </p:spTree>
    <p:extLst>
      <p:ext uri="{BB962C8B-B14F-4D97-AF65-F5344CB8AC3E}">
        <p14:creationId xmlns:p14="http://schemas.microsoft.com/office/powerpoint/2010/main" val="7278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Dialog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lvl="2" algn="just"/>
            <a:r>
              <a:rPr lang="en-US" sz="2400" dirty="0"/>
              <a:t>Dialog(Frame </a:t>
            </a:r>
            <a:r>
              <a:rPr lang="en-US" sz="2400" dirty="0" err="1"/>
              <a:t>parentWindow</a:t>
            </a:r>
            <a:r>
              <a:rPr lang="en-US" sz="2400" dirty="0"/>
              <a:t>, boolean mode)</a:t>
            </a:r>
          </a:p>
          <a:p>
            <a:pPr lvl="2" algn="just"/>
            <a:r>
              <a:rPr lang="en-US" sz="2400" dirty="0"/>
              <a:t>Dialog(Frame </a:t>
            </a:r>
            <a:r>
              <a:rPr lang="en-US" sz="2400" dirty="0" err="1"/>
              <a:t>parentWindow</a:t>
            </a:r>
            <a:r>
              <a:rPr lang="en-US" sz="2400" dirty="0"/>
              <a:t>, String title, boolean mode)</a:t>
            </a:r>
          </a:p>
          <a:p>
            <a:pPr algn="just"/>
            <a:r>
              <a:rPr lang="en-US" dirty="0"/>
              <a:t>Here, </a:t>
            </a:r>
            <a:r>
              <a:rPr lang="en-US" dirty="0" err="1"/>
              <a:t>parentWindow</a:t>
            </a:r>
            <a:r>
              <a:rPr lang="en-US" dirty="0"/>
              <a:t> is the owner of the dialog box. If mode is true, the dialog box is modal.</a:t>
            </a:r>
          </a:p>
          <a:p>
            <a:pPr algn="just"/>
            <a:r>
              <a:rPr lang="en-US" dirty="0"/>
              <a:t>Otherwise, it is modeless. The title of the dialog box can be passed in title. Generally, </a:t>
            </a:r>
            <a:r>
              <a:rPr lang="en-US" dirty="0" smtClean="0"/>
              <a:t>you will </a:t>
            </a:r>
            <a:r>
              <a:rPr lang="en-US" dirty="0"/>
              <a:t>subclass Dialog, adding the functionality required by your application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Notice that when the dialog </a:t>
            </a:r>
            <a:r>
              <a:rPr lang="en-US" dirty="0" smtClean="0"/>
              <a:t>box is </a:t>
            </a:r>
            <a:r>
              <a:rPr lang="en-US" dirty="0"/>
              <a:t>closed, </a:t>
            </a:r>
            <a:r>
              <a:rPr lang="en-US" dirty="0" smtClean="0"/>
              <a:t>we need to call dispose</a:t>
            </a:r>
            <a:r>
              <a:rPr lang="en-US" dirty="0"/>
              <a:t>( </a:t>
            </a:r>
            <a:r>
              <a:rPr lang="en-US" dirty="0" smtClean="0"/>
              <a:t>). </a:t>
            </a:r>
            <a:r>
              <a:rPr lang="en-US" dirty="0"/>
              <a:t>This method is defined by Window, and it frees all </a:t>
            </a:r>
            <a:r>
              <a:rPr lang="en-US" dirty="0" smtClean="0"/>
              <a:t>system resources </a:t>
            </a:r>
            <a:r>
              <a:rPr lang="en-US" dirty="0"/>
              <a:t>associated with the dialog box window.</a:t>
            </a:r>
          </a:p>
        </p:txBody>
      </p:sp>
    </p:spTree>
    <p:extLst>
      <p:ext uri="{BB962C8B-B14F-4D97-AF65-F5344CB8AC3E}">
        <p14:creationId xmlns:p14="http://schemas.microsoft.com/office/powerpoint/2010/main" val="3337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Dialog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2" y="793378"/>
            <a:ext cx="5740730" cy="606462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java.awt</a:t>
            </a:r>
            <a:r>
              <a:rPr lang="en-US" sz="2000" dirty="0"/>
              <a:t>.*;</a:t>
            </a:r>
          </a:p>
          <a:p>
            <a:pPr marL="457200" lvl="1" indent="0" algn="just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java.awt.event</a:t>
            </a:r>
            <a:r>
              <a:rPr lang="en-US" sz="2000" dirty="0"/>
              <a:t>.*;</a:t>
            </a:r>
          </a:p>
          <a:p>
            <a:pPr marL="457200" lvl="1" indent="0" algn="just">
              <a:buNone/>
            </a:pPr>
            <a:r>
              <a:rPr lang="en-US" sz="2000" dirty="0"/>
              <a:t>class Exam extends Frame implements </a:t>
            </a:r>
            <a:r>
              <a:rPr lang="en-US" sz="2000" dirty="0" err="1"/>
              <a:t>ActionListener</a:t>
            </a:r>
            <a:r>
              <a:rPr lang="en-US" sz="2000" dirty="0"/>
              <a:t>{</a:t>
            </a:r>
          </a:p>
          <a:p>
            <a:pPr marL="457200" lvl="1" indent="0" algn="just">
              <a:buNone/>
            </a:pPr>
            <a:r>
              <a:rPr lang="en-US" sz="2000" dirty="0"/>
              <a:t>	static Dialog d;</a:t>
            </a:r>
          </a:p>
          <a:p>
            <a:pPr marL="457200" lvl="1" indent="0" algn="just">
              <a:buNone/>
            </a:pPr>
            <a:r>
              <a:rPr lang="en-US" sz="2000" dirty="0"/>
              <a:t>	void </a:t>
            </a:r>
            <a:r>
              <a:rPr lang="en-US" sz="2000" dirty="0" err="1"/>
              <a:t>showFrame</a:t>
            </a:r>
            <a:r>
              <a:rPr lang="en-US" sz="2000" dirty="0"/>
              <a:t>(){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add(new </a:t>
            </a:r>
            <a:r>
              <a:rPr lang="en-US" sz="2000" dirty="0"/>
              <a:t>Label("this is frame</a:t>
            </a:r>
            <a:r>
              <a:rPr lang="en-US" sz="2000" dirty="0" smtClean="0"/>
              <a:t>"));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setSize</a:t>
            </a:r>
            <a:r>
              <a:rPr lang="en-US" sz="2000" dirty="0" smtClean="0"/>
              <a:t>(300,300</a:t>
            </a:r>
            <a:r>
              <a:rPr lang="en-US" sz="2000" dirty="0"/>
              <a:t>);  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setVisible</a:t>
            </a:r>
            <a:r>
              <a:rPr lang="en-US" sz="2000" dirty="0"/>
              <a:t>(true);</a:t>
            </a:r>
          </a:p>
          <a:p>
            <a:pPr marL="457200" lvl="1" indent="0" algn="just">
              <a:buNone/>
            </a:pPr>
            <a:r>
              <a:rPr lang="en-US" sz="2000" dirty="0"/>
              <a:t>        d = new Dialog(this , "Dialog Example", true);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d.setLayout</a:t>
            </a:r>
            <a:r>
              <a:rPr lang="en-US" sz="2000" dirty="0"/>
              <a:t>( new </a:t>
            </a:r>
            <a:r>
              <a:rPr lang="en-US" sz="2000" dirty="0" err="1"/>
              <a:t>FlowLayout</a:t>
            </a:r>
            <a:r>
              <a:rPr lang="en-US" sz="2000" dirty="0"/>
              <a:t>() );  </a:t>
            </a:r>
          </a:p>
          <a:p>
            <a:pPr marL="457200" lvl="1" indent="0" algn="just">
              <a:buNone/>
            </a:pPr>
            <a:r>
              <a:rPr lang="en-US" sz="2000" dirty="0"/>
              <a:t>        Button b = new Button ("OK");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b.addActionListener</a:t>
            </a:r>
            <a:r>
              <a:rPr lang="en-US" sz="2000" dirty="0"/>
              <a:t> (this);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d.add</a:t>
            </a:r>
            <a:r>
              <a:rPr lang="en-US" sz="2000" dirty="0"/>
              <a:t>( new Label ("Click button to continue."));</a:t>
            </a:r>
          </a:p>
          <a:p>
            <a:pPr marL="457200" lvl="1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d.add</a:t>
            </a:r>
            <a:r>
              <a:rPr lang="en-US" sz="2000" dirty="0" smtClean="0"/>
              <a:t>(b</a:t>
            </a:r>
            <a:r>
              <a:rPr lang="en-US" sz="2000" dirty="0"/>
              <a:t>); 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 smtClean="0"/>
              <a:t>d.setSize</a:t>
            </a:r>
            <a:r>
              <a:rPr lang="en-US" sz="2000" dirty="0" smtClean="0"/>
              <a:t>(300,300</a:t>
            </a:r>
            <a:r>
              <a:rPr lang="en-US" sz="2000" dirty="0"/>
              <a:t>);  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d.setVisible</a:t>
            </a:r>
            <a:r>
              <a:rPr lang="en-US" sz="2000" dirty="0"/>
              <a:t>(true); </a:t>
            </a:r>
          </a:p>
          <a:p>
            <a:pPr marL="457200" lvl="1" indent="0" algn="just">
              <a:buNone/>
            </a:pPr>
            <a:r>
              <a:rPr lang="en-US" sz="2000" dirty="0"/>
              <a:t>	}</a:t>
            </a:r>
          </a:p>
          <a:p>
            <a:pPr marL="457200" lvl="1" indent="0" algn="just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2670" y="672646"/>
            <a:ext cx="5508172" cy="606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actionPerformed</a:t>
            </a:r>
            <a:r>
              <a:rPr lang="en-US" sz="2000" dirty="0" smtClean="0"/>
              <a:t>( </a:t>
            </a:r>
            <a:r>
              <a:rPr lang="en-US" sz="2000" dirty="0" err="1" smtClean="0"/>
              <a:t>ActionEvent</a:t>
            </a:r>
            <a:r>
              <a:rPr lang="en-US" sz="2000" dirty="0" smtClean="0"/>
              <a:t> e )              { 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Exam.d.dispose</a:t>
            </a:r>
            <a:r>
              <a:rPr lang="en-US" sz="2000" dirty="0" smtClean="0"/>
              <a:t>();             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}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  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   Exam </a:t>
            </a:r>
            <a:r>
              <a:rPr lang="en-US" sz="2000" dirty="0" err="1" smtClean="0"/>
              <a:t>obj</a:t>
            </a:r>
            <a:r>
              <a:rPr lang="en-US" sz="2000" dirty="0" smtClean="0"/>
              <a:t>=new Exam();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obj.showFrame</a:t>
            </a:r>
            <a:r>
              <a:rPr lang="en-US" sz="2000" dirty="0" smtClean="0"/>
              <a:t>();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9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Dialog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2" y="793378"/>
            <a:ext cx="5740730" cy="606462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java.awt</a:t>
            </a:r>
            <a:r>
              <a:rPr lang="en-US" sz="2000" dirty="0"/>
              <a:t>.*;</a:t>
            </a:r>
          </a:p>
          <a:p>
            <a:pPr marL="457200" lvl="1" indent="0" algn="just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java.awt.event</a:t>
            </a:r>
            <a:r>
              <a:rPr lang="en-US" sz="2000" dirty="0"/>
              <a:t>.*;</a:t>
            </a:r>
          </a:p>
          <a:p>
            <a:pPr marL="457200" lvl="1" indent="0" algn="just">
              <a:buNone/>
            </a:pPr>
            <a:r>
              <a:rPr lang="en-US" sz="2000" dirty="0"/>
              <a:t>class Exam extends Frame implements </a:t>
            </a:r>
            <a:r>
              <a:rPr lang="en-US" sz="2000" dirty="0" err="1"/>
              <a:t>ActionListener</a:t>
            </a:r>
            <a:r>
              <a:rPr lang="en-US" sz="2000" dirty="0"/>
              <a:t>{</a:t>
            </a:r>
          </a:p>
          <a:p>
            <a:pPr marL="457200" lvl="1" indent="0" algn="just">
              <a:buNone/>
            </a:pPr>
            <a:r>
              <a:rPr lang="en-US" sz="2000" dirty="0"/>
              <a:t>	static Dialog d;</a:t>
            </a:r>
          </a:p>
          <a:p>
            <a:pPr marL="457200" lvl="1" indent="0" algn="just">
              <a:buNone/>
            </a:pPr>
            <a:r>
              <a:rPr lang="en-US" sz="2000" dirty="0"/>
              <a:t>	void </a:t>
            </a:r>
            <a:r>
              <a:rPr lang="en-US" sz="2000" dirty="0" err="1"/>
              <a:t>showFrame</a:t>
            </a:r>
            <a:r>
              <a:rPr lang="en-US" sz="2000" dirty="0"/>
              <a:t>(){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add(new </a:t>
            </a:r>
            <a:r>
              <a:rPr lang="en-US" sz="2000" dirty="0"/>
              <a:t>Label("this is frame</a:t>
            </a:r>
            <a:r>
              <a:rPr lang="en-US" sz="2000" dirty="0" smtClean="0"/>
              <a:t>"));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setSize</a:t>
            </a:r>
            <a:r>
              <a:rPr lang="en-US" sz="2000" dirty="0" smtClean="0"/>
              <a:t>(300,300</a:t>
            </a:r>
            <a:r>
              <a:rPr lang="en-US" sz="2000" dirty="0"/>
              <a:t>);  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setVisible</a:t>
            </a:r>
            <a:r>
              <a:rPr lang="en-US" sz="2000" dirty="0"/>
              <a:t>(true);</a:t>
            </a:r>
          </a:p>
          <a:p>
            <a:pPr marL="457200" lvl="1" indent="0" algn="just">
              <a:buNone/>
            </a:pPr>
            <a:r>
              <a:rPr lang="en-US" sz="2000" dirty="0"/>
              <a:t>        d = new Dialog(this , "Dialog Example", true);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d.setLayout</a:t>
            </a:r>
            <a:r>
              <a:rPr lang="en-US" sz="2000" dirty="0"/>
              <a:t>( new </a:t>
            </a:r>
            <a:r>
              <a:rPr lang="en-US" sz="2000" dirty="0" err="1"/>
              <a:t>FlowLayout</a:t>
            </a:r>
            <a:r>
              <a:rPr lang="en-US" sz="2000" dirty="0"/>
              <a:t>() );  </a:t>
            </a:r>
          </a:p>
          <a:p>
            <a:pPr marL="457200" lvl="1" indent="0" algn="just">
              <a:buNone/>
            </a:pPr>
            <a:r>
              <a:rPr lang="en-US" sz="2000" dirty="0"/>
              <a:t>        Button b = new Button ("OK");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b.addActionListener</a:t>
            </a:r>
            <a:r>
              <a:rPr lang="en-US" sz="2000" dirty="0"/>
              <a:t> (this);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d.add</a:t>
            </a:r>
            <a:r>
              <a:rPr lang="en-US" sz="2000" dirty="0"/>
              <a:t>( new Label ("Click button to continue."));</a:t>
            </a:r>
          </a:p>
          <a:p>
            <a:pPr marL="457200" lvl="1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d.add</a:t>
            </a:r>
            <a:r>
              <a:rPr lang="en-US" sz="2000" dirty="0" smtClean="0"/>
              <a:t>(b</a:t>
            </a:r>
            <a:r>
              <a:rPr lang="en-US" sz="2000" dirty="0"/>
              <a:t>); 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 smtClean="0"/>
              <a:t>d.setSize</a:t>
            </a:r>
            <a:r>
              <a:rPr lang="en-US" sz="2000" dirty="0" smtClean="0"/>
              <a:t>(300,300</a:t>
            </a:r>
            <a:r>
              <a:rPr lang="en-US" sz="2000" dirty="0"/>
              <a:t>);    </a:t>
            </a:r>
          </a:p>
          <a:p>
            <a:pPr marL="457200" lvl="1" indent="0" algn="just">
              <a:buNone/>
            </a:pPr>
            <a:r>
              <a:rPr lang="en-US" sz="2000" dirty="0"/>
              <a:t>        </a:t>
            </a:r>
            <a:r>
              <a:rPr lang="en-US" sz="2000" dirty="0" err="1"/>
              <a:t>d.setVisible</a:t>
            </a:r>
            <a:r>
              <a:rPr lang="en-US" sz="2000" dirty="0"/>
              <a:t>(true); </a:t>
            </a:r>
          </a:p>
          <a:p>
            <a:pPr marL="457200" lvl="1" indent="0" algn="just">
              <a:buNone/>
            </a:pPr>
            <a:r>
              <a:rPr lang="en-US" sz="2000" dirty="0"/>
              <a:t>	}</a:t>
            </a:r>
          </a:p>
          <a:p>
            <a:pPr marL="457200" lvl="1" indent="0" algn="just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2670" y="672646"/>
            <a:ext cx="5508172" cy="606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actionPerformed</a:t>
            </a:r>
            <a:r>
              <a:rPr lang="en-US" sz="2000" dirty="0" smtClean="0"/>
              <a:t>( </a:t>
            </a:r>
            <a:r>
              <a:rPr lang="en-US" sz="2000" dirty="0" err="1" smtClean="0"/>
              <a:t>ActionEvent</a:t>
            </a:r>
            <a:r>
              <a:rPr lang="en-US" sz="2000" dirty="0" smtClean="0"/>
              <a:t> e )              { 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Exam.d.dispose</a:t>
            </a:r>
            <a:r>
              <a:rPr lang="en-US" sz="2000" dirty="0" smtClean="0"/>
              <a:t>();             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}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  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   Exam </a:t>
            </a:r>
            <a:r>
              <a:rPr lang="en-US" sz="2000" dirty="0" err="1" smtClean="0"/>
              <a:t>obj</a:t>
            </a:r>
            <a:r>
              <a:rPr lang="en-US" sz="2000" dirty="0" smtClean="0"/>
              <a:t>=new Exam();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obj.showFrame</a:t>
            </a:r>
            <a:r>
              <a:rPr lang="en-US" sz="2000" dirty="0" smtClean="0"/>
              <a:t>();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70" y="3848968"/>
            <a:ext cx="5524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Swing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10515600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javax.swing</a:t>
            </a:r>
            <a:r>
              <a:rPr lang="en-US" dirty="0"/>
              <a:t> package provides classes for java swing components. </a:t>
            </a:r>
          </a:p>
          <a:p>
            <a:pPr algn="just"/>
            <a:r>
              <a:rPr lang="en-US" dirty="0"/>
              <a:t>Creation of swing containers and components is very similar to AWT based Containers and Components.</a:t>
            </a:r>
          </a:p>
          <a:p>
            <a:pPr algn="just"/>
            <a:r>
              <a:rPr lang="en-US" dirty="0" smtClean="0"/>
              <a:t>Containers</a:t>
            </a:r>
            <a:endParaRPr lang="en-US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JPanel</a:t>
            </a:r>
            <a:endParaRPr lang="en-US" sz="24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/>
              <a:t>JFrame</a:t>
            </a:r>
            <a:endParaRPr lang="en-US" sz="24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Jwindow</a:t>
            </a:r>
            <a:endParaRPr lang="en-US" sz="2400" dirty="0" smtClean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JDialog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5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Swing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8"/>
            <a:ext cx="3263153" cy="606462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JButton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JTextArea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JTextField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JCheckBox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JLabel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JList</a:t>
            </a:r>
            <a:r>
              <a:rPr lang="en-US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1353" y="793378"/>
            <a:ext cx="3263153" cy="606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Jmenu</a:t>
            </a:r>
            <a:endParaRPr lang="en-US" dirty="0" smtClean="0"/>
          </a:p>
          <a:p>
            <a:pPr algn="just"/>
            <a:r>
              <a:rPr lang="en-US" dirty="0" err="1" smtClean="0"/>
              <a:t>Jpasswordfield</a:t>
            </a:r>
            <a:endParaRPr lang="en-US" dirty="0" smtClean="0"/>
          </a:p>
          <a:p>
            <a:pPr algn="just"/>
            <a:r>
              <a:rPr lang="en-US" dirty="0" err="1" smtClean="0"/>
              <a:t>JPanel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JPopupMenu</a:t>
            </a:r>
            <a:endParaRPr lang="en-US" dirty="0" smtClean="0"/>
          </a:p>
          <a:p>
            <a:pPr algn="just"/>
            <a:r>
              <a:rPr lang="en-US" dirty="0" err="1" smtClean="0"/>
              <a:t>JProgressBar</a:t>
            </a:r>
            <a:endParaRPr lang="en-US" dirty="0" smtClean="0"/>
          </a:p>
          <a:p>
            <a:pPr algn="just"/>
            <a:r>
              <a:rPr lang="en-US" dirty="0" err="1" smtClean="0"/>
              <a:t>JScrollPane</a:t>
            </a:r>
            <a:r>
              <a:rPr lang="en-US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64506" y="793377"/>
            <a:ext cx="3263153" cy="606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JComboBox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JComponent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JDialog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JTextPane</a:t>
            </a:r>
            <a:endParaRPr lang="en-US" dirty="0"/>
          </a:p>
          <a:p>
            <a:pPr algn="just"/>
            <a:r>
              <a:rPr lang="en-US" dirty="0" err="1"/>
              <a:t>JToolBar</a:t>
            </a:r>
            <a:endParaRPr lang="en-US" dirty="0"/>
          </a:p>
          <a:p>
            <a:pPr algn="just"/>
            <a:r>
              <a:rPr lang="en-US" dirty="0" err="1"/>
              <a:t>JTree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6835" y="4612341"/>
            <a:ext cx="10515600" cy="2380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 smtClean="0"/>
              <a:t>Swings </a:t>
            </a:r>
            <a:r>
              <a:rPr lang="en-US" dirty="0" err="1" smtClean="0"/>
              <a:t>vs</a:t>
            </a:r>
            <a:r>
              <a:rPr lang="en-US" dirty="0" smtClean="0"/>
              <a:t> AWT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59282"/>
              </p:ext>
            </p:extLst>
          </p:nvPr>
        </p:nvGraphicFramePr>
        <p:xfrm>
          <a:off x="838200" y="793750"/>
          <a:ext cx="10515600" cy="363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26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AWT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Swing</a:t>
                      </a:r>
                      <a:endParaRPr lang="en-US" sz="2400" dirty="0"/>
                    </a:p>
                  </a:txBody>
                  <a:tcPr/>
                </a:tc>
              </a:tr>
              <a:tr h="726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Platform dependent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Platform independent</a:t>
                      </a:r>
                      <a:endParaRPr lang="en-US" sz="2400" dirty="0"/>
                    </a:p>
                  </a:txBody>
                  <a:tcPr/>
                </a:tc>
              </a:tr>
              <a:tr h="726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Heavy weight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Light weight</a:t>
                      </a:r>
                      <a:endParaRPr lang="en-US" sz="2400" dirty="0"/>
                    </a:p>
                  </a:txBody>
                  <a:tcPr/>
                </a:tc>
              </a:tr>
              <a:tr h="726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 not Support plug and feel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Support plug and feel</a:t>
                      </a:r>
                    </a:p>
                  </a:txBody>
                  <a:tcPr/>
                </a:tc>
              </a:tr>
              <a:tr h="7260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number of components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Large number of components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6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 will use it to create child </a:t>
            </a:r>
            <a:r>
              <a:rPr lang="en-US" dirty="0" smtClean="0"/>
              <a:t>windows.</a:t>
            </a:r>
          </a:p>
          <a:p>
            <a:pPr algn="just"/>
            <a:r>
              <a:rPr lang="en-US" dirty="0"/>
              <a:t>Here are two of Frame’s constructors:</a:t>
            </a:r>
          </a:p>
          <a:p>
            <a:pPr marL="914400" lvl="2" indent="0" algn="just">
              <a:buNone/>
            </a:pPr>
            <a:r>
              <a:rPr lang="en-US" sz="2400" dirty="0"/>
              <a:t>Frame( ) </a:t>
            </a:r>
          </a:p>
          <a:p>
            <a:pPr marL="914400" lvl="2" indent="0" algn="just">
              <a:buNone/>
            </a:pPr>
            <a:r>
              <a:rPr lang="en-US" sz="2400" dirty="0"/>
              <a:t>Frame(String title</a:t>
            </a:r>
            <a:r>
              <a:rPr lang="en-US" sz="2400" dirty="0" smtClean="0"/>
              <a:t>)</a:t>
            </a:r>
          </a:p>
          <a:p>
            <a:pPr algn="just"/>
            <a:r>
              <a:rPr lang="en-US" dirty="0"/>
              <a:t>The first form creates a standard window that does not contain a title.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dirty="0" smtClean="0"/>
              <a:t>form creates </a:t>
            </a:r>
            <a:r>
              <a:rPr lang="en-US" dirty="0"/>
              <a:t>a window with the title specified by title. </a:t>
            </a:r>
            <a:endParaRPr lang="en-US" dirty="0" smtClean="0"/>
          </a:p>
          <a:p>
            <a:pPr algn="just"/>
            <a:r>
              <a:rPr lang="en-US" dirty="0" smtClean="0"/>
              <a:t>Notice </a:t>
            </a:r>
            <a:r>
              <a:rPr lang="en-US" dirty="0"/>
              <a:t>that you cannot specify </a:t>
            </a:r>
            <a:r>
              <a:rPr lang="en-US" dirty="0" smtClean="0"/>
              <a:t>the dimensions </a:t>
            </a:r>
            <a:r>
              <a:rPr lang="en-US" dirty="0"/>
              <a:t>of the window. Instead, you must set the size of the window after it has </a:t>
            </a:r>
            <a:r>
              <a:rPr lang="en-US" dirty="0" smtClean="0"/>
              <a:t>been created.</a:t>
            </a:r>
          </a:p>
          <a:p>
            <a:pPr algn="just"/>
            <a:r>
              <a:rPr lang="en-US" dirty="0"/>
              <a:t>The default layout for a </a:t>
            </a:r>
            <a:r>
              <a:rPr lang="en-US" dirty="0" smtClean="0"/>
              <a:t>frame is </a:t>
            </a:r>
            <a:r>
              <a:rPr lang="en-US" dirty="0" err="1"/>
              <a:t>BorderLayout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1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376"/>
          </a:xfrm>
        </p:spPr>
        <p:txBody>
          <a:bodyPr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5534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setSize</a:t>
            </a:r>
            <a:r>
              <a:rPr lang="en-US" dirty="0"/>
              <a:t>( ) method is used to set the dimensions of the window. </a:t>
            </a:r>
            <a:endParaRPr lang="en-US" dirty="0" smtClean="0"/>
          </a:p>
          <a:p>
            <a:pPr marL="914400" lvl="2" indent="0" algn="just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setSize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newWidth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newHeight</a:t>
            </a:r>
            <a:r>
              <a:rPr lang="en-US" sz="2400" dirty="0"/>
              <a:t>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new size of the window is specified by </a:t>
            </a:r>
            <a:r>
              <a:rPr lang="en-US" dirty="0" err="1"/>
              <a:t>newWidth</a:t>
            </a:r>
            <a:r>
              <a:rPr lang="en-US" dirty="0"/>
              <a:t> and </a:t>
            </a:r>
            <a:r>
              <a:rPr lang="en-US" dirty="0" err="1" smtClean="0"/>
              <a:t>newHeight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dimensions are specified </a:t>
            </a:r>
            <a:r>
              <a:rPr lang="en-US" dirty="0" smtClean="0"/>
              <a:t>in terms </a:t>
            </a:r>
            <a:r>
              <a:rPr lang="en-US" dirty="0"/>
              <a:t>of pixels.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getSize</a:t>
            </a:r>
            <a:r>
              <a:rPr lang="en-US" dirty="0"/>
              <a:t>( ) method is used to obtain the current size of a window. </a:t>
            </a:r>
            <a:r>
              <a:rPr lang="en-US" dirty="0" smtClean="0"/>
              <a:t>		</a:t>
            </a:r>
            <a:r>
              <a:rPr lang="en-US" sz="2400" dirty="0" smtClean="0"/>
              <a:t>Dimension </a:t>
            </a:r>
            <a:r>
              <a:rPr lang="en-US" sz="2400" dirty="0" err="1"/>
              <a:t>getSize</a:t>
            </a:r>
            <a:r>
              <a:rPr lang="en-US" sz="2400" dirty="0"/>
              <a:t>( )</a:t>
            </a:r>
          </a:p>
          <a:p>
            <a:pPr algn="just"/>
            <a:r>
              <a:rPr lang="en-US" dirty="0"/>
              <a:t>This method returns the current size of the window contained within the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4166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4635</Words>
  <Application>Microsoft Office PowerPoint</Application>
  <PresentationFormat>Widescreen</PresentationFormat>
  <Paragraphs>1164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Calibri Light</vt:lpstr>
      <vt:lpstr>Wingdings</vt:lpstr>
      <vt:lpstr>Office Theme</vt:lpstr>
      <vt:lpstr>GUI Design</vt:lpstr>
      <vt:lpstr>AWT</vt:lpstr>
      <vt:lpstr>AWT</vt:lpstr>
      <vt:lpstr>Component</vt:lpstr>
      <vt:lpstr>Container</vt:lpstr>
      <vt:lpstr>Container</vt:lpstr>
      <vt:lpstr>Container</vt:lpstr>
      <vt:lpstr>Frame</vt:lpstr>
      <vt:lpstr>Frame</vt:lpstr>
      <vt:lpstr>Frame</vt:lpstr>
      <vt:lpstr>Frame</vt:lpstr>
      <vt:lpstr>Frame</vt:lpstr>
      <vt:lpstr>Frame</vt:lpstr>
      <vt:lpstr>Frame</vt:lpstr>
      <vt:lpstr>Frame</vt:lpstr>
      <vt:lpstr>AWT Control</vt:lpstr>
      <vt:lpstr>Labels</vt:lpstr>
      <vt:lpstr>Labels</vt:lpstr>
      <vt:lpstr>Buttons</vt:lpstr>
      <vt:lpstr>Handling Buttons</vt:lpstr>
      <vt:lpstr>Buttons</vt:lpstr>
      <vt:lpstr>Buttons</vt:lpstr>
      <vt:lpstr>Check Boxes</vt:lpstr>
      <vt:lpstr>Check Boxes</vt:lpstr>
      <vt:lpstr>Handling Check Boxes</vt:lpstr>
      <vt:lpstr>Checkbox</vt:lpstr>
      <vt:lpstr>Checkbox</vt:lpstr>
      <vt:lpstr>CheckboxGroup</vt:lpstr>
      <vt:lpstr>CheckboxGroup</vt:lpstr>
      <vt:lpstr>CheckboxGroup</vt:lpstr>
      <vt:lpstr>Choice Controls</vt:lpstr>
      <vt:lpstr>Choice Controls</vt:lpstr>
      <vt:lpstr>Choice Controls</vt:lpstr>
      <vt:lpstr>Lists</vt:lpstr>
      <vt:lpstr>Lists</vt:lpstr>
      <vt:lpstr>Lists</vt:lpstr>
      <vt:lpstr>Lists</vt:lpstr>
      <vt:lpstr>TextField</vt:lpstr>
      <vt:lpstr>TextField</vt:lpstr>
      <vt:lpstr>TextField</vt:lpstr>
      <vt:lpstr>TextField</vt:lpstr>
      <vt:lpstr>TextField</vt:lpstr>
      <vt:lpstr>TextArea</vt:lpstr>
      <vt:lpstr>TextArea</vt:lpstr>
      <vt:lpstr>TextArea</vt:lpstr>
      <vt:lpstr>Layout Managers</vt:lpstr>
      <vt:lpstr>Layout Managers</vt:lpstr>
      <vt:lpstr>FlowLayout</vt:lpstr>
      <vt:lpstr>FlowLayout</vt:lpstr>
      <vt:lpstr>FlowLayout</vt:lpstr>
      <vt:lpstr>FlowLayout</vt:lpstr>
      <vt:lpstr>BorderLayout</vt:lpstr>
      <vt:lpstr>BorderLayout</vt:lpstr>
      <vt:lpstr>BorderLayout</vt:lpstr>
      <vt:lpstr>BorderLayout</vt:lpstr>
      <vt:lpstr>GridLayout</vt:lpstr>
      <vt:lpstr>GridLayout</vt:lpstr>
      <vt:lpstr>GridLayout</vt:lpstr>
      <vt:lpstr>GridLayout</vt:lpstr>
      <vt:lpstr>CardLayout</vt:lpstr>
      <vt:lpstr>CardLayout</vt:lpstr>
      <vt:lpstr>CardLayout</vt:lpstr>
      <vt:lpstr>GridBagLayout</vt:lpstr>
      <vt:lpstr>GridBagLayout</vt:lpstr>
      <vt:lpstr>GridBagLayout</vt:lpstr>
      <vt:lpstr>GridBagLayout</vt:lpstr>
      <vt:lpstr>GridBagLayout</vt:lpstr>
      <vt:lpstr>GridBagLayout</vt:lpstr>
      <vt:lpstr>GridBagLayout</vt:lpstr>
      <vt:lpstr>GridBagLayout</vt:lpstr>
      <vt:lpstr>GridBagLayout</vt:lpstr>
      <vt:lpstr>Dialog Container</vt:lpstr>
      <vt:lpstr>Dialog Container</vt:lpstr>
      <vt:lpstr>Dialog Container</vt:lpstr>
      <vt:lpstr>Dialog Container</vt:lpstr>
      <vt:lpstr>Swing Containers</vt:lpstr>
      <vt:lpstr>Swing components</vt:lpstr>
      <vt:lpstr>Swings vs AWT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Design</dc:title>
  <dc:creator>Windows User</dc:creator>
  <cp:lastModifiedBy>Windows User</cp:lastModifiedBy>
  <cp:revision>260</cp:revision>
  <dcterms:created xsi:type="dcterms:W3CDTF">2021-07-01T04:28:53Z</dcterms:created>
  <dcterms:modified xsi:type="dcterms:W3CDTF">2021-07-22T07:52:57Z</dcterms:modified>
</cp:coreProperties>
</file>