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95" r:id="rId8"/>
    <p:sldId id="266" r:id="rId9"/>
    <p:sldId id="267" r:id="rId10"/>
    <p:sldId id="268" r:id="rId11"/>
    <p:sldId id="269" r:id="rId12"/>
    <p:sldId id="271" r:id="rId13"/>
    <p:sldId id="275" r:id="rId14"/>
    <p:sldId id="276" r:id="rId15"/>
    <p:sldId id="277" r:id="rId16"/>
    <p:sldId id="278" r:id="rId17"/>
    <p:sldId id="279" r:id="rId18"/>
    <p:sldId id="272" r:id="rId19"/>
    <p:sldId id="280" r:id="rId20"/>
    <p:sldId id="281" r:id="rId21"/>
    <p:sldId id="282" r:id="rId22"/>
    <p:sldId id="273" r:id="rId23"/>
    <p:sldId id="283" r:id="rId24"/>
    <p:sldId id="274" r:id="rId25"/>
    <p:sldId id="284" r:id="rId26"/>
    <p:sldId id="296" r:id="rId27"/>
    <p:sldId id="297" r:id="rId28"/>
    <p:sldId id="285" r:id="rId29"/>
    <p:sldId id="286" r:id="rId30"/>
    <p:sldId id="298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48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3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4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6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9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EA0-75A2-4ACC-9080-CBF6F47782B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4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Program, </a:t>
            </a:r>
            <a:r>
              <a:rPr lang="en-US" dirty="0"/>
              <a:t>Lexical, Primitive  Data Types, </a:t>
            </a:r>
            <a:r>
              <a:rPr lang="en-US" dirty="0" smtClean="0"/>
              <a:t>Literals,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0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keywords :</a:t>
            </a:r>
            <a:r>
              <a:rPr lang="en-US" dirty="0" smtClean="0"/>
              <a:t>  </a:t>
            </a:r>
          </a:p>
          <a:p>
            <a:pPr algn="just"/>
            <a:r>
              <a:rPr lang="en-US" dirty="0"/>
              <a:t>The keywords, combined with the syntax of the operators and separators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45" y="2296897"/>
            <a:ext cx="10248556" cy="38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4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keywords :</a:t>
            </a:r>
            <a:r>
              <a:rPr lang="en-US" dirty="0" smtClean="0"/>
              <a:t>  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keywords cannot be used as identifiers. Thus, they cannot </a:t>
            </a:r>
            <a:r>
              <a:rPr lang="en-US" dirty="0" smtClean="0"/>
              <a:t>be used </a:t>
            </a:r>
            <a:r>
              <a:rPr lang="en-US" dirty="0"/>
              <a:t>as names for a variable, class, or method.</a:t>
            </a:r>
          </a:p>
          <a:p>
            <a:pPr algn="just"/>
            <a:r>
              <a:rPr lang="en-US" dirty="0"/>
              <a:t>The keywords </a:t>
            </a:r>
            <a:r>
              <a:rPr lang="en-US" b="1" dirty="0"/>
              <a:t>const</a:t>
            </a:r>
            <a:r>
              <a:rPr lang="en-US" dirty="0"/>
              <a:t> and </a:t>
            </a:r>
            <a:r>
              <a:rPr lang="en-US" b="1" dirty="0" err="1"/>
              <a:t>goto</a:t>
            </a:r>
            <a:r>
              <a:rPr lang="en-US" dirty="0"/>
              <a:t> are reserved but not used.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the keywords, Java reserves the following: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, and </a:t>
            </a:r>
            <a:r>
              <a:rPr lang="en-US" b="1" dirty="0"/>
              <a:t>null</a:t>
            </a:r>
            <a:r>
              <a:rPr lang="en-US" dirty="0"/>
              <a:t>. These </a:t>
            </a:r>
            <a:r>
              <a:rPr lang="en-US" dirty="0" smtClean="0"/>
              <a:t>are values </a:t>
            </a:r>
            <a:r>
              <a:rPr lang="en-US" dirty="0"/>
              <a:t>defined by Java. You may not use these words for the names of variables, classes, </a:t>
            </a:r>
            <a:r>
              <a:rPr lang="en-US" dirty="0" smtClean="0"/>
              <a:t>and so </a:t>
            </a:r>
            <a:r>
              <a:rPr lang="en-US" dirty="0"/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xmlns="" val="15655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</a:t>
            </a:r>
            <a:r>
              <a:rPr lang="en-US" sz="4000" dirty="0" smtClean="0"/>
              <a:t>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Java defines eight primitive types of data: byte, short, </a:t>
            </a:r>
            <a:r>
              <a:rPr lang="en-US" dirty="0" err="1"/>
              <a:t>int</a:t>
            </a:r>
            <a:r>
              <a:rPr lang="en-US" dirty="0"/>
              <a:t>, long, char, float, double, and boolean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primitive types represent single values—not complex </a:t>
            </a:r>
            <a:r>
              <a:rPr lang="en-US" dirty="0" smtClean="0"/>
              <a:t>objects.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Integers:</a:t>
            </a:r>
            <a:r>
              <a:rPr lang="en-US" dirty="0" smtClean="0"/>
              <a:t> </a:t>
            </a:r>
            <a:r>
              <a:rPr lang="en-US" dirty="0"/>
              <a:t>This group includes </a:t>
            </a:r>
            <a:r>
              <a:rPr lang="en-US" b="1" dirty="0"/>
              <a:t>byte, short, </a:t>
            </a:r>
            <a:r>
              <a:rPr lang="en-US" b="1" dirty="0" err="1"/>
              <a:t>int</a:t>
            </a:r>
            <a:r>
              <a:rPr lang="en-US" dirty="0"/>
              <a:t>, and </a:t>
            </a:r>
            <a:r>
              <a:rPr lang="en-US" b="1" dirty="0"/>
              <a:t>long</a:t>
            </a:r>
            <a:r>
              <a:rPr lang="en-US" dirty="0"/>
              <a:t>, which are for </a:t>
            </a:r>
            <a:r>
              <a:rPr lang="en-US" dirty="0" smtClean="0"/>
              <a:t>whole-valued signed </a:t>
            </a:r>
            <a:r>
              <a:rPr lang="en-US" dirty="0"/>
              <a:t>numbers.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323" y="2126036"/>
            <a:ext cx="6673384" cy="3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5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All of these are signed, positive and negative values. </a:t>
            </a:r>
          </a:p>
          <a:p>
            <a:pPr algn="just"/>
            <a:r>
              <a:rPr lang="en-US" dirty="0"/>
              <a:t>Java does not support unsigned, positive-only integers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Byte</a:t>
            </a:r>
            <a:r>
              <a:rPr lang="en-US" b="1" dirty="0"/>
              <a:t>: </a:t>
            </a:r>
            <a:r>
              <a:rPr lang="en-US" dirty="0"/>
              <a:t>The smallest integer type is byte. This is a signed 8-bit type that has a range from –128 </a:t>
            </a:r>
            <a:r>
              <a:rPr lang="en-US" dirty="0" smtClean="0"/>
              <a:t>to 127.</a:t>
            </a:r>
          </a:p>
          <a:p>
            <a:pPr algn="just"/>
            <a:r>
              <a:rPr lang="en-US" dirty="0"/>
              <a:t>Byte variables are declared by use of the </a:t>
            </a:r>
            <a:r>
              <a:rPr lang="en-US" b="1" dirty="0"/>
              <a:t>byte</a:t>
            </a:r>
            <a:r>
              <a:rPr lang="en-US" dirty="0"/>
              <a:t> keyword.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7" y="3927941"/>
            <a:ext cx="11013425" cy="21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short</a:t>
            </a:r>
            <a:r>
              <a:rPr lang="en-US" b="1" dirty="0"/>
              <a:t>: </a:t>
            </a:r>
            <a:r>
              <a:rPr lang="en-US" dirty="0"/>
              <a:t>short is a signed 16-bit type.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a range from –32,768 to 32,767.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probably the </a:t>
            </a:r>
            <a:r>
              <a:rPr lang="en-US" dirty="0" smtClean="0"/>
              <a:t>least used </a:t>
            </a:r>
            <a:r>
              <a:rPr lang="en-US" dirty="0"/>
              <a:t>Java type</a:t>
            </a:r>
            <a:r>
              <a:rPr lang="en-US" dirty="0" smtClean="0"/>
              <a:t>. Short variables </a:t>
            </a:r>
            <a:r>
              <a:rPr lang="en-US" dirty="0"/>
              <a:t>are declared by use of the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7" y="3927941"/>
            <a:ext cx="11013425" cy="21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7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int</a:t>
            </a:r>
            <a:r>
              <a:rPr lang="en-US" b="1" dirty="0"/>
              <a:t> : </a:t>
            </a:r>
            <a:r>
              <a:rPr lang="en-US" dirty="0"/>
              <a:t>The most commonly used integer type is int.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signed 32-bit type that has a range from –2,147,483,648 to 2,147,483,647.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other uses, variables of type </a:t>
            </a:r>
            <a:r>
              <a:rPr lang="en-US" b="1" dirty="0" err="1"/>
              <a:t>int</a:t>
            </a:r>
            <a:r>
              <a:rPr lang="en-US" dirty="0"/>
              <a:t> are commonly employed to control loops and to index arrays.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7" y="3927941"/>
            <a:ext cx="11013425" cy="21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9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Although you might think that using a byte or short would be more efficient than using an </a:t>
            </a:r>
            <a:r>
              <a:rPr lang="en-US" dirty="0" err="1"/>
              <a:t>int</a:t>
            </a:r>
            <a:r>
              <a:rPr lang="en-US" dirty="0"/>
              <a:t> in situations in which the larger range of an </a:t>
            </a:r>
            <a:r>
              <a:rPr lang="en-US" dirty="0" err="1"/>
              <a:t>int</a:t>
            </a:r>
            <a:r>
              <a:rPr lang="en-US" dirty="0"/>
              <a:t> is not needed, this may not be the case.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reason is that when byte and short values are used in an expression, they are promoted to </a:t>
            </a:r>
            <a:r>
              <a:rPr lang="en-US" dirty="0" err="1"/>
              <a:t>int</a:t>
            </a:r>
            <a:r>
              <a:rPr lang="en-US" dirty="0"/>
              <a:t> when the expression is evaluated.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7" y="3927941"/>
            <a:ext cx="11013425" cy="21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long: </a:t>
            </a:r>
            <a:r>
              <a:rPr lang="en-US" dirty="0"/>
              <a:t>long is a signed 64-bit type and is useful for those occasions where an </a:t>
            </a:r>
            <a:r>
              <a:rPr lang="en-US" dirty="0" err="1"/>
              <a:t>int</a:t>
            </a:r>
            <a:r>
              <a:rPr lang="en-US" dirty="0"/>
              <a:t> type is not </a:t>
            </a:r>
            <a:r>
              <a:rPr lang="en-US" dirty="0" smtClean="0"/>
              <a:t>large enough </a:t>
            </a:r>
            <a:r>
              <a:rPr lang="en-US" dirty="0"/>
              <a:t>to hold the desired value.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range of a long is quite large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7" y="3927941"/>
            <a:ext cx="11013425" cy="21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44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defines eight primitive types of data: byte, short, </a:t>
            </a:r>
            <a:r>
              <a:rPr lang="en-US" dirty="0" err="1"/>
              <a:t>int</a:t>
            </a:r>
            <a:r>
              <a:rPr lang="en-US" dirty="0"/>
              <a:t>, long, char, float, double, and boolean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Floating-point numbers:</a:t>
            </a:r>
            <a:r>
              <a:rPr lang="en-US" dirty="0" smtClean="0"/>
              <a:t> </a:t>
            </a:r>
            <a:r>
              <a:rPr lang="en-US" dirty="0"/>
              <a:t>This group includes </a:t>
            </a:r>
            <a:r>
              <a:rPr lang="en-US" b="1" dirty="0"/>
              <a:t>float</a:t>
            </a:r>
            <a:r>
              <a:rPr lang="en-US" dirty="0"/>
              <a:t> and </a:t>
            </a:r>
            <a:r>
              <a:rPr lang="en-US" b="1" dirty="0"/>
              <a:t>double</a:t>
            </a:r>
            <a:r>
              <a:rPr lang="en-US" dirty="0"/>
              <a:t>, which </a:t>
            </a:r>
            <a:r>
              <a:rPr lang="en-US" dirty="0" smtClean="0"/>
              <a:t>represent numbers </a:t>
            </a:r>
            <a:r>
              <a:rPr lang="en-US" dirty="0"/>
              <a:t>with fractional precision.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323" y="2126036"/>
            <a:ext cx="6673384" cy="3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94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Floating-Point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floating-point numbers:</a:t>
            </a:r>
            <a:r>
              <a:rPr lang="en-US" dirty="0"/>
              <a:t> Floating-point numbers, also known as real numbers, are used when evaluating </a:t>
            </a:r>
            <a:r>
              <a:rPr lang="en-US" dirty="0" smtClean="0"/>
              <a:t>expressions that </a:t>
            </a:r>
            <a:r>
              <a:rPr lang="en-US" dirty="0"/>
              <a:t>require fractional </a:t>
            </a:r>
            <a:r>
              <a:rPr lang="en-US" dirty="0" smtClean="0"/>
              <a:t>precision.</a:t>
            </a:r>
          </a:p>
          <a:p>
            <a:pPr algn="just"/>
            <a:r>
              <a:rPr lang="en-US" dirty="0"/>
              <a:t>There are two kinds of floating-point types, float and double, which </a:t>
            </a:r>
            <a:r>
              <a:rPr lang="en-US" dirty="0" smtClean="0"/>
              <a:t>represent single- </a:t>
            </a:r>
            <a:r>
              <a:rPr lang="en-US" dirty="0"/>
              <a:t>and double-precision numbers, respectively.</a:t>
            </a:r>
          </a:p>
        </p:txBody>
      </p:sp>
    </p:spTree>
    <p:extLst>
      <p:ext uri="{BB962C8B-B14F-4D97-AF65-F5344CB8AC3E}">
        <p14:creationId xmlns:p14="http://schemas.microsoft.com/office/powerpoint/2010/main" xmlns="" val="11747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/>
              <a:t>First </a:t>
            </a:r>
            <a:r>
              <a:rPr lang="en-US" sz="4000" dirty="0" smtClean="0"/>
              <a:t>JAVA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37126"/>
            <a:ext cx="10887635" cy="58460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err="1"/>
              <a:t>abc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</a:t>
            </a:r>
            <a:r>
              <a:rPr lang="en-US" dirty="0"/>
              <a:t>[]){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 smtClean="0"/>
              <a:t>(“Hello Everyone");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algn="just"/>
            <a:r>
              <a:rPr lang="en-US" dirty="0" smtClean="0"/>
              <a:t>Save:</a:t>
            </a:r>
          </a:p>
          <a:p>
            <a:pPr marL="0" indent="0" algn="just">
              <a:buNone/>
            </a:pPr>
            <a:r>
              <a:rPr lang="en-US" dirty="0"/>
              <a:t>For this example, the name of the source file should be </a:t>
            </a:r>
            <a:r>
              <a:rPr lang="en-US" b="1" dirty="0"/>
              <a:t>abc</a:t>
            </a:r>
            <a:r>
              <a:rPr lang="en-US" b="1" dirty="0" smtClean="0"/>
              <a:t>.java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Compiling the </a:t>
            </a:r>
            <a:r>
              <a:rPr lang="en-US" dirty="0" smtClean="0"/>
              <a:t>Program:</a:t>
            </a:r>
          </a:p>
          <a:p>
            <a:pPr algn="just"/>
            <a:r>
              <a:rPr lang="en-US" dirty="0"/>
              <a:t>execute the </a:t>
            </a:r>
            <a:r>
              <a:rPr lang="en-US" dirty="0" smtClean="0"/>
              <a:t>compiler </a:t>
            </a:r>
            <a:r>
              <a:rPr lang="en-US" b="1" dirty="0" err="1" smtClean="0"/>
              <a:t>javac</a:t>
            </a:r>
            <a:endParaRPr lang="en-US" b="1" dirty="0" smtClean="0"/>
          </a:p>
          <a:p>
            <a:pPr algn="just"/>
            <a:r>
              <a:rPr lang="en-US" dirty="0"/>
              <a:t>The </a:t>
            </a:r>
            <a:r>
              <a:rPr lang="en-US" b="1" dirty="0" err="1"/>
              <a:t>javac</a:t>
            </a:r>
            <a:r>
              <a:rPr lang="en-US" dirty="0"/>
              <a:t> compiler creates a </a:t>
            </a:r>
            <a:r>
              <a:rPr lang="en-US" dirty="0" smtClean="0"/>
              <a:t>file, </a:t>
            </a:r>
            <a:r>
              <a:rPr lang="en-US" b="1" dirty="0" err="1" smtClean="0"/>
              <a:t>abc.class</a:t>
            </a:r>
            <a:r>
              <a:rPr lang="en-US" dirty="0" smtClean="0"/>
              <a:t> </a:t>
            </a:r>
            <a:r>
              <a:rPr lang="en-US" dirty="0"/>
              <a:t>that contains the </a:t>
            </a:r>
            <a:r>
              <a:rPr lang="en-US" dirty="0" err="1"/>
              <a:t>bytecode</a:t>
            </a:r>
            <a:r>
              <a:rPr lang="en-US" dirty="0"/>
              <a:t> version of the program. As discussed earlier, the Java </a:t>
            </a:r>
            <a:r>
              <a:rPr lang="en-US" dirty="0" err="1"/>
              <a:t>bytecode</a:t>
            </a:r>
            <a:r>
              <a:rPr lang="en-US" dirty="0"/>
              <a:t> is the intermediate representation of your program that contains instructions the Java Virtual Machine will execute.</a:t>
            </a:r>
          </a:p>
        </p:txBody>
      </p:sp>
    </p:spTree>
    <p:extLst>
      <p:ext uri="{BB962C8B-B14F-4D97-AF65-F5344CB8AC3E}">
        <p14:creationId xmlns:p14="http://schemas.microsoft.com/office/powerpoint/2010/main" xmlns="" val="22440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Floating-Point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float</a:t>
            </a:r>
            <a:r>
              <a:rPr lang="en-US" b="1" dirty="0"/>
              <a:t>:</a:t>
            </a:r>
            <a:r>
              <a:rPr lang="en-US" dirty="0"/>
              <a:t> The type float specifies a single-precision value that uses 32 bits of storage. </a:t>
            </a:r>
            <a:endParaRPr lang="en-US" dirty="0" smtClean="0"/>
          </a:p>
          <a:p>
            <a:pPr algn="just"/>
            <a:r>
              <a:rPr lang="en-US" dirty="0" smtClean="0"/>
              <a:t>Float variables </a:t>
            </a:r>
            <a:r>
              <a:rPr lang="en-US" dirty="0"/>
              <a:t>are declared by use of the </a:t>
            </a:r>
            <a:r>
              <a:rPr lang="en-US" b="1" dirty="0" smtClean="0"/>
              <a:t>float </a:t>
            </a:r>
            <a:r>
              <a:rPr lang="en-US" dirty="0" smtClean="0"/>
              <a:t>keyword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26" y="4696945"/>
            <a:ext cx="9795932" cy="13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Floating-Point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double:</a:t>
            </a:r>
            <a:r>
              <a:rPr lang="en-US" dirty="0" smtClean="0"/>
              <a:t> </a:t>
            </a:r>
            <a:r>
              <a:rPr lang="en-US" dirty="0"/>
              <a:t>Double precision, as denoted by the </a:t>
            </a:r>
            <a:r>
              <a:rPr lang="en-US" b="1" dirty="0"/>
              <a:t>double</a:t>
            </a:r>
            <a:r>
              <a:rPr lang="en-US" dirty="0"/>
              <a:t> keyword, uses 64 bits to store a value. </a:t>
            </a:r>
          </a:p>
          <a:p>
            <a:pPr algn="just"/>
            <a:r>
              <a:rPr lang="en-US" dirty="0"/>
              <a:t>All transcendental math functions, such as sin( ), </a:t>
            </a:r>
            <a:r>
              <a:rPr lang="en-US" dirty="0" err="1"/>
              <a:t>cos</a:t>
            </a:r>
            <a:r>
              <a:rPr lang="en-US" dirty="0"/>
              <a:t>( ), and </a:t>
            </a:r>
            <a:r>
              <a:rPr lang="en-US" dirty="0" err="1"/>
              <a:t>sqrt</a:t>
            </a:r>
            <a:r>
              <a:rPr lang="en-US" dirty="0"/>
              <a:t>( ), return double values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26" y="4696945"/>
            <a:ext cx="9795932" cy="13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1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defines eight primitive types of data: byte, short, </a:t>
            </a:r>
            <a:r>
              <a:rPr lang="en-US" dirty="0" err="1"/>
              <a:t>int</a:t>
            </a:r>
            <a:r>
              <a:rPr lang="en-US" dirty="0"/>
              <a:t>, long, char, float, double, and boolean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Characters:</a:t>
            </a:r>
            <a:r>
              <a:rPr lang="en-US" dirty="0" smtClean="0"/>
              <a:t> </a:t>
            </a:r>
            <a:r>
              <a:rPr lang="en-US" dirty="0"/>
              <a:t>This group includes </a:t>
            </a:r>
            <a:r>
              <a:rPr lang="en-US" b="1" dirty="0"/>
              <a:t>char</a:t>
            </a:r>
            <a:r>
              <a:rPr lang="en-US" dirty="0"/>
              <a:t>, which represents symbols in a character set</a:t>
            </a:r>
            <a:r>
              <a:rPr lang="en-US" dirty="0" smtClean="0"/>
              <a:t>, like </a:t>
            </a:r>
            <a:r>
              <a:rPr lang="en-US" dirty="0"/>
              <a:t>letters and numbers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323" y="2126036"/>
            <a:ext cx="6673384" cy="3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7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Characters:</a:t>
            </a:r>
            <a:r>
              <a:rPr lang="en-US" dirty="0" smtClean="0"/>
              <a:t> </a:t>
            </a:r>
            <a:r>
              <a:rPr lang="en-US" dirty="0"/>
              <a:t>the data type used to store characters is char.</a:t>
            </a:r>
          </a:p>
          <a:p>
            <a:pPr algn="just"/>
            <a:r>
              <a:rPr lang="en-US" dirty="0"/>
              <a:t> Java uses Unicode to represent characters.</a:t>
            </a:r>
          </a:p>
          <a:p>
            <a:pPr algn="just"/>
            <a:r>
              <a:rPr lang="en-US" dirty="0"/>
              <a:t>in Java char is a 16-bit 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has a minimum value of '\u0000' (or 0) and a maximum value of '\</a:t>
            </a:r>
            <a:r>
              <a:rPr lang="en-US" dirty="0" err="1" smtClean="0"/>
              <a:t>uffff</a:t>
            </a:r>
            <a:r>
              <a:rPr lang="en-US" dirty="0" smtClean="0"/>
              <a:t>' (or 65,535 inclusive).</a:t>
            </a:r>
            <a:endParaRPr lang="en-US" dirty="0"/>
          </a:p>
          <a:p>
            <a:pPr algn="just"/>
            <a:r>
              <a:rPr lang="en-US" dirty="0"/>
              <a:t>The range of a char is 0 to 65,536.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no negative chars.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standard set of characters known as ASCII still ranges from 0 to 127 as always, and the extended 8-bit character set, ISO-Latin-1, ranges from 0 to 255..</a:t>
            </a:r>
          </a:p>
        </p:txBody>
      </p:sp>
    </p:spTree>
    <p:extLst>
      <p:ext uri="{BB962C8B-B14F-4D97-AF65-F5344CB8AC3E}">
        <p14:creationId xmlns:p14="http://schemas.microsoft.com/office/powerpoint/2010/main" xmlns="" val="11144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defines eight primitive types of data: byte, short, </a:t>
            </a:r>
            <a:r>
              <a:rPr lang="en-US" dirty="0" err="1"/>
              <a:t>int</a:t>
            </a:r>
            <a:r>
              <a:rPr lang="en-US" dirty="0"/>
              <a:t>, long, char, float, double, and boolean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Boolean:</a:t>
            </a:r>
            <a:r>
              <a:rPr lang="en-US" dirty="0" smtClean="0"/>
              <a:t> </a:t>
            </a:r>
            <a:r>
              <a:rPr lang="en-US" dirty="0"/>
              <a:t>This group includes </a:t>
            </a:r>
            <a:r>
              <a:rPr lang="en-US" b="1" dirty="0"/>
              <a:t>boolean</a:t>
            </a:r>
            <a:r>
              <a:rPr lang="en-US" dirty="0"/>
              <a:t>, which is a special type for representing true/false </a:t>
            </a:r>
            <a:r>
              <a:rPr lang="en-US" dirty="0" smtClean="0"/>
              <a:t>values.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323" y="2126036"/>
            <a:ext cx="6673384" cy="3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Booleans:</a:t>
            </a:r>
            <a:r>
              <a:rPr lang="en-US" dirty="0"/>
              <a:t> Java has a primitive type, called </a:t>
            </a:r>
            <a:r>
              <a:rPr lang="en-US" b="1" dirty="0"/>
              <a:t>boolean</a:t>
            </a:r>
            <a:r>
              <a:rPr lang="en-US" dirty="0"/>
              <a:t>, for logical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have only one of two possible values,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the type returned by all relational </a:t>
            </a:r>
            <a:r>
              <a:rPr lang="en-US" dirty="0" smtClean="0"/>
              <a:t>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6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</a:t>
            </a:r>
            <a:r>
              <a:rPr lang="en-US" sz="4000" dirty="0" smtClean="0"/>
              <a:t>Default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It's not always necessary to assign a value when a field is declared.</a:t>
            </a:r>
          </a:p>
          <a:p>
            <a:pPr algn="just"/>
            <a:r>
              <a:rPr lang="en-US" dirty="0" smtClean="0"/>
              <a:t>Fields that are declared but not initialized will be set to a reasonable default by the compiler. </a:t>
            </a:r>
          </a:p>
          <a:p>
            <a:pPr algn="just"/>
            <a:r>
              <a:rPr lang="en-US" dirty="0" smtClean="0"/>
              <a:t>Generally speaking, this default will be zero or null, depending on the data type. 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87971" y="2777074"/>
          <a:ext cx="8195366" cy="402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114"/>
                <a:gridCol w="3061252"/>
              </a:tblGrid>
              <a:tr h="374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Data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Default Value </a:t>
                      </a:r>
                    </a:p>
                  </a:txBody>
                  <a:tcPr marL="6350" marR="6350" marT="6350" marB="0" anchor="ctr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0.0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0.0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'\u0000'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(or any object) 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</a:tr>
              <a:tr h="37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706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Types: </a:t>
            </a:r>
            <a:r>
              <a:rPr lang="en-US" sz="4000" dirty="0" smtClean="0"/>
              <a:t>Default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Local variables are slightly different.</a:t>
            </a:r>
          </a:p>
          <a:p>
            <a:pPr algn="just"/>
            <a:r>
              <a:rPr lang="en-US" dirty="0" smtClean="0"/>
              <a:t>The compiler never assigns a default value to an uninitialized local variable. </a:t>
            </a:r>
          </a:p>
          <a:p>
            <a:pPr algn="just"/>
            <a:r>
              <a:rPr lang="en-US" dirty="0" smtClean="0"/>
              <a:t>If you cannot initialize your local variable where it is declared, make sure to assign it a value before you attempt to use it. </a:t>
            </a:r>
          </a:p>
          <a:p>
            <a:pPr algn="just"/>
            <a:r>
              <a:rPr lang="en-US" dirty="0" smtClean="0"/>
              <a:t>Accessing an uninitialized local variable will result in a compile-time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6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Literals can be assigned to any primitive type </a:t>
            </a:r>
            <a:r>
              <a:rPr lang="en-US" dirty="0" smtClean="0"/>
              <a:t>data.</a:t>
            </a:r>
          </a:p>
          <a:p>
            <a:pPr algn="just"/>
            <a:r>
              <a:rPr lang="en-US" dirty="0"/>
              <a:t>Here are different types of </a:t>
            </a:r>
            <a:r>
              <a:rPr lang="en-US" dirty="0" smtClean="0"/>
              <a:t>literals corresponding to the </a:t>
            </a:r>
            <a:r>
              <a:rPr lang="en-US" dirty="0"/>
              <a:t>primitive </a:t>
            </a:r>
            <a:r>
              <a:rPr lang="en-US" dirty="0" smtClean="0"/>
              <a:t>data types in </a:t>
            </a:r>
            <a:r>
              <a:rPr lang="en-US" dirty="0"/>
              <a:t>Java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Integer </a:t>
            </a:r>
            <a:r>
              <a:rPr lang="en-US" b="1" dirty="0" smtClean="0"/>
              <a:t>Literals:</a:t>
            </a:r>
          </a:p>
          <a:p>
            <a:pPr algn="just"/>
            <a:r>
              <a:rPr lang="en-US" dirty="0"/>
              <a:t>Any whole number value is an integer literal. Examples are 1, 2, 3, and 42. These are all decimal values</a:t>
            </a:r>
            <a:r>
              <a:rPr lang="en-US" dirty="0" smtClean="0"/>
              <a:t>, meaning </a:t>
            </a:r>
            <a:r>
              <a:rPr lang="en-US" dirty="0"/>
              <a:t>they are describing a base 10 number. </a:t>
            </a:r>
            <a:endParaRPr lang="en-US" dirty="0" smtClean="0"/>
          </a:p>
          <a:p>
            <a:pPr algn="just"/>
            <a:r>
              <a:rPr lang="en-US" dirty="0"/>
              <a:t>There are 4 types of integer literals in Java: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binary </a:t>
            </a:r>
            <a:r>
              <a:rPr lang="en-US" dirty="0"/>
              <a:t>(base 2)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decimal (base 10)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octal (base 8)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hexadecimal (base 16)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789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/>
              <a:t>binary (base 2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binary </a:t>
            </a:r>
            <a:r>
              <a:rPr lang="en-US" dirty="0" smtClean="0"/>
              <a:t>literals starts with </a:t>
            </a:r>
            <a:r>
              <a:rPr lang="en-US" b="1" dirty="0" smtClean="0"/>
              <a:t>0b </a:t>
            </a:r>
            <a:r>
              <a:rPr lang="en-US" dirty="0" smtClean="0"/>
              <a:t>or</a:t>
            </a:r>
            <a:r>
              <a:rPr lang="en-US" b="1" dirty="0" smtClean="0"/>
              <a:t> 0B</a:t>
            </a:r>
            <a:r>
              <a:rPr lang="en-US" dirty="0" smtClean="0"/>
              <a:t>. </a:t>
            </a:r>
            <a:r>
              <a:rPr lang="en-US" dirty="0"/>
              <a:t>(defined in JDK </a:t>
            </a:r>
            <a:r>
              <a:rPr lang="en-US" dirty="0" smtClean="0"/>
              <a:t>7)</a:t>
            </a:r>
            <a:endParaRPr lang="en-US" dirty="0"/>
          </a:p>
          <a:p>
            <a:pPr marL="514350" indent="-514350" algn="just">
              <a:buFont typeface="+mj-lt"/>
              <a:buAutoNum type="arabicParenR" startAt="2"/>
            </a:pPr>
            <a:r>
              <a:rPr lang="en-US" dirty="0"/>
              <a:t>decimal (base 10)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en-US" dirty="0"/>
              <a:t>octal (base 8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Octal values are denoted in Java by a leading </a:t>
            </a:r>
            <a:r>
              <a:rPr lang="en-US" dirty="0" smtClean="0"/>
              <a:t>zero (</a:t>
            </a:r>
            <a:r>
              <a:rPr lang="en-US" b="1" dirty="0" smtClean="0"/>
              <a:t>0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 algn="just">
              <a:buFont typeface="+mj-lt"/>
              <a:buAutoNum type="arabicParenR" startAt="4"/>
            </a:pPr>
            <a:r>
              <a:rPr lang="en-US" dirty="0" smtClean="0"/>
              <a:t>hexadecimal</a:t>
            </a:r>
          </a:p>
          <a:p>
            <a:pPr algn="just"/>
            <a:r>
              <a:rPr lang="en-US" dirty="0"/>
              <a:t>hexadecimal constant values are denoted by leading zero-x, (</a:t>
            </a:r>
            <a:r>
              <a:rPr lang="en-US" b="1" dirty="0"/>
              <a:t>0x</a:t>
            </a:r>
            <a:r>
              <a:rPr lang="en-US" dirty="0"/>
              <a:t> or 0X). </a:t>
            </a:r>
            <a:endParaRPr lang="en-US" dirty="0" smtClean="0"/>
          </a:p>
          <a:p>
            <a:pPr algn="just"/>
            <a:r>
              <a:rPr lang="en-US" dirty="0" smtClean="0"/>
              <a:t>In JDK </a:t>
            </a:r>
            <a:r>
              <a:rPr lang="en-US" dirty="0"/>
              <a:t>7, you can embed one or more underscores in an integer literal. </a:t>
            </a:r>
            <a:endParaRPr lang="en-US" dirty="0" smtClean="0"/>
          </a:p>
          <a:p>
            <a:pPr algn="just"/>
            <a:r>
              <a:rPr lang="en-US" dirty="0" smtClean="0"/>
              <a:t>Doing </a:t>
            </a:r>
            <a:r>
              <a:rPr lang="en-US" dirty="0"/>
              <a:t>so makes it easier to read large integer literals. When the literal is compiled, the underscores are discarded. </a:t>
            </a:r>
          </a:p>
        </p:txBody>
      </p:sp>
    </p:spTree>
    <p:extLst>
      <p:ext uri="{BB962C8B-B14F-4D97-AF65-F5344CB8AC3E}">
        <p14:creationId xmlns:p14="http://schemas.microsoft.com/office/powerpoint/2010/main" xmlns="" val="32116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/>
              <a:t>First </a:t>
            </a:r>
            <a:r>
              <a:rPr lang="en-US" sz="4000" dirty="0" smtClean="0"/>
              <a:t>JAVA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37126"/>
            <a:ext cx="10887635" cy="58460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err="1"/>
              <a:t>abc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</a:t>
            </a:r>
            <a:r>
              <a:rPr lang="en-US" dirty="0"/>
              <a:t>[]){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 smtClean="0"/>
              <a:t>(“Hello Everyone");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algn="just"/>
            <a:r>
              <a:rPr lang="en-US" dirty="0" smtClean="0"/>
              <a:t>Execute or Run the program :</a:t>
            </a:r>
          </a:p>
          <a:p>
            <a:pPr marL="0" indent="0" algn="just">
              <a:buNone/>
            </a:pPr>
            <a:r>
              <a:rPr lang="en-US" dirty="0"/>
              <a:t>you must use the Java application </a:t>
            </a:r>
            <a:r>
              <a:rPr lang="en-US" dirty="0" smtClean="0"/>
              <a:t>launcher (interpreter), </a:t>
            </a:r>
            <a:r>
              <a:rPr lang="en-US" b="1" dirty="0" smtClean="0"/>
              <a:t>java</a:t>
            </a:r>
            <a:r>
              <a:rPr lang="en-US" dirty="0"/>
              <a:t>. </a:t>
            </a:r>
            <a:r>
              <a:rPr lang="en-US" dirty="0" smtClean="0"/>
              <a:t>And pass </a:t>
            </a:r>
            <a:r>
              <a:rPr lang="en-US" dirty="0"/>
              <a:t>the class name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smtClean="0"/>
              <a:t>Java </a:t>
            </a:r>
            <a:r>
              <a:rPr lang="en-US" b="1" dirty="0" err="1" smtClean="0"/>
              <a:t>abc</a:t>
            </a:r>
            <a:endParaRPr lang="en-US" b="1" dirty="0" smtClean="0"/>
          </a:p>
          <a:p>
            <a:pPr algn="just"/>
            <a:r>
              <a:rPr lang="en-US" dirty="0"/>
              <a:t>Keep in mind that Java is case-sensitive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main( ) </a:t>
            </a:r>
            <a:r>
              <a:rPr lang="en-US" dirty="0"/>
              <a:t>is simply a starting place for your program. A complex program </a:t>
            </a:r>
            <a:r>
              <a:rPr lang="en-US" dirty="0" smtClean="0"/>
              <a:t>may </a:t>
            </a:r>
            <a:r>
              <a:rPr lang="en-US" dirty="0"/>
              <a:t>have dozens of classes, only one of which will need to have a </a:t>
            </a:r>
            <a:r>
              <a:rPr lang="en-US" b="1" dirty="0"/>
              <a:t>main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method to get things started.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1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hexVal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0x1a;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032;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0b11010;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hexa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Value=“+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hexVal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+“ Octal Value="+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+“ Binary Value="+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6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Floating-Point Literals:</a:t>
            </a:r>
            <a:endParaRPr lang="en-US" b="1" dirty="0" smtClean="0"/>
          </a:p>
          <a:p>
            <a:pPr algn="just"/>
            <a:r>
              <a:rPr lang="en-US" dirty="0"/>
              <a:t>Floating-point numbers </a:t>
            </a:r>
            <a:r>
              <a:rPr lang="en-US" dirty="0" smtClean="0"/>
              <a:t>can be expressed </a:t>
            </a:r>
            <a:r>
              <a:rPr lang="en-US" dirty="0"/>
              <a:t>in either standard or scientific notation. </a:t>
            </a:r>
            <a:endParaRPr lang="en-US" dirty="0" smtClean="0"/>
          </a:p>
          <a:p>
            <a:pPr algn="just"/>
            <a:r>
              <a:rPr lang="en-US" dirty="0" smtClean="0"/>
              <a:t>Standard </a:t>
            </a:r>
            <a:r>
              <a:rPr lang="en-US" dirty="0"/>
              <a:t>notation consists </a:t>
            </a:r>
            <a:r>
              <a:rPr lang="en-US" dirty="0" smtClean="0"/>
              <a:t>decimal </a:t>
            </a:r>
            <a:r>
              <a:rPr lang="en-US" dirty="0"/>
              <a:t>point followed by a fractional component. </a:t>
            </a:r>
            <a:r>
              <a:rPr lang="en-US" dirty="0" smtClean="0"/>
              <a:t>For example</a:t>
            </a:r>
            <a:r>
              <a:rPr lang="en-US" dirty="0"/>
              <a:t>, 2.0, 3.14159, and </a:t>
            </a:r>
            <a:r>
              <a:rPr lang="en-US" dirty="0" smtClean="0"/>
              <a:t>0.6667.</a:t>
            </a:r>
          </a:p>
          <a:p>
            <a:pPr algn="just"/>
            <a:r>
              <a:rPr lang="en-US" dirty="0" smtClean="0"/>
              <a:t>Scientific </a:t>
            </a:r>
            <a:r>
              <a:rPr lang="en-US" dirty="0"/>
              <a:t>notation uses a standard-notation, floating-point number plus a suffix that </a:t>
            </a:r>
            <a:r>
              <a:rPr lang="en-US" dirty="0" smtClean="0"/>
              <a:t>specifies a </a:t>
            </a:r>
            <a:r>
              <a:rPr lang="en-US" b="1" dirty="0"/>
              <a:t>power of 10 </a:t>
            </a:r>
            <a:r>
              <a:rPr lang="en-US" dirty="0"/>
              <a:t>by which the number is to be multiplied.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exponent is indicated by an </a:t>
            </a:r>
            <a:r>
              <a:rPr lang="en-US" b="1" dirty="0" smtClean="0"/>
              <a:t>E</a:t>
            </a:r>
            <a:r>
              <a:rPr lang="en-US" dirty="0" smtClean="0"/>
              <a:t> or </a:t>
            </a:r>
            <a:r>
              <a:rPr lang="en-US" b="1" dirty="0"/>
              <a:t>e</a:t>
            </a:r>
            <a:r>
              <a:rPr lang="en-US" dirty="0"/>
              <a:t> followed by a decimal number, which can be positive or negative. Examples </a:t>
            </a:r>
            <a:r>
              <a:rPr lang="en-US" dirty="0" smtClean="0"/>
              <a:t>include 6.022E23</a:t>
            </a:r>
            <a:r>
              <a:rPr lang="en-US" dirty="0"/>
              <a:t>, 314159E–05, and 2e+100.</a:t>
            </a:r>
          </a:p>
        </p:txBody>
      </p:sp>
    </p:spTree>
    <p:extLst>
      <p:ext uri="{BB962C8B-B14F-4D97-AF65-F5344CB8AC3E}">
        <p14:creationId xmlns:p14="http://schemas.microsoft.com/office/powerpoint/2010/main" xmlns="" val="4488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Floating-Point Literals:</a:t>
            </a:r>
            <a:endParaRPr lang="en-US" b="1" dirty="0" smtClean="0"/>
          </a:p>
          <a:p>
            <a:pPr algn="just"/>
            <a:r>
              <a:rPr lang="en-US" dirty="0"/>
              <a:t>Floating-point literals in Java default to double precision.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specify a </a:t>
            </a:r>
            <a:r>
              <a:rPr lang="en-US" b="1" dirty="0"/>
              <a:t>float</a:t>
            </a:r>
            <a:r>
              <a:rPr lang="en-US" dirty="0"/>
              <a:t> literal, </a:t>
            </a:r>
            <a:r>
              <a:rPr lang="en-US" dirty="0" smtClean="0"/>
              <a:t>you must </a:t>
            </a:r>
            <a:r>
              <a:rPr lang="en-US" dirty="0"/>
              <a:t>append an </a:t>
            </a:r>
            <a:r>
              <a:rPr lang="en-US" b="1" dirty="0"/>
              <a:t>F</a:t>
            </a:r>
            <a:r>
              <a:rPr lang="en-US" dirty="0"/>
              <a:t> or </a:t>
            </a:r>
            <a:r>
              <a:rPr lang="en-US" b="1" dirty="0"/>
              <a:t>f</a:t>
            </a:r>
            <a:r>
              <a:rPr lang="en-US" dirty="0"/>
              <a:t> to the constant.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also explicitly specify a double literal </a:t>
            </a:r>
            <a:r>
              <a:rPr lang="en-US" dirty="0" smtClean="0"/>
              <a:t>by appending </a:t>
            </a:r>
            <a:r>
              <a:rPr lang="en-US" dirty="0"/>
              <a:t>a </a:t>
            </a:r>
            <a:r>
              <a:rPr lang="en-US" b="1" dirty="0"/>
              <a:t>D </a:t>
            </a:r>
            <a:r>
              <a:rPr lang="en-US" dirty="0"/>
              <a:t>or</a:t>
            </a:r>
            <a:r>
              <a:rPr lang="en-US" b="1" dirty="0"/>
              <a:t> 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You can </a:t>
            </a:r>
            <a:r>
              <a:rPr lang="en-US" dirty="0"/>
              <a:t>embed one or more underscores in a floating-point literal. This feature works the same as it does for integer </a:t>
            </a:r>
            <a:r>
              <a:rPr lang="en-US" dirty="0" smtClean="0"/>
              <a:t>literals.</a:t>
            </a:r>
          </a:p>
          <a:p>
            <a:pPr algn="just"/>
            <a:r>
              <a:rPr lang="en-US" dirty="0"/>
              <a:t>It is also permissible to use underscores in the fractional portion of the number.</a:t>
            </a:r>
          </a:p>
        </p:txBody>
      </p:sp>
    </p:spTree>
    <p:extLst>
      <p:ext uri="{BB962C8B-B14F-4D97-AF65-F5344CB8AC3E}">
        <p14:creationId xmlns:p14="http://schemas.microsoft.com/office/powerpoint/2010/main" xmlns="" val="24870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Boolean Literals:</a:t>
            </a:r>
            <a:endParaRPr lang="en-US" b="1" dirty="0" smtClean="0"/>
          </a:p>
          <a:p>
            <a:pPr algn="just"/>
            <a:r>
              <a:rPr lang="en-US" dirty="0"/>
              <a:t>Boolean literals are simple.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only two logical values that a boolean value can have</a:t>
            </a:r>
            <a:r>
              <a:rPr lang="en-US" dirty="0" smtClean="0"/>
              <a:t>, true </a:t>
            </a:r>
            <a:r>
              <a:rPr lang="en-US" dirty="0"/>
              <a:t>and false.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values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r>
              <a:rPr lang="en-US" dirty="0"/>
              <a:t> do not convert into any numerical representation.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/>
              <a:t>literals can only be assigned to variables declared as boolean or used in </a:t>
            </a:r>
            <a:r>
              <a:rPr lang="en-US" dirty="0" smtClean="0"/>
              <a:t>expressions with </a:t>
            </a:r>
            <a:r>
              <a:rPr lang="en-US" dirty="0"/>
              <a:t>Boolean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40071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Character Literals:</a:t>
            </a:r>
            <a:endParaRPr lang="en-US" b="1" dirty="0" smtClean="0"/>
          </a:p>
          <a:p>
            <a:pPr algn="just"/>
            <a:r>
              <a:rPr lang="en-US" dirty="0"/>
              <a:t>Characters in Java are indices into the Unicode character set.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16-bit values that can be converted into integers and manipulated with the integer operators, such as the addition and subtraction operators.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literal character is represented inside a pair of single quotes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characters that are impossible to enter directly, there are several </a:t>
            </a:r>
            <a:r>
              <a:rPr lang="en-US" b="1" dirty="0"/>
              <a:t>escape sequences </a:t>
            </a:r>
            <a:r>
              <a:rPr lang="en-US" dirty="0"/>
              <a:t>that allow you to enter the character you need, such as '\'' for the single-quote character itself and '\n' for the newline character. </a:t>
            </a:r>
          </a:p>
        </p:txBody>
      </p:sp>
    </p:spTree>
    <p:extLst>
      <p:ext uri="{BB962C8B-B14F-4D97-AF65-F5344CB8AC3E}">
        <p14:creationId xmlns:p14="http://schemas.microsoft.com/office/powerpoint/2010/main" xmlns="" val="3131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681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9246"/>
            <a:ext cx="10515600" cy="59973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Character Literals: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also a mechanism for directly entering the value of a character in octal or hexadecimal.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octal notation, use the backslash followed by the three-digit number. For example, ' \141' is the letter 'a'.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hexadecimal, you enter a backslash-</a:t>
            </a:r>
            <a:r>
              <a:rPr lang="en-US" b="1" dirty="0"/>
              <a:t>u</a:t>
            </a:r>
            <a:r>
              <a:rPr lang="en-US" dirty="0"/>
              <a:t> ( </a:t>
            </a:r>
            <a:r>
              <a:rPr lang="en-US" b="1" dirty="0" smtClean="0"/>
              <a:t>\u</a:t>
            </a:r>
            <a:r>
              <a:rPr lang="en-US" dirty="0" smtClean="0"/>
              <a:t>), </a:t>
            </a:r>
            <a:r>
              <a:rPr lang="en-US" dirty="0"/>
              <a:t>then exactly four hexadecimal digits. For example, '\u0061' is the letter</a:t>
            </a:r>
            <a:r>
              <a:rPr lang="en-US" dirty="0" smtClean="0"/>
              <a:t> 'a‘.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10" y="852208"/>
            <a:ext cx="7610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2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String </a:t>
            </a:r>
            <a:r>
              <a:rPr lang="en-US" b="1" dirty="0" smtClean="0"/>
              <a:t>Literals:</a:t>
            </a:r>
          </a:p>
          <a:p>
            <a:pPr algn="just"/>
            <a:r>
              <a:rPr lang="en-US" dirty="0"/>
              <a:t>Strings are actually object </a:t>
            </a:r>
            <a:r>
              <a:rPr lang="en-US" dirty="0" smtClean="0"/>
              <a:t>types in Java.</a:t>
            </a:r>
            <a:endParaRPr lang="en-US" dirty="0"/>
          </a:p>
          <a:p>
            <a:pPr algn="just"/>
            <a:r>
              <a:rPr lang="en-US" dirty="0" smtClean="0"/>
              <a:t>String </a:t>
            </a:r>
            <a:r>
              <a:rPr lang="en-US" dirty="0"/>
              <a:t>literals </a:t>
            </a:r>
            <a:r>
              <a:rPr lang="en-US" dirty="0" smtClean="0"/>
              <a:t>are </a:t>
            </a:r>
            <a:r>
              <a:rPr lang="en-US" dirty="0"/>
              <a:t>specified like they are in most other languages—by enclosing </a:t>
            </a:r>
            <a:r>
              <a:rPr lang="en-US" dirty="0" smtClean="0"/>
              <a:t>a sequence </a:t>
            </a:r>
            <a:r>
              <a:rPr lang="en-US" dirty="0"/>
              <a:t>of characters between a pair of double quotes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escape sequences </a:t>
            </a:r>
            <a:r>
              <a:rPr lang="en-US" dirty="0"/>
              <a:t>and </a:t>
            </a:r>
            <a:r>
              <a:rPr lang="en-US" b="1" dirty="0"/>
              <a:t>octal/hexadecimal notations </a:t>
            </a:r>
            <a:r>
              <a:rPr lang="en-US" dirty="0"/>
              <a:t>that were defined for character literals work the same way inside of string literals. </a:t>
            </a:r>
            <a:endParaRPr lang="en-US" dirty="0" smtClean="0"/>
          </a:p>
          <a:p>
            <a:pPr algn="just"/>
            <a:r>
              <a:rPr lang="en-US" dirty="0" smtClean="0"/>
              <a:t>One </a:t>
            </a:r>
            <a:r>
              <a:rPr lang="en-US" dirty="0"/>
              <a:t>important thing to note about Java strings is that they must begin and end on the same line.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no line-continuation escape sequence as there is in some other languages</a:t>
            </a:r>
          </a:p>
        </p:txBody>
      </p:sp>
    </p:spTree>
    <p:extLst>
      <p:ext uri="{BB962C8B-B14F-4D97-AF65-F5344CB8AC3E}">
        <p14:creationId xmlns:p14="http://schemas.microsoft.com/office/powerpoint/2010/main" xmlns="" val="34487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6"/>
            <a:ext cx="10515600" cy="60208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variable is the basic unit of storage in a Java program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variable is defined by the combination of an </a:t>
            </a:r>
            <a:r>
              <a:rPr lang="en-US" b="1" dirty="0"/>
              <a:t>identifier</a:t>
            </a:r>
            <a:r>
              <a:rPr lang="en-US" dirty="0"/>
              <a:t>, a </a:t>
            </a:r>
            <a:r>
              <a:rPr lang="en-US" b="1" dirty="0"/>
              <a:t>type</a:t>
            </a:r>
            <a:r>
              <a:rPr lang="en-US" dirty="0"/>
              <a:t>, and an </a:t>
            </a:r>
            <a:r>
              <a:rPr lang="en-US" b="1" dirty="0" smtClean="0"/>
              <a:t>optional initializer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i="1" dirty="0" smtClean="0"/>
              <a:t>			type identifier </a:t>
            </a:r>
            <a:r>
              <a:rPr lang="en-US" i="1" dirty="0"/>
              <a:t>= value</a:t>
            </a:r>
            <a:r>
              <a:rPr lang="en-US" dirty="0"/>
              <a:t> </a:t>
            </a:r>
          </a:p>
          <a:p>
            <a:pPr algn="just"/>
            <a:r>
              <a:rPr lang="en-US" b="1" i="1" dirty="0" smtClean="0"/>
              <a:t>type</a:t>
            </a:r>
            <a:r>
              <a:rPr lang="en-US" dirty="0" smtClean="0"/>
              <a:t> </a:t>
            </a:r>
            <a:r>
              <a:rPr lang="en-US" dirty="0"/>
              <a:t>is one of Java’s atomic types, or the name of a class or interface.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i="1" dirty="0"/>
              <a:t>identifier</a:t>
            </a:r>
            <a:r>
              <a:rPr lang="en-US" dirty="0"/>
              <a:t> is the name of the variable.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b="1" dirty="0"/>
              <a:t>initialize</a:t>
            </a:r>
            <a:r>
              <a:rPr lang="en-US" dirty="0"/>
              <a:t> the variable by specifying an </a:t>
            </a:r>
            <a:r>
              <a:rPr lang="en-US" i="1" dirty="0"/>
              <a:t>equal sign</a:t>
            </a:r>
            <a:r>
              <a:rPr lang="en-US" dirty="0"/>
              <a:t> and a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For instance, 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addition, all variables have a </a:t>
            </a:r>
            <a:r>
              <a:rPr lang="en-US" b="1" dirty="0"/>
              <a:t>scope</a:t>
            </a:r>
            <a:r>
              <a:rPr lang="en-US" dirty="0"/>
              <a:t>, which defines their </a:t>
            </a:r>
            <a:r>
              <a:rPr lang="en-US" b="1" dirty="0"/>
              <a:t>visibility</a:t>
            </a:r>
            <a:r>
              <a:rPr lang="en-US" dirty="0"/>
              <a:t>, and a lifetime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All variables </a:t>
            </a:r>
            <a:r>
              <a:rPr lang="en-US" dirty="0"/>
              <a:t>must be declared before they can be used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declare more than one variable of the specified type, use a comma-separated list</a:t>
            </a:r>
            <a:r>
              <a:rPr lang="en-US" dirty="0" smtClean="0"/>
              <a:t>. For instance,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a, b=5,c=10;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7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6"/>
            <a:ext cx="10515600" cy="60208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Variables </a:t>
            </a:r>
            <a:r>
              <a:rPr lang="en-US" b="1" dirty="0" smtClean="0"/>
              <a:t>Initialization:</a:t>
            </a:r>
            <a:endParaRPr lang="en-US" b="1" dirty="0"/>
          </a:p>
          <a:p>
            <a:pPr algn="just"/>
            <a:r>
              <a:rPr lang="en-US" dirty="0"/>
              <a:t>Although the preceding examples have used only constants as </a:t>
            </a:r>
            <a:r>
              <a:rPr lang="en-US" dirty="0" smtClean="0"/>
              <a:t>initializers</a:t>
            </a:r>
          </a:p>
          <a:p>
            <a:pPr algn="just"/>
            <a:r>
              <a:rPr lang="en-US" dirty="0" smtClean="0"/>
              <a:t>In Java variables can be </a:t>
            </a:r>
            <a:r>
              <a:rPr lang="en-US" dirty="0"/>
              <a:t>initialized dynamically, using any expression valid at the time the </a:t>
            </a:r>
            <a:r>
              <a:rPr lang="en-US" dirty="0" smtClean="0"/>
              <a:t>variable is </a:t>
            </a:r>
            <a:r>
              <a:rPr lang="en-US" dirty="0"/>
              <a:t>declared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For instance,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a=10, b=20,c;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5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programs are a collection of whitespace, identifiers, literals, comments, operators, separators, and keywords.</a:t>
            </a:r>
          </a:p>
        </p:txBody>
      </p:sp>
    </p:spTree>
    <p:extLst>
      <p:ext uri="{BB962C8B-B14F-4D97-AF65-F5344CB8AC3E}">
        <p14:creationId xmlns:p14="http://schemas.microsoft.com/office/powerpoint/2010/main" xmlns="" val="32193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Whitespace: </a:t>
            </a:r>
            <a:r>
              <a:rPr lang="en-US" dirty="0"/>
              <a:t>whitespace is a space, tab, or newline.</a:t>
            </a:r>
            <a:endParaRPr lang="en-US" dirty="0" smtClean="0"/>
          </a:p>
          <a:p>
            <a:pPr algn="just"/>
            <a:r>
              <a:rPr lang="en-US" dirty="0"/>
              <a:t>Java is a free-form language. This means that you do not need to follow any </a:t>
            </a:r>
            <a:r>
              <a:rPr lang="en-US" dirty="0" smtClean="0"/>
              <a:t>special indentation </a:t>
            </a:r>
            <a:r>
              <a:rPr lang="en-US" dirty="0"/>
              <a:t>rules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instance, the Example program could have been written all on </a:t>
            </a:r>
            <a:r>
              <a:rPr lang="en-US" dirty="0" smtClean="0"/>
              <a:t>one line </a:t>
            </a:r>
            <a:r>
              <a:rPr lang="en-US" dirty="0"/>
              <a:t>or in any other strange way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Identifiers:</a:t>
            </a:r>
            <a:r>
              <a:rPr lang="en-US" dirty="0" smtClean="0"/>
              <a:t>  </a:t>
            </a:r>
          </a:p>
          <a:p>
            <a:pPr algn="just"/>
            <a:r>
              <a:rPr lang="en-US" dirty="0"/>
              <a:t>Identifiers are used to name things, such as classes, variables, and methods. </a:t>
            </a:r>
          </a:p>
          <a:p>
            <a:pPr algn="just"/>
            <a:r>
              <a:rPr lang="en-US" dirty="0"/>
              <a:t>An identifier may be any descriptive sequence of uppercase and lowercase letters, numbers, or </a:t>
            </a:r>
            <a:r>
              <a:rPr lang="en-US" dirty="0" smtClean="0"/>
              <a:t>the underscore </a:t>
            </a:r>
            <a:r>
              <a:rPr lang="en-US" dirty="0"/>
              <a:t>and dollar-sign characters. </a:t>
            </a:r>
          </a:p>
          <a:p>
            <a:pPr algn="just"/>
            <a:r>
              <a:rPr lang="en-US" dirty="0"/>
              <a:t>They must not begin with a </a:t>
            </a:r>
            <a:r>
              <a:rPr lang="en-US" dirty="0" smtClean="0"/>
              <a:t>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3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Literals: </a:t>
            </a:r>
            <a:r>
              <a:rPr lang="en-US" dirty="0"/>
              <a:t>A constant value.</a:t>
            </a:r>
            <a:endParaRPr lang="en-US" dirty="0" smtClean="0"/>
          </a:p>
          <a:p>
            <a:pPr algn="just"/>
            <a:r>
              <a:rPr lang="en-US" dirty="0"/>
              <a:t>For instance</a:t>
            </a:r>
            <a:r>
              <a:rPr lang="en-US" dirty="0" smtClean="0"/>
              <a:t>, Integer	10</a:t>
            </a:r>
          </a:p>
          <a:p>
            <a:pPr algn="just"/>
            <a:r>
              <a:rPr lang="en-US" dirty="0" smtClean="0"/>
              <a:t>floating-point value 	1.414 </a:t>
            </a:r>
          </a:p>
          <a:p>
            <a:pPr algn="just"/>
            <a:r>
              <a:rPr lang="en-US" dirty="0" smtClean="0"/>
              <a:t>character constant</a:t>
            </a:r>
            <a:r>
              <a:rPr lang="en-US" dirty="0"/>
              <a:t>	</a:t>
            </a:r>
            <a:r>
              <a:rPr lang="en-US" dirty="0" smtClean="0"/>
              <a:t>‘A’</a:t>
            </a:r>
          </a:p>
          <a:p>
            <a:pPr algn="just"/>
            <a:r>
              <a:rPr lang="en-US" dirty="0" smtClean="0"/>
              <a:t>and string			“Ram”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Comments:</a:t>
            </a:r>
            <a:endParaRPr lang="en-US" dirty="0" smtClean="0"/>
          </a:p>
          <a:p>
            <a:pPr algn="just"/>
            <a:r>
              <a:rPr lang="en-US" dirty="0"/>
              <a:t>there are three types of comments defined by Java. </a:t>
            </a:r>
            <a:endParaRPr lang="en-US" dirty="0" smtClean="0"/>
          </a:p>
          <a:p>
            <a:pPr algn="just"/>
            <a:r>
              <a:rPr lang="en-US" dirty="0" smtClean="0"/>
              <a:t>single-line 		//Single line comments</a:t>
            </a:r>
          </a:p>
          <a:p>
            <a:pPr algn="just"/>
            <a:r>
              <a:rPr lang="en-US" dirty="0" smtClean="0"/>
              <a:t>Multiline		/*Multiple </a:t>
            </a:r>
            <a:r>
              <a:rPr lang="en-US" dirty="0"/>
              <a:t>line </a:t>
            </a:r>
            <a:r>
              <a:rPr lang="en-US" dirty="0" smtClean="0"/>
              <a:t>comments*/</a:t>
            </a:r>
          </a:p>
          <a:p>
            <a:pPr algn="just"/>
            <a:r>
              <a:rPr lang="en-US" dirty="0" smtClean="0"/>
              <a:t>Documentation comment</a:t>
            </a:r>
            <a:r>
              <a:rPr lang="en-US" dirty="0"/>
              <a:t>		 /** documentation </a:t>
            </a:r>
            <a:r>
              <a:rPr lang="en-US" dirty="0" smtClean="0"/>
              <a:t>comments*/</a:t>
            </a:r>
            <a:endParaRPr lang="en-US" dirty="0"/>
          </a:p>
          <a:p>
            <a:pPr algn="just"/>
            <a:r>
              <a:rPr lang="en-US" dirty="0" smtClean="0"/>
              <a:t>Documentation comment is </a:t>
            </a:r>
            <a:r>
              <a:rPr lang="en-US" dirty="0"/>
              <a:t>used to produce an HTML file that documents your program. They must not begin with a </a:t>
            </a:r>
            <a:r>
              <a:rPr lang="en-US" dirty="0" smtClean="0"/>
              <a:t>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11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Javadoc</a:t>
            </a:r>
            <a:r>
              <a:rPr lang="en-US" dirty="0" smtClean="0"/>
              <a:t> is a tool which comes with JDK and it is used for generating Java code documentation in HTML format from Java file.</a:t>
            </a:r>
          </a:p>
          <a:p>
            <a:pPr algn="just"/>
            <a:r>
              <a:rPr lang="en-US" dirty="0" smtClean="0"/>
              <a:t>We can include HTML tags inside the </a:t>
            </a:r>
            <a:r>
              <a:rPr lang="en-US" dirty="0" err="1" smtClean="0"/>
              <a:t>javadoc</a:t>
            </a:r>
            <a:r>
              <a:rPr lang="en-US" dirty="0" smtClean="0"/>
              <a:t> description.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9271" y="2162065"/>
          <a:ext cx="12023034" cy="4712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293"/>
                <a:gridCol w="7977901"/>
                <a:gridCol w="2890840"/>
              </a:tblGrid>
              <a:tr h="2489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Syntax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</a:tr>
              <a:tr h="2489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the author of a class.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@author name-text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</a:tr>
              <a:tr h="491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{@code}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Displays text in code font without interpreting the text as HTML markup or nested javadoc tags.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{@code text}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491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@deprecated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 comment indicating that this API should no longer be used.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@deprecated deprecatedtext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</a:tr>
              <a:tr h="491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@exception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 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Throws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subheading to the generated documentation, with the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classname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and description text.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@exception class-name description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496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{@link}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Inserts an in-line link with the visible text label that points to the documentation for the specified package, class, or member name of a referenced class.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{@link package.class#member label}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491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@param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 parameter with the specified parameter-name followed by the specified description to the "Parameters" section.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@param parameter-name description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2503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 "Returns" section with the description text.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@return 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2503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@see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 "See Also" heading with a link or text entry that points to reference.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@see reference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2503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@since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 "Since" heading with the specified since-text to the generated documentation.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@since 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491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@throws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The @throws and @exception tags are synonyms.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@throws class-name description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</a:tr>
              <a:tr h="491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@version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Adds a "Version" subheading with the specified version-text to the generated docs when the -version option is used.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@version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version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11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Operators</a:t>
            </a:r>
          </a:p>
          <a:p>
            <a:pPr algn="just"/>
            <a:r>
              <a:rPr lang="en-US" dirty="0"/>
              <a:t>There are many types of operators in Java </a:t>
            </a:r>
            <a:endParaRPr lang="en-US" dirty="0" smtClean="0"/>
          </a:p>
          <a:p>
            <a:pPr algn="just"/>
            <a:r>
              <a:rPr lang="en-US" dirty="0" smtClean="0"/>
              <a:t>Unary Operator	</a:t>
            </a:r>
            <a:r>
              <a:rPr lang="en-US" dirty="0"/>
              <a:t>	++,-- (prefix and </a:t>
            </a:r>
            <a:r>
              <a:rPr lang="en-US" dirty="0" smtClean="0"/>
              <a:t>postfix)</a:t>
            </a:r>
            <a:endParaRPr lang="en-US" dirty="0"/>
          </a:p>
          <a:p>
            <a:pPr algn="just"/>
            <a:r>
              <a:rPr lang="en-US" dirty="0"/>
              <a:t>Arithmetic Operator	+ - * / %</a:t>
            </a:r>
          </a:p>
          <a:p>
            <a:pPr algn="just"/>
            <a:r>
              <a:rPr lang="en-US" dirty="0"/>
              <a:t>Shift Operator		&lt;&lt; &gt;&gt; &gt;&gt;&gt;</a:t>
            </a:r>
          </a:p>
          <a:p>
            <a:pPr algn="just"/>
            <a:r>
              <a:rPr lang="en-US" dirty="0"/>
              <a:t>Relational Operator	&lt; &gt; &lt;= &gt;= == !=</a:t>
            </a:r>
          </a:p>
          <a:p>
            <a:pPr algn="just"/>
            <a:r>
              <a:rPr lang="en-US" dirty="0"/>
              <a:t>Bitwise Operator		&amp; ^ |</a:t>
            </a:r>
          </a:p>
          <a:p>
            <a:pPr algn="just"/>
            <a:r>
              <a:rPr lang="en-US" dirty="0"/>
              <a:t>Logical Operator		&amp;&amp; ||</a:t>
            </a:r>
          </a:p>
          <a:p>
            <a:pPr algn="just"/>
            <a:r>
              <a:rPr lang="en-US" dirty="0"/>
              <a:t>Ternary Operator		? :</a:t>
            </a:r>
          </a:p>
          <a:p>
            <a:pPr algn="just"/>
            <a:r>
              <a:rPr lang="en-US" dirty="0"/>
              <a:t>Assignment </a:t>
            </a:r>
            <a:r>
              <a:rPr lang="en-US" dirty="0" smtClean="0"/>
              <a:t>Operator</a:t>
            </a:r>
            <a:r>
              <a:rPr lang="en-US" dirty="0"/>
              <a:t>	= += -= *= /= %= &amp;= ^= |= &lt;&lt;= &gt;&gt;= &gt;&gt;&gt;=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b="1" dirty="0"/>
              <a:t>Lexical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Separators:</a:t>
            </a:r>
          </a:p>
          <a:p>
            <a:pPr algn="just"/>
            <a:r>
              <a:rPr lang="en-US" dirty="0"/>
              <a:t>The most commonly used separator in Java is the semicolon. As you have seen, it is used to terminate statements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18" y="2203637"/>
            <a:ext cx="8757958" cy="44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69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2195</Words>
  <Application>Microsoft Office PowerPoint</Application>
  <PresentationFormat>Custom</PresentationFormat>
  <Paragraphs>309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Program, Lexical, Primitive  Data Types, Literals, Variables </vt:lpstr>
      <vt:lpstr>First JAVA Program</vt:lpstr>
      <vt:lpstr>First JAVA Program</vt:lpstr>
      <vt:lpstr>Lexical </vt:lpstr>
      <vt:lpstr>Lexical </vt:lpstr>
      <vt:lpstr>Lexical </vt:lpstr>
      <vt:lpstr>Lexical </vt:lpstr>
      <vt:lpstr>Lexical </vt:lpstr>
      <vt:lpstr>Lexical </vt:lpstr>
      <vt:lpstr>Lexical </vt:lpstr>
      <vt:lpstr>Lexical </vt:lpstr>
      <vt:lpstr>Data Types</vt:lpstr>
      <vt:lpstr>Data Types: Integers</vt:lpstr>
      <vt:lpstr>Data Types: Integers</vt:lpstr>
      <vt:lpstr>Data Types: Integers</vt:lpstr>
      <vt:lpstr>Data Types: Integers</vt:lpstr>
      <vt:lpstr>Data Types: Integers</vt:lpstr>
      <vt:lpstr>Data Types</vt:lpstr>
      <vt:lpstr>Data Types: Floating-Point Types</vt:lpstr>
      <vt:lpstr>Data Types: Floating-Point Types</vt:lpstr>
      <vt:lpstr>Data Types: Floating-Point Types</vt:lpstr>
      <vt:lpstr>Data Types</vt:lpstr>
      <vt:lpstr>Data Types: Characters</vt:lpstr>
      <vt:lpstr>Data Types</vt:lpstr>
      <vt:lpstr>Data Types: Booleans</vt:lpstr>
      <vt:lpstr>Data Types: Default Values</vt:lpstr>
      <vt:lpstr>Data Types: Default Values</vt:lpstr>
      <vt:lpstr>Literals</vt:lpstr>
      <vt:lpstr>Literals</vt:lpstr>
      <vt:lpstr>Literals</vt:lpstr>
      <vt:lpstr>Literals</vt:lpstr>
      <vt:lpstr>Literals</vt:lpstr>
      <vt:lpstr>Literals</vt:lpstr>
      <vt:lpstr>Literals</vt:lpstr>
      <vt:lpstr>Literals</vt:lpstr>
      <vt:lpstr>Literals</vt:lpstr>
      <vt:lpstr>Variables</vt:lpstr>
      <vt:lpstr>Variables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Kuldeep Singh</cp:lastModifiedBy>
  <cp:revision>197</cp:revision>
  <dcterms:created xsi:type="dcterms:W3CDTF">2021-04-08T02:32:27Z</dcterms:created>
  <dcterms:modified xsi:type="dcterms:W3CDTF">2022-05-02T04:39:09Z</dcterms:modified>
</cp:coreProperties>
</file>