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59" r:id="rId7"/>
    <p:sldId id="260" r:id="rId8"/>
    <p:sldId id="266" r:id="rId9"/>
    <p:sldId id="262" r:id="rId10"/>
    <p:sldId id="263" r:id="rId11"/>
    <p:sldId id="264" r:id="rId12"/>
    <p:sldId id="265" r:id="rId13"/>
    <p:sldId id="278" r:id="rId14"/>
    <p:sldId id="267" r:id="rId15"/>
    <p:sldId id="268" r:id="rId16"/>
    <p:sldId id="269" r:id="rId17"/>
    <p:sldId id="270" r:id="rId18"/>
    <p:sldId id="271" r:id="rId19"/>
    <p:sldId id="307" r:id="rId20"/>
    <p:sldId id="272" r:id="rId21"/>
    <p:sldId id="273" r:id="rId22"/>
    <p:sldId id="274" r:id="rId23"/>
    <p:sldId id="308" r:id="rId24"/>
    <p:sldId id="275" r:id="rId25"/>
    <p:sldId id="306" r:id="rId26"/>
    <p:sldId id="303" r:id="rId27"/>
    <p:sldId id="304" r:id="rId28"/>
    <p:sldId id="305" r:id="rId29"/>
    <p:sldId id="279" r:id="rId30"/>
    <p:sldId id="280" r:id="rId31"/>
    <p:sldId id="281" r:id="rId32"/>
    <p:sldId id="285" r:id="rId33"/>
    <p:sldId id="282" r:id="rId34"/>
    <p:sldId id="284" r:id="rId35"/>
    <p:sldId id="286"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4" d="100"/>
          <a:sy n="64" d="100"/>
        </p:scale>
        <p:origin x="-676" y="-7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68F04C-1A58-4172-A04B-5EB522DFFAC5}" type="datetimeFigureOut">
              <a:rPr lang="en-US" smtClean="0"/>
              <a:pPr/>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4738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04C-1A58-4172-A04B-5EB522DFFAC5}" type="datetimeFigureOut">
              <a:rPr lang="en-US" smtClean="0"/>
              <a:pPr/>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234508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04C-1A58-4172-A04B-5EB522DFFAC5}" type="datetimeFigureOut">
              <a:rPr lang="en-US" smtClean="0"/>
              <a:pPr/>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151063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8F04C-1A58-4172-A04B-5EB522DFFAC5}" type="datetimeFigureOut">
              <a:rPr lang="en-US" smtClean="0"/>
              <a:pPr/>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170669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8F04C-1A58-4172-A04B-5EB522DFFAC5}" type="datetimeFigureOut">
              <a:rPr lang="en-US" smtClean="0"/>
              <a:pPr/>
              <a:t>06-May-22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133476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68F04C-1A58-4172-A04B-5EB522DFFAC5}" type="datetimeFigureOut">
              <a:rPr lang="en-US" smtClean="0"/>
              <a:pPr/>
              <a:t>06-May-22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80000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68F04C-1A58-4172-A04B-5EB522DFFAC5}" type="datetimeFigureOut">
              <a:rPr lang="en-US" smtClean="0"/>
              <a:pPr/>
              <a:t>06-May-22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188913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8F04C-1A58-4172-A04B-5EB522DFFAC5}" type="datetimeFigureOut">
              <a:rPr lang="en-US" smtClean="0"/>
              <a:pPr/>
              <a:t>06-May-22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313176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8F04C-1A58-4172-A04B-5EB522DFFAC5}" type="datetimeFigureOut">
              <a:rPr lang="en-US" smtClean="0"/>
              <a:pPr/>
              <a:t>06-May-22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401139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8F04C-1A58-4172-A04B-5EB522DFFAC5}" type="datetimeFigureOut">
              <a:rPr lang="en-US" smtClean="0"/>
              <a:pPr/>
              <a:t>06-May-22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356546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8F04C-1A58-4172-A04B-5EB522DFFAC5}" type="datetimeFigureOut">
              <a:rPr lang="en-US" smtClean="0"/>
              <a:pPr/>
              <a:t>06-May-22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11891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8F04C-1A58-4172-A04B-5EB522DFFAC5}" type="datetimeFigureOut">
              <a:rPr lang="en-US" smtClean="0"/>
              <a:pPr/>
              <a:t>06-May-22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B5683-B9CF-4B0D-B37F-A6525961B350}" type="slidenum">
              <a:rPr lang="en-US" smtClean="0"/>
              <a:pPr/>
              <a:t>‹#›</a:t>
            </a:fld>
            <a:endParaRPr lang="en-US"/>
          </a:p>
        </p:txBody>
      </p:sp>
    </p:spTree>
    <p:extLst>
      <p:ext uri="{BB962C8B-B14F-4D97-AF65-F5344CB8AC3E}">
        <p14:creationId xmlns:p14="http://schemas.microsoft.com/office/powerpoint/2010/main" xmlns="" val="222795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Statements</a:t>
            </a:r>
            <a:endParaRPr lang="en-US" dirty="0"/>
          </a:p>
        </p:txBody>
      </p:sp>
      <p:sp>
        <p:nvSpPr>
          <p:cNvPr id="3" name="Subtitle 2"/>
          <p:cNvSpPr>
            <a:spLocks noGrp="1"/>
          </p:cNvSpPr>
          <p:nvPr>
            <p:ph type="subTitle" idx="1"/>
          </p:nvPr>
        </p:nvSpPr>
        <p:spPr/>
        <p:txBody>
          <a:bodyPr/>
          <a:lstStyle/>
          <a:p>
            <a:r>
              <a:rPr lang="en-US" dirty="0" smtClean="0"/>
              <a:t>(Selection, Iteration &amp; Jump)</a:t>
            </a:r>
            <a:endParaRPr lang="en-US" dirty="0"/>
          </a:p>
        </p:txBody>
      </p:sp>
    </p:spTree>
    <p:extLst>
      <p:ext uri="{BB962C8B-B14F-4D97-AF65-F5344CB8AC3E}">
        <p14:creationId xmlns:p14="http://schemas.microsoft.com/office/powerpoint/2010/main" xmlns="" val="3392035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If-else-if </a:t>
            </a:r>
            <a:r>
              <a:rPr lang="en-US" sz="4000" dirty="0"/>
              <a:t>Ladder</a:t>
            </a:r>
          </a:p>
        </p:txBody>
      </p:sp>
      <p:sp>
        <p:nvSpPr>
          <p:cNvPr id="3" name="Content Placeholder 2"/>
          <p:cNvSpPr>
            <a:spLocks noGrp="1"/>
          </p:cNvSpPr>
          <p:nvPr>
            <p:ph idx="1"/>
          </p:nvPr>
        </p:nvSpPr>
        <p:spPr>
          <a:xfrm>
            <a:off x="838200" y="820270"/>
            <a:ext cx="10515600" cy="5782235"/>
          </a:xfrm>
        </p:spPr>
        <p:txBody>
          <a:bodyPr>
            <a:normAutofit lnSpcReduction="10000"/>
          </a:bodyPr>
          <a:lstStyle/>
          <a:p>
            <a:pPr marL="577850" algn="just"/>
            <a:r>
              <a:rPr lang="en-US" dirty="0"/>
              <a:t>A nested if is an if statement that is the target of another if or else</a:t>
            </a:r>
            <a:r>
              <a:rPr lang="en-US" dirty="0" smtClean="0"/>
              <a:t>.</a:t>
            </a:r>
          </a:p>
          <a:p>
            <a:pPr marL="1263650" lvl="2" indent="0" algn="just">
              <a:buNone/>
            </a:pPr>
            <a:r>
              <a:rPr lang="en-US" sz="2400" dirty="0"/>
              <a:t>if(condition)</a:t>
            </a:r>
          </a:p>
          <a:p>
            <a:pPr marL="1263650" lvl="2" indent="0" algn="just">
              <a:buNone/>
            </a:pPr>
            <a:r>
              <a:rPr lang="en-US" sz="2400" dirty="0" smtClean="0"/>
              <a:t>	statement</a:t>
            </a:r>
            <a:r>
              <a:rPr lang="en-US" sz="2400" dirty="0"/>
              <a:t>;</a:t>
            </a:r>
          </a:p>
          <a:p>
            <a:pPr marL="1263650" lvl="2" indent="0" algn="just">
              <a:buNone/>
            </a:pPr>
            <a:r>
              <a:rPr lang="en-US" sz="2400" dirty="0"/>
              <a:t>else if(condition)</a:t>
            </a:r>
          </a:p>
          <a:p>
            <a:pPr marL="1263650" lvl="2" indent="0" algn="just">
              <a:buNone/>
            </a:pPr>
            <a:r>
              <a:rPr lang="en-US" sz="2400" dirty="0" smtClean="0"/>
              <a:t>	statement</a:t>
            </a:r>
            <a:r>
              <a:rPr lang="en-US" sz="2400" dirty="0"/>
              <a:t>;</a:t>
            </a:r>
          </a:p>
          <a:p>
            <a:pPr marL="1263650" lvl="2" indent="0" algn="just">
              <a:buNone/>
            </a:pPr>
            <a:r>
              <a:rPr lang="en-US" sz="2400" dirty="0"/>
              <a:t>else if(condition)</a:t>
            </a:r>
          </a:p>
          <a:p>
            <a:pPr marL="1263650" lvl="2" indent="0" algn="just">
              <a:buNone/>
            </a:pPr>
            <a:r>
              <a:rPr lang="en-US" sz="2400" dirty="0" smtClean="0"/>
              <a:t>	statement</a:t>
            </a:r>
            <a:r>
              <a:rPr lang="en-US" sz="2400" dirty="0"/>
              <a:t>;</a:t>
            </a:r>
          </a:p>
          <a:p>
            <a:pPr marL="1263650" lvl="2" indent="0" algn="just">
              <a:buNone/>
            </a:pPr>
            <a:r>
              <a:rPr lang="en-US" sz="2400" dirty="0" smtClean="0"/>
              <a:t>...</a:t>
            </a:r>
            <a:endParaRPr lang="en-US" sz="2400" dirty="0"/>
          </a:p>
          <a:p>
            <a:pPr marL="1263650" lvl="2" indent="0" algn="just">
              <a:buNone/>
            </a:pPr>
            <a:r>
              <a:rPr lang="en-US" sz="2400" dirty="0"/>
              <a:t>else</a:t>
            </a:r>
          </a:p>
          <a:p>
            <a:pPr marL="1263650" lvl="2" indent="0" algn="just">
              <a:buNone/>
            </a:pPr>
            <a:r>
              <a:rPr lang="en-US" sz="2400" dirty="0" smtClean="0"/>
              <a:t>	statement;</a:t>
            </a:r>
          </a:p>
          <a:p>
            <a:pPr marL="577850" algn="just"/>
            <a:r>
              <a:rPr lang="en-US" dirty="0"/>
              <a:t>The if statements are executed from the top down. </a:t>
            </a:r>
            <a:r>
              <a:rPr lang="en-US" dirty="0" smtClean="0"/>
              <a:t>As </a:t>
            </a:r>
            <a:r>
              <a:rPr lang="en-US" dirty="0"/>
              <a:t>soon as one of the </a:t>
            </a:r>
            <a:r>
              <a:rPr lang="en-US" dirty="0" smtClean="0"/>
              <a:t>conditions controlling </a:t>
            </a:r>
            <a:r>
              <a:rPr lang="en-US" dirty="0"/>
              <a:t>the if is true, the statement associated with that if is executed, and the rest of the ladder is bypassed. </a:t>
            </a:r>
            <a:endParaRPr lang="en-US" dirty="0" smtClean="0"/>
          </a:p>
          <a:p>
            <a:pPr marL="577850" algn="just"/>
            <a:r>
              <a:rPr lang="en-US" dirty="0" smtClean="0"/>
              <a:t>If </a:t>
            </a:r>
            <a:r>
              <a:rPr lang="en-US" dirty="0"/>
              <a:t>none of the conditions is true, then the final else statement will be executed. The final else acts as a default condition;</a:t>
            </a:r>
            <a:endParaRPr lang="en-US" dirty="0" smtClean="0"/>
          </a:p>
          <a:p>
            <a:pPr marL="577850" algn="just"/>
            <a:endParaRPr lang="en-US" dirty="0"/>
          </a:p>
        </p:txBody>
      </p:sp>
    </p:spTree>
    <p:extLst>
      <p:ext uri="{BB962C8B-B14F-4D97-AF65-F5344CB8AC3E}">
        <p14:creationId xmlns:p14="http://schemas.microsoft.com/office/powerpoint/2010/main" xmlns="" val="37710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If-else-if Ladder</a:t>
            </a:r>
          </a:p>
        </p:txBody>
      </p:sp>
      <p:sp>
        <p:nvSpPr>
          <p:cNvPr id="3" name="Content Placeholder 2"/>
          <p:cNvSpPr>
            <a:spLocks noGrp="1"/>
          </p:cNvSpPr>
          <p:nvPr>
            <p:ph idx="1"/>
          </p:nvPr>
        </p:nvSpPr>
        <p:spPr>
          <a:xfrm>
            <a:off x="838200" y="820271"/>
            <a:ext cx="10515600" cy="5903258"/>
          </a:xfrm>
        </p:spPr>
        <p:txBody>
          <a:bodyPr>
            <a:normAutofit/>
          </a:bodyPr>
          <a:lstStyle/>
          <a:p>
            <a:pPr marL="577850" algn="just"/>
            <a:r>
              <a:rPr lang="en-US" dirty="0"/>
              <a:t>A nested if is an if statement that is the target of another if or else.</a:t>
            </a:r>
          </a:p>
          <a:p>
            <a:pPr marL="577850" algn="just"/>
            <a:endParaRPr lang="en-US" dirty="0" smtClean="0"/>
          </a:p>
          <a:p>
            <a:pPr marL="577850" algn="just"/>
            <a:r>
              <a:rPr lang="en-US" dirty="0" smtClean="0"/>
              <a:t>Example:- </a:t>
            </a:r>
            <a:r>
              <a:rPr lang="en-US" dirty="0"/>
              <a:t>Find the largest number among </a:t>
            </a:r>
            <a:r>
              <a:rPr lang="en-US" dirty="0" smtClean="0"/>
              <a:t>three.</a:t>
            </a:r>
          </a:p>
          <a:p>
            <a:pPr marL="806450" lvl="1" indent="0" algn="just">
              <a:buNone/>
            </a:pPr>
            <a:endParaRPr lang="en-US" sz="2500" dirty="0" smtClean="0"/>
          </a:p>
          <a:p>
            <a:pPr marL="806450" lvl="1" indent="0" algn="just">
              <a:buNone/>
            </a:pPr>
            <a:r>
              <a:rPr lang="en-US" sz="2500" dirty="0" err="1" smtClean="0"/>
              <a:t>int</a:t>
            </a:r>
            <a:r>
              <a:rPr lang="en-US" sz="2500" dirty="0" smtClean="0"/>
              <a:t> </a:t>
            </a:r>
            <a:r>
              <a:rPr lang="en-US" sz="2500" dirty="0"/>
              <a:t>n1 = 5, n2 = 10, n3 = 1;</a:t>
            </a:r>
          </a:p>
          <a:p>
            <a:pPr marL="806450" lvl="1" indent="0" algn="just">
              <a:buNone/>
            </a:pPr>
            <a:r>
              <a:rPr lang="en-US" sz="2500" dirty="0" smtClean="0"/>
              <a:t>if(n1 &gt; n2 &amp;&amp; </a:t>
            </a:r>
            <a:r>
              <a:rPr lang="en-US" sz="2500" dirty="0"/>
              <a:t>n1 &gt; n3</a:t>
            </a:r>
            <a:r>
              <a:rPr lang="en-US" sz="2500" dirty="0" smtClean="0"/>
              <a:t>) </a:t>
            </a:r>
          </a:p>
          <a:p>
            <a:pPr marL="806450" lvl="1" indent="0" algn="just">
              <a:buNone/>
            </a:pPr>
            <a:r>
              <a:rPr lang="en-US" sz="2500" dirty="0" smtClean="0"/>
              <a:t>		</a:t>
            </a:r>
            <a:r>
              <a:rPr lang="en-US" sz="2500" dirty="0" err="1" smtClean="0"/>
              <a:t>System.out.println</a:t>
            </a:r>
            <a:r>
              <a:rPr lang="en-US" sz="2500" dirty="0" smtClean="0"/>
              <a:t>( "</a:t>
            </a:r>
            <a:r>
              <a:rPr lang="en-US" sz="2500" dirty="0"/>
              <a:t>n1</a:t>
            </a:r>
            <a:r>
              <a:rPr lang="en-US" sz="2500" dirty="0" smtClean="0"/>
              <a:t> </a:t>
            </a:r>
            <a:r>
              <a:rPr lang="en-US" sz="2500" dirty="0"/>
              <a:t>is the largest </a:t>
            </a:r>
            <a:r>
              <a:rPr lang="en-US" sz="2500" dirty="0" smtClean="0"/>
              <a:t>number ”+ n1);</a:t>
            </a:r>
            <a:endParaRPr lang="en-US" sz="2500" dirty="0"/>
          </a:p>
          <a:p>
            <a:pPr marL="806450" lvl="1" indent="0" algn="just">
              <a:buNone/>
            </a:pPr>
            <a:r>
              <a:rPr lang="en-US" sz="2500" dirty="0" smtClean="0"/>
              <a:t>else if(n2&gt;n1 &amp;&amp; n2&gt;n3)</a:t>
            </a:r>
            <a:endParaRPr lang="en-US" sz="2500" dirty="0"/>
          </a:p>
          <a:p>
            <a:pPr marL="806450" lvl="1" indent="0" algn="just">
              <a:buNone/>
            </a:pPr>
            <a:r>
              <a:rPr lang="en-US" sz="2500" dirty="0"/>
              <a:t>                </a:t>
            </a:r>
            <a:r>
              <a:rPr lang="en-US" sz="2500" dirty="0" err="1"/>
              <a:t>System.out.println</a:t>
            </a:r>
            <a:r>
              <a:rPr lang="en-US" sz="2500" dirty="0"/>
              <a:t>("n2 is the largest number ” + n2);</a:t>
            </a:r>
          </a:p>
          <a:p>
            <a:pPr marL="806450" lvl="1" indent="0" algn="just">
              <a:buNone/>
            </a:pPr>
            <a:r>
              <a:rPr lang="en-US" sz="2500" dirty="0" smtClean="0"/>
              <a:t>else</a:t>
            </a:r>
            <a:endParaRPr lang="en-US" sz="2500" dirty="0"/>
          </a:p>
          <a:p>
            <a:pPr marL="806450" lvl="1" indent="0" algn="just">
              <a:buNone/>
            </a:pPr>
            <a:r>
              <a:rPr lang="en-US" sz="2500" dirty="0"/>
              <a:t>                </a:t>
            </a:r>
            <a:r>
              <a:rPr lang="en-US" sz="2500" dirty="0" err="1" smtClean="0"/>
              <a:t>System.out.println</a:t>
            </a:r>
            <a:r>
              <a:rPr lang="en-US" sz="2500" dirty="0"/>
              <a:t> ("n3  is the largest number ”</a:t>
            </a:r>
            <a:r>
              <a:rPr lang="en-US" sz="2500" dirty="0" smtClean="0"/>
              <a:t> </a:t>
            </a:r>
            <a:r>
              <a:rPr lang="en-US" sz="2500" dirty="0"/>
              <a:t>+n3</a:t>
            </a:r>
            <a:r>
              <a:rPr lang="en-US" sz="2500" dirty="0" smtClean="0"/>
              <a:t>);</a:t>
            </a:r>
            <a:endParaRPr lang="en-US" sz="2500" dirty="0"/>
          </a:p>
        </p:txBody>
      </p:sp>
    </p:spTree>
    <p:extLst>
      <p:ext uri="{BB962C8B-B14F-4D97-AF65-F5344CB8AC3E}">
        <p14:creationId xmlns:p14="http://schemas.microsoft.com/office/powerpoint/2010/main" xmlns="" val="1919338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Switch statement</a:t>
            </a:r>
            <a:endParaRPr lang="en-US" sz="4000" dirty="0"/>
          </a:p>
        </p:txBody>
      </p:sp>
      <p:sp>
        <p:nvSpPr>
          <p:cNvPr id="3" name="Content Placeholder 2"/>
          <p:cNvSpPr>
            <a:spLocks noGrp="1"/>
          </p:cNvSpPr>
          <p:nvPr>
            <p:ph idx="1"/>
          </p:nvPr>
        </p:nvSpPr>
        <p:spPr>
          <a:xfrm>
            <a:off x="838200" y="820271"/>
            <a:ext cx="10515600" cy="5903258"/>
          </a:xfrm>
        </p:spPr>
        <p:txBody>
          <a:bodyPr>
            <a:normAutofit fontScale="92500" lnSpcReduction="10000"/>
          </a:bodyPr>
          <a:lstStyle/>
          <a:p>
            <a:pPr marL="577850" algn="just"/>
            <a:r>
              <a:rPr lang="en-US" dirty="0"/>
              <a:t>The switch statement </a:t>
            </a:r>
            <a:r>
              <a:rPr lang="en-US" dirty="0" smtClean="0"/>
              <a:t>provides </a:t>
            </a:r>
            <a:r>
              <a:rPr lang="en-US" dirty="0"/>
              <a:t>an easy way </a:t>
            </a:r>
            <a:r>
              <a:rPr lang="en-US" dirty="0" smtClean="0"/>
              <a:t>to dispatch </a:t>
            </a:r>
            <a:r>
              <a:rPr lang="en-US" dirty="0"/>
              <a:t>execution to different parts of your code based on the value of an expression. </a:t>
            </a:r>
            <a:endParaRPr lang="en-US" dirty="0" smtClean="0"/>
          </a:p>
          <a:p>
            <a:pPr marL="577850" algn="just"/>
            <a:r>
              <a:rPr lang="en-US" dirty="0" smtClean="0"/>
              <a:t>It </a:t>
            </a:r>
            <a:r>
              <a:rPr lang="en-US" dirty="0"/>
              <a:t>often provides a better alternative than a large series of </a:t>
            </a:r>
            <a:r>
              <a:rPr lang="en-US" dirty="0" smtClean="0"/>
              <a:t>else-if ladder statements</a:t>
            </a:r>
            <a:r>
              <a:rPr lang="en-US" dirty="0"/>
              <a:t>. </a:t>
            </a:r>
          </a:p>
          <a:p>
            <a:pPr marL="349250" indent="0" algn="just">
              <a:buNone/>
            </a:pPr>
            <a:r>
              <a:rPr lang="en-US" sz="2200" dirty="0" smtClean="0"/>
              <a:t>	switch </a:t>
            </a:r>
            <a:r>
              <a:rPr lang="en-US" sz="2200" dirty="0"/>
              <a:t>(expression) </a:t>
            </a:r>
            <a:r>
              <a:rPr lang="en-US" sz="2200" dirty="0" smtClean="0"/>
              <a:t>{</a:t>
            </a:r>
            <a:endParaRPr lang="en-US" sz="2200" dirty="0"/>
          </a:p>
          <a:p>
            <a:pPr marL="1720850" lvl="3" indent="0" algn="just">
              <a:buNone/>
            </a:pPr>
            <a:r>
              <a:rPr lang="en-US" sz="2200" dirty="0"/>
              <a:t>case value1:</a:t>
            </a:r>
          </a:p>
          <a:p>
            <a:pPr marL="1720850" lvl="3" indent="0" algn="just">
              <a:buNone/>
            </a:pPr>
            <a:r>
              <a:rPr lang="en-US" sz="2200" dirty="0" smtClean="0"/>
              <a:t>		// </a:t>
            </a:r>
            <a:r>
              <a:rPr lang="en-US" sz="2200" dirty="0"/>
              <a:t>statement sequence</a:t>
            </a:r>
          </a:p>
          <a:p>
            <a:pPr marL="1720850" lvl="3" indent="0" algn="just">
              <a:buNone/>
            </a:pPr>
            <a:r>
              <a:rPr lang="en-US" sz="2200" dirty="0" smtClean="0"/>
              <a:t>		break</a:t>
            </a:r>
            <a:r>
              <a:rPr lang="en-US" sz="2200" dirty="0"/>
              <a:t>;</a:t>
            </a:r>
          </a:p>
          <a:p>
            <a:pPr marL="1720850" lvl="3" indent="0" algn="just">
              <a:buNone/>
            </a:pPr>
            <a:r>
              <a:rPr lang="en-US" sz="2200" dirty="0"/>
              <a:t>case value2:</a:t>
            </a:r>
          </a:p>
          <a:p>
            <a:pPr marL="1720850" lvl="3" indent="0" algn="just">
              <a:buNone/>
            </a:pPr>
            <a:r>
              <a:rPr lang="en-US" sz="2200" dirty="0" smtClean="0"/>
              <a:t>		// </a:t>
            </a:r>
            <a:r>
              <a:rPr lang="en-US" sz="2200" dirty="0"/>
              <a:t>statement sequence</a:t>
            </a:r>
          </a:p>
          <a:p>
            <a:pPr marL="1720850" lvl="3" indent="0" algn="just">
              <a:buNone/>
            </a:pPr>
            <a:r>
              <a:rPr lang="en-US" sz="2200" dirty="0" smtClean="0"/>
              <a:t>		break</a:t>
            </a:r>
            <a:r>
              <a:rPr lang="en-US" sz="2200" dirty="0"/>
              <a:t>;</a:t>
            </a:r>
          </a:p>
          <a:p>
            <a:pPr marL="1720850" lvl="3" indent="0" algn="just">
              <a:buNone/>
            </a:pPr>
            <a:r>
              <a:rPr lang="en-US" sz="2200" dirty="0"/>
              <a:t>...</a:t>
            </a:r>
          </a:p>
          <a:p>
            <a:pPr marL="1720850" lvl="3" indent="0" algn="just">
              <a:buNone/>
            </a:pPr>
            <a:r>
              <a:rPr lang="en-US" sz="2200" dirty="0" smtClean="0"/>
              <a:t>	case </a:t>
            </a:r>
            <a:r>
              <a:rPr lang="en-US" sz="2200" dirty="0" err="1"/>
              <a:t>valueN</a:t>
            </a:r>
            <a:r>
              <a:rPr lang="en-US" sz="2200" dirty="0"/>
              <a:t> :</a:t>
            </a:r>
          </a:p>
          <a:p>
            <a:pPr marL="1720850" lvl="3" indent="0" algn="just">
              <a:buNone/>
            </a:pPr>
            <a:r>
              <a:rPr lang="en-US" sz="2200" dirty="0" smtClean="0"/>
              <a:t>		// </a:t>
            </a:r>
            <a:r>
              <a:rPr lang="en-US" sz="2200" dirty="0"/>
              <a:t>statement sequence</a:t>
            </a:r>
          </a:p>
          <a:p>
            <a:pPr marL="1720850" lvl="3" indent="0" algn="just">
              <a:buNone/>
            </a:pPr>
            <a:r>
              <a:rPr lang="en-US" sz="2200" dirty="0" smtClean="0"/>
              <a:t>		break</a:t>
            </a:r>
            <a:r>
              <a:rPr lang="en-US" sz="2200" dirty="0"/>
              <a:t>;</a:t>
            </a:r>
          </a:p>
          <a:p>
            <a:pPr marL="1720850" lvl="3" indent="0" algn="just">
              <a:buNone/>
            </a:pPr>
            <a:r>
              <a:rPr lang="en-US" sz="2200" dirty="0"/>
              <a:t>default:</a:t>
            </a:r>
          </a:p>
          <a:p>
            <a:pPr marL="1720850" lvl="3" indent="0" algn="just">
              <a:buNone/>
            </a:pPr>
            <a:r>
              <a:rPr lang="en-US" sz="2200" dirty="0" smtClean="0"/>
              <a:t>		// </a:t>
            </a:r>
            <a:r>
              <a:rPr lang="en-US" sz="2200" dirty="0"/>
              <a:t>default statement </a:t>
            </a:r>
            <a:r>
              <a:rPr lang="en-US" sz="2200" dirty="0" smtClean="0"/>
              <a:t>sequence</a:t>
            </a:r>
          </a:p>
          <a:p>
            <a:pPr marL="457200" lvl="3" indent="0" algn="just">
              <a:buNone/>
            </a:pPr>
            <a:r>
              <a:rPr lang="en-US" sz="2200" dirty="0" smtClean="0"/>
              <a:t>	}</a:t>
            </a:r>
          </a:p>
        </p:txBody>
      </p:sp>
    </p:spTree>
    <p:extLst>
      <p:ext uri="{BB962C8B-B14F-4D97-AF65-F5344CB8AC3E}">
        <p14:creationId xmlns:p14="http://schemas.microsoft.com/office/powerpoint/2010/main" xmlns="" val="1559438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Switch statement</a:t>
            </a:r>
            <a:endParaRPr lang="en-US" sz="4000" dirty="0"/>
          </a:p>
        </p:txBody>
      </p:sp>
      <p:grpSp>
        <p:nvGrpSpPr>
          <p:cNvPr id="47" name="Group 46"/>
          <p:cNvGrpSpPr/>
          <p:nvPr/>
        </p:nvGrpSpPr>
        <p:grpSpPr>
          <a:xfrm>
            <a:off x="2641600" y="957944"/>
            <a:ext cx="6845425" cy="5563634"/>
            <a:chOff x="3930396" y="1146810"/>
            <a:chExt cx="5556629" cy="5374767"/>
          </a:xfrm>
        </p:grpSpPr>
        <p:grpSp>
          <p:nvGrpSpPr>
            <p:cNvPr id="4" name="object 4"/>
            <p:cNvGrpSpPr/>
            <p:nvPr/>
          </p:nvGrpSpPr>
          <p:grpSpPr>
            <a:xfrm>
              <a:off x="4548885" y="2430526"/>
              <a:ext cx="1818639" cy="482600"/>
              <a:chOff x="4548885" y="2430526"/>
              <a:chExt cx="1818639" cy="482600"/>
            </a:xfrm>
          </p:grpSpPr>
          <p:sp>
            <p:nvSpPr>
              <p:cNvPr id="5" name="object 5"/>
              <p:cNvSpPr/>
              <p:nvPr/>
            </p:nvSpPr>
            <p:spPr>
              <a:xfrm>
                <a:off x="4555235" y="2436876"/>
                <a:ext cx="1805939" cy="469900"/>
              </a:xfrm>
              <a:custGeom>
                <a:avLst/>
                <a:gdLst/>
                <a:ahLst/>
                <a:cxnLst/>
                <a:rect l="l" t="t" r="r" b="b"/>
                <a:pathLst>
                  <a:path w="1805939" h="469900">
                    <a:moveTo>
                      <a:pt x="902969" y="0"/>
                    </a:moveTo>
                    <a:lnTo>
                      <a:pt x="0" y="234696"/>
                    </a:lnTo>
                    <a:lnTo>
                      <a:pt x="902969" y="469391"/>
                    </a:lnTo>
                    <a:lnTo>
                      <a:pt x="1805939" y="234696"/>
                    </a:lnTo>
                    <a:lnTo>
                      <a:pt x="902969" y="0"/>
                    </a:lnTo>
                    <a:close/>
                  </a:path>
                </a:pathLst>
              </a:custGeom>
              <a:solidFill>
                <a:schemeClr val="bg1"/>
              </a:solidFill>
            </p:spPr>
            <p:txBody>
              <a:bodyPr wrap="square" lIns="0" tIns="0" rIns="0" bIns="0" rtlCol="0"/>
              <a:lstStyle/>
              <a:p>
                <a:endParaRPr/>
              </a:p>
            </p:txBody>
          </p:sp>
          <p:sp>
            <p:nvSpPr>
              <p:cNvPr id="6" name="object 6"/>
              <p:cNvSpPr/>
              <p:nvPr/>
            </p:nvSpPr>
            <p:spPr>
              <a:xfrm>
                <a:off x="4555235" y="2436876"/>
                <a:ext cx="1805939" cy="469900"/>
              </a:xfrm>
              <a:custGeom>
                <a:avLst/>
                <a:gdLst/>
                <a:ahLst/>
                <a:cxnLst/>
                <a:rect l="l" t="t" r="r" b="b"/>
                <a:pathLst>
                  <a:path w="1805939" h="469900">
                    <a:moveTo>
                      <a:pt x="0" y="234696"/>
                    </a:moveTo>
                    <a:lnTo>
                      <a:pt x="902969" y="0"/>
                    </a:lnTo>
                    <a:lnTo>
                      <a:pt x="1805939" y="234696"/>
                    </a:lnTo>
                    <a:lnTo>
                      <a:pt x="902969" y="469391"/>
                    </a:lnTo>
                    <a:lnTo>
                      <a:pt x="0" y="234696"/>
                    </a:lnTo>
                    <a:close/>
                  </a:path>
                </a:pathLst>
              </a:custGeom>
              <a:ln w="12192">
                <a:solidFill>
                  <a:schemeClr val="tx1"/>
                </a:solidFill>
              </a:ln>
            </p:spPr>
            <p:txBody>
              <a:bodyPr wrap="square" lIns="0" tIns="0" rIns="0" bIns="0" rtlCol="0"/>
              <a:lstStyle/>
              <a:p>
                <a:endParaRPr/>
              </a:p>
            </p:txBody>
          </p:sp>
        </p:grpSp>
        <p:sp>
          <p:nvSpPr>
            <p:cNvPr id="7" name="object 7"/>
            <p:cNvSpPr txBox="1"/>
            <p:nvPr/>
          </p:nvSpPr>
          <p:spPr>
            <a:xfrm>
              <a:off x="5166105" y="2525648"/>
              <a:ext cx="5842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Case</a:t>
              </a:r>
              <a:r>
                <a:rPr sz="1600" b="1" spc="-70" dirty="0">
                  <a:latin typeface="Calibri"/>
                  <a:cs typeface="Calibri"/>
                </a:rPr>
                <a:t> </a:t>
              </a:r>
              <a:r>
                <a:rPr sz="1600" b="1" spc="-5" dirty="0">
                  <a:latin typeface="Calibri"/>
                  <a:cs typeface="Calibri"/>
                </a:rPr>
                <a:t>A</a:t>
              </a:r>
              <a:endParaRPr sz="1600" dirty="0">
                <a:latin typeface="Calibri"/>
                <a:cs typeface="Calibri"/>
              </a:endParaRPr>
            </a:p>
          </p:txBody>
        </p:sp>
        <p:grpSp>
          <p:nvGrpSpPr>
            <p:cNvPr id="8" name="object 8"/>
            <p:cNvGrpSpPr/>
            <p:nvPr/>
          </p:nvGrpSpPr>
          <p:grpSpPr>
            <a:xfrm>
              <a:off x="4548885" y="3436365"/>
              <a:ext cx="1818639" cy="482600"/>
              <a:chOff x="4548885" y="3436365"/>
              <a:chExt cx="1818639" cy="482600"/>
            </a:xfrm>
          </p:grpSpPr>
          <p:sp>
            <p:nvSpPr>
              <p:cNvPr id="9" name="object 9"/>
              <p:cNvSpPr/>
              <p:nvPr/>
            </p:nvSpPr>
            <p:spPr>
              <a:xfrm>
                <a:off x="4555235" y="3442715"/>
                <a:ext cx="1805939" cy="469900"/>
              </a:xfrm>
              <a:custGeom>
                <a:avLst/>
                <a:gdLst/>
                <a:ahLst/>
                <a:cxnLst/>
                <a:rect l="l" t="t" r="r" b="b"/>
                <a:pathLst>
                  <a:path w="1805939" h="469900">
                    <a:moveTo>
                      <a:pt x="902969" y="0"/>
                    </a:moveTo>
                    <a:lnTo>
                      <a:pt x="0" y="234696"/>
                    </a:lnTo>
                    <a:lnTo>
                      <a:pt x="902969" y="469392"/>
                    </a:lnTo>
                    <a:lnTo>
                      <a:pt x="1805939" y="234696"/>
                    </a:lnTo>
                    <a:lnTo>
                      <a:pt x="902969" y="0"/>
                    </a:lnTo>
                    <a:close/>
                  </a:path>
                </a:pathLst>
              </a:custGeom>
              <a:solidFill>
                <a:schemeClr val="bg1"/>
              </a:solidFill>
            </p:spPr>
            <p:txBody>
              <a:bodyPr wrap="square" lIns="0" tIns="0" rIns="0" bIns="0" rtlCol="0"/>
              <a:lstStyle/>
              <a:p>
                <a:endParaRPr/>
              </a:p>
            </p:txBody>
          </p:sp>
          <p:sp>
            <p:nvSpPr>
              <p:cNvPr id="10" name="object 10"/>
              <p:cNvSpPr/>
              <p:nvPr/>
            </p:nvSpPr>
            <p:spPr>
              <a:xfrm>
                <a:off x="4555235" y="3442715"/>
                <a:ext cx="1805939" cy="469900"/>
              </a:xfrm>
              <a:custGeom>
                <a:avLst/>
                <a:gdLst/>
                <a:ahLst/>
                <a:cxnLst/>
                <a:rect l="l" t="t" r="r" b="b"/>
                <a:pathLst>
                  <a:path w="1805939" h="469900">
                    <a:moveTo>
                      <a:pt x="0" y="234696"/>
                    </a:moveTo>
                    <a:lnTo>
                      <a:pt x="902969" y="0"/>
                    </a:lnTo>
                    <a:lnTo>
                      <a:pt x="1805939" y="234696"/>
                    </a:lnTo>
                    <a:lnTo>
                      <a:pt x="902969" y="469392"/>
                    </a:lnTo>
                    <a:lnTo>
                      <a:pt x="0" y="234696"/>
                    </a:lnTo>
                    <a:close/>
                  </a:path>
                </a:pathLst>
              </a:custGeom>
              <a:ln w="12192">
                <a:solidFill>
                  <a:schemeClr val="tx1"/>
                </a:solidFill>
              </a:ln>
            </p:spPr>
            <p:txBody>
              <a:bodyPr wrap="square" lIns="0" tIns="0" rIns="0" bIns="0" rtlCol="0"/>
              <a:lstStyle/>
              <a:p>
                <a:endParaRPr/>
              </a:p>
            </p:txBody>
          </p:sp>
        </p:grpSp>
        <p:sp>
          <p:nvSpPr>
            <p:cNvPr id="11" name="object 11"/>
            <p:cNvSpPr txBox="1"/>
            <p:nvPr/>
          </p:nvSpPr>
          <p:spPr>
            <a:xfrm>
              <a:off x="5170678" y="3531870"/>
              <a:ext cx="574675"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Case</a:t>
              </a:r>
              <a:r>
                <a:rPr sz="1600" b="1" spc="-70" dirty="0">
                  <a:latin typeface="Calibri"/>
                  <a:cs typeface="Calibri"/>
                </a:rPr>
                <a:t> </a:t>
              </a:r>
              <a:r>
                <a:rPr sz="1600" b="1" spc="-5" dirty="0">
                  <a:latin typeface="Calibri"/>
                  <a:cs typeface="Calibri"/>
                </a:rPr>
                <a:t>B</a:t>
              </a:r>
              <a:endParaRPr sz="1600">
                <a:latin typeface="Calibri"/>
                <a:cs typeface="Calibri"/>
              </a:endParaRPr>
            </a:p>
          </p:txBody>
        </p:sp>
        <p:grpSp>
          <p:nvGrpSpPr>
            <p:cNvPr id="12" name="object 12"/>
            <p:cNvGrpSpPr/>
            <p:nvPr/>
          </p:nvGrpSpPr>
          <p:grpSpPr>
            <a:xfrm>
              <a:off x="4548885" y="4375150"/>
              <a:ext cx="1818639" cy="482600"/>
              <a:chOff x="4548885" y="4375150"/>
              <a:chExt cx="1818639" cy="482600"/>
            </a:xfrm>
          </p:grpSpPr>
          <p:sp>
            <p:nvSpPr>
              <p:cNvPr id="13" name="object 13"/>
              <p:cNvSpPr/>
              <p:nvPr/>
            </p:nvSpPr>
            <p:spPr>
              <a:xfrm>
                <a:off x="4555235" y="4381500"/>
                <a:ext cx="1805939" cy="469900"/>
              </a:xfrm>
              <a:custGeom>
                <a:avLst/>
                <a:gdLst/>
                <a:ahLst/>
                <a:cxnLst/>
                <a:rect l="l" t="t" r="r" b="b"/>
                <a:pathLst>
                  <a:path w="1805939" h="469900">
                    <a:moveTo>
                      <a:pt x="902969" y="0"/>
                    </a:moveTo>
                    <a:lnTo>
                      <a:pt x="0" y="234695"/>
                    </a:lnTo>
                    <a:lnTo>
                      <a:pt x="902969" y="469392"/>
                    </a:lnTo>
                    <a:lnTo>
                      <a:pt x="1805939" y="234695"/>
                    </a:lnTo>
                    <a:lnTo>
                      <a:pt x="902969" y="0"/>
                    </a:lnTo>
                    <a:close/>
                  </a:path>
                </a:pathLst>
              </a:custGeom>
              <a:solidFill>
                <a:schemeClr val="bg1"/>
              </a:solidFill>
            </p:spPr>
            <p:txBody>
              <a:bodyPr wrap="square" lIns="0" tIns="0" rIns="0" bIns="0" rtlCol="0"/>
              <a:lstStyle/>
              <a:p>
                <a:endParaRPr/>
              </a:p>
            </p:txBody>
          </p:sp>
          <p:sp>
            <p:nvSpPr>
              <p:cNvPr id="14" name="object 14"/>
              <p:cNvSpPr/>
              <p:nvPr/>
            </p:nvSpPr>
            <p:spPr>
              <a:xfrm>
                <a:off x="4555235" y="4381500"/>
                <a:ext cx="1805939" cy="469900"/>
              </a:xfrm>
              <a:custGeom>
                <a:avLst/>
                <a:gdLst/>
                <a:ahLst/>
                <a:cxnLst/>
                <a:rect l="l" t="t" r="r" b="b"/>
                <a:pathLst>
                  <a:path w="1805939" h="469900">
                    <a:moveTo>
                      <a:pt x="0" y="234695"/>
                    </a:moveTo>
                    <a:lnTo>
                      <a:pt x="902969" y="0"/>
                    </a:lnTo>
                    <a:lnTo>
                      <a:pt x="1805939" y="234695"/>
                    </a:lnTo>
                    <a:lnTo>
                      <a:pt x="902969" y="469392"/>
                    </a:lnTo>
                    <a:lnTo>
                      <a:pt x="0" y="234695"/>
                    </a:lnTo>
                    <a:close/>
                  </a:path>
                </a:pathLst>
              </a:custGeom>
              <a:ln w="12192">
                <a:solidFill>
                  <a:schemeClr val="tx1"/>
                </a:solidFill>
              </a:ln>
            </p:spPr>
            <p:txBody>
              <a:bodyPr wrap="square" lIns="0" tIns="0" rIns="0" bIns="0" rtlCol="0"/>
              <a:lstStyle/>
              <a:p>
                <a:endParaRPr/>
              </a:p>
            </p:txBody>
          </p:sp>
        </p:grpSp>
        <p:sp>
          <p:nvSpPr>
            <p:cNvPr id="15" name="object 15"/>
            <p:cNvSpPr txBox="1"/>
            <p:nvPr/>
          </p:nvSpPr>
          <p:spPr>
            <a:xfrm>
              <a:off x="5373751" y="4470908"/>
              <a:ext cx="17018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a:t>
              </a:r>
              <a:endParaRPr sz="1600">
                <a:latin typeface="Calibri"/>
                <a:cs typeface="Calibri"/>
              </a:endParaRPr>
            </a:p>
          </p:txBody>
        </p:sp>
        <p:grpSp>
          <p:nvGrpSpPr>
            <p:cNvPr id="16" name="object 16"/>
            <p:cNvGrpSpPr/>
            <p:nvPr/>
          </p:nvGrpSpPr>
          <p:grpSpPr>
            <a:xfrm>
              <a:off x="4548885" y="5313934"/>
              <a:ext cx="1818639" cy="483870"/>
              <a:chOff x="4548885" y="5313934"/>
              <a:chExt cx="1818639" cy="483870"/>
            </a:xfrm>
          </p:grpSpPr>
          <p:sp>
            <p:nvSpPr>
              <p:cNvPr id="17" name="object 17"/>
              <p:cNvSpPr/>
              <p:nvPr/>
            </p:nvSpPr>
            <p:spPr>
              <a:xfrm>
                <a:off x="4555235" y="5320284"/>
                <a:ext cx="1805939" cy="471170"/>
              </a:xfrm>
              <a:custGeom>
                <a:avLst/>
                <a:gdLst/>
                <a:ahLst/>
                <a:cxnLst/>
                <a:rect l="l" t="t" r="r" b="b"/>
                <a:pathLst>
                  <a:path w="1805939" h="471170">
                    <a:moveTo>
                      <a:pt x="902969" y="0"/>
                    </a:moveTo>
                    <a:lnTo>
                      <a:pt x="0" y="235457"/>
                    </a:lnTo>
                    <a:lnTo>
                      <a:pt x="902969" y="470915"/>
                    </a:lnTo>
                    <a:lnTo>
                      <a:pt x="1805939" y="235457"/>
                    </a:lnTo>
                    <a:lnTo>
                      <a:pt x="902969" y="0"/>
                    </a:lnTo>
                    <a:close/>
                  </a:path>
                </a:pathLst>
              </a:custGeom>
              <a:solidFill>
                <a:schemeClr val="bg1"/>
              </a:solidFill>
            </p:spPr>
            <p:txBody>
              <a:bodyPr wrap="square" lIns="0" tIns="0" rIns="0" bIns="0" rtlCol="0"/>
              <a:lstStyle/>
              <a:p>
                <a:endParaRPr/>
              </a:p>
            </p:txBody>
          </p:sp>
          <p:sp>
            <p:nvSpPr>
              <p:cNvPr id="18" name="object 18"/>
              <p:cNvSpPr/>
              <p:nvPr/>
            </p:nvSpPr>
            <p:spPr>
              <a:xfrm>
                <a:off x="4555235" y="5320284"/>
                <a:ext cx="1805939" cy="471170"/>
              </a:xfrm>
              <a:custGeom>
                <a:avLst/>
                <a:gdLst/>
                <a:ahLst/>
                <a:cxnLst/>
                <a:rect l="l" t="t" r="r" b="b"/>
                <a:pathLst>
                  <a:path w="1805939" h="471170">
                    <a:moveTo>
                      <a:pt x="0" y="235457"/>
                    </a:moveTo>
                    <a:lnTo>
                      <a:pt x="902969" y="0"/>
                    </a:lnTo>
                    <a:lnTo>
                      <a:pt x="1805939" y="235457"/>
                    </a:lnTo>
                    <a:lnTo>
                      <a:pt x="902969" y="470915"/>
                    </a:lnTo>
                    <a:lnTo>
                      <a:pt x="0" y="235457"/>
                    </a:lnTo>
                    <a:close/>
                  </a:path>
                </a:pathLst>
              </a:custGeom>
              <a:ln w="12192">
                <a:solidFill>
                  <a:schemeClr val="tx1"/>
                </a:solidFill>
              </a:ln>
            </p:spPr>
            <p:txBody>
              <a:bodyPr wrap="square" lIns="0" tIns="0" rIns="0" bIns="0" rtlCol="0"/>
              <a:lstStyle/>
              <a:p>
                <a:endParaRPr/>
              </a:p>
            </p:txBody>
          </p:sp>
        </p:grpSp>
        <p:sp>
          <p:nvSpPr>
            <p:cNvPr id="19" name="object 19"/>
            <p:cNvSpPr txBox="1"/>
            <p:nvPr/>
          </p:nvSpPr>
          <p:spPr>
            <a:xfrm>
              <a:off x="5146675" y="5409996"/>
              <a:ext cx="62484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d</a:t>
              </a:r>
              <a:r>
                <a:rPr sz="1600" b="1" spc="-20" dirty="0">
                  <a:latin typeface="Calibri"/>
                  <a:cs typeface="Calibri"/>
                </a:rPr>
                <a:t>e</a:t>
              </a:r>
              <a:r>
                <a:rPr sz="1600" b="1" spc="-30" dirty="0">
                  <a:latin typeface="Calibri"/>
                  <a:cs typeface="Calibri"/>
                </a:rPr>
                <a:t>f</a:t>
              </a:r>
              <a:r>
                <a:rPr sz="1600" b="1" spc="-5" dirty="0">
                  <a:latin typeface="Calibri"/>
                  <a:cs typeface="Calibri"/>
                </a:rPr>
                <a:t>ault</a:t>
              </a:r>
              <a:endParaRPr sz="1600">
                <a:latin typeface="Calibri"/>
                <a:cs typeface="Calibri"/>
              </a:endParaRPr>
            </a:p>
          </p:txBody>
        </p:sp>
        <p:sp>
          <p:nvSpPr>
            <p:cNvPr id="20" name="object 20"/>
            <p:cNvSpPr/>
            <p:nvPr/>
          </p:nvSpPr>
          <p:spPr>
            <a:xfrm>
              <a:off x="5402707" y="2906775"/>
              <a:ext cx="114935" cy="2414905"/>
            </a:xfrm>
            <a:custGeom>
              <a:avLst/>
              <a:gdLst/>
              <a:ahLst/>
              <a:cxnLst/>
              <a:rect l="l" t="t" r="r" b="b"/>
              <a:pathLst>
                <a:path w="114935" h="2414904">
                  <a:moveTo>
                    <a:pt x="111633" y="1381633"/>
                  </a:moveTo>
                  <a:lnTo>
                    <a:pt x="109982" y="1375664"/>
                  </a:lnTo>
                  <a:lnTo>
                    <a:pt x="100584" y="1370076"/>
                  </a:lnTo>
                  <a:lnTo>
                    <a:pt x="94488" y="1371600"/>
                  </a:lnTo>
                  <a:lnTo>
                    <a:pt x="91694" y="1376426"/>
                  </a:lnTo>
                  <a:lnTo>
                    <a:pt x="65633" y="1420685"/>
                  </a:lnTo>
                  <a:lnTo>
                    <a:pt x="66929" y="1007618"/>
                  </a:lnTo>
                  <a:lnTo>
                    <a:pt x="47117" y="1007618"/>
                  </a:lnTo>
                  <a:lnTo>
                    <a:pt x="45821" y="1420901"/>
                  </a:lnTo>
                  <a:lnTo>
                    <a:pt x="45720" y="1457452"/>
                  </a:lnTo>
                  <a:lnTo>
                    <a:pt x="45707" y="1420685"/>
                  </a:lnTo>
                  <a:lnTo>
                    <a:pt x="17145" y="1371346"/>
                  </a:lnTo>
                  <a:lnTo>
                    <a:pt x="11176" y="1369822"/>
                  </a:lnTo>
                  <a:lnTo>
                    <a:pt x="6350" y="1372489"/>
                  </a:lnTo>
                  <a:lnTo>
                    <a:pt x="1651" y="1375283"/>
                  </a:lnTo>
                  <a:lnTo>
                    <a:pt x="0" y="1381379"/>
                  </a:lnTo>
                  <a:lnTo>
                    <a:pt x="2794" y="1386078"/>
                  </a:lnTo>
                  <a:lnTo>
                    <a:pt x="55499" y="1477137"/>
                  </a:lnTo>
                  <a:lnTo>
                    <a:pt x="67068" y="1457452"/>
                  </a:lnTo>
                  <a:lnTo>
                    <a:pt x="108839" y="1386459"/>
                  </a:lnTo>
                  <a:lnTo>
                    <a:pt x="111633" y="1381633"/>
                  </a:lnTo>
                  <a:close/>
                </a:path>
                <a:path w="114935" h="2414904">
                  <a:moveTo>
                    <a:pt x="113157" y="2318893"/>
                  </a:moveTo>
                  <a:lnTo>
                    <a:pt x="111506" y="2312924"/>
                  </a:lnTo>
                  <a:lnTo>
                    <a:pt x="102108" y="2307336"/>
                  </a:lnTo>
                  <a:lnTo>
                    <a:pt x="96012" y="2308860"/>
                  </a:lnTo>
                  <a:lnTo>
                    <a:pt x="93218" y="2313686"/>
                  </a:lnTo>
                  <a:lnTo>
                    <a:pt x="67157" y="2357945"/>
                  </a:lnTo>
                  <a:lnTo>
                    <a:pt x="68453" y="1944878"/>
                  </a:lnTo>
                  <a:lnTo>
                    <a:pt x="48641" y="1944878"/>
                  </a:lnTo>
                  <a:lnTo>
                    <a:pt x="47345" y="2358161"/>
                  </a:lnTo>
                  <a:lnTo>
                    <a:pt x="47244" y="2394712"/>
                  </a:lnTo>
                  <a:lnTo>
                    <a:pt x="47231" y="2357945"/>
                  </a:lnTo>
                  <a:lnTo>
                    <a:pt x="18669" y="2308606"/>
                  </a:lnTo>
                  <a:lnTo>
                    <a:pt x="12700" y="2307082"/>
                  </a:lnTo>
                  <a:lnTo>
                    <a:pt x="7874" y="2309749"/>
                  </a:lnTo>
                  <a:lnTo>
                    <a:pt x="3175" y="2312543"/>
                  </a:lnTo>
                  <a:lnTo>
                    <a:pt x="1524" y="2318639"/>
                  </a:lnTo>
                  <a:lnTo>
                    <a:pt x="4318" y="2323338"/>
                  </a:lnTo>
                  <a:lnTo>
                    <a:pt x="57023" y="2414397"/>
                  </a:lnTo>
                  <a:lnTo>
                    <a:pt x="68592" y="2394712"/>
                  </a:lnTo>
                  <a:lnTo>
                    <a:pt x="110363" y="2323719"/>
                  </a:lnTo>
                  <a:lnTo>
                    <a:pt x="113157" y="2318893"/>
                  </a:lnTo>
                  <a:close/>
                </a:path>
                <a:path w="114935" h="2414904">
                  <a:moveTo>
                    <a:pt x="114554" y="442341"/>
                  </a:moveTo>
                  <a:lnTo>
                    <a:pt x="113157" y="436245"/>
                  </a:lnTo>
                  <a:lnTo>
                    <a:pt x="108458" y="433324"/>
                  </a:lnTo>
                  <a:lnTo>
                    <a:pt x="103759" y="430530"/>
                  </a:lnTo>
                  <a:lnTo>
                    <a:pt x="97663" y="432054"/>
                  </a:lnTo>
                  <a:lnTo>
                    <a:pt x="68008" y="480707"/>
                  </a:lnTo>
                  <a:lnTo>
                    <a:pt x="77216" y="381"/>
                  </a:lnTo>
                  <a:lnTo>
                    <a:pt x="57404" y="0"/>
                  </a:lnTo>
                  <a:lnTo>
                    <a:pt x="48196" y="480339"/>
                  </a:lnTo>
                  <a:lnTo>
                    <a:pt x="23114" y="435356"/>
                  </a:lnTo>
                  <a:lnTo>
                    <a:pt x="20447" y="430530"/>
                  </a:lnTo>
                  <a:lnTo>
                    <a:pt x="14351" y="428879"/>
                  </a:lnTo>
                  <a:lnTo>
                    <a:pt x="9652" y="431419"/>
                  </a:lnTo>
                  <a:lnTo>
                    <a:pt x="4826" y="434086"/>
                  </a:lnTo>
                  <a:lnTo>
                    <a:pt x="3048" y="440182"/>
                  </a:lnTo>
                  <a:lnTo>
                    <a:pt x="5715" y="445008"/>
                  </a:lnTo>
                  <a:lnTo>
                    <a:pt x="57023" y="536829"/>
                  </a:lnTo>
                  <a:lnTo>
                    <a:pt x="68859" y="517398"/>
                  </a:lnTo>
                  <a:lnTo>
                    <a:pt x="111760" y="447040"/>
                  </a:lnTo>
                  <a:lnTo>
                    <a:pt x="114554" y="442341"/>
                  </a:lnTo>
                  <a:close/>
                </a:path>
              </a:pathLst>
            </a:custGeom>
            <a:solidFill>
              <a:schemeClr val="tx1"/>
            </a:solidFill>
          </p:spPr>
          <p:txBody>
            <a:bodyPr wrap="square" lIns="0" tIns="0" rIns="0" bIns="0" rtlCol="0"/>
            <a:lstStyle/>
            <a:p>
              <a:endParaRPr/>
            </a:p>
          </p:txBody>
        </p:sp>
        <p:sp>
          <p:nvSpPr>
            <p:cNvPr id="21" name="object 21"/>
            <p:cNvSpPr txBox="1"/>
            <p:nvPr/>
          </p:nvSpPr>
          <p:spPr>
            <a:xfrm>
              <a:off x="5677027" y="2995041"/>
              <a:ext cx="396875" cy="239395"/>
            </a:xfrm>
            <a:prstGeom prst="rect">
              <a:avLst/>
            </a:prstGeom>
          </p:spPr>
          <p:txBody>
            <a:bodyPr vert="horz" wrap="square" lIns="0" tIns="13335" rIns="0" bIns="0" rtlCol="0">
              <a:spAutoFit/>
            </a:bodyPr>
            <a:lstStyle/>
            <a:p>
              <a:pPr marL="12700">
                <a:lnSpc>
                  <a:spcPct val="100000"/>
                </a:lnSpc>
                <a:spcBef>
                  <a:spcPts val="105"/>
                </a:spcBef>
              </a:pPr>
              <a:r>
                <a:rPr sz="1400" b="1" spc="-35" dirty="0">
                  <a:latin typeface="Calibri"/>
                  <a:cs typeface="Calibri"/>
                </a:rPr>
                <a:t>F</a:t>
              </a:r>
              <a:r>
                <a:rPr sz="1400" b="1" dirty="0">
                  <a:latin typeface="Calibri"/>
                  <a:cs typeface="Calibri"/>
                </a:rPr>
                <a:t>alse</a:t>
              </a:r>
              <a:endParaRPr sz="1400">
                <a:latin typeface="Calibri"/>
                <a:cs typeface="Calibri"/>
              </a:endParaRPr>
            </a:p>
          </p:txBody>
        </p:sp>
        <p:sp>
          <p:nvSpPr>
            <p:cNvPr id="22" name="object 22"/>
            <p:cNvSpPr txBox="1"/>
            <p:nvPr/>
          </p:nvSpPr>
          <p:spPr>
            <a:xfrm>
              <a:off x="5746496" y="4001261"/>
              <a:ext cx="396875" cy="239395"/>
            </a:xfrm>
            <a:prstGeom prst="rect">
              <a:avLst/>
            </a:prstGeom>
          </p:spPr>
          <p:txBody>
            <a:bodyPr vert="horz" wrap="square" lIns="0" tIns="12700" rIns="0" bIns="0" rtlCol="0">
              <a:spAutoFit/>
            </a:bodyPr>
            <a:lstStyle/>
            <a:p>
              <a:pPr marL="12700">
                <a:lnSpc>
                  <a:spcPct val="100000"/>
                </a:lnSpc>
                <a:spcBef>
                  <a:spcPts val="100"/>
                </a:spcBef>
              </a:pPr>
              <a:r>
                <a:rPr sz="1400" b="1" spc="-35" dirty="0">
                  <a:latin typeface="Calibri"/>
                  <a:cs typeface="Calibri"/>
                </a:rPr>
                <a:t>F</a:t>
              </a:r>
              <a:r>
                <a:rPr sz="1400" b="1" dirty="0">
                  <a:latin typeface="Calibri"/>
                  <a:cs typeface="Calibri"/>
                </a:rPr>
                <a:t>alse</a:t>
              </a:r>
              <a:endParaRPr sz="1400">
                <a:latin typeface="Calibri"/>
                <a:cs typeface="Calibri"/>
              </a:endParaRPr>
            </a:p>
          </p:txBody>
        </p:sp>
        <p:sp>
          <p:nvSpPr>
            <p:cNvPr id="23" name="object 23"/>
            <p:cNvSpPr txBox="1"/>
            <p:nvPr/>
          </p:nvSpPr>
          <p:spPr>
            <a:xfrm>
              <a:off x="5746496" y="4939994"/>
              <a:ext cx="397510" cy="240029"/>
            </a:xfrm>
            <a:prstGeom prst="rect">
              <a:avLst/>
            </a:prstGeom>
          </p:spPr>
          <p:txBody>
            <a:bodyPr vert="horz" wrap="square" lIns="0" tIns="13335" rIns="0" bIns="0" rtlCol="0">
              <a:spAutoFit/>
            </a:bodyPr>
            <a:lstStyle/>
            <a:p>
              <a:pPr marL="12700">
                <a:lnSpc>
                  <a:spcPct val="100000"/>
                </a:lnSpc>
                <a:spcBef>
                  <a:spcPts val="105"/>
                </a:spcBef>
              </a:pPr>
              <a:r>
                <a:rPr sz="1400" b="1" spc="-35" dirty="0">
                  <a:latin typeface="Calibri"/>
                  <a:cs typeface="Calibri"/>
                </a:rPr>
                <a:t>F</a:t>
              </a:r>
              <a:r>
                <a:rPr sz="1400" b="1" dirty="0">
                  <a:latin typeface="Calibri"/>
                  <a:cs typeface="Calibri"/>
                </a:rPr>
                <a:t>alse</a:t>
              </a:r>
              <a:endParaRPr sz="1400">
                <a:latin typeface="Calibri"/>
                <a:cs typeface="Calibri"/>
              </a:endParaRPr>
            </a:p>
          </p:txBody>
        </p:sp>
        <p:sp>
          <p:nvSpPr>
            <p:cNvPr id="24" name="object 24"/>
            <p:cNvSpPr txBox="1"/>
            <p:nvPr/>
          </p:nvSpPr>
          <p:spPr>
            <a:xfrm>
              <a:off x="6917435" y="2436876"/>
              <a:ext cx="2085339" cy="512445"/>
            </a:xfrm>
            <a:prstGeom prst="rect">
              <a:avLst/>
            </a:prstGeom>
            <a:solidFill>
              <a:schemeClr val="bg1"/>
            </a:solidFill>
            <a:ln w="12192">
              <a:solidFill>
                <a:schemeClr val="tx1"/>
              </a:solidFill>
            </a:ln>
          </p:spPr>
          <p:txBody>
            <a:bodyPr vert="horz" wrap="square" lIns="0" tIns="0" rIns="0" bIns="0" rtlCol="0">
              <a:spAutoFit/>
            </a:bodyPr>
            <a:lstStyle/>
            <a:p>
              <a:pPr marL="775970" marR="252729" indent="-515620">
                <a:lnSpc>
                  <a:spcPct val="100000"/>
                </a:lnSpc>
              </a:pPr>
              <a:r>
                <a:rPr sz="1600" b="1" spc="-10" dirty="0">
                  <a:solidFill>
                    <a:srgbClr val="0D0D0D"/>
                  </a:solidFill>
                  <a:latin typeface="Calibri"/>
                  <a:cs typeface="Calibri"/>
                </a:rPr>
                <a:t>Case </a:t>
              </a:r>
              <a:r>
                <a:rPr sz="1600" b="1" spc="-5" dirty="0">
                  <a:solidFill>
                    <a:srgbClr val="0D0D0D"/>
                  </a:solidFill>
                  <a:latin typeface="Calibri"/>
                  <a:cs typeface="Calibri"/>
                </a:rPr>
                <a:t>A </a:t>
              </a:r>
              <a:r>
                <a:rPr sz="1600" b="1" spc="-15" dirty="0">
                  <a:solidFill>
                    <a:srgbClr val="0D0D0D"/>
                  </a:solidFill>
                  <a:latin typeface="Calibri"/>
                  <a:cs typeface="Calibri"/>
                </a:rPr>
                <a:t>Statements </a:t>
              </a:r>
              <a:r>
                <a:rPr sz="1600" b="1" spc="-350" dirty="0">
                  <a:solidFill>
                    <a:srgbClr val="0D0D0D"/>
                  </a:solidFill>
                  <a:latin typeface="Calibri"/>
                  <a:cs typeface="Calibri"/>
                </a:rPr>
                <a:t> </a:t>
              </a:r>
              <a:r>
                <a:rPr sz="1600" b="1" spc="-10" dirty="0">
                  <a:solidFill>
                    <a:srgbClr val="0D0D0D"/>
                  </a:solidFill>
                  <a:latin typeface="Calibri"/>
                  <a:cs typeface="Calibri"/>
                </a:rPr>
                <a:t>break;</a:t>
              </a:r>
              <a:endParaRPr sz="1600" dirty="0">
                <a:latin typeface="Calibri"/>
                <a:cs typeface="Calibri"/>
              </a:endParaRPr>
            </a:p>
          </p:txBody>
        </p:sp>
        <p:sp>
          <p:nvSpPr>
            <p:cNvPr id="25" name="object 25"/>
            <p:cNvSpPr txBox="1"/>
            <p:nvPr/>
          </p:nvSpPr>
          <p:spPr>
            <a:xfrm>
              <a:off x="6917435" y="3442715"/>
              <a:ext cx="2085339" cy="506095"/>
            </a:xfrm>
            <a:prstGeom prst="rect">
              <a:avLst/>
            </a:prstGeom>
            <a:solidFill>
              <a:schemeClr val="bg1"/>
            </a:solidFill>
            <a:ln w="12192">
              <a:solidFill>
                <a:schemeClr val="tx1"/>
              </a:solidFill>
            </a:ln>
          </p:spPr>
          <p:txBody>
            <a:bodyPr vert="horz" wrap="square" lIns="0" tIns="5715" rIns="0" bIns="0" rtlCol="0">
              <a:spAutoFit/>
            </a:bodyPr>
            <a:lstStyle/>
            <a:p>
              <a:pPr marL="775970" marR="257175" indent="-511175">
                <a:lnSpc>
                  <a:spcPts val="1920"/>
                </a:lnSpc>
                <a:spcBef>
                  <a:spcPts val="45"/>
                </a:spcBef>
              </a:pPr>
              <a:r>
                <a:rPr sz="1600" b="1" spc="-10" dirty="0">
                  <a:solidFill>
                    <a:srgbClr val="0D0D0D"/>
                  </a:solidFill>
                  <a:latin typeface="Calibri"/>
                  <a:cs typeface="Calibri"/>
                </a:rPr>
                <a:t>Case </a:t>
              </a:r>
              <a:r>
                <a:rPr sz="1600" b="1" spc="-5" dirty="0">
                  <a:solidFill>
                    <a:srgbClr val="0D0D0D"/>
                  </a:solidFill>
                  <a:latin typeface="Calibri"/>
                  <a:cs typeface="Calibri"/>
                </a:rPr>
                <a:t>B </a:t>
              </a:r>
              <a:r>
                <a:rPr sz="1600" b="1" spc="-15" dirty="0">
                  <a:solidFill>
                    <a:srgbClr val="0D0D0D"/>
                  </a:solidFill>
                  <a:latin typeface="Calibri"/>
                  <a:cs typeface="Calibri"/>
                </a:rPr>
                <a:t>Statements </a:t>
              </a:r>
              <a:r>
                <a:rPr sz="1600" b="1" spc="-350" dirty="0">
                  <a:solidFill>
                    <a:srgbClr val="0D0D0D"/>
                  </a:solidFill>
                  <a:latin typeface="Calibri"/>
                  <a:cs typeface="Calibri"/>
                </a:rPr>
                <a:t> </a:t>
              </a:r>
              <a:r>
                <a:rPr sz="1600" b="1" spc="-10" dirty="0">
                  <a:solidFill>
                    <a:srgbClr val="0D0D0D"/>
                  </a:solidFill>
                  <a:latin typeface="Calibri"/>
                  <a:cs typeface="Calibri"/>
                </a:rPr>
                <a:t>break;</a:t>
              </a:r>
              <a:endParaRPr sz="1600" dirty="0">
                <a:latin typeface="Calibri"/>
                <a:cs typeface="Calibri"/>
              </a:endParaRPr>
            </a:p>
          </p:txBody>
        </p:sp>
        <p:sp>
          <p:nvSpPr>
            <p:cNvPr id="26" name="object 26"/>
            <p:cNvSpPr txBox="1"/>
            <p:nvPr/>
          </p:nvSpPr>
          <p:spPr>
            <a:xfrm>
              <a:off x="6917435" y="4381500"/>
              <a:ext cx="2085339" cy="567055"/>
            </a:xfrm>
            <a:prstGeom prst="rect">
              <a:avLst/>
            </a:prstGeom>
            <a:solidFill>
              <a:schemeClr val="bg1"/>
            </a:solidFill>
            <a:ln w="12192">
              <a:solidFill>
                <a:schemeClr val="tx1"/>
              </a:solidFill>
            </a:ln>
          </p:spPr>
          <p:txBody>
            <a:bodyPr vert="horz" wrap="square" lIns="0" tIns="28575" rIns="0" bIns="0" rtlCol="0">
              <a:spAutoFit/>
            </a:bodyPr>
            <a:lstStyle/>
            <a:p>
              <a:pPr marL="775970" marR="260350" indent="-506730">
                <a:lnSpc>
                  <a:spcPct val="100000"/>
                </a:lnSpc>
                <a:spcBef>
                  <a:spcPts val="225"/>
                </a:spcBef>
              </a:pPr>
              <a:r>
                <a:rPr sz="1600" b="1" spc="-10" dirty="0">
                  <a:solidFill>
                    <a:srgbClr val="0D0D0D"/>
                  </a:solidFill>
                  <a:latin typeface="Calibri"/>
                  <a:cs typeface="Calibri"/>
                </a:rPr>
                <a:t>Case </a:t>
              </a:r>
              <a:r>
                <a:rPr sz="1600" b="1" spc="-5" dirty="0">
                  <a:solidFill>
                    <a:srgbClr val="0D0D0D"/>
                  </a:solidFill>
                  <a:latin typeface="Calibri"/>
                  <a:cs typeface="Calibri"/>
                </a:rPr>
                <a:t>C </a:t>
              </a:r>
              <a:r>
                <a:rPr sz="1600" b="1" spc="-15" dirty="0">
                  <a:solidFill>
                    <a:srgbClr val="0D0D0D"/>
                  </a:solidFill>
                  <a:latin typeface="Calibri"/>
                  <a:cs typeface="Calibri"/>
                </a:rPr>
                <a:t>Statements </a:t>
              </a:r>
              <a:r>
                <a:rPr sz="1600" b="1" spc="-350" dirty="0">
                  <a:solidFill>
                    <a:srgbClr val="0D0D0D"/>
                  </a:solidFill>
                  <a:latin typeface="Calibri"/>
                  <a:cs typeface="Calibri"/>
                </a:rPr>
                <a:t> </a:t>
              </a:r>
              <a:r>
                <a:rPr sz="1600" b="1" spc="-10" dirty="0">
                  <a:solidFill>
                    <a:srgbClr val="0D0D0D"/>
                  </a:solidFill>
                  <a:latin typeface="Calibri"/>
                  <a:cs typeface="Calibri"/>
                </a:rPr>
                <a:t>break;</a:t>
              </a:r>
              <a:endParaRPr sz="1600" dirty="0">
                <a:latin typeface="Calibri"/>
                <a:cs typeface="Calibri"/>
              </a:endParaRPr>
            </a:p>
          </p:txBody>
        </p:sp>
        <p:sp>
          <p:nvSpPr>
            <p:cNvPr id="27" name="object 27"/>
            <p:cNvSpPr txBox="1"/>
            <p:nvPr/>
          </p:nvSpPr>
          <p:spPr>
            <a:xfrm>
              <a:off x="6917435" y="5320284"/>
              <a:ext cx="2085339" cy="486409"/>
            </a:xfrm>
            <a:prstGeom prst="rect">
              <a:avLst/>
            </a:prstGeom>
            <a:solidFill>
              <a:schemeClr val="bg1"/>
            </a:solidFill>
            <a:ln w="12192">
              <a:solidFill>
                <a:schemeClr val="tx1"/>
              </a:solidFill>
            </a:ln>
          </p:spPr>
          <p:txBody>
            <a:bodyPr vert="horz" wrap="square" lIns="0" tIns="109855" rIns="0" bIns="0" rtlCol="0">
              <a:spAutoFit/>
            </a:bodyPr>
            <a:lstStyle/>
            <a:p>
              <a:pPr marL="231775">
                <a:lnSpc>
                  <a:spcPct val="100000"/>
                </a:lnSpc>
                <a:spcBef>
                  <a:spcPts val="865"/>
                </a:spcBef>
              </a:pPr>
              <a:r>
                <a:rPr sz="1600" b="1" spc="-10" dirty="0">
                  <a:solidFill>
                    <a:srgbClr val="0D0D0D"/>
                  </a:solidFill>
                  <a:latin typeface="Calibri"/>
                  <a:cs typeface="Calibri"/>
                </a:rPr>
                <a:t>Default</a:t>
              </a:r>
              <a:r>
                <a:rPr sz="1600" b="1" spc="-15" dirty="0">
                  <a:solidFill>
                    <a:srgbClr val="0D0D0D"/>
                  </a:solidFill>
                  <a:latin typeface="Calibri"/>
                  <a:cs typeface="Calibri"/>
                </a:rPr>
                <a:t> Statements</a:t>
              </a:r>
              <a:endParaRPr sz="1600" dirty="0">
                <a:latin typeface="Calibri"/>
                <a:cs typeface="Calibri"/>
              </a:endParaRPr>
            </a:p>
          </p:txBody>
        </p:sp>
        <p:grpSp>
          <p:nvGrpSpPr>
            <p:cNvPr id="28" name="object 28"/>
            <p:cNvGrpSpPr/>
            <p:nvPr/>
          </p:nvGrpSpPr>
          <p:grpSpPr>
            <a:xfrm>
              <a:off x="4687570" y="1156461"/>
              <a:ext cx="1619250" cy="273685"/>
              <a:chOff x="4687570" y="1156461"/>
              <a:chExt cx="1619250" cy="273685"/>
            </a:xfrm>
          </p:grpSpPr>
          <p:sp>
            <p:nvSpPr>
              <p:cNvPr id="29" name="object 29"/>
              <p:cNvSpPr/>
              <p:nvPr/>
            </p:nvSpPr>
            <p:spPr>
              <a:xfrm>
                <a:off x="4693920" y="1162811"/>
                <a:ext cx="1606550" cy="260985"/>
              </a:xfrm>
              <a:custGeom>
                <a:avLst/>
                <a:gdLst/>
                <a:ahLst/>
                <a:cxnLst/>
                <a:rect l="l" t="t" r="r" b="b"/>
                <a:pathLst>
                  <a:path w="1606550" h="260984">
                    <a:moveTo>
                      <a:pt x="1562862" y="0"/>
                    </a:moveTo>
                    <a:lnTo>
                      <a:pt x="43433" y="0"/>
                    </a:lnTo>
                    <a:lnTo>
                      <a:pt x="26521" y="3411"/>
                    </a:lnTo>
                    <a:lnTo>
                      <a:pt x="12715" y="12715"/>
                    </a:lnTo>
                    <a:lnTo>
                      <a:pt x="3411" y="26521"/>
                    </a:lnTo>
                    <a:lnTo>
                      <a:pt x="0" y="43434"/>
                    </a:lnTo>
                    <a:lnTo>
                      <a:pt x="0" y="217170"/>
                    </a:lnTo>
                    <a:lnTo>
                      <a:pt x="3411" y="234082"/>
                    </a:lnTo>
                    <a:lnTo>
                      <a:pt x="12715" y="247888"/>
                    </a:lnTo>
                    <a:lnTo>
                      <a:pt x="26521" y="257192"/>
                    </a:lnTo>
                    <a:lnTo>
                      <a:pt x="43433" y="260603"/>
                    </a:lnTo>
                    <a:lnTo>
                      <a:pt x="1562862" y="260603"/>
                    </a:lnTo>
                    <a:lnTo>
                      <a:pt x="1579774" y="257192"/>
                    </a:lnTo>
                    <a:lnTo>
                      <a:pt x="1593580" y="247888"/>
                    </a:lnTo>
                    <a:lnTo>
                      <a:pt x="1602884" y="234082"/>
                    </a:lnTo>
                    <a:lnTo>
                      <a:pt x="1606295" y="217170"/>
                    </a:lnTo>
                    <a:lnTo>
                      <a:pt x="1606295" y="43434"/>
                    </a:lnTo>
                    <a:lnTo>
                      <a:pt x="1602884" y="26521"/>
                    </a:lnTo>
                    <a:lnTo>
                      <a:pt x="1593580" y="12715"/>
                    </a:lnTo>
                    <a:lnTo>
                      <a:pt x="1579774" y="3411"/>
                    </a:lnTo>
                    <a:lnTo>
                      <a:pt x="1562862" y="0"/>
                    </a:lnTo>
                    <a:close/>
                  </a:path>
                </a:pathLst>
              </a:custGeom>
              <a:solidFill>
                <a:schemeClr val="bg1"/>
              </a:solidFill>
            </p:spPr>
            <p:txBody>
              <a:bodyPr wrap="square" lIns="0" tIns="0" rIns="0" bIns="0" rtlCol="0"/>
              <a:lstStyle/>
              <a:p>
                <a:endParaRPr/>
              </a:p>
            </p:txBody>
          </p:sp>
          <p:sp>
            <p:nvSpPr>
              <p:cNvPr id="30" name="object 30"/>
              <p:cNvSpPr/>
              <p:nvPr/>
            </p:nvSpPr>
            <p:spPr>
              <a:xfrm>
                <a:off x="4693920" y="1162811"/>
                <a:ext cx="1606550" cy="260985"/>
              </a:xfrm>
              <a:custGeom>
                <a:avLst/>
                <a:gdLst/>
                <a:ahLst/>
                <a:cxnLst/>
                <a:rect l="l" t="t" r="r" b="b"/>
                <a:pathLst>
                  <a:path w="1606550" h="260984">
                    <a:moveTo>
                      <a:pt x="0" y="43434"/>
                    </a:moveTo>
                    <a:lnTo>
                      <a:pt x="3411" y="26521"/>
                    </a:lnTo>
                    <a:lnTo>
                      <a:pt x="12715" y="12715"/>
                    </a:lnTo>
                    <a:lnTo>
                      <a:pt x="26521" y="3411"/>
                    </a:lnTo>
                    <a:lnTo>
                      <a:pt x="43433" y="0"/>
                    </a:lnTo>
                    <a:lnTo>
                      <a:pt x="1562862" y="0"/>
                    </a:lnTo>
                    <a:lnTo>
                      <a:pt x="1579774" y="3411"/>
                    </a:lnTo>
                    <a:lnTo>
                      <a:pt x="1593580" y="12715"/>
                    </a:lnTo>
                    <a:lnTo>
                      <a:pt x="1602884" y="26521"/>
                    </a:lnTo>
                    <a:lnTo>
                      <a:pt x="1606295" y="43434"/>
                    </a:lnTo>
                    <a:lnTo>
                      <a:pt x="1606295" y="217170"/>
                    </a:lnTo>
                    <a:lnTo>
                      <a:pt x="1602884" y="234082"/>
                    </a:lnTo>
                    <a:lnTo>
                      <a:pt x="1593580" y="247888"/>
                    </a:lnTo>
                    <a:lnTo>
                      <a:pt x="1579774" y="257192"/>
                    </a:lnTo>
                    <a:lnTo>
                      <a:pt x="1562862" y="260603"/>
                    </a:lnTo>
                    <a:lnTo>
                      <a:pt x="43433" y="260603"/>
                    </a:lnTo>
                    <a:lnTo>
                      <a:pt x="26521" y="257192"/>
                    </a:lnTo>
                    <a:lnTo>
                      <a:pt x="12715" y="247888"/>
                    </a:lnTo>
                    <a:lnTo>
                      <a:pt x="3411" y="234082"/>
                    </a:lnTo>
                    <a:lnTo>
                      <a:pt x="0" y="217170"/>
                    </a:lnTo>
                    <a:lnTo>
                      <a:pt x="0" y="43434"/>
                    </a:lnTo>
                    <a:close/>
                  </a:path>
                </a:pathLst>
              </a:custGeom>
              <a:ln w="12192">
                <a:solidFill>
                  <a:schemeClr val="tx1"/>
                </a:solidFill>
              </a:ln>
            </p:spPr>
            <p:txBody>
              <a:bodyPr wrap="square" lIns="0" tIns="0" rIns="0" bIns="0" rtlCol="0"/>
              <a:lstStyle/>
              <a:p>
                <a:endParaRPr/>
              </a:p>
            </p:txBody>
          </p:sp>
        </p:grpSp>
        <p:sp>
          <p:nvSpPr>
            <p:cNvPr id="31" name="object 31"/>
            <p:cNvSpPr txBox="1"/>
            <p:nvPr/>
          </p:nvSpPr>
          <p:spPr>
            <a:xfrm>
              <a:off x="5281929" y="1146810"/>
              <a:ext cx="4330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S</a:t>
              </a:r>
              <a:r>
                <a:rPr sz="1600" b="1" spc="-20" dirty="0">
                  <a:latin typeface="Calibri"/>
                  <a:cs typeface="Calibri"/>
                </a:rPr>
                <a:t>t</a:t>
              </a:r>
              <a:r>
                <a:rPr sz="1600" b="1" spc="-5" dirty="0">
                  <a:latin typeface="Calibri"/>
                  <a:cs typeface="Calibri"/>
                </a:rPr>
                <a:t>art</a:t>
              </a:r>
              <a:endParaRPr sz="1600" dirty="0">
                <a:latin typeface="Calibri"/>
                <a:cs typeface="Calibri"/>
              </a:endParaRPr>
            </a:p>
          </p:txBody>
        </p:sp>
        <p:sp>
          <p:nvSpPr>
            <p:cNvPr id="32" name="object 32"/>
            <p:cNvSpPr txBox="1"/>
            <p:nvPr/>
          </p:nvSpPr>
          <p:spPr>
            <a:xfrm>
              <a:off x="3930396" y="1833372"/>
              <a:ext cx="3077210" cy="365760"/>
            </a:xfrm>
            <a:prstGeom prst="rect">
              <a:avLst/>
            </a:prstGeom>
            <a:solidFill>
              <a:schemeClr val="bg1"/>
            </a:solidFill>
            <a:ln w="12192">
              <a:solidFill>
                <a:srgbClr val="41709C"/>
              </a:solidFill>
            </a:ln>
          </p:spPr>
          <p:txBody>
            <a:bodyPr vert="horz" wrap="square" lIns="0" tIns="48260" rIns="0" bIns="0" rtlCol="0">
              <a:spAutoFit/>
            </a:bodyPr>
            <a:lstStyle/>
            <a:p>
              <a:pPr marL="603885">
                <a:lnSpc>
                  <a:spcPct val="100000"/>
                </a:lnSpc>
                <a:spcBef>
                  <a:spcPts val="380"/>
                </a:spcBef>
              </a:pPr>
              <a:r>
                <a:rPr sz="1600" b="1" spc="-15" dirty="0">
                  <a:latin typeface="Calibri"/>
                  <a:cs typeface="Calibri"/>
                </a:rPr>
                <a:t>Variable</a:t>
              </a:r>
              <a:r>
                <a:rPr sz="1600" b="1" spc="-20" dirty="0">
                  <a:latin typeface="Calibri"/>
                  <a:cs typeface="Calibri"/>
                </a:rPr>
                <a:t> </a:t>
              </a:r>
              <a:r>
                <a:rPr sz="1600" b="1" spc="-5" dirty="0">
                  <a:latin typeface="Calibri"/>
                  <a:cs typeface="Calibri"/>
                </a:rPr>
                <a:t>or </a:t>
              </a:r>
              <a:r>
                <a:rPr sz="1600" b="1" spc="-10" dirty="0">
                  <a:latin typeface="Calibri"/>
                  <a:cs typeface="Calibri"/>
                </a:rPr>
                <a:t>Expression</a:t>
              </a:r>
              <a:endParaRPr sz="1600" dirty="0">
                <a:latin typeface="Calibri"/>
                <a:cs typeface="Calibri"/>
              </a:endParaRPr>
            </a:p>
          </p:txBody>
        </p:sp>
        <p:sp>
          <p:nvSpPr>
            <p:cNvPr id="33" name="object 33"/>
            <p:cNvSpPr/>
            <p:nvPr/>
          </p:nvSpPr>
          <p:spPr>
            <a:xfrm>
              <a:off x="5421376" y="1423542"/>
              <a:ext cx="111760" cy="410845"/>
            </a:xfrm>
            <a:custGeom>
              <a:avLst/>
              <a:gdLst/>
              <a:ahLst/>
              <a:cxnLst/>
              <a:rect l="l" t="t" r="r" b="b"/>
              <a:pathLst>
                <a:path w="111760" h="410844">
                  <a:moveTo>
                    <a:pt x="11811" y="300482"/>
                  </a:moveTo>
                  <a:lnTo>
                    <a:pt x="6858" y="302895"/>
                  </a:lnTo>
                  <a:lnTo>
                    <a:pt x="2032" y="305308"/>
                  </a:lnTo>
                  <a:lnTo>
                    <a:pt x="0" y="311277"/>
                  </a:lnTo>
                  <a:lnTo>
                    <a:pt x="2412" y="316230"/>
                  </a:lnTo>
                  <a:lnTo>
                    <a:pt x="49022" y="410464"/>
                  </a:lnTo>
                  <a:lnTo>
                    <a:pt x="61895" y="391541"/>
                  </a:lnTo>
                  <a:lnTo>
                    <a:pt x="60198" y="391541"/>
                  </a:lnTo>
                  <a:lnTo>
                    <a:pt x="40512" y="390271"/>
                  </a:lnTo>
                  <a:lnTo>
                    <a:pt x="43042" y="353610"/>
                  </a:lnTo>
                  <a:lnTo>
                    <a:pt x="20193" y="307467"/>
                  </a:lnTo>
                  <a:lnTo>
                    <a:pt x="17779" y="302514"/>
                  </a:lnTo>
                  <a:lnTo>
                    <a:pt x="11811" y="300482"/>
                  </a:lnTo>
                  <a:close/>
                </a:path>
                <a:path w="111760" h="410844">
                  <a:moveTo>
                    <a:pt x="43042" y="353610"/>
                  </a:moveTo>
                  <a:lnTo>
                    <a:pt x="40512" y="390271"/>
                  </a:lnTo>
                  <a:lnTo>
                    <a:pt x="60198" y="391541"/>
                  </a:lnTo>
                  <a:lnTo>
                    <a:pt x="60550" y="386461"/>
                  </a:lnTo>
                  <a:lnTo>
                    <a:pt x="59309" y="386461"/>
                  </a:lnTo>
                  <a:lnTo>
                    <a:pt x="42163" y="385318"/>
                  </a:lnTo>
                  <a:lnTo>
                    <a:pt x="51764" y="371224"/>
                  </a:lnTo>
                  <a:lnTo>
                    <a:pt x="43042" y="353610"/>
                  </a:lnTo>
                  <a:close/>
                </a:path>
                <a:path w="111760" h="410844">
                  <a:moveTo>
                    <a:pt x="100964" y="306705"/>
                  </a:moveTo>
                  <a:lnTo>
                    <a:pt x="94869" y="307848"/>
                  </a:lnTo>
                  <a:lnTo>
                    <a:pt x="91821" y="312420"/>
                  </a:lnTo>
                  <a:lnTo>
                    <a:pt x="62721" y="355139"/>
                  </a:lnTo>
                  <a:lnTo>
                    <a:pt x="60198" y="391541"/>
                  </a:lnTo>
                  <a:lnTo>
                    <a:pt x="61895" y="391541"/>
                  </a:lnTo>
                  <a:lnTo>
                    <a:pt x="108203" y="323469"/>
                  </a:lnTo>
                  <a:lnTo>
                    <a:pt x="111251" y="319024"/>
                  </a:lnTo>
                  <a:lnTo>
                    <a:pt x="110109" y="312801"/>
                  </a:lnTo>
                  <a:lnTo>
                    <a:pt x="100964" y="306705"/>
                  </a:lnTo>
                  <a:close/>
                </a:path>
                <a:path w="111760" h="410844">
                  <a:moveTo>
                    <a:pt x="51764" y="371224"/>
                  </a:moveTo>
                  <a:lnTo>
                    <a:pt x="42163" y="385318"/>
                  </a:lnTo>
                  <a:lnTo>
                    <a:pt x="59309" y="386461"/>
                  </a:lnTo>
                  <a:lnTo>
                    <a:pt x="51764" y="371224"/>
                  </a:lnTo>
                  <a:close/>
                </a:path>
                <a:path w="111760" h="410844">
                  <a:moveTo>
                    <a:pt x="62721" y="355139"/>
                  </a:moveTo>
                  <a:lnTo>
                    <a:pt x="51764" y="371224"/>
                  </a:lnTo>
                  <a:lnTo>
                    <a:pt x="59309" y="386461"/>
                  </a:lnTo>
                  <a:lnTo>
                    <a:pt x="60550" y="386461"/>
                  </a:lnTo>
                  <a:lnTo>
                    <a:pt x="62721" y="355139"/>
                  </a:lnTo>
                  <a:close/>
                </a:path>
                <a:path w="111760" h="410844">
                  <a:moveTo>
                    <a:pt x="67437" y="0"/>
                  </a:moveTo>
                  <a:lnTo>
                    <a:pt x="43042" y="353610"/>
                  </a:lnTo>
                  <a:lnTo>
                    <a:pt x="51764" y="371224"/>
                  </a:lnTo>
                  <a:lnTo>
                    <a:pt x="62721" y="355139"/>
                  </a:lnTo>
                  <a:lnTo>
                    <a:pt x="87249" y="1270"/>
                  </a:lnTo>
                  <a:lnTo>
                    <a:pt x="67437" y="0"/>
                  </a:lnTo>
                  <a:close/>
                </a:path>
              </a:pathLst>
            </a:custGeom>
            <a:solidFill>
              <a:schemeClr val="tx1"/>
            </a:solidFill>
          </p:spPr>
          <p:txBody>
            <a:bodyPr wrap="square" lIns="0" tIns="0" rIns="0" bIns="0" rtlCol="0"/>
            <a:lstStyle/>
            <a:p>
              <a:endParaRPr/>
            </a:p>
          </p:txBody>
        </p:sp>
        <p:grpSp>
          <p:nvGrpSpPr>
            <p:cNvPr id="34" name="object 34"/>
            <p:cNvGrpSpPr/>
            <p:nvPr/>
          </p:nvGrpSpPr>
          <p:grpSpPr>
            <a:xfrm>
              <a:off x="4014342" y="2212956"/>
              <a:ext cx="2765045" cy="4308621"/>
              <a:chOff x="4014342" y="2212956"/>
              <a:chExt cx="2765045" cy="4308621"/>
            </a:xfrm>
          </p:grpSpPr>
          <p:sp>
            <p:nvSpPr>
              <p:cNvPr id="35" name="object 35"/>
              <p:cNvSpPr/>
              <p:nvPr/>
            </p:nvSpPr>
            <p:spPr>
              <a:xfrm>
                <a:off x="4014342" y="2212956"/>
                <a:ext cx="111760" cy="3688715"/>
              </a:xfrm>
              <a:custGeom>
                <a:avLst/>
                <a:gdLst/>
                <a:ahLst/>
                <a:cxnLst/>
                <a:rect l="l" t="t" r="r" b="b"/>
                <a:pathLst>
                  <a:path w="111760" h="3688715">
                    <a:moveTo>
                      <a:pt x="11049" y="3581387"/>
                    </a:moveTo>
                    <a:lnTo>
                      <a:pt x="1651" y="3586873"/>
                    </a:lnTo>
                    <a:lnTo>
                      <a:pt x="0" y="3592931"/>
                    </a:lnTo>
                    <a:lnTo>
                      <a:pt x="2794" y="3597668"/>
                    </a:lnTo>
                    <a:lnTo>
                      <a:pt x="55499" y="3688676"/>
                    </a:lnTo>
                    <a:lnTo>
                      <a:pt x="66949" y="3669157"/>
                    </a:lnTo>
                    <a:lnTo>
                      <a:pt x="45593" y="3669106"/>
                    </a:lnTo>
                    <a:lnTo>
                      <a:pt x="45696" y="3632208"/>
                    </a:lnTo>
                    <a:lnTo>
                      <a:pt x="19939" y="3587724"/>
                    </a:lnTo>
                    <a:lnTo>
                      <a:pt x="17145" y="3583000"/>
                    </a:lnTo>
                    <a:lnTo>
                      <a:pt x="11049" y="3581387"/>
                    </a:lnTo>
                    <a:close/>
                  </a:path>
                  <a:path w="111760" h="3688715">
                    <a:moveTo>
                      <a:pt x="45696" y="3632208"/>
                    </a:moveTo>
                    <a:lnTo>
                      <a:pt x="45593" y="3669106"/>
                    </a:lnTo>
                    <a:lnTo>
                      <a:pt x="65405" y="3669157"/>
                    </a:lnTo>
                    <a:lnTo>
                      <a:pt x="65419" y="3664051"/>
                    </a:lnTo>
                    <a:lnTo>
                      <a:pt x="46990" y="3664000"/>
                    </a:lnTo>
                    <a:lnTo>
                      <a:pt x="55610" y="3649330"/>
                    </a:lnTo>
                    <a:lnTo>
                      <a:pt x="45696" y="3632208"/>
                    </a:lnTo>
                    <a:close/>
                  </a:path>
                  <a:path w="111760" h="3688715">
                    <a:moveTo>
                      <a:pt x="100457" y="3581628"/>
                    </a:moveTo>
                    <a:lnTo>
                      <a:pt x="94487" y="3583216"/>
                    </a:lnTo>
                    <a:lnTo>
                      <a:pt x="91694" y="3587927"/>
                    </a:lnTo>
                    <a:lnTo>
                      <a:pt x="65507" y="3632488"/>
                    </a:lnTo>
                    <a:lnTo>
                      <a:pt x="65405" y="3669157"/>
                    </a:lnTo>
                    <a:lnTo>
                      <a:pt x="66949" y="3669157"/>
                    </a:lnTo>
                    <a:lnTo>
                      <a:pt x="108712" y="3597960"/>
                    </a:lnTo>
                    <a:lnTo>
                      <a:pt x="111506" y="3593249"/>
                    </a:lnTo>
                    <a:lnTo>
                      <a:pt x="109982" y="3587178"/>
                    </a:lnTo>
                    <a:lnTo>
                      <a:pt x="105283" y="3584397"/>
                    </a:lnTo>
                    <a:lnTo>
                      <a:pt x="100457" y="3581628"/>
                    </a:lnTo>
                    <a:close/>
                  </a:path>
                  <a:path w="111760" h="3688715">
                    <a:moveTo>
                      <a:pt x="55610" y="3649330"/>
                    </a:moveTo>
                    <a:lnTo>
                      <a:pt x="46990" y="3664000"/>
                    </a:lnTo>
                    <a:lnTo>
                      <a:pt x="64135" y="3664051"/>
                    </a:lnTo>
                    <a:lnTo>
                      <a:pt x="55610" y="3649330"/>
                    </a:lnTo>
                    <a:close/>
                  </a:path>
                  <a:path w="111760" h="3688715">
                    <a:moveTo>
                      <a:pt x="65507" y="3632488"/>
                    </a:moveTo>
                    <a:lnTo>
                      <a:pt x="55610" y="3649330"/>
                    </a:lnTo>
                    <a:lnTo>
                      <a:pt x="64135" y="3664051"/>
                    </a:lnTo>
                    <a:lnTo>
                      <a:pt x="65419" y="3664051"/>
                    </a:lnTo>
                    <a:lnTo>
                      <a:pt x="65507" y="3632488"/>
                    </a:lnTo>
                    <a:close/>
                  </a:path>
                  <a:path w="111760" h="3688715">
                    <a:moveTo>
                      <a:pt x="75692" y="0"/>
                    </a:moveTo>
                    <a:lnTo>
                      <a:pt x="55880" y="0"/>
                    </a:lnTo>
                    <a:lnTo>
                      <a:pt x="45696" y="3632208"/>
                    </a:lnTo>
                    <a:lnTo>
                      <a:pt x="55610" y="3649330"/>
                    </a:lnTo>
                    <a:lnTo>
                      <a:pt x="65507" y="3632488"/>
                    </a:lnTo>
                    <a:lnTo>
                      <a:pt x="75692" y="0"/>
                    </a:lnTo>
                    <a:close/>
                  </a:path>
                </a:pathLst>
              </a:custGeom>
              <a:solidFill>
                <a:schemeClr val="tx1"/>
              </a:solidFill>
            </p:spPr>
            <p:txBody>
              <a:bodyPr wrap="square" lIns="0" tIns="0" rIns="0" bIns="0" rtlCol="0"/>
              <a:lstStyle/>
              <a:p>
                <a:endParaRPr/>
              </a:p>
            </p:txBody>
          </p:sp>
          <p:sp>
            <p:nvSpPr>
              <p:cNvPr id="36" name="object 36"/>
              <p:cNvSpPr/>
              <p:nvPr/>
            </p:nvSpPr>
            <p:spPr>
              <a:xfrm>
                <a:off x="4069207" y="2607055"/>
                <a:ext cx="2710180" cy="2997835"/>
              </a:xfrm>
              <a:custGeom>
                <a:avLst/>
                <a:gdLst/>
                <a:ahLst/>
                <a:cxnLst/>
                <a:rect l="l" t="t" r="r" b="b"/>
                <a:pathLst>
                  <a:path w="2710179" h="2997835">
                    <a:moveTo>
                      <a:pt x="487045" y="2948686"/>
                    </a:moveTo>
                    <a:lnTo>
                      <a:pt x="400050" y="2889504"/>
                    </a:lnTo>
                    <a:lnTo>
                      <a:pt x="395478" y="2886456"/>
                    </a:lnTo>
                    <a:lnTo>
                      <a:pt x="389382" y="2887599"/>
                    </a:lnTo>
                    <a:lnTo>
                      <a:pt x="386334" y="2892171"/>
                    </a:lnTo>
                    <a:lnTo>
                      <a:pt x="383159" y="2896743"/>
                    </a:lnTo>
                    <a:lnTo>
                      <a:pt x="384429" y="2902839"/>
                    </a:lnTo>
                    <a:lnTo>
                      <a:pt x="431673" y="2934995"/>
                    </a:lnTo>
                    <a:lnTo>
                      <a:pt x="1270" y="2905252"/>
                    </a:lnTo>
                    <a:lnTo>
                      <a:pt x="0" y="2925064"/>
                    </a:lnTo>
                    <a:lnTo>
                      <a:pt x="430110" y="2954680"/>
                    </a:lnTo>
                    <a:lnTo>
                      <a:pt x="379095" y="2979928"/>
                    </a:lnTo>
                    <a:lnTo>
                      <a:pt x="377063" y="2985922"/>
                    </a:lnTo>
                    <a:lnTo>
                      <a:pt x="381889" y="2995726"/>
                    </a:lnTo>
                    <a:lnTo>
                      <a:pt x="387858" y="2997733"/>
                    </a:lnTo>
                    <a:lnTo>
                      <a:pt x="469823" y="2957195"/>
                    </a:lnTo>
                    <a:lnTo>
                      <a:pt x="487045" y="2948686"/>
                    </a:lnTo>
                    <a:close/>
                  </a:path>
                  <a:path w="2710179" h="2997835">
                    <a:moveTo>
                      <a:pt x="487045" y="2009902"/>
                    </a:moveTo>
                    <a:lnTo>
                      <a:pt x="400050" y="1950847"/>
                    </a:lnTo>
                    <a:lnTo>
                      <a:pt x="395478" y="1947672"/>
                    </a:lnTo>
                    <a:lnTo>
                      <a:pt x="389382" y="1948942"/>
                    </a:lnTo>
                    <a:lnTo>
                      <a:pt x="386334" y="1953387"/>
                    </a:lnTo>
                    <a:lnTo>
                      <a:pt x="383159" y="1957959"/>
                    </a:lnTo>
                    <a:lnTo>
                      <a:pt x="384429" y="1964055"/>
                    </a:lnTo>
                    <a:lnTo>
                      <a:pt x="388874" y="1967230"/>
                    </a:lnTo>
                    <a:lnTo>
                      <a:pt x="431584" y="1996211"/>
                    </a:lnTo>
                    <a:lnTo>
                      <a:pt x="1270" y="1966468"/>
                    </a:lnTo>
                    <a:lnTo>
                      <a:pt x="0" y="1986280"/>
                    </a:lnTo>
                    <a:lnTo>
                      <a:pt x="430250" y="2015909"/>
                    </a:lnTo>
                    <a:lnTo>
                      <a:pt x="383921" y="2038731"/>
                    </a:lnTo>
                    <a:lnTo>
                      <a:pt x="379095" y="2041271"/>
                    </a:lnTo>
                    <a:lnTo>
                      <a:pt x="377063" y="2047113"/>
                    </a:lnTo>
                    <a:lnTo>
                      <a:pt x="381889" y="2057019"/>
                    </a:lnTo>
                    <a:lnTo>
                      <a:pt x="387858" y="2058924"/>
                    </a:lnTo>
                    <a:lnTo>
                      <a:pt x="469811" y="2018411"/>
                    </a:lnTo>
                    <a:lnTo>
                      <a:pt x="487045" y="2009902"/>
                    </a:lnTo>
                    <a:close/>
                  </a:path>
                  <a:path w="2710179" h="2997835">
                    <a:moveTo>
                      <a:pt x="487045" y="1071118"/>
                    </a:moveTo>
                    <a:lnTo>
                      <a:pt x="400050" y="1012063"/>
                    </a:lnTo>
                    <a:lnTo>
                      <a:pt x="395478" y="1008888"/>
                    </a:lnTo>
                    <a:lnTo>
                      <a:pt x="389382" y="1010158"/>
                    </a:lnTo>
                    <a:lnTo>
                      <a:pt x="386334" y="1014603"/>
                    </a:lnTo>
                    <a:lnTo>
                      <a:pt x="383159" y="1019175"/>
                    </a:lnTo>
                    <a:lnTo>
                      <a:pt x="384429" y="1025271"/>
                    </a:lnTo>
                    <a:lnTo>
                      <a:pt x="388874" y="1028446"/>
                    </a:lnTo>
                    <a:lnTo>
                      <a:pt x="431584" y="1057427"/>
                    </a:lnTo>
                    <a:lnTo>
                      <a:pt x="1270" y="1027684"/>
                    </a:lnTo>
                    <a:lnTo>
                      <a:pt x="0" y="1047496"/>
                    </a:lnTo>
                    <a:lnTo>
                      <a:pt x="430250" y="1077125"/>
                    </a:lnTo>
                    <a:lnTo>
                      <a:pt x="383921" y="1099947"/>
                    </a:lnTo>
                    <a:lnTo>
                      <a:pt x="379095" y="1102487"/>
                    </a:lnTo>
                    <a:lnTo>
                      <a:pt x="377063" y="1108329"/>
                    </a:lnTo>
                    <a:lnTo>
                      <a:pt x="381889" y="1118235"/>
                    </a:lnTo>
                    <a:lnTo>
                      <a:pt x="387858" y="1120140"/>
                    </a:lnTo>
                    <a:lnTo>
                      <a:pt x="469811" y="1079627"/>
                    </a:lnTo>
                    <a:lnTo>
                      <a:pt x="487045" y="1071118"/>
                    </a:lnTo>
                    <a:close/>
                  </a:path>
                  <a:path w="2710179" h="2997835">
                    <a:moveTo>
                      <a:pt x="487045" y="65278"/>
                    </a:moveTo>
                    <a:lnTo>
                      <a:pt x="400050" y="6223"/>
                    </a:lnTo>
                    <a:lnTo>
                      <a:pt x="395478" y="3048"/>
                    </a:lnTo>
                    <a:lnTo>
                      <a:pt x="389382" y="4318"/>
                    </a:lnTo>
                    <a:lnTo>
                      <a:pt x="386334" y="8763"/>
                    </a:lnTo>
                    <a:lnTo>
                      <a:pt x="383159" y="13335"/>
                    </a:lnTo>
                    <a:lnTo>
                      <a:pt x="384429" y="19431"/>
                    </a:lnTo>
                    <a:lnTo>
                      <a:pt x="388874" y="22606"/>
                    </a:lnTo>
                    <a:lnTo>
                      <a:pt x="431584" y="51587"/>
                    </a:lnTo>
                    <a:lnTo>
                      <a:pt x="1270" y="21844"/>
                    </a:lnTo>
                    <a:lnTo>
                      <a:pt x="0" y="41656"/>
                    </a:lnTo>
                    <a:lnTo>
                      <a:pt x="430250" y="71285"/>
                    </a:lnTo>
                    <a:lnTo>
                      <a:pt x="383921" y="94107"/>
                    </a:lnTo>
                    <a:lnTo>
                      <a:pt x="379095" y="96647"/>
                    </a:lnTo>
                    <a:lnTo>
                      <a:pt x="377063" y="102489"/>
                    </a:lnTo>
                    <a:lnTo>
                      <a:pt x="381889" y="112395"/>
                    </a:lnTo>
                    <a:lnTo>
                      <a:pt x="387858" y="114300"/>
                    </a:lnTo>
                    <a:lnTo>
                      <a:pt x="469811" y="73787"/>
                    </a:lnTo>
                    <a:lnTo>
                      <a:pt x="487045" y="65278"/>
                    </a:lnTo>
                    <a:close/>
                  </a:path>
                  <a:path w="2710179" h="2997835">
                    <a:moveTo>
                      <a:pt x="2709672" y="2939542"/>
                    </a:moveTo>
                    <a:lnTo>
                      <a:pt x="2614295" y="2883408"/>
                    </a:lnTo>
                    <a:lnTo>
                      <a:pt x="2608199" y="2884932"/>
                    </a:lnTo>
                    <a:lnTo>
                      <a:pt x="2605405" y="2889631"/>
                    </a:lnTo>
                    <a:lnTo>
                      <a:pt x="2602611" y="2894457"/>
                    </a:lnTo>
                    <a:lnTo>
                      <a:pt x="2604262" y="2900426"/>
                    </a:lnTo>
                    <a:lnTo>
                      <a:pt x="2653474" y="2929382"/>
                    </a:lnTo>
                    <a:lnTo>
                      <a:pt x="2292731" y="2928112"/>
                    </a:lnTo>
                    <a:lnTo>
                      <a:pt x="2292731" y="2947924"/>
                    </a:lnTo>
                    <a:lnTo>
                      <a:pt x="2653449" y="2949194"/>
                    </a:lnTo>
                    <a:lnTo>
                      <a:pt x="2608707" y="2975102"/>
                    </a:lnTo>
                    <a:lnTo>
                      <a:pt x="2604008" y="2977769"/>
                    </a:lnTo>
                    <a:lnTo>
                      <a:pt x="2602357" y="2983839"/>
                    </a:lnTo>
                    <a:lnTo>
                      <a:pt x="2605024" y="2988576"/>
                    </a:lnTo>
                    <a:lnTo>
                      <a:pt x="2607818" y="2993313"/>
                    </a:lnTo>
                    <a:lnTo>
                      <a:pt x="2613914" y="2994926"/>
                    </a:lnTo>
                    <a:lnTo>
                      <a:pt x="2692755" y="2949321"/>
                    </a:lnTo>
                    <a:lnTo>
                      <a:pt x="2709672" y="2939542"/>
                    </a:lnTo>
                    <a:close/>
                  </a:path>
                  <a:path w="2710179" h="2997835">
                    <a:moveTo>
                      <a:pt x="2709672" y="2000758"/>
                    </a:moveTo>
                    <a:lnTo>
                      <a:pt x="2614295" y="1944624"/>
                    </a:lnTo>
                    <a:lnTo>
                      <a:pt x="2608199" y="1946148"/>
                    </a:lnTo>
                    <a:lnTo>
                      <a:pt x="2605405" y="1950847"/>
                    </a:lnTo>
                    <a:lnTo>
                      <a:pt x="2602611" y="1955673"/>
                    </a:lnTo>
                    <a:lnTo>
                      <a:pt x="2604262" y="1961642"/>
                    </a:lnTo>
                    <a:lnTo>
                      <a:pt x="2653474" y="1990598"/>
                    </a:lnTo>
                    <a:lnTo>
                      <a:pt x="2292731" y="1989328"/>
                    </a:lnTo>
                    <a:lnTo>
                      <a:pt x="2292731" y="2009140"/>
                    </a:lnTo>
                    <a:lnTo>
                      <a:pt x="2653449" y="2010410"/>
                    </a:lnTo>
                    <a:lnTo>
                      <a:pt x="2608707" y="2036318"/>
                    </a:lnTo>
                    <a:lnTo>
                      <a:pt x="2604008" y="2038985"/>
                    </a:lnTo>
                    <a:lnTo>
                      <a:pt x="2602357" y="2045081"/>
                    </a:lnTo>
                    <a:lnTo>
                      <a:pt x="2605024" y="2049780"/>
                    </a:lnTo>
                    <a:lnTo>
                      <a:pt x="2607818" y="2054479"/>
                    </a:lnTo>
                    <a:lnTo>
                      <a:pt x="2613914" y="2056130"/>
                    </a:lnTo>
                    <a:lnTo>
                      <a:pt x="2618613" y="2053463"/>
                    </a:lnTo>
                    <a:lnTo>
                      <a:pt x="2692768" y="2010537"/>
                    </a:lnTo>
                    <a:lnTo>
                      <a:pt x="2709672" y="2000758"/>
                    </a:lnTo>
                    <a:close/>
                  </a:path>
                  <a:path w="2710179" h="2997835">
                    <a:moveTo>
                      <a:pt x="2709672" y="1061974"/>
                    </a:moveTo>
                    <a:lnTo>
                      <a:pt x="2614295" y="1005840"/>
                    </a:lnTo>
                    <a:lnTo>
                      <a:pt x="2608199" y="1007364"/>
                    </a:lnTo>
                    <a:lnTo>
                      <a:pt x="2605405" y="1012063"/>
                    </a:lnTo>
                    <a:lnTo>
                      <a:pt x="2602611" y="1016889"/>
                    </a:lnTo>
                    <a:lnTo>
                      <a:pt x="2604262" y="1022858"/>
                    </a:lnTo>
                    <a:lnTo>
                      <a:pt x="2653474" y="1051814"/>
                    </a:lnTo>
                    <a:lnTo>
                      <a:pt x="2292731" y="1050544"/>
                    </a:lnTo>
                    <a:lnTo>
                      <a:pt x="2292731" y="1070356"/>
                    </a:lnTo>
                    <a:lnTo>
                      <a:pt x="2653449" y="1071626"/>
                    </a:lnTo>
                    <a:lnTo>
                      <a:pt x="2608707" y="1097534"/>
                    </a:lnTo>
                    <a:lnTo>
                      <a:pt x="2604008" y="1100201"/>
                    </a:lnTo>
                    <a:lnTo>
                      <a:pt x="2602357" y="1106297"/>
                    </a:lnTo>
                    <a:lnTo>
                      <a:pt x="2605024" y="1110996"/>
                    </a:lnTo>
                    <a:lnTo>
                      <a:pt x="2607818" y="1115695"/>
                    </a:lnTo>
                    <a:lnTo>
                      <a:pt x="2613914" y="1117346"/>
                    </a:lnTo>
                    <a:lnTo>
                      <a:pt x="2618613" y="1114679"/>
                    </a:lnTo>
                    <a:lnTo>
                      <a:pt x="2692768" y="1071753"/>
                    </a:lnTo>
                    <a:lnTo>
                      <a:pt x="2709672" y="1061974"/>
                    </a:lnTo>
                    <a:close/>
                  </a:path>
                  <a:path w="2710179" h="2997835">
                    <a:moveTo>
                      <a:pt x="2709672" y="56134"/>
                    </a:moveTo>
                    <a:lnTo>
                      <a:pt x="2614295" y="0"/>
                    </a:lnTo>
                    <a:lnTo>
                      <a:pt x="2608199" y="1524"/>
                    </a:lnTo>
                    <a:lnTo>
                      <a:pt x="2605405" y="6223"/>
                    </a:lnTo>
                    <a:lnTo>
                      <a:pt x="2602611" y="11049"/>
                    </a:lnTo>
                    <a:lnTo>
                      <a:pt x="2604262" y="17018"/>
                    </a:lnTo>
                    <a:lnTo>
                      <a:pt x="2653474" y="45974"/>
                    </a:lnTo>
                    <a:lnTo>
                      <a:pt x="2292731" y="44704"/>
                    </a:lnTo>
                    <a:lnTo>
                      <a:pt x="2292731" y="64516"/>
                    </a:lnTo>
                    <a:lnTo>
                      <a:pt x="2653449" y="65786"/>
                    </a:lnTo>
                    <a:lnTo>
                      <a:pt x="2608707" y="91694"/>
                    </a:lnTo>
                    <a:lnTo>
                      <a:pt x="2604008" y="94361"/>
                    </a:lnTo>
                    <a:lnTo>
                      <a:pt x="2602357" y="100457"/>
                    </a:lnTo>
                    <a:lnTo>
                      <a:pt x="2605024" y="105156"/>
                    </a:lnTo>
                    <a:lnTo>
                      <a:pt x="2607818" y="109855"/>
                    </a:lnTo>
                    <a:lnTo>
                      <a:pt x="2613914" y="111506"/>
                    </a:lnTo>
                    <a:lnTo>
                      <a:pt x="2618613" y="108839"/>
                    </a:lnTo>
                    <a:lnTo>
                      <a:pt x="2692768" y="65913"/>
                    </a:lnTo>
                    <a:lnTo>
                      <a:pt x="2709672" y="56134"/>
                    </a:lnTo>
                    <a:close/>
                  </a:path>
                </a:pathLst>
              </a:custGeom>
              <a:solidFill>
                <a:schemeClr val="tx1"/>
              </a:solidFill>
            </p:spPr>
            <p:txBody>
              <a:bodyPr wrap="square" lIns="0" tIns="0" rIns="0" bIns="0" rtlCol="0"/>
              <a:lstStyle/>
              <a:p>
                <a:endParaRPr/>
              </a:p>
            </p:txBody>
          </p:sp>
          <p:sp>
            <p:nvSpPr>
              <p:cNvPr id="37" name="object 37"/>
              <p:cNvSpPr/>
              <p:nvPr/>
            </p:nvSpPr>
            <p:spPr>
              <a:xfrm>
                <a:off x="4625339" y="6260592"/>
                <a:ext cx="1605280" cy="260985"/>
              </a:xfrm>
              <a:custGeom>
                <a:avLst/>
                <a:gdLst/>
                <a:ahLst/>
                <a:cxnLst/>
                <a:rect l="l" t="t" r="r" b="b"/>
                <a:pathLst>
                  <a:path w="1605279" h="260984">
                    <a:moveTo>
                      <a:pt x="1561338" y="0"/>
                    </a:moveTo>
                    <a:lnTo>
                      <a:pt x="43434" y="0"/>
                    </a:lnTo>
                    <a:lnTo>
                      <a:pt x="26521" y="3412"/>
                    </a:lnTo>
                    <a:lnTo>
                      <a:pt x="12715" y="12720"/>
                    </a:lnTo>
                    <a:lnTo>
                      <a:pt x="3411" y="26526"/>
                    </a:lnTo>
                    <a:lnTo>
                      <a:pt x="0" y="43434"/>
                    </a:lnTo>
                    <a:lnTo>
                      <a:pt x="0" y="217170"/>
                    </a:lnTo>
                    <a:lnTo>
                      <a:pt x="3411" y="234077"/>
                    </a:lnTo>
                    <a:lnTo>
                      <a:pt x="12715" y="247883"/>
                    </a:lnTo>
                    <a:lnTo>
                      <a:pt x="26521" y="257191"/>
                    </a:lnTo>
                    <a:lnTo>
                      <a:pt x="43434" y="260604"/>
                    </a:lnTo>
                    <a:lnTo>
                      <a:pt x="1561338" y="260604"/>
                    </a:lnTo>
                    <a:lnTo>
                      <a:pt x="1578250" y="257191"/>
                    </a:lnTo>
                    <a:lnTo>
                      <a:pt x="1592056" y="247883"/>
                    </a:lnTo>
                    <a:lnTo>
                      <a:pt x="1601360" y="234077"/>
                    </a:lnTo>
                    <a:lnTo>
                      <a:pt x="1604772" y="217170"/>
                    </a:lnTo>
                    <a:lnTo>
                      <a:pt x="1604772" y="43434"/>
                    </a:lnTo>
                    <a:lnTo>
                      <a:pt x="1601360" y="26526"/>
                    </a:lnTo>
                    <a:lnTo>
                      <a:pt x="1592056" y="12720"/>
                    </a:lnTo>
                    <a:lnTo>
                      <a:pt x="1578250" y="3412"/>
                    </a:lnTo>
                    <a:lnTo>
                      <a:pt x="1561338" y="0"/>
                    </a:lnTo>
                    <a:close/>
                  </a:path>
                </a:pathLst>
              </a:custGeom>
              <a:solidFill>
                <a:schemeClr val="bg1"/>
              </a:solidFill>
            </p:spPr>
            <p:txBody>
              <a:bodyPr wrap="square" lIns="0" tIns="0" rIns="0" bIns="0" rtlCol="0"/>
              <a:lstStyle/>
              <a:p>
                <a:endParaRPr/>
              </a:p>
            </p:txBody>
          </p:sp>
          <p:sp>
            <p:nvSpPr>
              <p:cNvPr id="38" name="object 38"/>
              <p:cNvSpPr/>
              <p:nvPr/>
            </p:nvSpPr>
            <p:spPr>
              <a:xfrm>
                <a:off x="4625339" y="6260592"/>
                <a:ext cx="1605280" cy="260985"/>
              </a:xfrm>
              <a:custGeom>
                <a:avLst/>
                <a:gdLst/>
                <a:ahLst/>
                <a:cxnLst/>
                <a:rect l="l" t="t" r="r" b="b"/>
                <a:pathLst>
                  <a:path w="1605279" h="260984">
                    <a:moveTo>
                      <a:pt x="0" y="43434"/>
                    </a:moveTo>
                    <a:lnTo>
                      <a:pt x="3411" y="26526"/>
                    </a:lnTo>
                    <a:lnTo>
                      <a:pt x="12715" y="12720"/>
                    </a:lnTo>
                    <a:lnTo>
                      <a:pt x="26521" y="3412"/>
                    </a:lnTo>
                    <a:lnTo>
                      <a:pt x="43434" y="0"/>
                    </a:lnTo>
                    <a:lnTo>
                      <a:pt x="1561338" y="0"/>
                    </a:lnTo>
                    <a:lnTo>
                      <a:pt x="1578250" y="3412"/>
                    </a:lnTo>
                    <a:lnTo>
                      <a:pt x="1592056" y="12720"/>
                    </a:lnTo>
                    <a:lnTo>
                      <a:pt x="1601360" y="26526"/>
                    </a:lnTo>
                    <a:lnTo>
                      <a:pt x="1604772" y="43434"/>
                    </a:lnTo>
                    <a:lnTo>
                      <a:pt x="1604772" y="217170"/>
                    </a:lnTo>
                    <a:lnTo>
                      <a:pt x="1601360" y="234077"/>
                    </a:lnTo>
                    <a:lnTo>
                      <a:pt x="1592056" y="247883"/>
                    </a:lnTo>
                    <a:lnTo>
                      <a:pt x="1578250" y="257191"/>
                    </a:lnTo>
                    <a:lnTo>
                      <a:pt x="1561338" y="260604"/>
                    </a:lnTo>
                    <a:lnTo>
                      <a:pt x="43434" y="260604"/>
                    </a:lnTo>
                    <a:lnTo>
                      <a:pt x="26521" y="257191"/>
                    </a:lnTo>
                    <a:lnTo>
                      <a:pt x="12715" y="247883"/>
                    </a:lnTo>
                    <a:lnTo>
                      <a:pt x="3411" y="234077"/>
                    </a:lnTo>
                    <a:lnTo>
                      <a:pt x="0" y="217170"/>
                    </a:lnTo>
                    <a:lnTo>
                      <a:pt x="0" y="43434"/>
                    </a:lnTo>
                    <a:close/>
                  </a:path>
                </a:pathLst>
              </a:custGeom>
              <a:ln w="12192">
                <a:solidFill>
                  <a:schemeClr val="tx1"/>
                </a:solidFill>
              </a:ln>
            </p:spPr>
            <p:txBody>
              <a:bodyPr wrap="square" lIns="0" tIns="0" rIns="0" bIns="0" rtlCol="0"/>
              <a:lstStyle/>
              <a:p>
                <a:endParaRPr/>
              </a:p>
            </p:txBody>
          </p:sp>
        </p:grpSp>
        <p:sp>
          <p:nvSpPr>
            <p:cNvPr id="39" name="object 39"/>
            <p:cNvSpPr txBox="1"/>
            <p:nvPr/>
          </p:nvSpPr>
          <p:spPr>
            <a:xfrm>
              <a:off x="6441440" y="2793873"/>
              <a:ext cx="354330" cy="239395"/>
            </a:xfrm>
            <a:prstGeom prst="rect">
              <a:avLst/>
            </a:prstGeom>
          </p:spPr>
          <p:txBody>
            <a:bodyPr vert="horz" wrap="square" lIns="0" tIns="13335" rIns="0" bIns="0" rtlCol="0">
              <a:spAutoFit/>
            </a:bodyPr>
            <a:lstStyle/>
            <a:p>
              <a:pPr marL="12700">
                <a:lnSpc>
                  <a:spcPct val="100000"/>
                </a:lnSpc>
                <a:spcBef>
                  <a:spcPts val="105"/>
                </a:spcBef>
              </a:pPr>
              <a:r>
                <a:rPr sz="1400" b="1" spc="-75" dirty="0">
                  <a:latin typeface="Calibri"/>
                  <a:cs typeface="Calibri"/>
                </a:rPr>
                <a:t>T</a:t>
              </a:r>
              <a:r>
                <a:rPr sz="1400" b="1" dirty="0">
                  <a:latin typeface="Calibri"/>
                  <a:cs typeface="Calibri"/>
                </a:rPr>
                <a:t>rue</a:t>
              </a:r>
              <a:endParaRPr sz="1400">
                <a:latin typeface="Calibri"/>
                <a:cs typeface="Calibri"/>
              </a:endParaRPr>
            </a:p>
          </p:txBody>
        </p:sp>
        <p:sp>
          <p:nvSpPr>
            <p:cNvPr id="40" name="object 40"/>
            <p:cNvSpPr txBox="1"/>
            <p:nvPr/>
          </p:nvSpPr>
          <p:spPr>
            <a:xfrm>
              <a:off x="6371971" y="3800094"/>
              <a:ext cx="354330" cy="239395"/>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Calibri"/>
                  <a:cs typeface="Calibri"/>
                </a:rPr>
                <a:t>T</a:t>
              </a:r>
              <a:r>
                <a:rPr sz="1400" b="1" dirty="0">
                  <a:latin typeface="Calibri"/>
                  <a:cs typeface="Calibri"/>
                </a:rPr>
                <a:t>rue</a:t>
              </a:r>
              <a:endParaRPr sz="1400">
                <a:latin typeface="Calibri"/>
                <a:cs typeface="Calibri"/>
              </a:endParaRPr>
            </a:p>
          </p:txBody>
        </p:sp>
        <p:sp>
          <p:nvSpPr>
            <p:cNvPr id="41" name="object 41"/>
            <p:cNvSpPr txBox="1"/>
            <p:nvPr/>
          </p:nvSpPr>
          <p:spPr>
            <a:xfrm>
              <a:off x="6371971" y="4739132"/>
              <a:ext cx="354330" cy="239395"/>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Calibri"/>
                  <a:cs typeface="Calibri"/>
                </a:rPr>
                <a:t>T</a:t>
              </a:r>
              <a:r>
                <a:rPr sz="1400" b="1" dirty="0">
                  <a:latin typeface="Calibri"/>
                  <a:cs typeface="Calibri"/>
                </a:rPr>
                <a:t>rue</a:t>
              </a:r>
              <a:endParaRPr sz="1400">
                <a:latin typeface="Calibri"/>
                <a:cs typeface="Calibri"/>
              </a:endParaRPr>
            </a:p>
          </p:txBody>
        </p:sp>
        <p:sp>
          <p:nvSpPr>
            <p:cNvPr id="42" name="object 42"/>
            <p:cNvSpPr txBox="1"/>
            <p:nvPr/>
          </p:nvSpPr>
          <p:spPr>
            <a:xfrm>
              <a:off x="5258180" y="6244844"/>
              <a:ext cx="34226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End</a:t>
              </a:r>
              <a:endParaRPr sz="1600">
                <a:latin typeface="Calibri"/>
                <a:cs typeface="Calibri"/>
              </a:endParaRPr>
            </a:p>
          </p:txBody>
        </p:sp>
        <p:grpSp>
          <p:nvGrpSpPr>
            <p:cNvPr id="43" name="object 43"/>
            <p:cNvGrpSpPr/>
            <p:nvPr/>
          </p:nvGrpSpPr>
          <p:grpSpPr>
            <a:xfrm>
              <a:off x="5379846" y="2652776"/>
              <a:ext cx="4107179" cy="3794125"/>
              <a:chOff x="5379846" y="2652776"/>
              <a:chExt cx="4107179" cy="3794125"/>
            </a:xfrm>
          </p:grpSpPr>
          <p:sp>
            <p:nvSpPr>
              <p:cNvPr id="44" name="object 44"/>
              <p:cNvSpPr/>
              <p:nvPr/>
            </p:nvSpPr>
            <p:spPr>
              <a:xfrm>
                <a:off x="5379847" y="2664713"/>
                <a:ext cx="4107179" cy="3715385"/>
              </a:xfrm>
              <a:custGeom>
                <a:avLst/>
                <a:gdLst/>
                <a:ahLst/>
                <a:cxnLst/>
                <a:rect l="l" t="t" r="r" b="b"/>
                <a:pathLst>
                  <a:path w="4107179" h="3715385">
                    <a:moveTo>
                      <a:pt x="111379" y="3505009"/>
                    </a:moveTo>
                    <a:lnTo>
                      <a:pt x="110109" y="3498850"/>
                    </a:lnTo>
                    <a:lnTo>
                      <a:pt x="105537" y="3495789"/>
                    </a:lnTo>
                    <a:lnTo>
                      <a:pt x="101092" y="3492728"/>
                    </a:lnTo>
                    <a:lnTo>
                      <a:pt x="94869" y="3493922"/>
                    </a:lnTo>
                    <a:lnTo>
                      <a:pt x="62979" y="3541128"/>
                    </a:lnTo>
                    <a:lnTo>
                      <a:pt x="90170" y="3127895"/>
                    </a:lnTo>
                    <a:lnTo>
                      <a:pt x="70358" y="3126600"/>
                    </a:lnTo>
                    <a:lnTo>
                      <a:pt x="43167" y="3539845"/>
                    </a:lnTo>
                    <a:lnTo>
                      <a:pt x="20193" y="3493744"/>
                    </a:lnTo>
                    <a:lnTo>
                      <a:pt x="17780" y="3488842"/>
                    </a:lnTo>
                    <a:lnTo>
                      <a:pt x="11811" y="3486848"/>
                    </a:lnTo>
                    <a:lnTo>
                      <a:pt x="6858" y="3489299"/>
                    </a:lnTo>
                    <a:lnTo>
                      <a:pt x="2032" y="3491738"/>
                    </a:lnTo>
                    <a:lnTo>
                      <a:pt x="0" y="3497681"/>
                    </a:lnTo>
                    <a:lnTo>
                      <a:pt x="2413" y="3502583"/>
                    </a:lnTo>
                    <a:lnTo>
                      <a:pt x="49403" y="3596729"/>
                    </a:lnTo>
                    <a:lnTo>
                      <a:pt x="62179" y="3577767"/>
                    </a:lnTo>
                    <a:lnTo>
                      <a:pt x="108204" y="3509543"/>
                    </a:lnTo>
                    <a:lnTo>
                      <a:pt x="111379" y="3505009"/>
                    </a:lnTo>
                    <a:close/>
                  </a:path>
                  <a:path w="4107179" h="3715385">
                    <a:moveTo>
                      <a:pt x="4107180" y="3619246"/>
                    </a:moveTo>
                    <a:lnTo>
                      <a:pt x="4105656" y="3613188"/>
                    </a:lnTo>
                    <a:lnTo>
                      <a:pt x="4100957" y="3610419"/>
                    </a:lnTo>
                    <a:lnTo>
                      <a:pt x="4096131" y="3607663"/>
                    </a:lnTo>
                    <a:lnTo>
                      <a:pt x="4090162" y="3609263"/>
                    </a:lnTo>
                    <a:lnTo>
                      <a:pt x="4087368" y="3613988"/>
                    </a:lnTo>
                    <a:lnTo>
                      <a:pt x="4061371" y="3658539"/>
                    </a:lnTo>
                    <a:lnTo>
                      <a:pt x="4061333" y="3690175"/>
                    </a:lnTo>
                    <a:lnTo>
                      <a:pt x="4061345" y="3658578"/>
                    </a:lnTo>
                    <a:lnTo>
                      <a:pt x="4062984" y="0"/>
                    </a:lnTo>
                    <a:lnTo>
                      <a:pt x="4043172" y="0"/>
                    </a:lnTo>
                    <a:lnTo>
                      <a:pt x="4041559" y="3607625"/>
                    </a:lnTo>
                    <a:lnTo>
                      <a:pt x="4041559" y="3658578"/>
                    </a:lnTo>
                    <a:lnTo>
                      <a:pt x="4051427" y="3675570"/>
                    </a:lnTo>
                    <a:lnTo>
                      <a:pt x="4041533" y="3658539"/>
                    </a:lnTo>
                    <a:lnTo>
                      <a:pt x="4015130" y="3613137"/>
                    </a:lnTo>
                    <a:lnTo>
                      <a:pt x="4012819" y="3609225"/>
                    </a:lnTo>
                    <a:lnTo>
                      <a:pt x="4006723" y="3607625"/>
                    </a:lnTo>
                    <a:lnTo>
                      <a:pt x="3997325" y="3613137"/>
                    </a:lnTo>
                    <a:lnTo>
                      <a:pt x="3995674" y="3619208"/>
                    </a:lnTo>
                    <a:lnTo>
                      <a:pt x="3998480" y="3623970"/>
                    </a:lnTo>
                    <a:lnTo>
                      <a:pt x="4051427" y="3714813"/>
                    </a:lnTo>
                    <a:lnTo>
                      <a:pt x="4062844" y="3695255"/>
                    </a:lnTo>
                    <a:lnTo>
                      <a:pt x="4104525" y="3623932"/>
                    </a:lnTo>
                    <a:lnTo>
                      <a:pt x="4107180" y="3619246"/>
                    </a:lnTo>
                    <a:close/>
                  </a:path>
                </a:pathLst>
              </a:custGeom>
              <a:solidFill>
                <a:schemeClr val="tx1"/>
              </a:solidFill>
            </p:spPr>
            <p:txBody>
              <a:bodyPr wrap="square" lIns="0" tIns="0" rIns="0" bIns="0" rtlCol="0"/>
              <a:lstStyle/>
              <a:p>
                <a:endParaRPr/>
              </a:p>
            </p:txBody>
          </p:sp>
          <p:sp>
            <p:nvSpPr>
              <p:cNvPr id="45" name="object 45"/>
              <p:cNvSpPr/>
              <p:nvPr/>
            </p:nvSpPr>
            <p:spPr>
              <a:xfrm>
                <a:off x="9015222" y="2652775"/>
                <a:ext cx="417195" cy="2995295"/>
              </a:xfrm>
              <a:custGeom>
                <a:avLst/>
                <a:gdLst/>
                <a:ahLst/>
                <a:cxnLst/>
                <a:rect l="l" t="t" r="r" b="b"/>
                <a:pathLst>
                  <a:path w="417195" h="2995295">
                    <a:moveTo>
                      <a:pt x="416941" y="2939504"/>
                    </a:moveTo>
                    <a:lnTo>
                      <a:pt x="321564" y="2883408"/>
                    </a:lnTo>
                    <a:lnTo>
                      <a:pt x="315468" y="2884932"/>
                    </a:lnTo>
                    <a:lnTo>
                      <a:pt x="312674" y="2889631"/>
                    </a:lnTo>
                    <a:lnTo>
                      <a:pt x="309880" y="2894457"/>
                    </a:lnTo>
                    <a:lnTo>
                      <a:pt x="311531" y="2900426"/>
                    </a:lnTo>
                    <a:lnTo>
                      <a:pt x="360692" y="2929382"/>
                    </a:lnTo>
                    <a:lnTo>
                      <a:pt x="0" y="2928112"/>
                    </a:lnTo>
                    <a:lnTo>
                      <a:pt x="0" y="2947924"/>
                    </a:lnTo>
                    <a:lnTo>
                      <a:pt x="360629" y="2949219"/>
                    </a:lnTo>
                    <a:lnTo>
                      <a:pt x="311150" y="2977781"/>
                    </a:lnTo>
                    <a:lnTo>
                      <a:pt x="309626" y="2983839"/>
                    </a:lnTo>
                    <a:lnTo>
                      <a:pt x="312293" y="2988576"/>
                    </a:lnTo>
                    <a:lnTo>
                      <a:pt x="315087" y="2993313"/>
                    </a:lnTo>
                    <a:lnTo>
                      <a:pt x="321183" y="2994926"/>
                    </a:lnTo>
                    <a:lnTo>
                      <a:pt x="399923" y="2949346"/>
                    </a:lnTo>
                    <a:lnTo>
                      <a:pt x="416941" y="2939504"/>
                    </a:lnTo>
                    <a:close/>
                  </a:path>
                  <a:path w="417195" h="2995295">
                    <a:moveTo>
                      <a:pt x="416941" y="2000758"/>
                    </a:moveTo>
                    <a:lnTo>
                      <a:pt x="321564" y="1944624"/>
                    </a:lnTo>
                    <a:lnTo>
                      <a:pt x="315468" y="1946148"/>
                    </a:lnTo>
                    <a:lnTo>
                      <a:pt x="312674" y="1950847"/>
                    </a:lnTo>
                    <a:lnTo>
                      <a:pt x="309880" y="1955673"/>
                    </a:lnTo>
                    <a:lnTo>
                      <a:pt x="311531" y="1961642"/>
                    </a:lnTo>
                    <a:lnTo>
                      <a:pt x="360743" y="1990598"/>
                    </a:lnTo>
                    <a:lnTo>
                      <a:pt x="0" y="1989328"/>
                    </a:lnTo>
                    <a:lnTo>
                      <a:pt x="0" y="2009140"/>
                    </a:lnTo>
                    <a:lnTo>
                      <a:pt x="360718" y="2010410"/>
                    </a:lnTo>
                    <a:lnTo>
                      <a:pt x="315976" y="2036318"/>
                    </a:lnTo>
                    <a:lnTo>
                      <a:pt x="311150" y="2038985"/>
                    </a:lnTo>
                    <a:lnTo>
                      <a:pt x="309626" y="2045081"/>
                    </a:lnTo>
                    <a:lnTo>
                      <a:pt x="312293" y="2049780"/>
                    </a:lnTo>
                    <a:lnTo>
                      <a:pt x="315087" y="2054479"/>
                    </a:lnTo>
                    <a:lnTo>
                      <a:pt x="321183" y="2056130"/>
                    </a:lnTo>
                    <a:lnTo>
                      <a:pt x="325882" y="2053463"/>
                    </a:lnTo>
                    <a:lnTo>
                      <a:pt x="400037" y="2010537"/>
                    </a:lnTo>
                    <a:lnTo>
                      <a:pt x="416941" y="2000758"/>
                    </a:lnTo>
                    <a:close/>
                  </a:path>
                  <a:path w="417195" h="2995295">
                    <a:moveTo>
                      <a:pt x="416941" y="1061974"/>
                    </a:moveTo>
                    <a:lnTo>
                      <a:pt x="321564" y="1005840"/>
                    </a:lnTo>
                    <a:lnTo>
                      <a:pt x="315468" y="1007364"/>
                    </a:lnTo>
                    <a:lnTo>
                      <a:pt x="312674" y="1012063"/>
                    </a:lnTo>
                    <a:lnTo>
                      <a:pt x="309880" y="1016889"/>
                    </a:lnTo>
                    <a:lnTo>
                      <a:pt x="311531" y="1022858"/>
                    </a:lnTo>
                    <a:lnTo>
                      <a:pt x="360743" y="1051814"/>
                    </a:lnTo>
                    <a:lnTo>
                      <a:pt x="0" y="1050544"/>
                    </a:lnTo>
                    <a:lnTo>
                      <a:pt x="0" y="1070356"/>
                    </a:lnTo>
                    <a:lnTo>
                      <a:pt x="360718" y="1071626"/>
                    </a:lnTo>
                    <a:lnTo>
                      <a:pt x="315976" y="1097534"/>
                    </a:lnTo>
                    <a:lnTo>
                      <a:pt x="311150" y="1100201"/>
                    </a:lnTo>
                    <a:lnTo>
                      <a:pt x="309626" y="1106297"/>
                    </a:lnTo>
                    <a:lnTo>
                      <a:pt x="312293" y="1110996"/>
                    </a:lnTo>
                    <a:lnTo>
                      <a:pt x="315087" y="1115695"/>
                    </a:lnTo>
                    <a:lnTo>
                      <a:pt x="321183" y="1117346"/>
                    </a:lnTo>
                    <a:lnTo>
                      <a:pt x="325882" y="1114679"/>
                    </a:lnTo>
                    <a:lnTo>
                      <a:pt x="400037" y="1071753"/>
                    </a:lnTo>
                    <a:lnTo>
                      <a:pt x="416941" y="1061974"/>
                    </a:lnTo>
                    <a:close/>
                  </a:path>
                  <a:path w="417195" h="2995295">
                    <a:moveTo>
                      <a:pt x="416941" y="56134"/>
                    </a:moveTo>
                    <a:lnTo>
                      <a:pt x="321564" y="0"/>
                    </a:lnTo>
                    <a:lnTo>
                      <a:pt x="315468" y="1524"/>
                    </a:lnTo>
                    <a:lnTo>
                      <a:pt x="312674" y="6223"/>
                    </a:lnTo>
                    <a:lnTo>
                      <a:pt x="309880" y="11049"/>
                    </a:lnTo>
                    <a:lnTo>
                      <a:pt x="311531" y="17018"/>
                    </a:lnTo>
                    <a:lnTo>
                      <a:pt x="360743" y="45974"/>
                    </a:lnTo>
                    <a:lnTo>
                      <a:pt x="0" y="44704"/>
                    </a:lnTo>
                    <a:lnTo>
                      <a:pt x="0" y="64516"/>
                    </a:lnTo>
                    <a:lnTo>
                      <a:pt x="360718" y="65786"/>
                    </a:lnTo>
                    <a:lnTo>
                      <a:pt x="315976" y="91694"/>
                    </a:lnTo>
                    <a:lnTo>
                      <a:pt x="311150" y="94361"/>
                    </a:lnTo>
                    <a:lnTo>
                      <a:pt x="309626" y="100457"/>
                    </a:lnTo>
                    <a:lnTo>
                      <a:pt x="312293" y="105156"/>
                    </a:lnTo>
                    <a:lnTo>
                      <a:pt x="315087" y="109855"/>
                    </a:lnTo>
                    <a:lnTo>
                      <a:pt x="321183" y="111506"/>
                    </a:lnTo>
                    <a:lnTo>
                      <a:pt x="325882" y="108839"/>
                    </a:lnTo>
                    <a:lnTo>
                      <a:pt x="400037" y="65913"/>
                    </a:lnTo>
                    <a:lnTo>
                      <a:pt x="416941" y="56134"/>
                    </a:lnTo>
                    <a:close/>
                  </a:path>
                </a:pathLst>
              </a:custGeom>
              <a:solidFill>
                <a:schemeClr val="tx1"/>
              </a:solidFill>
            </p:spPr>
            <p:txBody>
              <a:bodyPr wrap="square" lIns="0" tIns="0" rIns="0" bIns="0" rtlCol="0"/>
              <a:lstStyle/>
              <a:p>
                <a:endParaRPr/>
              </a:p>
            </p:txBody>
          </p:sp>
          <p:sp>
            <p:nvSpPr>
              <p:cNvPr id="46" name="object 46"/>
              <p:cNvSpPr/>
              <p:nvPr/>
            </p:nvSpPr>
            <p:spPr>
              <a:xfrm>
                <a:off x="6230873" y="6335001"/>
                <a:ext cx="3200400" cy="111760"/>
              </a:xfrm>
              <a:custGeom>
                <a:avLst/>
                <a:gdLst/>
                <a:ahLst/>
                <a:cxnLst/>
                <a:rect l="l" t="t" r="r" b="b"/>
                <a:pathLst>
                  <a:path w="3200400" h="111760">
                    <a:moveTo>
                      <a:pt x="95376" y="0"/>
                    </a:moveTo>
                    <a:lnTo>
                      <a:pt x="0" y="56133"/>
                    </a:lnTo>
                    <a:lnTo>
                      <a:pt x="95758" y="111531"/>
                    </a:lnTo>
                    <a:lnTo>
                      <a:pt x="101853" y="109905"/>
                    </a:lnTo>
                    <a:lnTo>
                      <a:pt x="104521" y="105168"/>
                    </a:lnTo>
                    <a:lnTo>
                      <a:pt x="107314" y="100444"/>
                    </a:lnTo>
                    <a:lnTo>
                      <a:pt x="105663" y="94373"/>
                    </a:lnTo>
                    <a:lnTo>
                      <a:pt x="56504" y="65963"/>
                    </a:lnTo>
                    <a:lnTo>
                      <a:pt x="19685" y="65963"/>
                    </a:lnTo>
                    <a:lnTo>
                      <a:pt x="19558" y="46151"/>
                    </a:lnTo>
                    <a:lnTo>
                      <a:pt x="56243" y="46009"/>
                    </a:lnTo>
                    <a:lnTo>
                      <a:pt x="105410" y="17081"/>
                    </a:lnTo>
                    <a:lnTo>
                      <a:pt x="106934" y="11010"/>
                    </a:lnTo>
                    <a:lnTo>
                      <a:pt x="101346" y="1574"/>
                    </a:lnTo>
                    <a:lnTo>
                      <a:pt x="95376" y="0"/>
                    </a:lnTo>
                    <a:close/>
                  </a:path>
                  <a:path w="3200400" h="111760">
                    <a:moveTo>
                      <a:pt x="56243" y="46009"/>
                    </a:moveTo>
                    <a:lnTo>
                      <a:pt x="19558" y="46151"/>
                    </a:lnTo>
                    <a:lnTo>
                      <a:pt x="19685" y="65963"/>
                    </a:lnTo>
                    <a:lnTo>
                      <a:pt x="56258" y="65821"/>
                    </a:lnTo>
                    <a:lnTo>
                      <a:pt x="54151" y="64604"/>
                    </a:lnTo>
                    <a:lnTo>
                      <a:pt x="24637" y="64604"/>
                    </a:lnTo>
                    <a:lnTo>
                      <a:pt x="24511" y="47485"/>
                    </a:lnTo>
                    <a:lnTo>
                      <a:pt x="53734" y="47485"/>
                    </a:lnTo>
                    <a:lnTo>
                      <a:pt x="56243" y="46009"/>
                    </a:lnTo>
                    <a:close/>
                  </a:path>
                  <a:path w="3200400" h="111760">
                    <a:moveTo>
                      <a:pt x="56258" y="65821"/>
                    </a:moveTo>
                    <a:lnTo>
                      <a:pt x="19685" y="65963"/>
                    </a:lnTo>
                    <a:lnTo>
                      <a:pt x="56504" y="65963"/>
                    </a:lnTo>
                    <a:lnTo>
                      <a:pt x="56258" y="65821"/>
                    </a:lnTo>
                    <a:close/>
                  </a:path>
                  <a:path w="3200400" h="111760">
                    <a:moveTo>
                      <a:pt x="3200146" y="33794"/>
                    </a:moveTo>
                    <a:lnTo>
                      <a:pt x="56243" y="46009"/>
                    </a:lnTo>
                    <a:lnTo>
                      <a:pt x="39258" y="56002"/>
                    </a:lnTo>
                    <a:lnTo>
                      <a:pt x="56258" y="65821"/>
                    </a:lnTo>
                    <a:lnTo>
                      <a:pt x="3200146" y="53606"/>
                    </a:lnTo>
                    <a:lnTo>
                      <a:pt x="3200146" y="33794"/>
                    </a:lnTo>
                    <a:close/>
                  </a:path>
                  <a:path w="3200400" h="111760">
                    <a:moveTo>
                      <a:pt x="24511" y="47485"/>
                    </a:moveTo>
                    <a:lnTo>
                      <a:pt x="24637" y="64604"/>
                    </a:lnTo>
                    <a:lnTo>
                      <a:pt x="39258" y="56002"/>
                    </a:lnTo>
                    <a:lnTo>
                      <a:pt x="24511" y="47485"/>
                    </a:lnTo>
                    <a:close/>
                  </a:path>
                  <a:path w="3200400" h="111760">
                    <a:moveTo>
                      <a:pt x="39258" y="56002"/>
                    </a:moveTo>
                    <a:lnTo>
                      <a:pt x="24637" y="64604"/>
                    </a:lnTo>
                    <a:lnTo>
                      <a:pt x="54151" y="64604"/>
                    </a:lnTo>
                    <a:lnTo>
                      <a:pt x="39258" y="56002"/>
                    </a:lnTo>
                    <a:close/>
                  </a:path>
                  <a:path w="3200400" h="111760">
                    <a:moveTo>
                      <a:pt x="53734" y="47485"/>
                    </a:moveTo>
                    <a:lnTo>
                      <a:pt x="24511" y="47485"/>
                    </a:lnTo>
                    <a:lnTo>
                      <a:pt x="39258" y="56002"/>
                    </a:lnTo>
                    <a:lnTo>
                      <a:pt x="53734" y="47485"/>
                    </a:lnTo>
                    <a:close/>
                  </a:path>
                </a:pathLst>
              </a:custGeom>
              <a:solidFill>
                <a:schemeClr val="tx1"/>
              </a:solidFill>
            </p:spPr>
            <p:txBody>
              <a:bodyPr wrap="square" lIns="0" tIns="0" rIns="0" bIns="0" rtlCol="0"/>
              <a:lstStyle/>
              <a:p>
                <a:endParaRPr/>
              </a:p>
            </p:txBody>
          </p:sp>
        </p:grpSp>
      </p:grpSp>
    </p:spTree>
    <p:extLst>
      <p:ext uri="{BB962C8B-B14F-4D97-AF65-F5344CB8AC3E}">
        <p14:creationId xmlns:p14="http://schemas.microsoft.com/office/powerpoint/2010/main" xmlns="" val="361640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Switch statement</a:t>
            </a:r>
            <a:endParaRPr lang="en-US" sz="4000" dirty="0"/>
          </a:p>
        </p:txBody>
      </p:sp>
      <p:sp>
        <p:nvSpPr>
          <p:cNvPr id="3" name="Content Placeholder 2"/>
          <p:cNvSpPr>
            <a:spLocks noGrp="1"/>
          </p:cNvSpPr>
          <p:nvPr>
            <p:ph idx="1"/>
          </p:nvPr>
        </p:nvSpPr>
        <p:spPr>
          <a:xfrm>
            <a:off x="838200" y="820271"/>
            <a:ext cx="10515600" cy="5903258"/>
          </a:xfrm>
        </p:spPr>
        <p:txBody>
          <a:bodyPr>
            <a:normAutofit/>
          </a:bodyPr>
          <a:lstStyle/>
          <a:p>
            <a:pPr marL="577850" algn="just"/>
            <a:r>
              <a:rPr lang="en-US" dirty="0"/>
              <a:t>The expression must be of type byte, short, </a:t>
            </a:r>
            <a:r>
              <a:rPr lang="en-US" dirty="0" err="1"/>
              <a:t>int</a:t>
            </a:r>
            <a:r>
              <a:rPr lang="en-US" dirty="0"/>
              <a:t>, char, or an enumeration. </a:t>
            </a:r>
          </a:p>
          <a:p>
            <a:pPr marL="577850" algn="just"/>
            <a:r>
              <a:rPr lang="en-US" dirty="0"/>
              <a:t>In JDK 7, expression can also be of type String.</a:t>
            </a:r>
          </a:p>
          <a:p>
            <a:pPr marL="577850" algn="just"/>
            <a:r>
              <a:rPr lang="en-US" dirty="0"/>
              <a:t>Each value specified in the case statements must be a unique constant expression (such as a literal value). </a:t>
            </a:r>
          </a:p>
          <a:p>
            <a:pPr marL="577850" algn="just"/>
            <a:r>
              <a:rPr lang="en-US" dirty="0"/>
              <a:t>Duplicate case values are not allowed. </a:t>
            </a:r>
          </a:p>
          <a:p>
            <a:pPr marL="577850" algn="just"/>
            <a:r>
              <a:rPr lang="en-US" dirty="0"/>
              <a:t>However, the </a:t>
            </a:r>
            <a:r>
              <a:rPr lang="en-US" b="1" dirty="0"/>
              <a:t>default</a:t>
            </a:r>
            <a:r>
              <a:rPr lang="en-US" dirty="0"/>
              <a:t> statement is </a:t>
            </a:r>
            <a:r>
              <a:rPr lang="en-US" b="1" dirty="0"/>
              <a:t>optional</a:t>
            </a:r>
            <a:r>
              <a:rPr lang="en-US" dirty="0"/>
              <a:t>. If no case matches and no default is present, then no further action is taken.</a:t>
            </a:r>
          </a:p>
          <a:p>
            <a:pPr marL="577850" algn="just"/>
            <a:r>
              <a:rPr lang="en-US" dirty="0"/>
              <a:t>The </a:t>
            </a:r>
            <a:r>
              <a:rPr lang="en-US" b="1" dirty="0"/>
              <a:t>break</a:t>
            </a:r>
            <a:r>
              <a:rPr lang="en-US" dirty="0"/>
              <a:t> statement is used inside the switch to terminate a statement sequence. </a:t>
            </a:r>
            <a:r>
              <a:rPr lang="en-US" b="1" dirty="0"/>
              <a:t>break</a:t>
            </a:r>
            <a:r>
              <a:rPr lang="en-US" dirty="0"/>
              <a:t> statements are optional.</a:t>
            </a:r>
            <a:endParaRPr lang="en-US" sz="2200" dirty="0" smtClean="0"/>
          </a:p>
        </p:txBody>
      </p:sp>
    </p:spTree>
    <p:extLst>
      <p:ext uri="{BB962C8B-B14F-4D97-AF65-F5344CB8AC3E}">
        <p14:creationId xmlns:p14="http://schemas.microsoft.com/office/powerpoint/2010/main" xmlns="" val="198023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Switch statement</a:t>
            </a:r>
            <a:endParaRPr lang="en-US" sz="4000" dirty="0"/>
          </a:p>
        </p:txBody>
      </p:sp>
      <p:sp>
        <p:nvSpPr>
          <p:cNvPr id="3" name="Content Placeholder 2"/>
          <p:cNvSpPr>
            <a:spLocks noGrp="1"/>
          </p:cNvSpPr>
          <p:nvPr>
            <p:ph idx="1"/>
          </p:nvPr>
        </p:nvSpPr>
        <p:spPr>
          <a:xfrm>
            <a:off x="838200" y="820271"/>
            <a:ext cx="10515600" cy="5903258"/>
          </a:xfrm>
        </p:spPr>
        <p:txBody>
          <a:bodyPr>
            <a:normAutofit fontScale="92500" lnSpcReduction="20000"/>
          </a:bodyPr>
          <a:lstStyle/>
          <a:p>
            <a:pPr marL="577850" algn="just"/>
            <a:r>
              <a:rPr lang="en-US" dirty="0" smtClean="0"/>
              <a:t>Example:-</a:t>
            </a:r>
          </a:p>
          <a:p>
            <a:pPr marL="349250" indent="0" algn="just">
              <a:buNone/>
            </a:pPr>
            <a:r>
              <a:rPr lang="en-US" sz="2400" dirty="0"/>
              <a:t>	</a:t>
            </a:r>
            <a:endParaRPr lang="en-US" sz="2400" dirty="0" smtClean="0"/>
          </a:p>
          <a:p>
            <a:pPr marL="349250" indent="0" algn="just">
              <a:buNone/>
            </a:pPr>
            <a:r>
              <a:rPr lang="en-US" sz="2400" dirty="0" smtClean="0"/>
              <a:t>	for(</a:t>
            </a:r>
            <a:r>
              <a:rPr lang="en-US" sz="2400" dirty="0" err="1" smtClean="0"/>
              <a:t>int</a:t>
            </a:r>
            <a:r>
              <a:rPr lang="en-US" sz="2400" dirty="0" smtClean="0"/>
              <a:t> </a:t>
            </a:r>
            <a:r>
              <a:rPr lang="en-US" sz="2400" dirty="0" err="1" smtClean="0"/>
              <a:t>i</a:t>
            </a:r>
            <a:r>
              <a:rPr lang="en-US" sz="2400" dirty="0" smtClean="0"/>
              <a:t>=0; </a:t>
            </a:r>
            <a:r>
              <a:rPr lang="en-US" sz="2400" dirty="0" err="1" smtClean="0"/>
              <a:t>i</a:t>
            </a:r>
            <a:r>
              <a:rPr lang="en-US" sz="2400" dirty="0" smtClean="0"/>
              <a:t>&lt;6; </a:t>
            </a:r>
            <a:r>
              <a:rPr lang="en-US" sz="2400" dirty="0" err="1" smtClean="0"/>
              <a:t>i</a:t>
            </a:r>
            <a:r>
              <a:rPr lang="en-US" sz="2400" dirty="0" smtClean="0"/>
              <a:t>++)</a:t>
            </a:r>
          </a:p>
          <a:p>
            <a:pPr marL="1262063" lvl="3" indent="0" algn="just">
              <a:buNone/>
            </a:pPr>
            <a:r>
              <a:rPr lang="en-US" sz="2400" dirty="0" smtClean="0"/>
              <a:t>switch(</a:t>
            </a:r>
            <a:r>
              <a:rPr lang="en-US" sz="2400" dirty="0" err="1" smtClean="0"/>
              <a:t>i</a:t>
            </a:r>
            <a:r>
              <a:rPr lang="en-US" sz="2400" dirty="0"/>
              <a:t>) {</a:t>
            </a:r>
          </a:p>
          <a:p>
            <a:pPr marL="1262063" lvl="3" indent="0" algn="just">
              <a:buNone/>
            </a:pPr>
            <a:r>
              <a:rPr lang="en-US" sz="2400" dirty="0" smtClean="0"/>
              <a:t>	case </a:t>
            </a:r>
            <a:r>
              <a:rPr lang="en-US" sz="2400" dirty="0"/>
              <a:t>0:</a:t>
            </a:r>
          </a:p>
          <a:p>
            <a:pPr marL="1262063" lvl="3" indent="0" algn="just">
              <a:buNone/>
            </a:pPr>
            <a:r>
              <a:rPr lang="en-US" sz="2400" dirty="0" smtClean="0"/>
              <a:t>		</a:t>
            </a:r>
            <a:r>
              <a:rPr lang="en-US" sz="2400" dirty="0" err="1" smtClean="0"/>
              <a:t>System.out.println</a:t>
            </a:r>
            <a:r>
              <a:rPr lang="en-US" sz="2400" dirty="0"/>
              <a:t>("</a:t>
            </a:r>
            <a:r>
              <a:rPr lang="en-US" sz="2400" dirty="0" err="1"/>
              <a:t>i</a:t>
            </a:r>
            <a:r>
              <a:rPr lang="en-US" sz="2400" dirty="0"/>
              <a:t> is zero.");</a:t>
            </a:r>
          </a:p>
          <a:p>
            <a:pPr marL="1262063" lvl="3" indent="0" algn="just">
              <a:buNone/>
            </a:pPr>
            <a:r>
              <a:rPr lang="en-US" sz="2400" dirty="0" smtClean="0"/>
              <a:t>		break</a:t>
            </a:r>
            <a:r>
              <a:rPr lang="en-US" sz="2400" dirty="0"/>
              <a:t>;</a:t>
            </a:r>
          </a:p>
          <a:p>
            <a:pPr marL="1262063" lvl="3" indent="0" algn="just">
              <a:buNone/>
            </a:pPr>
            <a:r>
              <a:rPr lang="en-US" sz="2400" dirty="0" smtClean="0"/>
              <a:t>	case </a:t>
            </a:r>
            <a:r>
              <a:rPr lang="en-US" sz="2400" dirty="0"/>
              <a:t>1:</a:t>
            </a:r>
          </a:p>
          <a:p>
            <a:pPr marL="1262063" lvl="3" indent="0" algn="just">
              <a:buNone/>
            </a:pPr>
            <a:r>
              <a:rPr lang="en-US" sz="2400" dirty="0" smtClean="0"/>
              <a:t>		</a:t>
            </a:r>
            <a:r>
              <a:rPr lang="en-US" sz="2400" dirty="0" err="1" smtClean="0"/>
              <a:t>System.out.println</a:t>
            </a:r>
            <a:r>
              <a:rPr lang="en-US" sz="2400" dirty="0"/>
              <a:t>("</a:t>
            </a:r>
            <a:r>
              <a:rPr lang="en-US" sz="2400" dirty="0" err="1"/>
              <a:t>i</a:t>
            </a:r>
            <a:r>
              <a:rPr lang="en-US" sz="2400" dirty="0"/>
              <a:t> is one.");</a:t>
            </a:r>
          </a:p>
          <a:p>
            <a:pPr marL="1262063" lvl="3" indent="0" algn="just">
              <a:buNone/>
            </a:pPr>
            <a:r>
              <a:rPr lang="en-US" sz="2400" dirty="0" smtClean="0"/>
              <a:t>		break</a:t>
            </a:r>
            <a:r>
              <a:rPr lang="en-US" sz="2400" dirty="0"/>
              <a:t>;</a:t>
            </a:r>
          </a:p>
          <a:p>
            <a:pPr marL="1262063" lvl="3" indent="0" algn="just">
              <a:buNone/>
            </a:pPr>
            <a:r>
              <a:rPr lang="en-US" sz="2400" dirty="0" smtClean="0"/>
              <a:t>	case </a:t>
            </a:r>
            <a:r>
              <a:rPr lang="en-US" sz="2400" dirty="0"/>
              <a:t>2:</a:t>
            </a:r>
          </a:p>
          <a:p>
            <a:pPr marL="1262063" lvl="3" indent="0" algn="just">
              <a:buNone/>
            </a:pPr>
            <a:r>
              <a:rPr lang="en-US" sz="2400" dirty="0" smtClean="0"/>
              <a:t>		</a:t>
            </a:r>
            <a:r>
              <a:rPr lang="en-US" sz="2400" dirty="0" err="1" smtClean="0"/>
              <a:t>System.out.println</a:t>
            </a:r>
            <a:r>
              <a:rPr lang="en-US" sz="2400" dirty="0"/>
              <a:t>("</a:t>
            </a:r>
            <a:r>
              <a:rPr lang="en-US" sz="2400" dirty="0" err="1"/>
              <a:t>i</a:t>
            </a:r>
            <a:r>
              <a:rPr lang="en-US" sz="2400" dirty="0"/>
              <a:t> is two.");</a:t>
            </a:r>
          </a:p>
          <a:p>
            <a:pPr marL="1262063" lvl="3" indent="0" algn="just">
              <a:buNone/>
            </a:pPr>
            <a:r>
              <a:rPr lang="en-US" sz="2400" dirty="0" smtClean="0"/>
              <a:t>		break</a:t>
            </a:r>
            <a:r>
              <a:rPr lang="en-US" sz="2400" dirty="0"/>
              <a:t>;</a:t>
            </a:r>
          </a:p>
          <a:p>
            <a:pPr marL="1262063" lvl="3" indent="0" algn="just">
              <a:buNone/>
            </a:pPr>
            <a:r>
              <a:rPr lang="en-US" sz="2400" dirty="0" smtClean="0"/>
              <a:t>	case </a:t>
            </a:r>
            <a:r>
              <a:rPr lang="en-US" sz="2400" dirty="0"/>
              <a:t>3:</a:t>
            </a:r>
          </a:p>
          <a:p>
            <a:pPr marL="1262063" lvl="3" indent="0" algn="just">
              <a:buNone/>
            </a:pPr>
            <a:r>
              <a:rPr lang="en-US" sz="2400" dirty="0" smtClean="0"/>
              <a:t>		</a:t>
            </a:r>
            <a:r>
              <a:rPr lang="en-US" sz="2400" dirty="0" err="1" smtClean="0"/>
              <a:t>System.out.println</a:t>
            </a:r>
            <a:r>
              <a:rPr lang="en-US" sz="2400" dirty="0"/>
              <a:t>("</a:t>
            </a:r>
            <a:r>
              <a:rPr lang="en-US" sz="2400" dirty="0" err="1"/>
              <a:t>i</a:t>
            </a:r>
            <a:r>
              <a:rPr lang="en-US" sz="2400" dirty="0"/>
              <a:t> is three.");</a:t>
            </a:r>
          </a:p>
          <a:p>
            <a:pPr marL="1262063" lvl="3" indent="0" algn="just">
              <a:buNone/>
            </a:pPr>
            <a:r>
              <a:rPr lang="en-US" sz="2400" dirty="0" smtClean="0"/>
              <a:t>		break</a:t>
            </a:r>
            <a:r>
              <a:rPr lang="en-US" sz="2400" dirty="0"/>
              <a:t>;</a:t>
            </a:r>
          </a:p>
          <a:p>
            <a:pPr marL="1262063" lvl="3" indent="0" algn="just">
              <a:buNone/>
            </a:pPr>
            <a:r>
              <a:rPr lang="en-US" sz="2400" dirty="0" smtClean="0"/>
              <a:t>	default</a:t>
            </a:r>
            <a:r>
              <a:rPr lang="en-US" sz="2400" dirty="0"/>
              <a:t>:</a:t>
            </a:r>
          </a:p>
          <a:p>
            <a:pPr marL="1262063" lvl="3" indent="0" algn="just">
              <a:buNone/>
            </a:pPr>
            <a:r>
              <a:rPr lang="en-US" sz="2400" dirty="0" smtClean="0"/>
              <a:t>		</a:t>
            </a:r>
            <a:r>
              <a:rPr lang="en-US" sz="2400" dirty="0" err="1" smtClean="0"/>
              <a:t>System.out.println</a:t>
            </a:r>
            <a:r>
              <a:rPr lang="en-US" sz="2400" dirty="0"/>
              <a:t>("</a:t>
            </a:r>
            <a:r>
              <a:rPr lang="en-US" sz="2400" dirty="0" err="1"/>
              <a:t>i</a:t>
            </a:r>
            <a:r>
              <a:rPr lang="en-US" sz="2400" dirty="0"/>
              <a:t> is greater than 3.");</a:t>
            </a:r>
          </a:p>
          <a:p>
            <a:pPr marL="1262063" lvl="3" indent="0" algn="just">
              <a:buNone/>
            </a:pPr>
            <a:r>
              <a:rPr lang="en-US" sz="2400" dirty="0"/>
              <a:t>}</a:t>
            </a:r>
          </a:p>
        </p:txBody>
      </p:sp>
    </p:spTree>
    <p:extLst>
      <p:ext uri="{BB962C8B-B14F-4D97-AF65-F5344CB8AC3E}">
        <p14:creationId xmlns:p14="http://schemas.microsoft.com/office/powerpoint/2010/main" xmlns="" val="4324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Switch statement</a:t>
            </a:r>
            <a:endParaRPr lang="en-US" sz="4000" dirty="0"/>
          </a:p>
        </p:txBody>
      </p:sp>
      <p:sp>
        <p:nvSpPr>
          <p:cNvPr id="3" name="Content Placeholder 2"/>
          <p:cNvSpPr>
            <a:spLocks noGrp="1"/>
          </p:cNvSpPr>
          <p:nvPr>
            <p:ph idx="1"/>
          </p:nvPr>
        </p:nvSpPr>
        <p:spPr>
          <a:xfrm>
            <a:off x="838200" y="820270"/>
            <a:ext cx="10515600" cy="6037729"/>
          </a:xfrm>
        </p:spPr>
        <p:txBody>
          <a:bodyPr>
            <a:normAutofit/>
          </a:bodyPr>
          <a:lstStyle/>
          <a:p>
            <a:pPr marL="577850" algn="just"/>
            <a:r>
              <a:rPr lang="en-US" dirty="0" smtClean="0"/>
              <a:t>Example use of </a:t>
            </a:r>
            <a:r>
              <a:rPr lang="en-US" b="1" dirty="0" smtClean="0"/>
              <a:t>break</a:t>
            </a:r>
            <a:r>
              <a:rPr lang="en-US" dirty="0" smtClean="0"/>
              <a:t>:-</a:t>
            </a:r>
          </a:p>
          <a:p>
            <a:pPr marL="1263650" lvl="2" indent="0" algn="just">
              <a:buNone/>
            </a:pPr>
            <a:r>
              <a:rPr lang="en-US" sz="2400" dirty="0" smtClean="0"/>
              <a:t>for(</a:t>
            </a:r>
            <a:r>
              <a:rPr lang="en-US" sz="2400" dirty="0" err="1" smtClean="0"/>
              <a:t>int</a:t>
            </a:r>
            <a:r>
              <a:rPr lang="en-US" sz="2400" dirty="0" smtClean="0"/>
              <a:t> </a:t>
            </a:r>
            <a:r>
              <a:rPr lang="en-US" sz="2400" dirty="0" err="1"/>
              <a:t>i</a:t>
            </a:r>
            <a:r>
              <a:rPr lang="en-US" sz="2400" dirty="0"/>
              <a:t>=0; </a:t>
            </a:r>
            <a:r>
              <a:rPr lang="en-US" sz="2400" dirty="0" err="1" smtClean="0"/>
              <a:t>i</a:t>
            </a:r>
            <a:r>
              <a:rPr lang="en-US" sz="2400" dirty="0" smtClean="0"/>
              <a:t>&lt;10; </a:t>
            </a:r>
            <a:r>
              <a:rPr lang="en-US" sz="2400" dirty="0" err="1"/>
              <a:t>i</a:t>
            </a:r>
            <a:r>
              <a:rPr lang="en-US" sz="2400" dirty="0"/>
              <a:t>++)</a:t>
            </a:r>
          </a:p>
          <a:p>
            <a:pPr marL="1263650" lvl="2" indent="0" algn="just">
              <a:buNone/>
            </a:pPr>
            <a:r>
              <a:rPr lang="en-US" sz="2400" dirty="0" smtClean="0"/>
              <a:t>	switch(</a:t>
            </a:r>
            <a:r>
              <a:rPr lang="en-US" sz="2400" dirty="0" err="1" smtClean="0"/>
              <a:t>i</a:t>
            </a:r>
            <a:r>
              <a:rPr lang="en-US" sz="2400" dirty="0"/>
              <a:t>) {</a:t>
            </a:r>
          </a:p>
          <a:p>
            <a:pPr marL="1263650" lvl="2" indent="0" algn="just">
              <a:buNone/>
            </a:pPr>
            <a:r>
              <a:rPr lang="en-US" sz="2400" dirty="0" smtClean="0"/>
              <a:t>		case </a:t>
            </a:r>
            <a:r>
              <a:rPr lang="en-US" sz="2400" dirty="0"/>
              <a:t>0:</a:t>
            </a:r>
          </a:p>
          <a:p>
            <a:pPr marL="1263650" lvl="2" indent="0" algn="just">
              <a:buNone/>
            </a:pPr>
            <a:r>
              <a:rPr lang="en-US" sz="2400" dirty="0" smtClean="0"/>
              <a:t>		case </a:t>
            </a:r>
            <a:r>
              <a:rPr lang="en-US" sz="2400" dirty="0"/>
              <a:t>1:</a:t>
            </a:r>
          </a:p>
          <a:p>
            <a:pPr marL="1263650" lvl="2" indent="0" algn="just">
              <a:buNone/>
            </a:pPr>
            <a:r>
              <a:rPr lang="en-US" sz="2400" dirty="0" smtClean="0"/>
              <a:t>		case </a:t>
            </a:r>
            <a:r>
              <a:rPr lang="en-US" sz="2400" dirty="0"/>
              <a:t>2:</a:t>
            </a:r>
          </a:p>
          <a:p>
            <a:pPr marL="1263650" lvl="2" indent="0" algn="just">
              <a:buNone/>
            </a:pPr>
            <a:r>
              <a:rPr lang="en-US" sz="2400" dirty="0" smtClean="0"/>
              <a:t>			</a:t>
            </a:r>
            <a:r>
              <a:rPr lang="en-US" sz="2400" dirty="0" err="1" smtClean="0"/>
              <a:t>System.out.println</a:t>
            </a:r>
            <a:r>
              <a:rPr lang="en-US" sz="2400" dirty="0"/>
              <a:t>("</a:t>
            </a:r>
            <a:r>
              <a:rPr lang="en-US" sz="2400" dirty="0" err="1"/>
              <a:t>i</a:t>
            </a:r>
            <a:r>
              <a:rPr lang="en-US" sz="2400" dirty="0"/>
              <a:t> is less than </a:t>
            </a:r>
            <a:r>
              <a:rPr lang="en-US" sz="2400" dirty="0" smtClean="0"/>
              <a:t>3");</a:t>
            </a:r>
          </a:p>
          <a:p>
            <a:pPr marL="1263650" lvl="2" indent="0" algn="just">
              <a:buNone/>
            </a:pPr>
            <a:r>
              <a:rPr lang="en-US" sz="2400" dirty="0" smtClean="0"/>
              <a:t>			Break;</a:t>
            </a:r>
          </a:p>
          <a:p>
            <a:pPr marL="1263650" lvl="2" indent="0" algn="just">
              <a:buNone/>
            </a:pPr>
            <a:r>
              <a:rPr lang="en-US" sz="2400" dirty="0" smtClean="0"/>
              <a:t>		case </a:t>
            </a:r>
            <a:r>
              <a:rPr lang="en-US" sz="2400" dirty="0"/>
              <a:t>3:</a:t>
            </a:r>
          </a:p>
          <a:p>
            <a:pPr marL="1263650" lvl="2" indent="0" algn="just">
              <a:buNone/>
            </a:pPr>
            <a:r>
              <a:rPr lang="en-US" sz="2400" dirty="0" smtClean="0"/>
              <a:t>		case </a:t>
            </a:r>
            <a:r>
              <a:rPr lang="en-US" sz="2400" dirty="0"/>
              <a:t>4</a:t>
            </a:r>
            <a:r>
              <a:rPr lang="en-US" sz="2400" dirty="0" smtClean="0"/>
              <a:t>:</a:t>
            </a:r>
          </a:p>
          <a:p>
            <a:pPr marL="1263650" lvl="2" indent="0" algn="just">
              <a:buNone/>
            </a:pPr>
            <a:r>
              <a:rPr lang="en-US" sz="2400" dirty="0" smtClean="0"/>
              <a:t>			</a:t>
            </a:r>
            <a:r>
              <a:rPr lang="en-US" sz="2400" dirty="0" err="1" smtClean="0"/>
              <a:t>System.out.println</a:t>
            </a:r>
            <a:r>
              <a:rPr lang="en-US" sz="2400" dirty="0"/>
              <a:t>("</a:t>
            </a:r>
            <a:r>
              <a:rPr lang="en-US" sz="2400" dirty="0" err="1"/>
              <a:t>i</a:t>
            </a:r>
            <a:r>
              <a:rPr lang="en-US" sz="2400" dirty="0"/>
              <a:t> is less than </a:t>
            </a:r>
            <a:r>
              <a:rPr lang="en-US" sz="2400" dirty="0" smtClean="0"/>
              <a:t>5");</a:t>
            </a:r>
            <a:endParaRPr lang="en-US" sz="2400" dirty="0"/>
          </a:p>
          <a:p>
            <a:pPr marL="1263650" lvl="2" indent="0" algn="just">
              <a:buNone/>
            </a:pPr>
            <a:r>
              <a:rPr lang="en-US" sz="2400" dirty="0" smtClean="0"/>
              <a:t>			break</a:t>
            </a:r>
            <a:r>
              <a:rPr lang="en-US" sz="2400" dirty="0"/>
              <a:t>;</a:t>
            </a:r>
          </a:p>
          <a:p>
            <a:pPr marL="1263650" lvl="2" indent="0" algn="just">
              <a:buNone/>
            </a:pPr>
            <a:r>
              <a:rPr lang="en-US" sz="2400" dirty="0" smtClean="0"/>
              <a:t>		default</a:t>
            </a:r>
            <a:r>
              <a:rPr lang="en-US" sz="2400" dirty="0"/>
              <a:t>:</a:t>
            </a:r>
          </a:p>
          <a:p>
            <a:pPr marL="1263650" lvl="2" indent="0" algn="just">
              <a:buNone/>
            </a:pPr>
            <a:r>
              <a:rPr lang="en-US" sz="2400" dirty="0" smtClean="0"/>
              <a:t>			</a:t>
            </a:r>
            <a:r>
              <a:rPr lang="en-US" sz="2400" dirty="0" err="1" smtClean="0"/>
              <a:t>System.out.println</a:t>
            </a:r>
            <a:r>
              <a:rPr lang="en-US" sz="2400" dirty="0"/>
              <a:t>("</a:t>
            </a:r>
            <a:r>
              <a:rPr lang="en-US" sz="2400" dirty="0" err="1"/>
              <a:t>i</a:t>
            </a:r>
            <a:r>
              <a:rPr lang="en-US" sz="2400" dirty="0"/>
              <a:t> is 5</a:t>
            </a:r>
            <a:r>
              <a:rPr lang="en-US" sz="2400" dirty="0" smtClean="0"/>
              <a:t> </a:t>
            </a:r>
            <a:r>
              <a:rPr lang="en-US" sz="2400" dirty="0"/>
              <a:t>or more");</a:t>
            </a:r>
          </a:p>
          <a:p>
            <a:pPr marL="1263650" lvl="2" indent="0" algn="just">
              <a:buNone/>
            </a:pPr>
            <a:r>
              <a:rPr lang="en-US" sz="2400" dirty="0" smtClean="0"/>
              <a:t>	}</a:t>
            </a:r>
            <a:endParaRPr lang="en-US" sz="2400" dirty="0"/>
          </a:p>
        </p:txBody>
      </p:sp>
    </p:spTree>
    <p:extLst>
      <p:ext uri="{BB962C8B-B14F-4D97-AF65-F5344CB8AC3E}">
        <p14:creationId xmlns:p14="http://schemas.microsoft.com/office/powerpoint/2010/main" xmlns="" val="3660610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Iteration or loop </a:t>
            </a:r>
            <a:r>
              <a:rPr lang="en-US" sz="4000" dirty="0"/>
              <a:t>Statements</a:t>
            </a:r>
          </a:p>
        </p:txBody>
      </p:sp>
      <p:sp>
        <p:nvSpPr>
          <p:cNvPr id="3" name="Content Placeholder 2"/>
          <p:cNvSpPr>
            <a:spLocks noGrp="1"/>
          </p:cNvSpPr>
          <p:nvPr>
            <p:ph idx="1"/>
          </p:nvPr>
        </p:nvSpPr>
        <p:spPr>
          <a:xfrm>
            <a:off x="838200" y="820271"/>
            <a:ext cx="10515600" cy="5356692"/>
          </a:xfrm>
        </p:spPr>
        <p:txBody>
          <a:bodyPr/>
          <a:lstStyle/>
          <a:p>
            <a:pPr algn="just"/>
            <a:r>
              <a:rPr lang="en-US" dirty="0"/>
              <a:t>Java supports </a:t>
            </a:r>
            <a:r>
              <a:rPr lang="en-US" dirty="0" smtClean="0"/>
              <a:t>three iteration statements: </a:t>
            </a:r>
          </a:p>
          <a:p>
            <a:pPr marL="631825" indent="-282575" algn="just">
              <a:buFont typeface="Wingdings" panose="05000000000000000000" pitchFamily="2" charset="2"/>
              <a:buChar char="ü"/>
            </a:pPr>
            <a:r>
              <a:rPr lang="en-US" dirty="0" smtClean="0"/>
              <a:t>While</a:t>
            </a:r>
          </a:p>
          <a:p>
            <a:pPr marL="631825" indent="-282575" algn="just">
              <a:buFont typeface="Wingdings" panose="05000000000000000000" pitchFamily="2" charset="2"/>
              <a:buChar char="ü"/>
            </a:pPr>
            <a:r>
              <a:rPr lang="en-US" dirty="0" smtClean="0"/>
              <a:t>do-while</a:t>
            </a:r>
          </a:p>
          <a:p>
            <a:pPr marL="631825" indent="-282575" algn="just">
              <a:buFont typeface="Wingdings" panose="05000000000000000000" pitchFamily="2" charset="2"/>
              <a:buChar char="ü"/>
            </a:pPr>
            <a:r>
              <a:rPr lang="en-US" dirty="0" smtClean="0"/>
              <a:t>For</a:t>
            </a:r>
            <a:endParaRPr lang="en-US" dirty="0"/>
          </a:p>
          <a:p>
            <a:pPr algn="just"/>
            <a:endParaRPr lang="en-US" dirty="0" smtClean="0"/>
          </a:p>
          <a:p>
            <a:pPr algn="just"/>
            <a:r>
              <a:rPr lang="en-US" dirty="0" smtClean="0"/>
              <a:t>A </a:t>
            </a:r>
            <a:r>
              <a:rPr lang="en-US" dirty="0"/>
              <a:t>loop repeatedly executes the same set of instructions until a termination condition is met.</a:t>
            </a:r>
          </a:p>
          <a:p>
            <a:pPr marL="349250" indent="0" algn="just">
              <a:buNone/>
            </a:pPr>
            <a:endParaRPr lang="en-US" dirty="0" smtClean="0"/>
          </a:p>
        </p:txBody>
      </p:sp>
    </p:spTree>
    <p:extLst>
      <p:ext uri="{BB962C8B-B14F-4D97-AF65-F5344CB8AC3E}">
        <p14:creationId xmlns:p14="http://schemas.microsoft.com/office/powerpoint/2010/main" xmlns="" val="1104349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While</a:t>
            </a:r>
          </a:p>
        </p:txBody>
      </p:sp>
      <p:sp>
        <p:nvSpPr>
          <p:cNvPr id="3" name="Content Placeholder 2"/>
          <p:cNvSpPr>
            <a:spLocks noGrp="1"/>
          </p:cNvSpPr>
          <p:nvPr>
            <p:ph idx="1"/>
          </p:nvPr>
        </p:nvSpPr>
        <p:spPr>
          <a:xfrm>
            <a:off x="838200" y="820271"/>
            <a:ext cx="10515600" cy="5356692"/>
          </a:xfrm>
        </p:spPr>
        <p:txBody>
          <a:bodyPr/>
          <a:lstStyle/>
          <a:p>
            <a:pPr marL="1263650" lvl="2" indent="0" algn="just">
              <a:buNone/>
            </a:pPr>
            <a:endParaRPr lang="en-US" sz="2200" dirty="0" smtClean="0"/>
          </a:p>
          <a:p>
            <a:pPr marL="1263650" lvl="2" indent="0" algn="just">
              <a:buNone/>
            </a:pPr>
            <a:r>
              <a:rPr lang="en-US" sz="2200" dirty="0" smtClean="0"/>
              <a:t>while(condition</a:t>
            </a:r>
            <a:r>
              <a:rPr lang="en-US" sz="2200" dirty="0"/>
              <a:t>) {</a:t>
            </a:r>
          </a:p>
          <a:p>
            <a:pPr marL="1263650" lvl="2" indent="0" algn="just">
              <a:buNone/>
            </a:pPr>
            <a:r>
              <a:rPr lang="en-US" sz="2200" dirty="0"/>
              <a:t>// body of loop</a:t>
            </a:r>
          </a:p>
          <a:p>
            <a:pPr marL="1263650" lvl="2" indent="0" algn="just">
              <a:buNone/>
            </a:pPr>
            <a:r>
              <a:rPr lang="en-US" sz="2200" dirty="0" smtClean="0"/>
              <a:t>}</a:t>
            </a:r>
          </a:p>
          <a:p>
            <a:pPr marL="1263650" lvl="2" indent="0" algn="just">
              <a:buNone/>
            </a:pPr>
            <a:endParaRPr lang="en-US" sz="2200" dirty="0" smtClean="0"/>
          </a:p>
        </p:txBody>
      </p:sp>
      <p:grpSp>
        <p:nvGrpSpPr>
          <p:cNvPr id="7" name="Group 6"/>
          <p:cNvGrpSpPr/>
          <p:nvPr/>
        </p:nvGrpSpPr>
        <p:grpSpPr>
          <a:xfrm>
            <a:off x="5504325" y="1187822"/>
            <a:ext cx="4495800" cy="5183188"/>
            <a:chOff x="4979892" y="838200"/>
            <a:chExt cx="4495800" cy="5183188"/>
          </a:xfrm>
        </p:grpSpPr>
        <p:graphicFrame>
          <p:nvGraphicFramePr>
            <p:cNvPr id="4" name="Object 7"/>
            <p:cNvGraphicFramePr>
              <a:graphicFrameLocks noChangeAspect="1"/>
            </p:cNvGraphicFramePr>
            <p:nvPr>
              <p:extLst>
                <p:ext uri="{D42A27DB-BD31-4B8C-83A1-F6EECF244321}">
                  <p14:modId xmlns:p14="http://schemas.microsoft.com/office/powerpoint/2010/main" xmlns="" val="1087732722"/>
                </p:ext>
              </p:extLst>
            </p:nvPr>
          </p:nvGraphicFramePr>
          <p:xfrm>
            <a:off x="4979892" y="1598613"/>
            <a:ext cx="4495800" cy="4422775"/>
          </p:xfrm>
          <a:graphic>
            <a:graphicData uri="http://schemas.openxmlformats.org/presentationml/2006/ole">
              <p:oleObj spid="_x0000_s2065" name="Picture" r:id="rId3" imgW="3028950" imgH="3495675" progId="Word.Picture.8">
                <p:embed/>
              </p:oleObj>
            </a:graphicData>
          </a:graphic>
        </p:graphicFrame>
        <p:sp>
          <p:nvSpPr>
            <p:cNvPr id="5" name="AutoShape 9"/>
            <p:cNvSpPr>
              <a:spLocks noChangeArrowheads="1"/>
            </p:cNvSpPr>
            <p:nvPr/>
          </p:nvSpPr>
          <p:spPr bwMode="auto">
            <a:xfrm>
              <a:off x="6351492" y="838200"/>
              <a:ext cx="1752600" cy="457200"/>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t>START</a:t>
              </a:r>
            </a:p>
          </p:txBody>
        </p:sp>
        <p:sp>
          <p:nvSpPr>
            <p:cNvPr id="6" name="Line 10"/>
            <p:cNvSpPr>
              <a:spLocks noChangeShapeType="1"/>
            </p:cNvSpPr>
            <p:nvPr/>
          </p:nvSpPr>
          <p:spPr bwMode="auto">
            <a:xfrm>
              <a:off x="7329392" y="1295400"/>
              <a:ext cx="0" cy="457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xmlns="" val="116482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While</a:t>
            </a:r>
          </a:p>
        </p:txBody>
      </p:sp>
      <p:sp>
        <p:nvSpPr>
          <p:cNvPr id="3" name="Content Placeholder 2"/>
          <p:cNvSpPr>
            <a:spLocks noGrp="1"/>
          </p:cNvSpPr>
          <p:nvPr>
            <p:ph idx="1"/>
          </p:nvPr>
        </p:nvSpPr>
        <p:spPr>
          <a:xfrm>
            <a:off x="838200" y="820271"/>
            <a:ext cx="10515600" cy="5356692"/>
          </a:xfrm>
        </p:spPr>
        <p:txBody>
          <a:bodyPr/>
          <a:lstStyle/>
          <a:p>
            <a:pPr algn="just"/>
            <a:r>
              <a:rPr lang="en-US" dirty="0"/>
              <a:t>Java supports </a:t>
            </a:r>
            <a:r>
              <a:rPr lang="en-US" dirty="0" smtClean="0"/>
              <a:t>three iteration statements: </a:t>
            </a:r>
          </a:p>
          <a:p>
            <a:pPr marL="1263650" lvl="2" indent="0" algn="just">
              <a:buNone/>
            </a:pPr>
            <a:endParaRPr lang="en-US" sz="2200" dirty="0" smtClean="0"/>
          </a:p>
          <a:p>
            <a:pPr marL="1263650" lvl="2" indent="0" algn="just">
              <a:buNone/>
            </a:pPr>
            <a:r>
              <a:rPr lang="en-US" sz="2200" dirty="0" smtClean="0"/>
              <a:t>while(condition</a:t>
            </a:r>
            <a:r>
              <a:rPr lang="en-US" sz="2200" dirty="0"/>
              <a:t>) {</a:t>
            </a:r>
          </a:p>
          <a:p>
            <a:pPr marL="1263650" lvl="2" indent="0" algn="just">
              <a:buNone/>
            </a:pPr>
            <a:r>
              <a:rPr lang="en-US" sz="2200" dirty="0"/>
              <a:t>// body of loop</a:t>
            </a:r>
          </a:p>
          <a:p>
            <a:pPr marL="1263650" lvl="2" indent="0" algn="just">
              <a:buNone/>
            </a:pPr>
            <a:r>
              <a:rPr lang="en-US" sz="2200" dirty="0" smtClean="0"/>
              <a:t>}</a:t>
            </a:r>
          </a:p>
          <a:p>
            <a:pPr marL="1263650" lvl="2" indent="0" algn="just">
              <a:buNone/>
            </a:pPr>
            <a:endParaRPr lang="en-US" sz="2200" dirty="0" smtClean="0"/>
          </a:p>
          <a:p>
            <a:pPr marL="228600" lvl="2" algn="just"/>
            <a:r>
              <a:rPr lang="en-US" sz="2800" dirty="0"/>
              <a:t>The condition can be any Boolean expression. </a:t>
            </a:r>
            <a:endParaRPr lang="en-US" sz="2800" dirty="0" smtClean="0"/>
          </a:p>
          <a:p>
            <a:pPr marL="228600" lvl="2" algn="just"/>
            <a:r>
              <a:rPr lang="en-US" sz="2800" dirty="0" smtClean="0"/>
              <a:t>The </a:t>
            </a:r>
            <a:r>
              <a:rPr lang="en-US" sz="2800" dirty="0"/>
              <a:t>body of the loop will be executed as long as the conditional expression is true. </a:t>
            </a:r>
            <a:endParaRPr lang="en-US" sz="2800" dirty="0" smtClean="0"/>
          </a:p>
          <a:p>
            <a:pPr marL="228600" lvl="2" algn="just"/>
            <a:r>
              <a:rPr lang="en-US" sz="2800" dirty="0" smtClean="0"/>
              <a:t>When </a:t>
            </a:r>
            <a:r>
              <a:rPr lang="en-US" sz="2800" dirty="0"/>
              <a:t>condition becomes false, control passes to the next line of code immediately following the loop. </a:t>
            </a:r>
            <a:endParaRPr lang="en-US" sz="2800" dirty="0" smtClean="0"/>
          </a:p>
          <a:p>
            <a:pPr marL="228600" lvl="2" algn="just"/>
            <a:r>
              <a:rPr lang="en-US" sz="2800" dirty="0" smtClean="0"/>
              <a:t>The </a:t>
            </a:r>
            <a:r>
              <a:rPr lang="en-US" sz="2800" dirty="0"/>
              <a:t>curly braces are unnecessary if only a single statement is being repeated</a:t>
            </a:r>
          </a:p>
        </p:txBody>
      </p:sp>
    </p:spTree>
    <p:extLst>
      <p:ext uri="{BB962C8B-B14F-4D97-AF65-F5344CB8AC3E}">
        <p14:creationId xmlns:p14="http://schemas.microsoft.com/office/powerpoint/2010/main" xmlns="" val="1605127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Control Statements</a:t>
            </a:r>
          </a:p>
        </p:txBody>
      </p:sp>
      <p:sp>
        <p:nvSpPr>
          <p:cNvPr id="3" name="Content Placeholder 2"/>
          <p:cNvSpPr>
            <a:spLocks noGrp="1"/>
          </p:cNvSpPr>
          <p:nvPr>
            <p:ph idx="1"/>
          </p:nvPr>
        </p:nvSpPr>
        <p:spPr>
          <a:xfrm>
            <a:off x="676836" y="820271"/>
            <a:ext cx="7216588" cy="5795622"/>
          </a:xfrm>
        </p:spPr>
        <p:txBody>
          <a:bodyPr>
            <a:normAutofit/>
          </a:bodyPr>
          <a:lstStyle/>
          <a:p>
            <a:pPr algn="just"/>
            <a:r>
              <a:rPr lang="en-US" dirty="0"/>
              <a:t>The default flow of control in a program is </a:t>
            </a:r>
            <a:r>
              <a:rPr lang="en-US" dirty="0" smtClean="0"/>
              <a:t>top to bottom, </a:t>
            </a:r>
            <a:r>
              <a:rPr lang="en-US" dirty="0"/>
              <a:t>i.e. all the statements of a program are executed one by one in the sequence from top to </a:t>
            </a:r>
            <a:r>
              <a:rPr lang="en-US" dirty="0" smtClean="0"/>
              <a:t>bottom. </a:t>
            </a:r>
          </a:p>
          <a:p>
            <a:pPr algn="just"/>
            <a:r>
              <a:rPr lang="en-US" dirty="0" smtClean="0"/>
              <a:t>This execution </a:t>
            </a:r>
            <a:r>
              <a:rPr lang="en-US" dirty="0"/>
              <a:t>order can be altered with the help of control instructions.</a:t>
            </a:r>
          </a:p>
          <a:p>
            <a:pPr algn="just"/>
            <a:r>
              <a:rPr lang="en-US" dirty="0"/>
              <a:t>Java supports three types of control </a:t>
            </a:r>
            <a:r>
              <a:rPr lang="en-US" dirty="0" smtClean="0"/>
              <a:t>instructions</a:t>
            </a:r>
          </a:p>
          <a:p>
            <a:pPr marL="631825" indent="-282575" algn="just">
              <a:buFont typeface="Wingdings" panose="05000000000000000000" pitchFamily="2" charset="2"/>
              <a:buChar char="ü"/>
            </a:pPr>
            <a:r>
              <a:rPr lang="en-US" dirty="0" smtClean="0"/>
              <a:t>Selection </a:t>
            </a:r>
          </a:p>
          <a:p>
            <a:pPr marL="631825" indent="-282575" algn="just">
              <a:buFont typeface="Wingdings" panose="05000000000000000000" pitchFamily="2" charset="2"/>
              <a:buChar char="ü"/>
            </a:pPr>
            <a:r>
              <a:rPr lang="en-US" dirty="0" smtClean="0"/>
              <a:t>Iteration </a:t>
            </a:r>
          </a:p>
          <a:p>
            <a:pPr marL="631825" indent="-282575" algn="just">
              <a:buFont typeface="Wingdings" panose="05000000000000000000" pitchFamily="2" charset="2"/>
              <a:buChar char="ü"/>
            </a:pPr>
            <a:r>
              <a:rPr lang="en-US" dirty="0" smtClean="0"/>
              <a:t>Jump</a:t>
            </a:r>
            <a:endParaRPr lang="en-US" dirty="0"/>
          </a:p>
        </p:txBody>
      </p:sp>
      <p:grpSp>
        <p:nvGrpSpPr>
          <p:cNvPr id="9" name="Group 8"/>
          <p:cNvGrpSpPr/>
          <p:nvPr/>
        </p:nvGrpSpPr>
        <p:grpSpPr>
          <a:xfrm>
            <a:off x="8054789" y="1006475"/>
            <a:ext cx="4137211" cy="3175560"/>
            <a:chOff x="2268538" y="2997200"/>
            <a:chExt cx="4337050" cy="3070225"/>
          </a:xfrm>
        </p:grpSpPr>
        <p:sp>
          <p:nvSpPr>
            <p:cNvPr id="4" name="Rectangle 4"/>
            <p:cNvSpPr>
              <a:spLocks noChangeArrowheads="1"/>
            </p:cNvSpPr>
            <p:nvPr/>
          </p:nvSpPr>
          <p:spPr bwMode="auto">
            <a:xfrm>
              <a:off x="2268538" y="2997200"/>
              <a:ext cx="4319587" cy="504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200" dirty="0">
                  <a:latin typeface="Arial" panose="020B0604020202020204" pitchFamily="34" charset="0"/>
                  <a:cs typeface="Arial" panose="020B0604020202020204" pitchFamily="34" charset="0"/>
                </a:rPr>
                <a:t>Statement 1</a:t>
              </a:r>
              <a:endParaRPr lang="en-IN" sz="3200" dirty="0">
                <a:latin typeface="Arial" panose="020B0604020202020204" pitchFamily="34" charset="0"/>
                <a:cs typeface="Arial" panose="020B0604020202020204" pitchFamily="34" charset="0"/>
              </a:endParaRPr>
            </a:p>
          </p:txBody>
        </p:sp>
        <p:sp>
          <p:nvSpPr>
            <p:cNvPr id="5" name="Rectangle 6"/>
            <p:cNvSpPr>
              <a:spLocks noChangeArrowheads="1"/>
            </p:cNvSpPr>
            <p:nvPr/>
          </p:nvSpPr>
          <p:spPr bwMode="auto">
            <a:xfrm>
              <a:off x="2286000" y="5562600"/>
              <a:ext cx="4319588" cy="504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200">
                  <a:latin typeface="Arial" panose="020B0604020202020204" pitchFamily="34" charset="0"/>
                  <a:cs typeface="Arial" panose="020B0604020202020204" pitchFamily="34" charset="0"/>
                </a:rPr>
                <a:t>Statement 3</a:t>
              </a:r>
              <a:endParaRPr lang="en-IN" sz="3200">
                <a:latin typeface="Arial" panose="020B0604020202020204" pitchFamily="34" charset="0"/>
                <a:cs typeface="Arial" panose="020B0604020202020204" pitchFamily="34" charset="0"/>
              </a:endParaRPr>
            </a:p>
          </p:txBody>
        </p:sp>
        <p:sp>
          <p:nvSpPr>
            <p:cNvPr id="6" name="Rectangle 7"/>
            <p:cNvSpPr>
              <a:spLocks noChangeArrowheads="1"/>
            </p:cNvSpPr>
            <p:nvPr/>
          </p:nvSpPr>
          <p:spPr bwMode="auto">
            <a:xfrm>
              <a:off x="2286000" y="3962400"/>
              <a:ext cx="4319588" cy="504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200" dirty="0">
                  <a:latin typeface="Arial" panose="020B0604020202020204" pitchFamily="34" charset="0"/>
                  <a:cs typeface="Arial" panose="020B0604020202020204" pitchFamily="34" charset="0"/>
                </a:rPr>
                <a:t>Statement 2</a:t>
              </a:r>
              <a:endParaRPr lang="en-IN" sz="3200" dirty="0">
                <a:latin typeface="Arial" panose="020B0604020202020204" pitchFamily="34" charset="0"/>
                <a:cs typeface="Arial" panose="020B0604020202020204" pitchFamily="34" charset="0"/>
              </a:endParaRPr>
            </a:p>
          </p:txBody>
        </p:sp>
        <p:sp>
          <p:nvSpPr>
            <p:cNvPr id="7" name="Line 8"/>
            <p:cNvSpPr>
              <a:spLocks noChangeShapeType="1"/>
            </p:cNvSpPr>
            <p:nvPr/>
          </p:nvSpPr>
          <p:spPr bwMode="auto">
            <a:xfrm>
              <a:off x="4343400" y="3581400"/>
              <a:ext cx="0" cy="360363"/>
            </a:xfrm>
            <a:prstGeom prst="line">
              <a:avLst/>
            </a:prstGeom>
            <a:ln>
              <a:solidFill>
                <a:srgbClr val="FF0000"/>
              </a:solidFill>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8" name="Line 9"/>
            <p:cNvSpPr>
              <a:spLocks noChangeShapeType="1"/>
            </p:cNvSpPr>
            <p:nvPr/>
          </p:nvSpPr>
          <p:spPr bwMode="auto">
            <a:xfrm>
              <a:off x="4284663" y="4508500"/>
              <a:ext cx="0" cy="1008063"/>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xmlns="" val="887822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While</a:t>
            </a:r>
          </a:p>
        </p:txBody>
      </p:sp>
      <p:sp>
        <p:nvSpPr>
          <p:cNvPr id="3" name="Content Placeholder 2"/>
          <p:cNvSpPr>
            <a:spLocks noGrp="1"/>
          </p:cNvSpPr>
          <p:nvPr>
            <p:ph idx="1"/>
          </p:nvPr>
        </p:nvSpPr>
        <p:spPr>
          <a:xfrm>
            <a:off x="838200" y="820271"/>
            <a:ext cx="10515600" cy="5356692"/>
          </a:xfrm>
        </p:spPr>
        <p:txBody>
          <a:bodyPr/>
          <a:lstStyle/>
          <a:p>
            <a:pPr algn="just"/>
            <a:r>
              <a:rPr lang="en-US" dirty="0" smtClean="0"/>
              <a:t>Example: Print the numbers from 10 to 1.</a:t>
            </a:r>
          </a:p>
          <a:p>
            <a:pPr marL="1263650" lvl="2" indent="0" algn="just">
              <a:buNone/>
            </a:pPr>
            <a:endParaRPr lang="en-US" sz="2200" dirty="0" smtClean="0"/>
          </a:p>
          <a:p>
            <a:pPr marL="1263650" lvl="2" indent="0" algn="just">
              <a:buNone/>
            </a:pPr>
            <a:r>
              <a:rPr lang="en-US" sz="2400" dirty="0" err="1"/>
              <a:t>int</a:t>
            </a:r>
            <a:r>
              <a:rPr lang="en-US" sz="2400" dirty="0"/>
              <a:t> </a:t>
            </a:r>
            <a:r>
              <a:rPr lang="en-US" sz="2400" dirty="0" err="1" smtClean="0"/>
              <a:t>i</a:t>
            </a:r>
            <a:r>
              <a:rPr lang="en-US" sz="2400" dirty="0" smtClean="0"/>
              <a:t> </a:t>
            </a:r>
            <a:r>
              <a:rPr lang="en-US" sz="2400" dirty="0"/>
              <a:t>= 10;</a:t>
            </a:r>
          </a:p>
          <a:p>
            <a:pPr marL="1263650" lvl="2" indent="0" algn="just">
              <a:buNone/>
            </a:pPr>
            <a:r>
              <a:rPr lang="en-US" sz="2400" dirty="0" smtClean="0"/>
              <a:t>while(</a:t>
            </a:r>
            <a:r>
              <a:rPr lang="en-US" sz="2400" dirty="0" err="1" smtClean="0"/>
              <a:t>i</a:t>
            </a:r>
            <a:r>
              <a:rPr lang="en-US" sz="2400" dirty="0" smtClean="0"/>
              <a:t> </a:t>
            </a:r>
            <a:r>
              <a:rPr lang="en-US" sz="2400" dirty="0"/>
              <a:t>&gt; 0) </a:t>
            </a:r>
            <a:endParaRPr lang="en-US" sz="2400" dirty="0" smtClean="0"/>
          </a:p>
          <a:p>
            <a:pPr marL="1263650" lvl="2" indent="0" algn="just">
              <a:buNone/>
            </a:pPr>
            <a:r>
              <a:rPr lang="en-US" sz="2400" dirty="0" smtClean="0"/>
              <a:t>{</a:t>
            </a:r>
            <a:endParaRPr lang="en-US" sz="2400" dirty="0"/>
          </a:p>
          <a:p>
            <a:pPr marL="1263650" lvl="2" indent="0" algn="just">
              <a:buNone/>
            </a:pPr>
            <a:r>
              <a:rPr lang="en-US" sz="2400" dirty="0" smtClean="0"/>
              <a:t>	</a:t>
            </a:r>
            <a:r>
              <a:rPr lang="en-US" sz="2400" dirty="0" err="1" smtClean="0"/>
              <a:t>System.out.println</a:t>
            </a:r>
            <a:r>
              <a:rPr lang="en-US" sz="2400" dirty="0" smtClean="0"/>
              <a:t>(</a:t>
            </a:r>
            <a:r>
              <a:rPr lang="en-US" sz="2400" dirty="0" err="1" smtClean="0"/>
              <a:t>i</a:t>
            </a:r>
            <a:r>
              <a:rPr lang="en-US" sz="2400" dirty="0" smtClean="0"/>
              <a:t>);</a:t>
            </a:r>
            <a:endParaRPr lang="en-US" sz="2400" dirty="0"/>
          </a:p>
          <a:p>
            <a:pPr marL="1263650" lvl="2" indent="0" algn="just">
              <a:buNone/>
            </a:pPr>
            <a:r>
              <a:rPr lang="en-US" sz="2400" dirty="0" smtClean="0"/>
              <a:t>	</a:t>
            </a:r>
            <a:r>
              <a:rPr lang="en-US" sz="2400" dirty="0" err="1" smtClean="0"/>
              <a:t>i</a:t>
            </a:r>
            <a:r>
              <a:rPr lang="en-US" sz="2400" dirty="0" smtClean="0"/>
              <a:t>-</a:t>
            </a:r>
            <a:r>
              <a:rPr lang="en-US" sz="2400" dirty="0"/>
              <a:t>-;</a:t>
            </a:r>
          </a:p>
          <a:p>
            <a:pPr marL="1263650" lvl="2" indent="0" algn="just">
              <a:buNone/>
            </a:pPr>
            <a:r>
              <a:rPr lang="en-US" sz="2400" dirty="0"/>
              <a:t>}</a:t>
            </a:r>
            <a:endParaRPr lang="en-US" sz="2400" dirty="0" smtClean="0"/>
          </a:p>
        </p:txBody>
      </p:sp>
    </p:spTree>
    <p:extLst>
      <p:ext uri="{BB962C8B-B14F-4D97-AF65-F5344CB8AC3E}">
        <p14:creationId xmlns:p14="http://schemas.microsoft.com/office/powerpoint/2010/main" xmlns="" val="244213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While</a:t>
            </a:r>
          </a:p>
        </p:txBody>
      </p:sp>
      <p:sp>
        <p:nvSpPr>
          <p:cNvPr id="3" name="Content Placeholder 2"/>
          <p:cNvSpPr>
            <a:spLocks noGrp="1"/>
          </p:cNvSpPr>
          <p:nvPr>
            <p:ph idx="1"/>
          </p:nvPr>
        </p:nvSpPr>
        <p:spPr>
          <a:xfrm>
            <a:off x="838200" y="820270"/>
            <a:ext cx="10515600" cy="6037729"/>
          </a:xfrm>
        </p:spPr>
        <p:txBody>
          <a:bodyPr>
            <a:normAutofit fontScale="85000" lnSpcReduction="20000"/>
          </a:bodyPr>
          <a:lstStyle/>
          <a:p>
            <a:pPr algn="just"/>
            <a:r>
              <a:rPr lang="en-US" dirty="0" smtClean="0"/>
              <a:t>Example: </a:t>
            </a:r>
            <a:r>
              <a:rPr lang="en-US" dirty="0"/>
              <a:t>Print the numbers from 10 to 1.</a:t>
            </a:r>
          </a:p>
          <a:p>
            <a:pPr marL="1263650" lvl="2" indent="0" algn="just">
              <a:buNone/>
            </a:pPr>
            <a:endParaRPr lang="en-US" sz="2600" dirty="0" smtClean="0"/>
          </a:p>
          <a:p>
            <a:pPr marL="1263650" lvl="2" indent="0" algn="just">
              <a:buNone/>
            </a:pPr>
            <a:r>
              <a:rPr lang="en-US" sz="2600" dirty="0" err="1"/>
              <a:t>int</a:t>
            </a:r>
            <a:r>
              <a:rPr lang="en-US" sz="2600" dirty="0"/>
              <a:t> </a:t>
            </a:r>
            <a:r>
              <a:rPr lang="en-US" sz="2600" dirty="0" err="1" smtClean="0"/>
              <a:t>i</a:t>
            </a:r>
            <a:r>
              <a:rPr lang="en-US" sz="2600" dirty="0" smtClean="0"/>
              <a:t> </a:t>
            </a:r>
            <a:r>
              <a:rPr lang="en-US" sz="2600" dirty="0"/>
              <a:t>= 10;</a:t>
            </a:r>
          </a:p>
          <a:p>
            <a:pPr marL="1263650" lvl="2" indent="0" algn="just">
              <a:buNone/>
            </a:pPr>
            <a:r>
              <a:rPr lang="en-US" sz="2600" dirty="0" smtClean="0"/>
              <a:t>while(</a:t>
            </a:r>
            <a:r>
              <a:rPr lang="en-US" sz="2600" dirty="0" err="1" smtClean="0"/>
              <a:t>i</a:t>
            </a:r>
            <a:r>
              <a:rPr lang="en-US" sz="2600" dirty="0" smtClean="0"/>
              <a:t> </a:t>
            </a:r>
            <a:r>
              <a:rPr lang="en-US" sz="2600" dirty="0"/>
              <a:t>&gt; 0) </a:t>
            </a:r>
            <a:endParaRPr lang="en-US" sz="2600" dirty="0" smtClean="0"/>
          </a:p>
          <a:p>
            <a:pPr marL="1263650" lvl="2" indent="0" algn="just">
              <a:buNone/>
            </a:pPr>
            <a:r>
              <a:rPr lang="en-US" sz="2600" dirty="0" smtClean="0"/>
              <a:t>{</a:t>
            </a:r>
            <a:endParaRPr lang="en-US" sz="2600" dirty="0"/>
          </a:p>
          <a:p>
            <a:pPr marL="1263650" lvl="2" indent="0" algn="just">
              <a:buNone/>
            </a:pPr>
            <a:r>
              <a:rPr lang="en-US" sz="2600" dirty="0" smtClean="0"/>
              <a:t>	</a:t>
            </a:r>
            <a:r>
              <a:rPr lang="en-US" sz="2600" dirty="0" err="1" smtClean="0"/>
              <a:t>System.out.println</a:t>
            </a:r>
            <a:r>
              <a:rPr lang="en-US" sz="2600" dirty="0" smtClean="0"/>
              <a:t>(</a:t>
            </a:r>
            <a:r>
              <a:rPr lang="en-US" sz="2600" dirty="0" err="1" smtClean="0"/>
              <a:t>i</a:t>
            </a:r>
            <a:r>
              <a:rPr lang="en-US" sz="2600" dirty="0" smtClean="0"/>
              <a:t>);</a:t>
            </a:r>
            <a:endParaRPr lang="en-US" sz="2600" dirty="0"/>
          </a:p>
          <a:p>
            <a:pPr marL="1263650" lvl="2" indent="0" algn="just">
              <a:buNone/>
            </a:pPr>
            <a:r>
              <a:rPr lang="en-US" sz="2600" dirty="0" smtClean="0"/>
              <a:t>	</a:t>
            </a:r>
            <a:r>
              <a:rPr lang="en-US" sz="2600" dirty="0" err="1" smtClean="0"/>
              <a:t>i</a:t>
            </a:r>
            <a:r>
              <a:rPr lang="en-US" sz="2600" dirty="0" smtClean="0"/>
              <a:t>-</a:t>
            </a:r>
            <a:r>
              <a:rPr lang="en-US" sz="2600" dirty="0"/>
              <a:t>-;</a:t>
            </a:r>
          </a:p>
          <a:p>
            <a:pPr marL="1263650" lvl="2" indent="0" algn="just">
              <a:buNone/>
            </a:pPr>
            <a:r>
              <a:rPr lang="en-US" sz="2600" dirty="0" smtClean="0"/>
              <a:t>}</a:t>
            </a:r>
          </a:p>
          <a:p>
            <a:pPr marL="1263650" lvl="2" indent="0" algn="just">
              <a:buNone/>
            </a:pPr>
            <a:endParaRPr lang="en-US" sz="2600" dirty="0"/>
          </a:p>
          <a:p>
            <a:pPr marL="1263650" lvl="2" indent="0" algn="just">
              <a:buNone/>
            </a:pPr>
            <a:r>
              <a:rPr lang="en-US" sz="2600" dirty="0" smtClean="0"/>
              <a:t>Output:</a:t>
            </a:r>
          </a:p>
          <a:p>
            <a:pPr marL="1263650" lvl="2" indent="0" algn="just">
              <a:buNone/>
            </a:pPr>
            <a:r>
              <a:rPr lang="en-US" sz="2600" dirty="0"/>
              <a:t> 10</a:t>
            </a:r>
          </a:p>
          <a:p>
            <a:pPr marL="1263650" lvl="2" indent="0" algn="just">
              <a:buNone/>
            </a:pPr>
            <a:r>
              <a:rPr lang="en-US" sz="2600" dirty="0"/>
              <a:t> 9</a:t>
            </a:r>
          </a:p>
          <a:p>
            <a:pPr marL="1263650" lvl="2" indent="0" algn="just">
              <a:buNone/>
            </a:pPr>
            <a:r>
              <a:rPr lang="en-US" sz="2600" dirty="0"/>
              <a:t> 8</a:t>
            </a:r>
          </a:p>
          <a:p>
            <a:pPr marL="1263650" lvl="2" indent="0" algn="just">
              <a:buNone/>
            </a:pPr>
            <a:r>
              <a:rPr lang="en-US" sz="2600" dirty="0"/>
              <a:t> 7</a:t>
            </a:r>
          </a:p>
          <a:p>
            <a:pPr marL="1263650" lvl="2" indent="0" algn="just">
              <a:buNone/>
            </a:pPr>
            <a:r>
              <a:rPr lang="en-US" sz="2600" dirty="0"/>
              <a:t> 6</a:t>
            </a:r>
          </a:p>
          <a:p>
            <a:pPr marL="1263650" lvl="2" indent="0" algn="just">
              <a:buNone/>
            </a:pPr>
            <a:r>
              <a:rPr lang="en-US" sz="2600" dirty="0"/>
              <a:t> 5</a:t>
            </a:r>
          </a:p>
          <a:p>
            <a:pPr marL="1263650" lvl="2" indent="0" algn="just">
              <a:buNone/>
            </a:pPr>
            <a:r>
              <a:rPr lang="en-US" sz="2600" dirty="0"/>
              <a:t> 4</a:t>
            </a:r>
          </a:p>
          <a:p>
            <a:pPr marL="1263650" lvl="2" indent="0" algn="just">
              <a:buNone/>
            </a:pPr>
            <a:r>
              <a:rPr lang="en-US" sz="2600" dirty="0"/>
              <a:t> 3</a:t>
            </a:r>
          </a:p>
          <a:p>
            <a:pPr marL="1263650" lvl="2" indent="0" algn="just">
              <a:buNone/>
            </a:pPr>
            <a:r>
              <a:rPr lang="en-US" sz="2600" dirty="0"/>
              <a:t> 2</a:t>
            </a:r>
          </a:p>
          <a:p>
            <a:pPr marL="1263650" lvl="2" indent="0" algn="just">
              <a:buNone/>
            </a:pPr>
            <a:r>
              <a:rPr lang="en-US" sz="2600" dirty="0"/>
              <a:t> 1</a:t>
            </a:r>
            <a:endParaRPr lang="en-US" sz="2600" dirty="0" smtClean="0"/>
          </a:p>
        </p:txBody>
      </p:sp>
    </p:spTree>
    <p:extLst>
      <p:ext uri="{BB962C8B-B14F-4D97-AF65-F5344CB8AC3E}">
        <p14:creationId xmlns:p14="http://schemas.microsoft.com/office/powerpoint/2010/main" xmlns="" val="196413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Do-while</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1263650" lvl="2" indent="0" algn="just">
              <a:buNone/>
            </a:pPr>
            <a:endParaRPr lang="en-US" sz="2200" dirty="0" smtClean="0"/>
          </a:p>
          <a:p>
            <a:pPr marL="1263650" lvl="2" indent="0" algn="just">
              <a:buNone/>
            </a:pPr>
            <a:r>
              <a:rPr lang="en-US" sz="2200" dirty="0"/>
              <a:t>do {</a:t>
            </a:r>
          </a:p>
          <a:p>
            <a:pPr marL="1263650" lvl="2" indent="0" algn="just">
              <a:buNone/>
            </a:pPr>
            <a:r>
              <a:rPr lang="en-US" sz="2200" dirty="0"/>
              <a:t>// body of loop</a:t>
            </a:r>
          </a:p>
          <a:p>
            <a:pPr marL="1263650" lvl="2" indent="0" algn="just">
              <a:buNone/>
            </a:pPr>
            <a:r>
              <a:rPr lang="en-US" sz="2200" dirty="0"/>
              <a:t>} while (condition</a:t>
            </a:r>
            <a:r>
              <a:rPr lang="en-US" sz="2200" dirty="0" smtClean="0"/>
              <a:t>);</a:t>
            </a:r>
          </a:p>
          <a:p>
            <a:pPr marL="1263650" lvl="2" indent="0" algn="just">
              <a:buNone/>
            </a:pPr>
            <a:endParaRPr lang="en-US" sz="2200" dirty="0" smtClean="0"/>
          </a:p>
        </p:txBody>
      </p:sp>
      <p:grpSp>
        <p:nvGrpSpPr>
          <p:cNvPr id="7" name="Group 6"/>
          <p:cNvGrpSpPr/>
          <p:nvPr/>
        </p:nvGrpSpPr>
        <p:grpSpPr>
          <a:xfrm>
            <a:off x="5047127" y="838200"/>
            <a:ext cx="3886200" cy="5105400"/>
            <a:chOff x="5047127" y="838200"/>
            <a:chExt cx="3886200" cy="5105400"/>
          </a:xfrm>
        </p:grpSpPr>
        <p:graphicFrame>
          <p:nvGraphicFramePr>
            <p:cNvPr id="4" name="Object 10"/>
            <p:cNvGraphicFramePr>
              <a:graphicFrameLocks noChangeAspect="1"/>
            </p:cNvGraphicFramePr>
            <p:nvPr>
              <p:extLst>
                <p:ext uri="{D42A27DB-BD31-4B8C-83A1-F6EECF244321}">
                  <p14:modId xmlns:p14="http://schemas.microsoft.com/office/powerpoint/2010/main" xmlns="" val="4004226019"/>
                </p:ext>
              </p:extLst>
            </p:nvPr>
          </p:nvGraphicFramePr>
          <p:xfrm>
            <a:off x="5047127" y="1295400"/>
            <a:ext cx="3886200" cy="4648200"/>
          </p:xfrm>
          <a:graphic>
            <a:graphicData uri="http://schemas.openxmlformats.org/presentationml/2006/ole">
              <p:oleObj spid="_x0000_s3088" name="Picture" r:id="rId3" imgW="3017520" imgH="3483864" progId="Word.Picture.8">
                <p:embed/>
              </p:oleObj>
            </a:graphicData>
          </a:graphic>
        </p:graphicFrame>
        <p:sp>
          <p:nvSpPr>
            <p:cNvPr id="5" name="AutoShape 9"/>
            <p:cNvSpPr>
              <a:spLocks noChangeArrowheads="1"/>
            </p:cNvSpPr>
            <p:nvPr/>
          </p:nvSpPr>
          <p:spPr bwMode="auto">
            <a:xfrm>
              <a:off x="6553194" y="838200"/>
              <a:ext cx="1752600" cy="457200"/>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t>START</a:t>
              </a:r>
            </a:p>
          </p:txBody>
        </p:sp>
        <p:sp>
          <p:nvSpPr>
            <p:cNvPr id="6" name="Line 10"/>
            <p:cNvSpPr>
              <a:spLocks noChangeShapeType="1"/>
            </p:cNvSpPr>
            <p:nvPr/>
          </p:nvSpPr>
          <p:spPr bwMode="auto">
            <a:xfrm>
              <a:off x="7423518" y="1295400"/>
              <a:ext cx="0" cy="457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xmlns="" val="962767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Do-while</a:t>
            </a:r>
            <a:endParaRPr lang="en-US" sz="4000" dirty="0"/>
          </a:p>
        </p:txBody>
      </p:sp>
      <p:sp>
        <p:nvSpPr>
          <p:cNvPr id="3" name="Content Placeholder 2"/>
          <p:cNvSpPr>
            <a:spLocks noGrp="1"/>
          </p:cNvSpPr>
          <p:nvPr>
            <p:ph idx="1"/>
          </p:nvPr>
        </p:nvSpPr>
        <p:spPr>
          <a:xfrm>
            <a:off x="838200" y="820270"/>
            <a:ext cx="10515600" cy="5862917"/>
          </a:xfrm>
        </p:spPr>
        <p:txBody>
          <a:bodyPr>
            <a:normAutofit lnSpcReduction="10000"/>
          </a:bodyPr>
          <a:lstStyle/>
          <a:p>
            <a:pPr algn="just"/>
            <a:r>
              <a:rPr lang="en-US" dirty="0" smtClean="0"/>
              <a:t>While loop </a:t>
            </a:r>
            <a:r>
              <a:rPr lang="en-US" dirty="0"/>
              <a:t>is initially false, then the body of the loop will not be executed at all. </a:t>
            </a:r>
            <a:endParaRPr lang="en-US" dirty="0" smtClean="0"/>
          </a:p>
          <a:p>
            <a:pPr algn="just"/>
            <a:r>
              <a:rPr lang="en-US" dirty="0" smtClean="0"/>
              <a:t>However</a:t>
            </a:r>
            <a:r>
              <a:rPr lang="en-US" dirty="0"/>
              <a:t>, sometimes it is desirable to execute the body of a loop at least once, even if the conditional expression is false to begin with. </a:t>
            </a:r>
            <a:endParaRPr lang="en-US" dirty="0" smtClean="0"/>
          </a:p>
          <a:p>
            <a:pPr algn="just"/>
            <a:r>
              <a:rPr lang="en-US" dirty="0" smtClean="0"/>
              <a:t>The </a:t>
            </a:r>
            <a:r>
              <a:rPr lang="en-US" dirty="0"/>
              <a:t>do-while loop always executes its body at least once, because its conditional expression is at the bottom of the loop</a:t>
            </a:r>
            <a:r>
              <a:rPr lang="en-US" dirty="0" smtClean="0"/>
              <a:t>.</a:t>
            </a:r>
          </a:p>
          <a:p>
            <a:pPr marL="1263650" lvl="2" indent="0" algn="just">
              <a:buNone/>
            </a:pPr>
            <a:endParaRPr lang="en-US" sz="2200" dirty="0" smtClean="0"/>
          </a:p>
          <a:p>
            <a:pPr marL="1263650" lvl="2" indent="0" algn="just">
              <a:buNone/>
            </a:pPr>
            <a:r>
              <a:rPr lang="en-US" sz="2200" dirty="0"/>
              <a:t>do {</a:t>
            </a:r>
          </a:p>
          <a:p>
            <a:pPr marL="1263650" lvl="2" indent="0" algn="just">
              <a:buNone/>
            </a:pPr>
            <a:r>
              <a:rPr lang="en-US" sz="2200" dirty="0"/>
              <a:t>// body of loop</a:t>
            </a:r>
          </a:p>
          <a:p>
            <a:pPr marL="1263650" lvl="2" indent="0" algn="just">
              <a:buNone/>
            </a:pPr>
            <a:r>
              <a:rPr lang="en-US" sz="2200" dirty="0"/>
              <a:t>} while (condition</a:t>
            </a:r>
            <a:r>
              <a:rPr lang="en-US" sz="2200" dirty="0" smtClean="0"/>
              <a:t>);</a:t>
            </a:r>
          </a:p>
          <a:p>
            <a:pPr marL="1263650" lvl="2" indent="0" algn="just">
              <a:buNone/>
            </a:pPr>
            <a:endParaRPr lang="en-US" sz="2200" dirty="0" smtClean="0"/>
          </a:p>
          <a:p>
            <a:pPr marL="228600" lvl="2" algn="just"/>
            <a:r>
              <a:rPr lang="en-US" sz="2800" dirty="0"/>
              <a:t>Each iteration of the do-while loop first executes the body of the loop and then evaluates the conditional expression. </a:t>
            </a:r>
            <a:endParaRPr lang="en-US" sz="2800" dirty="0" smtClean="0"/>
          </a:p>
          <a:p>
            <a:pPr marL="228600" lvl="2" algn="just"/>
            <a:r>
              <a:rPr lang="en-US" sz="2800" dirty="0" smtClean="0"/>
              <a:t>If </a:t>
            </a:r>
            <a:r>
              <a:rPr lang="en-US" sz="2800" dirty="0"/>
              <a:t>this expression is true, the loop will repeat. Otherwise, the loop terminates.</a:t>
            </a:r>
          </a:p>
        </p:txBody>
      </p:sp>
    </p:spTree>
    <p:extLst>
      <p:ext uri="{BB962C8B-B14F-4D97-AF65-F5344CB8AC3E}">
        <p14:creationId xmlns:p14="http://schemas.microsoft.com/office/powerpoint/2010/main" xmlns="" val="238267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For </a:t>
            </a:r>
            <a:endParaRPr lang="en-US" sz="4000" dirty="0"/>
          </a:p>
        </p:txBody>
      </p:sp>
      <p:sp>
        <p:nvSpPr>
          <p:cNvPr id="3" name="Content Placeholder 2"/>
          <p:cNvSpPr>
            <a:spLocks noGrp="1"/>
          </p:cNvSpPr>
          <p:nvPr>
            <p:ph idx="1"/>
          </p:nvPr>
        </p:nvSpPr>
        <p:spPr>
          <a:xfrm>
            <a:off x="838200" y="820270"/>
            <a:ext cx="10515600" cy="6037730"/>
          </a:xfrm>
        </p:spPr>
        <p:txBody>
          <a:bodyPr>
            <a:normAutofit/>
          </a:bodyPr>
          <a:lstStyle/>
          <a:p>
            <a:pPr marL="1263650" lvl="2" indent="-457200" algn="just">
              <a:buNone/>
            </a:pPr>
            <a:endParaRPr lang="en-US" sz="2200" dirty="0"/>
          </a:p>
          <a:p>
            <a:pPr marL="1263650" lvl="2" indent="-914400" algn="just">
              <a:buNone/>
            </a:pPr>
            <a:r>
              <a:rPr lang="en-US" sz="2200" dirty="0" smtClean="0"/>
              <a:t>for(initialization</a:t>
            </a:r>
            <a:r>
              <a:rPr lang="en-US" sz="2200" dirty="0"/>
              <a:t>; condition; </a:t>
            </a:r>
            <a:r>
              <a:rPr lang="en-US" sz="2200" dirty="0" smtClean="0"/>
              <a:t>increment/decrement) </a:t>
            </a:r>
            <a:r>
              <a:rPr lang="en-US" sz="2200" dirty="0"/>
              <a:t>{</a:t>
            </a:r>
          </a:p>
          <a:p>
            <a:pPr marL="1263650" lvl="2" indent="0" algn="just">
              <a:buNone/>
            </a:pPr>
            <a:r>
              <a:rPr lang="en-US" sz="2200" dirty="0"/>
              <a:t>// body</a:t>
            </a:r>
          </a:p>
          <a:p>
            <a:pPr marL="1263650" lvl="2" indent="0" algn="just">
              <a:buNone/>
            </a:pPr>
            <a:r>
              <a:rPr lang="en-US" sz="2200" dirty="0" smtClean="0"/>
              <a:t>}</a:t>
            </a:r>
          </a:p>
          <a:p>
            <a:pPr marL="1263650" lvl="2" indent="0" algn="just">
              <a:buNone/>
            </a:pPr>
            <a:endParaRPr lang="en-US" sz="2200" dirty="0" smtClean="0"/>
          </a:p>
        </p:txBody>
      </p:sp>
      <p:grpSp>
        <p:nvGrpSpPr>
          <p:cNvPr id="10" name="Group 9"/>
          <p:cNvGrpSpPr/>
          <p:nvPr/>
        </p:nvGrpSpPr>
        <p:grpSpPr>
          <a:xfrm>
            <a:off x="6252882" y="981635"/>
            <a:ext cx="4241894" cy="5738158"/>
            <a:chOff x="5941826" y="453463"/>
            <a:chExt cx="4552950" cy="6266330"/>
          </a:xfrm>
        </p:grpSpPr>
        <p:grpSp>
          <p:nvGrpSpPr>
            <p:cNvPr id="7" name="Group 6"/>
            <p:cNvGrpSpPr/>
            <p:nvPr/>
          </p:nvGrpSpPr>
          <p:grpSpPr>
            <a:xfrm>
              <a:off x="5941826" y="453463"/>
              <a:ext cx="4552950" cy="6266330"/>
              <a:chOff x="5941826" y="453463"/>
              <a:chExt cx="4552950" cy="6266330"/>
            </a:xfrm>
          </p:grpSpPr>
          <p:graphicFrame>
            <p:nvGraphicFramePr>
              <p:cNvPr id="4" name="Object 3"/>
              <p:cNvGraphicFramePr>
                <a:graphicFrameLocks noChangeAspect="1"/>
              </p:cNvGraphicFramePr>
              <p:nvPr>
                <p:extLst>
                  <p:ext uri="{D42A27DB-BD31-4B8C-83A1-F6EECF244321}">
                    <p14:modId xmlns:p14="http://schemas.microsoft.com/office/powerpoint/2010/main" xmlns="" val="1040643622"/>
                  </p:ext>
                </p:extLst>
              </p:nvPr>
            </p:nvGraphicFramePr>
            <p:xfrm>
              <a:off x="5941826" y="1466756"/>
              <a:ext cx="4552950" cy="5253037"/>
            </p:xfrm>
            <a:graphic>
              <a:graphicData uri="http://schemas.openxmlformats.org/presentationml/2006/ole">
                <p:oleObj spid="_x0000_s1042" name="Picture" r:id="rId3" imgW="3017520" imgH="3483720" progId="Word.Picture.8">
                  <p:embed/>
                </p:oleObj>
              </a:graphicData>
            </a:graphic>
          </p:graphicFrame>
          <p:sp>
            <p:nvSpPr>
              <p:cNvPr id="5" name="AutoShape 9"/>
              <p:cNvSpPr>
                <a:spLocks noChangeArrowheads="1"/>
              </p:cNvSpPr>
              <p:nvPr/>
            </p:nvSpPr>
            <p:spPr bwMode="auto">
              <a:xfrm>
                <a:off x="7642412" y="453463"/>
                <a:ext cx="1752600" cy="457200"/>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t>START</a:t>
                </a:r>
              </a:p>
            </p:txBody>
          </p:sp>
          <p:sp>
            <p:nvSpPr>
              <p:cNvPr id="6" name="Line 10"/>
              <p:cNvSpPr>
                <a:spLocks noChangeShapeType="1"/>
              </p:cNvSpPr>
              <p:nvPr/>
            </p:nvSpPr>
            <p:spPr bwMode="auto">
              <a:xfrm>
                <a:off x="8620312" y="910663"/>
                <a:ext cx="0" cy="457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cxnSp>
          <p:nvCxnSpPr>
            <p:cNvPr id="9" name="Straight Connector 8"/>
            <p:cNvCxnSpPr/>
            <p:nvPr/>
          </p:nvCxnSpPr>
          <p:spPr>
            <a:xfrm>
              <a:off x="7288306" y="1466756"/>
              <a:ext cx="2635623"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1028283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For </a:t>
            </a:r>
            <a:endParaRPr lang="en-US" sz="4000" dirty="0"/>
          </a:p>
        </p:txBody>
      </p:sp>
      <p:sp>
        <p:nvSpPr>
          <p:cNvPr id="3" name="Content Placeholder 2"/>
          <p:cNvSpPr>
            <a:spLocks noGrp="1"/>
          </p:cNvSpPr>
          <p:nvPr>
            <p:ph idx="1"/>
          </p:nvPr>
        </p:nvSpPr>
        <p:spPr>
          <a:xfrm>
            <a:off x="675861" y="705678"/>
            <a:ext cx="10853530" cy="6152322"/>
          </a:xfrm>
        </p:spPr>
        <p:txBody>
          <a:bodyPr>
            <a:normAutofit/>
          </a:bodyPr>
          <a:lstStyle/>
          <a:p>
            <a:pPr marL="974725" lvl="2" indent="-60325" algn="just">
              <a:buNone/>
            </a:pPr>
            <a:r>
              <a:rPr lang="en-US" sz="2200" dirty="0" smtClean="0">
                <a:latin typeface="Courier New" pitchFamily="49" charset="0"/>
                <a:cs typeface="Courier New" pitchFamily="49" charset="0"/>
              </a:rPr>
              <a:t>for(initialization</a:t>
            </a:r>
            <a:r>
              <a:rPr lang="en-US" sz="2200" dirty="0">
                <a:latin typeface="Courier New" pitchFamily="49" charset="0"/>
                <a:cs typeface="Courier New" pitchFamily="49" charset="0"/>
              </a:rPr>
              <a:t>; condition; </a:t>
            </a:r>
            <a:r>
              <a:rPr lang="en-US" sz="2200" dirty="0" smtClean="0">
                <a:latin typeface="Courier New" pitchFamily="49" charset="0"/>
                <a:cs typeface="Courier New" pitchFamily="49" charset="0"/>
              </a:rPr>
              <a:t>increment/decrement) </a:t>
            </a:r>
            <a:endParaRPr lang="en-US" sz="2200" dirty="0" smtClean="0">
              <a:latin typeface="Courier New" pitchFamily="49" charset="0"/>
              <a:cs typeface="Courier New" pitchFamily="49" charset="0"/>
            </a:endParaRPr>
          </a:p>
          <a:p>
            <a:pPr marL="974725" lvl="2" indent="-60325" algn="just">
              <a:buNone/>
            </a:pPr>
            <a:r>
              <a:rPr lang="en-US" sz="2200" dirty="0" smtClean="0">
                <a:latin typeface="Courier New" pitchFamily="49" charset="0"/>
                <a:cs typeface="Courier New" pitchFamily="49" charset="0"/>
              </a:rPr>
              <a:t>{</a:t>
            </a:r>
            <a:endParaRPr lang="en-US" sz="2200" dirty="0">
              <a:latin typeface="Courier New" pitchFamily="49" charset="0"/>
              <a:cs typeface="Courier New" pitchFamily="49" charset="0"/>
            </a:endParaRPr>
          </a:p>
          <a:p>
            <a:pPr marL="974725" lvl="2" indent="-60325" algn="just">
              <a:buNone/>
            </a:pPr>
            <a:r>
              <a:rPr lang="en-US" sz="2200" dirty="0" smtClean="0">
                <a:latin typeface="Courier New" pitchFamily="49" charset="0"/>
                <a:cs typeface="Courier New" pitchFamily="49" charset="0"/>
              </a:rPr>
              <a:t>		// </a:t>
            </a:r>
            <a:r>
              <a:rPr lang="en-US" sz="2200" dirty="0">
                <a:latin typeface="Courier New" pitchFamily="49" charset="0"/>
                <a:cs typeface="Courier New" pitchFamily="49" charset="0"/>
              </a:rPr>
              <a:t>body</a:t>
            </a:r>
          </a:p>
          <a:p>
            <a:pPr marL="974725" lvl="2" indent="-60325" algn="just">
              <a:buNone/>
            </a:pPr>
            <a:r>
              <a:rPr lang="en-US" sz="2200" dirty="0" smtClean="0">
                <a:latin typeface="Courier New" pitchFamily="49" charset="0"/>
                <a:cs typeface="Courier New" pitchFamily="49" charset="0"/>
              </a:rPr>
              <a:t>}</a:t>
            </a:r>
          </a:p>
          <a:p>
            <a:pPr marL="228600" lvl="2" algn="just"/>
            <a:r>
              <a:rPr lang="en-US" sz="2800" dirty="0" smtClean="0"/>
              <a:t>When </a:t>
            </a:r>
            <a:r>
              <a:rPr lang="en-US" sz="2800" dirty="0"/>
              <a:t>the loop first starts, the initialization portion of the loop is executed. Generally, this is an expression that sets the value of the loop control </a:t>
            </a:r>
            <a:r>
              <a:rPr lang="en-US" sz="2800" dirty="0" smtClean="0"/>
              <a:t>variable</a:t>
            </a:r>
          </a:p>
          <a:p>
            <a:pPr marL="228600" lvl="2" algn="just"/>
            <a:r>
              <a:rPr lang="en-US" sz="2800" dirty="0" smtClean="0"/>
              <a:t>The </a:t>
            </a:r>
            <a:r>
              <a:rPr lang="en-US" sz="2800" dirty="0"/>
              <a:t>initialization expression is executed only once. </a:t>
            </a:r>
            <a:endParaRPr lang="en-US" sz="2800" dirty="0" smtClean="0"/>
          </a:p>
          <a:p>
            <a:pPr marL="228600" lvl="2" algn="just"/>
            <a:r>
              <a:rPr lang="en-US" sz="2800" dirty="0" smtClean="0"/>
              <a:t>Next</a:t>
            </a:r>
            <a:r>
              <a:rPr lang="en-US" sz="2800" dirty="0"/>
              <a:t>, condition is evaluated. This must be a Boolean expression</a:t>
            </a:r>
            <a:r>
              <a:rPr lang="en-US" sz="2800" dirty="0" smtClean="0"/>
              <a:t>. </a:t>
            </a:r>
          </a:p>
          <a:p>
            <a:pPr marL="228600" lvl="2" algn="just"/>
            <a:r>
              <a:rPr lang="en-US" sz="2800" dirty="0" smtClean="0"/>
              <a:t>It </a:t>
            </a:r>
            <a:r>
              <a:rPr lang="en-US" sz="2800" dirty="0"/>
              <a:t>usually tests the loop control variable against a target value. </a:t>
            </a:r>
            <a:endParaRPr lang="en-US" sz="2800" dirty="0" smtClean="0"/>
          </a:p>
          <a:p>
            <a:pPr marL="228600" lvl="2" algn="just"/>
            <a:r>
              <a:rPr lang="en-US" sz="2800" dirty="0" smtClean="0"/>
              <a:t>If </a:t>
            </a:r>
            <a:r>
              <a:rPr lang="en-US" sz="2800" dirty="0"/>
              <a:t>this expression is true, then the body of the loop is executed. If it is false, the loop terminates. </a:t>
            </a:r>
            <a:endParaRPr lang="en-US" sz="2800" dirty="0" smtClean="0"/>
          </a:p>
          <a:p>
            <a:pPr marL="228600" lvl="2" algn="just"/>
            <a:r>
              <a:rPr lang="en-US" sz="2800" dirty="0" smtClean="0"/>
              <a:t>Next</a:t>
            </a:r>
            <a:r>
              <a:rPr lang="en-US" sz="2800" dirty="0"/>
              <a:t>, the iteration portion of the loop is executed. This is usually an expression that increments or decrements the loop control variable. </a:t>
            </a:r>
            <a:endParaRPr lang="en-US" sz="2800" dirty="0" smtClean="0"/>
          </a:p>
        </p:txBody>
      </p:sp>
    </p:spTree>
    <p:extLst>
      <p:ext uri="{BB962C8B-B14F-4D97-AF65-F5344CB8AC3E}">
        <p14:creationId xmlns:p14="http://schemas.microsoft.com/office/powerpoint/2010/main" xmlns="" val="411350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For </a:t>
            </a:r>
            <a:endParaRPr lang="en-US" sz="4000" dirty="0"/>
          </a:p>
        </p:txBody>
      </p:sp>
      <p:sp>
        <p:nvSpPr>
          <p:cNvPr id="3" name="Content Placeholder 2"/>
          <p:cNvSpPr>
            <a:spLocks noGrp="1"/>
          </p:cNvSpPr>
          <p:nvPr>
            <p:ph idx="1"/>
          </p:nvPr>
        </p:nvSpPr>
        <p:spPr>
          <a:xfrm>
            <a:off x="838200" y="820270"/>
            <a:ext cx="10515600" cy="6037730"/>
          </a:xfrm>
        </p:spPr>
        <p:txBody>
          <a:bodyPr>
            <a:normAutofit/>
          </a:bodyPr>
          <a:lstStyle/>
          <a:p>
            <a:pPr marL="1263650" lvl="2" indent="0" algn="just">
              <a:buNone/>
            </a:pPr>
            <a:r>
              <a:rPr lang="en-US" sz="2200" dirty="0" smtClean="0">
                <a:latin typeface="Courier New" pitchFamily="49" charset="0"/>
                <a:cs typeface="Courier New" pitchFamily="49" charset="0"/>
              </a:rPr>
              <a:t>for(initialization</a:t>
            </a:r>
            <a:r>
              <a:rPr lang="en-US" sz="2200" dirty="0">
                <a:latin typeface="Courier New" pitchFamily="49" charset="0"/>
                <a:cs typeface="Courier New" pitchFamily="49" charset="0"/>
              </a:rPr>
              <a:t>; condition; </a:t>
            </a:r>
            <a:r>
              <a:rPr lang="en-US" sz="2200" dirty="0" smtClean="0">
                <a:latin typeface="Courier New" pitchFamily="49" charset="0"/>
                <a:cs typeface="Courier New" pitchFamily="49" charset="0"/>
              </a:rPr>
              <a:t>increment/decrement) </a:t>
            </a:r>
            <a:endParaRPr lang="en-US" sz="2200" dirty="0" smtClean="0">
              <a:latin typeface="Courier New" pitchFamily="49" charset="0"/>
              <a:cs typeface="Courier New" pitchFamily="49" charset="0"/>
            </a:endParaRPr>
          </a:p>
          <a:p>
            <a:pPr marL="1263650" lvl="2" indent="0" algn="just">
              <a:buNone/>
            </a:pPr>
            <a:r>
              <a:rPr lang="en-US" sz="2200" dirty="0" smtClean="0">
                <a:latin typeface="Courier New" pitchFamily="49" charset="0"/>
                <a:cs typeface="Courier New" pitchFamily="49" charset="0"/>
              </a:rPr>
              <a:t>{</a:t>
            </a:r>
            <a:endParaRPr lang="en-US" sz="2200" dirty="0">
              <a:latin typeface="Courier New" pitchFamily="49" charset="0"/>
              <a:cs typeface="Courier New" pitchFamily="49" charset="0"/>
            </a:endParaRPr>
          </a:p>
          <a:p>
            <a:pPr marL="1263650" lvl="2" indent="0" algn="just">
              <a:buNone/>
            </a:pPr>
            <a:r>
              <a:rPr lang="en-US" sz="2200" dirty="0" smtClean="0">
                <a:latin typeface="Courier New" pitchFamily="49" charset="0"/>
                <a:cs typeface="Courier New" pitchFamily="49" charset="0"/>
              </a:rPr>
              <a:t>	// </a:t>
            </a:r>
            <a:r>
              <a:rPr lang="en-US" sz="2200" dirty="0">
                <a:latin typeface="Courier New" pitchFamily="49" charset="0"/>
                <a:cs typeface="Courier New" pitchFamily="49" charset="0"/>
              </a:rPr>
              <a:t>body</a:t>
            </a:r>
          </a:p>
          <a:p>
            <a:pPr marL="1263650" lvl="2" indent="0" algn="just">
              <a:buNone/>
            </a:pPr>
            <a:r>
              <a:rPr lang="en-US" sz="2200" dirty="0" smtClean="0">
                <a:latin typeface="Courier New" pitchFamily="49" charset="0"/>
                <a:cs typeface="Courier New" pitchFamily="49" charset="0"/>
              </a:rPr>
              <a:t>}</a:t>
            </a:r>
          </a:p>
          <a:p>
            <a:pPr marL="228600" lvl="2" algn="just"/>
            <a:r>
              <a:rPr lang="en-US" sz="2800" dirty="0" smtClean="0"/>
              <a:t>The </a:t>
            </a:r>
            <a:r>
              <a:rPr lang="en-US" sz="2800" dirty="0"/>
              <a:t>loop then iterates, first evaluating the conditional expression, then executing the body of the loop, and then executing the iteration expression with each pass. This process repeats until the controlling expression is </a:t>
            </a:r>
            <a:r>
              <a:rPr lang="en-US" sz="2800" dirty="0" smtClean="0"/>
              <a:t>false.</a:t>
            </a:r>
          </a:p>
          <a:p>
            <a:pPr marL="228600" lvl="2" algn="just"/>
            <a:r>
              <a:rPr lang="en-US" sz="2800" dirty="0"/>
              <a:t>We can include more than one statement in the initialization and iteration portions of the for loop using comma</a:t>
            </a:r>
            <a:r>
              <a:rPr lang="en-US" sz="2800" dirty="0" smtClean="0"/>
              <a:t>.</a:t>
            </a:r>
          </a:p>
          <a:p>
            <a:pPr marL="0" lvl="2" indent="0" algn="just">
              <a:buNone/>
            </a:pPr>
            <a:r>
              <a:rPr lang="en-US" sz="2800" dirty="0" smtClean="0"/>
              <a:t>	</a:t>
            </a:r>
          </a:p>
          <a:p>
            <a:pPr marL="0" lvl="2" indent="0" algn="just">
              <a:buNone/>
            </a:pPr>
            <a:r>
              <a:rPr lang="en-US" sz="2800" dirty="0"/>
              <a:t>	</a:t>
            </a:r>
            <a:r>
              <a:rPr lang="en-US" sz="2800" dirty="0" smtClean="0"/>
              <a:t>	</a:t>
            </a:r>
            <a:r>
              <a:rPr lang="en-US" sz="2800" dirty="0" smtClean="0">
                <a:latin typeface="Courier New" pitchFamily="49" charset="0"/>
                <a:cs typeface="Courier New" pitchFamily="49" charset="0"/>
              </a:rPr>
              <a:t>for(a=1</a:t>
            </a: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b=10; </a:t>
            </a:r>
            <a:r>
              <a:rPr lang="en-US" sz="2800" dirty="0">
                <a:latin typeface="Courier New" pitchFamily="49" charset="0"/>
                <a:cs typeface="Courier New" pitchFamily="49" charset="0"/>
              </a:rPr>
              <a:t>a&lt;b; a++, b-</a:t>
            </a:r>
            <a:r>
              <a:rPr lang="en-US" sz="2800" dirty="0" smtClean="0">
                <a:latin typeface="Courier New" pitchFamily="49" charset="0"/>
                <a:cs typeface="Courier New" pitchFamily="49" charset="0"/>
              </a:rPr>
              <a:t>-)</a:t>
            </a:r>
          </a:p>
          <a:p>
            <a:pPr marL="457200" lvl="2" indent="-457200" algn="just"/>
            <a:r>
              <a:rPr lang="en-US" sz="2800" b="1" dirty="0"/>
              <a:t>for</a:t>
            </a:r>
            <a:r>
              <a:rPr lang="en-US" sz="2800" dirty="0"/>
              <a:t> loop variation:  </a:t>
            </a:r>
            <a:r>
              <a:rPr lang="en-US" sz="2800" dirty="0" smtClean="0"/>
              <a:t>we can </a:t>
            </a:r>
            <a:r>
              <a:rPr lang="en-US" sz="2800" dirty="0" smtClean="0"/>
              <a:t>leave all </a:t>
            </a:r>
            <a:r>
              <a:rPr lang="en-US" sz="2800" dirty="0"/>
              <a:t>three parts of the for </a:t>
            </a:r>
            <a:r>
              <a:rPr lang="en-US" sz="2800" dirty="0" smtClean="0"/>
              <a:t>empty.</a:t>
            </a:r>
            <a:endParaRPr lang="en-US" sz="2800" dirty="0"/>
          </a:p>
        </p:txBody>
      </p:sp>
    </p:spTree>
    <p:extLst>
      <p:ext uri="{BB962C8B-B14F-4D97-AF65-F5344CB8AC3E}">
        <p14:creationId xmlns:p14="http://schemas.microsoft.com/office/powerpoint/2010/main" xmlns="" val="2998301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For-each </a:t>
            </a:r>
            <a:endParaRPr lang="en-US" sz="4000" dirty="0"/>
          </a:p>
        </p:txBody>
      </p:sp>
      <p:sp>
        <p:nvSpPr>
          <p:cNvPr id="3" name="Content Placeholder 2"/>
          <p:cNvSpPr>
            <a:spLocks noGrp="1"/>
          </p:cNvSpPr>
          <p:nvPr>
            <p:ph idx="1"/>
          </p:nvPr>
        </p:nvSpPr>
        <p:spPr>
          <a:xfrm>
            <a:off x="838200" y="820270"/>
            <a:ext cx="10515600" cy="5836024"/>
          </a:xfrm>
        </p:spPr>
        <p:txBody>
          <a:bodyPr>
            <a:normAutofit lnSpcReduction="10000"/>
          </a:bodyPr>
          <a:lstStyle/>
          <a:p>
            <a:pPr marL="228600" lvl="2" algn="just"/>
            <a:r>
              <a:rPr lang="en-US" sz="2800" dirty="0"/>
              <a:t>In JDK 5, a second form of </a:t>
            </a:r>
            <a:r>
              <a:rPr lang="en-US" sz="2800" b="1" dirty="0"/>
              <a:t>for</a:t>
            </a:r>
            <a:r>
              <a:rPr lang="en-US" sz="2800" dirty="0"/>
              <a:t> was defined that implements a “</a:t>
            </a:r>
            <a:r>
              <a:rPr lang="en-US" sz="2800" b="1" dirty="0"/>
              <a:t>for-each</a:t>
            </a:r>
            <a:r>
              <a:rPr lang="en-US" sz="2800" dirty="0"/>
              <a:t>” style loop. </a:t>
            </a:r>
          </a:p>
          <a:p>
            <a:pPr marL="228600" lvl="2" algn="just"/>
            <a:r>
              <a:rPr lang="en-US" sz="2800" dirty="0"/>
              <a:t>A for-each style loop is designed to cycle through a </a:t>
            </a:r>
            <a:r>
              <a:rPr lang="en-US" sz="2800" b="1" dirty="0"/>
              <a:t>collection of objects</a:t>
            </a:r>
            <a:r>
              <a:rPr lang="en-US" sz="2800" dirty="0"/>
              <a:t>, such as an </a:t>
            </a:r>
            <a:r>
              <a:rPr lang="en-US" sz="2800" b="1" dirty="0"/>
              <a:t>array</a:t>
            </a:r>
            <a:r>
              <a:rPr lang="en-US" sz="2800" dirty="0"/>
              <a:t>, in </a:t>
            </a:r>
            <a:r>
              <a:rPr lang="en-US" sz="2800" b="1" dirty="0"/>
              <a:t>strictly sequential fashion</a:t>
            </a:r>
            <a:r>
              <a:rPr lang="en-US" sz="2800" dirty="0"/>
              <a:t>, from </a:t>
            </a:r>
            <a:r>
              <a:rPr lang="en-US" sz="2800" b="1" dirty="0"/>
              <a:t>start to finish</a:t>
            </a:r>
            <a:r>
              <a:rPr lang="en-US" sz="2800" dirty="0"/>
              <a:t>. </a:t>
            </a:r>
          </a:p>
          <a:p>
            <a:pPr marL="228600" lvl="2" algn="just"/>
            <a:r>
              <a:rPr lang="en-US" sz="2800" dirty="0"/>
              <a:t>The advantage of this approach is that </a:t>
            </a:r>
            <a:r>
              <a:rPr lang="en-US" sz="2800" b="1" dirty="0"/>
              <a:t>no new keyword </a:t>
            </a:r>
            <a:r>
              <a:rPr lang="en-US" sz="2800" dirty="0"/>
              <a:t>is required, and no preexisting code is broken</a:t>
            </a:r>
          </a:p>
          <a:p>
            <a:pPr marL="914400" lvl="4" indent="0" algn="just">
              <a:buNone/>
            </a:pPr>
            <a:r>
              <a:rPr lang="en-US" sz="2400" dirty="0">
                <a:latin typeface="Courier New" pitchFamily="49" charset="0"/>
                <a:cs typeface="Courier New" pitchFamily="49" charset="0"/>
              </a:rPr>
              <a:t>for(type </a:t>
            </a:r>
            <a:r>
              <a:rPr lang="en-US" sz="2400" dirty="0" err="1">
                <a:latin typeface="Courier New" pitchFamily="49" charset="0"/>
                <a:cs typeface="Courier New" pitchFamily="49" charset="0"/>
              </a:rPr>
              <a:t>itr-var</a:t>
            </a:r>
            <a:r>
              <a:rPr lang="en-US" sz="2400" dirty="0">
                <a:latin typeface="Courier New" pitchFamily="49" charset="0"/>
                <a:cs typeface="Courier New" pitchFamily="49" charset="0"/>
              </a:rPr>
              <a:t> : collection) </a:t>
            </a:r>
          </a:p>
          <a:p>
            <a:pPr marL="914400" lvl="4" indent="0" algn="just">
              <a:buNone/>
            </a:pPr>
            <a:r>
              <a:rPr lang="en-US" sz="2400" dirty="0">
                <a:latin typeface="Courier New" pitchFamily="49" charset="0"/>
                <a:cs typeface="Courier New" pitchFamily="49" charset="0"/>
              </a:rPr>
              <a:t>statement-block</a:t>
            </a:r>
          </a:p>
          <a:p>
            <a:pPr marL="228600" lvl="2" algn="just"/>
            <a:r>
              <a:rPr lang="en-US" sz="2800" dirty="0"/>
              <a:t>Here, type specifies the </a:t>
            </a:r>
            <a:r>
              <a:rPr lang="en-US" sz="2800" b="1" dirty="0"/>
              <a:t>type</a:t>
            </a:r>
            <a:r>
              <a:rPr lang="en-US" sz="2800" dirty="0"/>
              <a:t> and </a:t>
            </a:r>
            <a:r>
              <a:rPr lang="en-US" sz="2800" b="1" dirty="0" err="1"/>
              <a:t>itr-var</a:t>
            </a:r>
            <a:r>
              <a:rPr lang="en-US" sz="2800" dirty="0"/>
              <a:t> specifies the name of an iteration variable that will receive the elements from a collection (</a:t>
            </a:r>
            <a:r>
              <a:rPr lang="en-US" sz="2800" dirty="0" err="1"/>
              <a:t>eg</a:t>
            </a:r>
            <a:r>
              <a:rPr lang="en-US" sz="2800" dirty="0"/>
              <a:t>. array), one at a time, from beginning to end</a:t>
            </a:r>
            <a:r>
              <a:rPr lang="en-US" sz="2800" dirty="0" smtClean="0"/>
              <a:t>.</a:t>
            </a:r>
          </a:p>
          <a:p>
            <a:pPr marL="228600" lvl="2" algn="just"/>
            <a:r>
              <a:rPr lang="en-US" sz="2800" dirty="0"/>
              <a:t>With each iteration of the loop, the next element in the collection is retrieved and stored in </a:t>
            </a:r>
            <a:r>
              <a:rPr lang="en-US" sz="2800" dirty="0" err="1"/>
              <a:t>itr</a:t>
            </a:r>
            <a:r>
              <a:rPr lang="en-US" sz="2800" dirty="0"/>
              <a:t>-var. The loop repeats until all elements in the collection have been obtained.</a:t>
            </a:r>
          </a:p>
        </p:txBody>
      </p:sp>
    </p:spTree>
    <p:extLst>
      <p:ext uri="{BB962C8B-B14F-4D97-AF65-F5344CB8AC3E}">
        <p14:creationId xmlns:p14="http://schemas.microsoft.com/office/powerpoint/2010/main" xmlns="" val="2344935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For-each </a:t>
            </a:r>
            <a:endParaRPr lang="en-US" sz="4000" dirty="0"/>
          </a:p>
        </p:txBody>
      </p:sp>
      <p:sp>
        <p:nvSpPr>
          <p:cNvPr id="3" name="Content Placeholder 2"/>
          <p:cNvSpPr>
            <a:spLocks noGrp="1"/>
          </p:cNvSpPr>
          <p:nvPr>
            <p:ph idx="1"/>
          </p:nvPr>
        </p:nvSpPr>
        <p:spPr>
          <a:xfrm>
            <a:off x="838200" y="820270"/>
            <a:ext cx="10515600" cy="5836024"/>
          </a:xfrm>
        </p:spPr>
        <p:txBody>
          <a:bodyPr>
            <a:normAutofit/>
          </a:bodyPr>
          <a:lstStyle/>
          <a:p>
            <a:pPr marL="228600" lvl="2" algn="just"/>
            <a:r>
              <a:rPr lang="en-US" sz="2800" dirty="0"/>
              <a:t>The iteration variable receives values from the collection, type must be the same as (or compatible with) the elements stored in the </a:t>
            </a:r>
            <a:r>
              <a:rPr lang="en-US" sz="2800" dirty="0" smtClean="0"/>
              <a:t>collection</a:t>
            </a:r>
          </a:p>
          <a:p>
            <a:pPr marL="914400" lvl="4" indent="0" algn="just">
              <a:buNone/>
            </a:pPr>
            <a:endParaRPr lang="nn-NO" sz="2400" dirty="0" smtClean="0"/>
          </a:p>
          <a:p>
            <a:pPr marL="914400" lvl="4" indent="0" algn="just">
              <a:buNone/>
            </a:pPr>
            <a:r>
              <a:rPr lang="nn-NO" sz="2400" dirty="0" smtClean="0"/>
              <a:t>int </a:t>
            </a:r>
            <a:r>
              <a:rPr lang="nn-NO" sz="2400" dirty="0"/>
              <a:t>nums[] = { 1, 2, 3, 4, 5, 6, 7, 8, 9, 10 };</a:t>
            </a:r>
          </a:p>
          <a:p>
            <a:pPr marL="914400" lvl="4" indent="0" algn="just">
              <a:buNone/>
            </a:pPr>
            <a:r>
              <a:rPr lang="nn-NO" sz="2400" dirty="0"/>
              <a:t>int sum = 0;</a:t>
            </a:r>
          </a:p>
          <a:p>
            <a:pPr marL="914400" lvl="4" indent="0" algn="just">
              <a:buNone/>
            </a:pPr>
            <a:r>
              <a:rPr lang="nn-NO" sz="2400" dirty="0"/>
              <a:t>for(int i=0; i &lt; 10; i++) </a:t>
            </a:r>
            <a:endParaRPr lang="nn-NO" sz="2400" dirty="0" smtClean="0"/>
          </a:p>
          <a:p>
            <a:pPr marL="914400" lvl="4" indent="0" algn="just">
              <a:buNone/>
            </a:pPr>
            <a:r>
              <a:rPr lang="nn-NO" sz="2400" dirty="0" smtClean="0"/>
              <a:t>sum </a:t>
            </a:r>
            <a:r>
              <a:rPr lang="nn-NO" sz="2400" dirty="0"/>
              <a:t>+= nums[i];</a:t>
            </a:r>
          </a:p>
          <a:p>
            <a:pPr marL="914400" lvl="4" indent="0" algn="just">
              <a:buNone/>
            </a:pPr>
            <a:endParaRPr lang="nn-NO" sz="2400" dirty="0"/>
          </a:p>
          <a:p>
            <a:pPr marL="914400" lvl="4" indent="0" algn="just">
              <a:buNone/>
            </a:pPr>
            <a:r>
              <a:rPr lang="nn-NO" sz="2400" dirty="0"/>
              <a:t>int nums[] = { 1, 2, 3, 4, 5, 6, 7, 8, 9, 10 };</a:t>
            </a:r>
          </a:p>
          <a:p>
            <a:pPr marL="914400" lvl="4" indent="0" algn="just">
              <a:buNone/>
            </a:pPr>
            <a:r>
              <a:rPr lang="nn-NO" sz="2400" dirty="0"/>
              <a:t>int sum = 0;</a:t>
            </a:r>
          </a:p>
          <a:p>
            <a:pPr marL="914400" lvl="4" indent="0" algn="just">
              <a:buNone/>
            </a:pPr>
            <a:r>
              <a:rPr lang="nn-NO" sz="2400" dirty="0"/>
              <a:t>for(int x: nums) </a:t>
            </a:r>
            <a:endParaRPr lang="nn-NO" sz="2400" dirty="0" smtClean="0"/>
          </a:p>
          <a:p>
            <a:pPr marL="914400" lvl="4" indent="0" algn="just">
              <a:buNone/>
            </a:pPr>
            <a:r>
              <a:rPr lang="nn-NO" sz="2400" dirty="0" smtClean="0"/>
              <a:t>sum </a:t>
            </a:r>
            <a:r>
              <a:rPr lang="nn-NO" sz="2400" dirty="0"/>
              <a:t>+= x;</a:t>
            </a:r>
            <a:endParaRPr lang="en-US" sz="2400" dirty="0"/>
          </a:p>
          <a:p>
            <a:pPr marL="228600" lvl="2" algn="just"/>
            <a:endParaRPr lang="en-US" sz="2800" dirty="0"/>
          </a:p>
        </p:txBody>
      </p:sp>
    </p:spTree>
    <p:extLst>
      <p:ext uri="{BB962C8B-B14F-4D97-AF65-F5344CB8AC3E}">
        <p14:creationId xmlns:p14="http://schemas.microsoft.com/office/powerpoint/2010/main" xmlns="" val="1969192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Jump statements</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Java supports three jump statements</a:t>
            </a:r>
            <a:r>
              <a:rPr lang="en-US" sz="2800" dirty="0" smtClean="0"/>
              <a:t>:</a:t>
            </a:r>
          </a:p>
          <a:p>
            <a:pPr marL="228600" lvl="2" algn="just"/>
            <a:endParaRPr lang="en-US" sz="2800" dirty="0"/>
          </a:p>
          <a:p>
            <a:pPr marL="228600" lvl="2" algn="just"/>
            <a:endParaRPr lang="en-US" sz="2800" dirty="0" smtClean="0"/>
          </a:p>
          <a:p>
            <a:pPr marL="228600" lvl="2" algn="just"/>
            <a:endParaRPr lang="en-US" sz="2800" dirty="0"/>
          </a:p>
          <a:p>
            <a:pPr marL="228600" lvl="2" algn="just"/>
            <a:endParaRPr lang="en-US" sz="2800" dirty="0" smtClean="0"/>
          </a:p>
          <a:p>
            <a:pPr marL="228600" lvl="2" algn="just"/>
            <a:endParaRPr lang="en-US" sz="2800" dirty="0"/>
          </a:p>
          <a:p>
            <a:pPr marL="228600" lvl="2" algn="just"/>
            <a:endParaRPr lang="en-US" sz="2800" dirty="0" smtClean="0"/>
          </a:p>
          <a:p>
            <a:pPr marL="228600" lvl="2" algn="just"/>
            <a:endParaRPr lang="en-US" sz="2800" dirty="0"/>
          </a:p>
          <a:p>
            <a:pPr marL="228600" lvl="2" algn="just"/>
            <a:endParaRPr lang="en-US" sz="2800" dirty="0" smtClean="0"/>
          </a:p>
          <a:p>
            <a:pPr marL="228600" lvl="2" algn="just"/>
            <a:endParaRPr lang="en-US" sz="2800" dirty="0"/>
          </a:p>
          <a:p>
            <a:pPr marL="228600" lvl="2" algn="just"/>
            <a:endParaRPr lang="en-US" sz="2800" dirty="0" smtClean="0"/>
          </a:p>
          <a:p>
            <a:pPr marL="228600" lvl="2" algn="just"/>
            <a:r>
              <a:rPr lang="en-US" sz="2800" dirty="0" smtClean="0"/>
              <a:t>These </a:t>
            </a:r>
            <a:r>
              <a:rPr lang="en-US" sz="2800" dirty="0"/>
              <a:t>statements transfer control to another part of your program.</a:t>
            </a:r>
            <a:endParaRPr lang="en-US" sz="2800" dirty="0" smtClean="0"/>
          </a:p>
        </p:txBody>
      </p:sp>
      <p:grpSp>
        <p:nvGrpSpPr>
          <p:cNvPr id="27" name="Group 26"/>
          <p:cNvGrpSpPr/>
          <p:nvPr/>
        </p:nvGrpSpPr>
        <p:grpSpPr>
          <a:xfrm>
            <a:off x="4845850" y="1469864"/>
            <a:ext cx="5087470" cy="3857164"/>
            <a:chOff x="4047565" y="1934321"/>
            <a:chExt cx="5087470" cy="3857164"/>
          </a:xfrm>
        </p:grpSpPr>
        <p:sp>
          <p:nvSpPr>
            <p:cNvPr id="17" name="Rectangle 16"/>
            <p:cNvSpPr/>
            <p:nvPr/>
          </p:nvSpPr>
          <p:spPr>
            <a:xfrm>
              <a:off x="6567258" y="2815950"/>
              <a:ext cx="2567777" cy="44338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break </a:t>
              </a:r>
            </a:p>
          </p:txBody>
        </p:sp>
        <p:sp>
          <p:nvSpPr>
            <p:cNvPr id="18" name="Rectangle 17"/>
            <p:cNvSpPr/>
            <p:nvPr/>
          </p:nvSpPr>
          <p:spPr>
            <a:xfrm>
              <a:off x="6567258" y="4107560"/>
              <a:ext cx="2567777" cy="44338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continue </a:t>
              </a:r>
            </a:p>
          </p:txBody>
        </p:sp>
        <p:sp>
          <p:nvSpPr>
            <p:cNvPr id="20" name="Rectangle 19"/>
            <p:cNvSpPr/>
            <p:nvPr/>
          </p:nvSpPr>
          <p:spPr>
            <a:xfrm>
              <a:off x="6567257" y="5348101"/>
              <a:ext cx="2567777" cy="44338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return</a:t>
              </a:r>
            </a:p>
          </p:txBody>
        </p:sp>
        <p:sp>
          <p:nvSpPr>
            <p:cNvPr id="21" name="Rectangle 20"/>
            <p:cNvSpPr/>
            <p:nvPr/>
          </p:nvSpPr>
          <p:spPr>
            <a:xfrm>
              <a:off x="4047565" y="1934321"/>
              <a:ext cx="3168848" cy="44338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Jump</a:t>
              </a:r>
            </a:p>
          </p:txBody>
        </p:sp>
        <p:cxnSp>
          <p:nvCxnSpPr>
            <p:cNvPr id="22" name="Straight Connector 21"/>
            <p:cNvCxnSpPr/>
            <p:nvPr/>
          </p:nvCxnSpPr>
          <p:spPr>
            <a:xfrm>
              <a:off x="5642174" y="2377705"/>
              <a:ext cx="12024" cy="31828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39825" y="5553708"/>
              <a:ext cx="93526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39825" y="4354522"/>
              <a:ext cx="93526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25922" y="3047872"/>
              <a:ext cx="93526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94816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Selection</a:t>
            </a:r>
          </a:p>
        </p:txBody>
      </p:sp>
      <p:sp>
        <p:nvSpPr>
          <p:cNvPr id="3" name="Content Placeholder 2"/>
          <p:cNvSpPr>
            <a:spLocks noGrp="1"/>
          </p:cNvSpPr>
          <p:nvPr>
            <p:ph idx="1"/>
          </p:nvPr>
        </p:nvSpPr>
        <p:spPr>
          <a:xfrm>
            <a:off x="838200" y="820271"/>
            <a:ext cx="10515600" cy="5356692"/>
          </a:xfrm>
        </p:spPr>
        <p:txBody>
          <a:bodyPr/>
          <a:lstStyle/>
          <a:p>
            <a:pPr algn="just"/>
            <a:r>
              <a:rPr lang="en-US" dirty="0"/>
              <a:t>Java supports two selection statements</a:t>
            </a:r>
            <a:r>
              <a:rPr lang="en-US" dirty="0" smtClean="0"/>
              <a:t>: </a:t>
            </a:r>
          </a:p>
          <a:p>
            <a:pPr marL="631825" indent="-282575" algn="just">
              <a:buFont typeface="Wingdings" panose="05000000000000000000" pitchFamily="2" charset="2"/>
              <a:buChar char="ü"/>
            </a:pPr>
            <a:r>
              <a:rPr lang="en-US" dirty="0" smtClean="0"/>
              <a:t>if</a:t>
            </a:r>
          </a:p>
          <a:p>
            <a:pPr marL="631825" indent="-282575" algn="just">
              <a:buFont typeface="Wingdings" panose="05000000000000000000" pitchFamily="2" charset="2"/>
              <a:buChar char="ü"/>
            </a:pPr>
            <a:r>
              <a:rPr lang="en-US" dirty="0" smtClean="0"/>
              <a:t>switch</a:t>
            </a:r>
          </a:p>
        </p:txBody>
      </p:sp>
    </p:spTree>
    <p:extLst>
      <p:ext uri="{BB962C8B-B14F-4D97-AF65-F5344CB8AC3E}">
        <p14:creationId xmlns:p14="http://schemas.microsoft.com/office/powerpoint/2010/main" xmlns="" val="4294067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In Java, the break statement has three uses. </a:t>
            </a:r>
            <a:endParaRPr lang="en-US" sz="2800" dirty="0" smtClean="0"/>
          </a:p>
          <a:p>
            <a:pPr marL="228600" lvl="2" algn="just"/>
            <a:r>
              <a:rPr lang="en-US" sz="2800" dirty="0" smtClean="0"/>
              <a:t>First</a:t>
            </a:r>
            <a:r>
              <a:rPr lang="en-US" sz="2800" dirty="0"/>
              <a:t>, as you have seen, it terminates a </a:t>
            </a:r>
            <a:r>
              <a:rPr lang="en-US" sz="2800" dirty="0" smtClean="0"/>
              <a:t>statement sequence </a:t>
            </a:r>
            <a:r>
              <a:rPr lang="en-US" sz="2800" dirty="0"/>
              <a:t>in a </a:t>
            </a:r>
            <a:r>
              <a:rPr lang="en-US" sz="2800" b="1" dirty="0"/>
              <a:t>switch</a:t>
            </a:r>
            <a:r>
              <a:rPr lang="en-US" sz="2800" dirty="0"/>
              <a:t> statement. </a:t>
            </a:r>
            <a:endParaRPr lang="en-US" sz="2800" dirty="0" smtClean="0"/>
          </a:p>
          <a:p>
            <a:pPr marL="228600" lvl="2" algn="just"/>
            <a:r>
              <a:rPr lang="en-US" sz="2800" dirty="0" smtClean="0"/>
              <a:t>Second</a:t>
            </a:r>
            <a:r>
              <a:rPr lang="en-US" sz="2800" dirty="0"/>
              <a:t>, it can be used to </a:t>
            </a:r>
            <a:r>
              <a:rPr lang="en-US" sz="2800" b="1" dirty="0"/>
              <a:t>exit a loop</a:t>
            </a:r>
            <a:r>
              <a:rPr lang="en-US" sz="2800" dirty="0"/>
              <a:t>. </a:t>
            </a:r>
            <a:endParaRPr lang="en-US" sz="2800" dirty="0" smtClean="0"/>
          </a:p>
          <a:p>
            <a:pPr marL="228600" lvl="2" algn="just"/>
            <a:r>
              <a:rPr lang="en-US" sz="2800" dirty="0" smtClean="0"/>
              <a:t>Third</a:t>
            </a:r>
            <a:r>
              <a:rPr lang="en-US" sz="2800" dirty="0"/>
              <a:t>, it can be </a:t>
            </a:r>
            <a:r>
              <a:rPr lang="en-US" sz="2800" dirty="0" smtClean="0"/>
              <a:t>used as a </a:t>
            </a:r>
            <a:r>
              <a:rPr lang="en-US" sz="2800" b="1" dirty="0"/>
              <a:t>form</a:t>
            </a:r>
            <a:r>
              <a:rPr lang="en-US" sz="2800" dirty="0"/>
              <a:t> of </a:t>
            </a:r>
            <a:r>
              <a:rPr lang="en-US" sz="2800" b="1" dirty="0" err="1"/>
              <a:t>goto</a:t>
            </a:r>
            <a:r>
              <a:rPr lang="en-US" sz="2800" dirty="0"/>
              <a:t>.</a:t>
            </a:r>
            <a:endParaRPr lang="en-US" sz="2800" dirty="0" smtClean="0"/>
          </a:p>
        </p:txBody>
      </p:sp>
    </p:spTree>
    <p:extLst>
      <p:ext uri="{BB962C8B-B14F-4D97-AF65-F5344CB8AC3E}">
        <p14:creationId xmlns:p14="http://schemas.microsoft.com/office/powerpoint/2010/main" xmlns="" val="725901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to Exit a Loop</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We can force immediate termination of a loop, bypassing the conditional expression and any remaining code in the body of the loop. </a:t>
            </a:r>
            <a:endParaRPr lang="en-US" sz="2800" dirty="0" smtClean="0"/>
          </a:p>
          <a:p>
            <a:pPr marL="228600" lvl="2" algn="just"/>
            <a:r>
              <a:rPr lang="en-US" sz="2800" dirty="0" smtClean="0"/>
              <a:t>When </a:t>
            </a:r>
            <a:r>
              <a:rPr lang="en-US" sz="2800" dirty="0"/>
              <a:t>a break statement is encountered inside a loop, the loop is terminated and program control resumes at the next statement following the loop</a:t>
            </a:r>
            <a:r>
              <a:rPr lang="en-US" sz="2800" dirty="0" smtClean="0"/>
              <a:t>.</a:t>
            </a:r>
          </a:p>
          <a:p>
            <a:pPr marL="914400" lvl="4" indent="0" algn="just">
              <a:buNone/>
            </a:pPr>
            <a:r>
              <a:rPr lang="en-US" sz="2400" dirty="0" err="1"/>
              <a:t>int</a:t>
            </a:r>
            <a:r>
              <a:rPr lang="en-US" sz="2400" dirty="0"/>
              <a:t> </a:t>
            </a:r>
            <a:r>
              <a:rPr lang="en-US" sz="2400" dirty="0" err="1"/>
              <a:t>i</a:t>
            </a:r>
            <a:r>
              <a:rPr lang="en-US" sz="2400" dirty="0"/>
              <a:t> = 0;</a:t>
            </a:r>
          </a:p>
          <a:p>
            <a:pPr marL="914400" lvl="4" indent="0" algn="just">
              <a:buNone/>
            </a:pPr>
            <a:r>
              <a:rPr lang="en-US" sz="2400" dirty="0"/>
              <a:t>while(</a:t>
            </a:r>
            <a:r>
              <a:rPr lang="en-US" sz="2400" dirty="0" err="1"/>
              <a:t>i</a:t>
            </a:r>
            <a:r>
              <a:rPr lang="en-US" sz="2400" dirty="0"/>
              <a:t> &lt; 100) {</a:t>
            </a:r>
          </a:p>
          <a:p>
            <a:pPr marL="914400" lvl="4" indent="0" algn="just">
              <a:buNone/>
            </a:pPr>
            <a:r>
              <a:rPr lang="en-US" sz="2400" dirty="0" smtClean="0"/>
              <a:t>	if(</a:t>
            </a:r>
            <a:r>
              <a:rPr lang="en-US" sz="2400" dirty="0" err="1" smtClean="0"/>
              <a:t>i</a:t>
            </a:r>
            <a:r>
              <a:rPr lang="en-US" sz="2400" dirty="0" smtClean="0"/>
              <a:t> </a:t>
            </a:r>
            <a:r>
              <a:rPr lang="en-US" sz="2400" dirty="0"/>
              <a:t>== 10) </a:t>
            </a:r>
            <a:endParaRPr lang="en-US" sz="2400" dirty="0" smtClean="0"/>
          </a:p>
          <a:p>
            <a:pPr marL="914400" lvl="4" indent="0" algn="just">
              <a:buNone/>
            </a:pPr>
            <a:r>
              <a:rPr lang="en-US" sz="2400" dirty="0"/>
              <a:t>	</a:t>
            </a:r>
            <a:r>
              <a:rPr lang="en-US" sz="2400" dirty="0" smtClean="0"/>
              <a:t>	break</a:t>
            </a:r>
            <a:r>
              <a:rPr lang="en-US" sz="2400" dirty="0"/>
              <a:t>; </a:t>
            </a:r>
            <a:endParaRPr lang="en-US" sz="2400" dirty="0" smtClean="0"/>
          </a:p>
          <a:p>
            <a:pPr marL="914400" lvl="4" indent="0" algn="just">
              <a:buNone/>
            </a:pPr>
            <a:r>
              <a:rPr lang="en-US" sz="2400" dirty="0" smtClean="0"/>
              <a:t>	</a:t>
            </a:r>
            <a:r>
              <a:rPr lang="en-US" sz="2400" dirty="0" err="1" smtClean="0"/>
              <a:t>System.out.println</a:t>
            </a:r>
            <a:r>
              <a:rPr lang="en-US" sz="2400" dirty="0" smtClean="0"/>
              <a:t>("i: " + </a:t>
            </a:r>
            <a:r>
              <a:rPr lang="en-US" sz="2400" dirty="0" err="1" smtClean="0"/>
              <a:t>i</a:t>
            </a:r>
            <a:r>
              <a:rPr lang="en-US" sz="2400" dirty="0" smtClean="0"/>
              <a:t>);</a:t>
            </a:r>
          </a:p>
          <a:p>
            <a:pPr marL="914400" lvl="4" indent="0" algn="just">
              <a:buNone/>
            </a:pPr>
            <a:r>
              <a:rPr lang="en-US" sz="2400" dirty="0" smtClean="0"/>
              <a:t>	</a:t>
            </a:r>
            <a:r>
              <a:rPr lang="en-US" sz="2400" dirty="0" err="1" smtClean="0"/>
              <a:t>i</a:t>
            </a:r>
            <a:r>
              <a:rPr lang="en-US" sz="2400" dirty="0"/>
              <a:t>++;</a:t>
            </a:r>
          </a:p>
          <a:p>
            <a:pPr marL="914400" lvl="4" indent="0" algn="just">
              <a:buNone/>
            </a:pPr>
            <a:r>
              <a:rPr lang="en-US" sz="2400" dirty="0"/>
              <a:t>}</a:t>
            </a:r>
          </a:p>
          <a:p>
            <a:pPr marL="914400" lvl="4" indent="0" algn="just">
              <a:buNone/>
            </a:pPr>
            <a:r>
              <a:rPr lang="en-US" sz="2400" dirty="0" err="1"/>
              <a:t>System.out.println</a:t>
            </a:r>
            <a:r>
              <a:rPr lang="en-US" sz="2400" dirty="0"/>
              <a:t>("Loop complete.");</a:t>
            </a:r>
            <a:endParaRPr lang="en-US" sz="2400" dirty="0" smtClean="0"/>
          </a:p>
        </p:txBody>
      </p:sp>
    </p:spTree>
    <p:extLst>
      <p:ext uri="{BB962C8B-B14F-4D97-AF65-F5344CB8AC3E}">
        <p14:creationId xmlns:p14="http://schemas.microsoft.com/office/powerpoint/2010/main" xmlns="" val="4131661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to Exit a Loop</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We can force immediate termination of a loop, bypassing the conditional expression and any remaining code in the body of the loop. </a:t>
            </a:r>
            <a:endParaRPr lang="en-US" sz="2800" dirty="0" smtClean="0"/>
          </a:p>
          <a:p>
            <a:pPr marL="228600" lvl="2" algn="just"/>
            <a:r>
              <a:rPr lang="en-US" sz="2800" dirty="0" smtClean="0"/>
              <a:t>When </a:t>
            </a:r>
            <a:r>
              <a:rPr lang="en-US" sz="2800" dirty="0"/>
              <a:t>a break statement is encountered inside a loop, the loop is terminated and program control resumes at the next statement following the loop</a:t>
            </a:r>
            <a:r>
              <a:rPr lang="en-US" sz="2800" dirty="0" smtClean="0"/>
              <a:t>.</a:t>
            </a:r>
          </a:p>
          <a:p>
            <a:pPr marL="914400" lvl="4" indent="0" algn="just">
              <a:buNone/>
            </a:pPr>
            <a:r>
              <a:rPr lang="en-US" sz="2400" dirty="0" err="1"/>
              <a:t>int</a:t>
            </a:r>
            <a:r>
              <a:rPr lang="en-US" sz="2400" dirty="0"/>
              <a:t> </a:t>
            </a:r>
            <a:r>
              <a:rPr lang="en-US" sz="2400" dirty="0" err="1"/>
              <a:t>i</a:t>
            </a:r>
            <a:r>
              <a:rPr lang="en-US" sz="2400" dirty="0"/>
              <a:t> = 0;</a:t>
            </a:r>
          </a:p>
          <a:p>
            <a:pPr marL="914400" lvl="4" indent="0" algn="just">
              <a:buNone/>
            </a:pPr>
            <a:r>
              <a:rPr lang="en-US" sz="2400" dirty="0"/>
              <a:t>while(</a:t>
            </a:r>
            <a:r>
              <a:rPr lang="en-US" sz="2400" dirty="0" err="1"/>
              <a:t>i</a:t>
            </a:r>
            <a:r>
              <a:rPr lang="en-US" sz="2400" dirty="0"/>
              <a:t> &lt; 100) {</a:t>
            </a:r>
          </a:p>
          <a:p>
            <a:pPr marL="914400" lvl="4" indent="0" algn="just">
              <a:buNone/>
            </a:pPr>
            <a:r>
              <a:rPr lang="en-US" sz="2400" dirty="0" smtClean="0"/>
              <a:t>	if(</a:t>
            </a:r>
            <a:r>
              <a:rPr lang="en-US" sz="2400" dirty="0" err="1" smtClean="0"/>
              <a:t>i</a:t>
            </a:r>
            <a:r>
              <a:rPr lang="en-US" sz="2400" dirty="0" smtClean="0"/>
              <a:t> </a:t>
            </a:r>
            <a:r>
              <a:rPr lang="en-US" sz="2400" dirty="0"/>
              <a:t>== 10) </a:t>
            </a:r>
            <a:endParaRPr lang="en-US" sz="2400" dirty="0" smtClean="0"/>
          </a:p>
          <a:p>
            <a:pPr marL="914400" lvl="4" indent="0" algn="just">
              <a:buNone/>
            </a:pPr>
            <a:r>
              <a:rPr lang="en-US" sz="2400" dirty="0"/>
              <a:t>	</a:t>
            </a:r>
            <a:r>
              <a:rPr lang="en-US" sz="2400" dirty="0" smtClean="0"/>
              <a:t>	break</a:t>
            </a:r>
            <a:r>
              <a:rPr lang="en-US" sz="2400" dirty="0"/>
              <a:t>; // terminate loop if </a:t>
            </a:r>
            <a:r>
              <a:rPr lang="en-US" sz="2400" dirty="0" err="1"/>
              <a:t>i</a:t>
            </a:r>
            <a:r>
              <a:rPr lang="en-US" sz="2400" dirty="0"/>
              <a:t> is 10</a:t>
            </a:r>
          </a:p>
          <a:p>
            <a:pPr marL="914400" lvl="4" indent="0" algn="just">
              <a:buNone/>
            </a:pPr>
            <a:r>
              <a:rPr lang="en-US" sz="2400" dirty="0" smtClean="0"/>
              <a:t>	</a:t>
            </a:r>
            <a:r>
              <a:rPr lang="en-US" sz="2400" dirty="0" err="1" smtClean="0"/>
              <a:t>System.out.println</a:t>
            </a:r>
            <a:r>
              <a:rPr lang="en-US" sz="2400" dirty="0"/>
              <a:t>("i: " + </a:t>
            </a:r>
            <a:r>
              <a:rPr lang="en-US" sz="2400" dirty="0" err="1"/>
              <a:t>i</a:t>
            </a:r>
            <a:r>
              <a:rPr lang="en-US" sz="2400" dirty="0"/>
              <a:t>);</a:t>
            </a:r>
          </a:p>
          <a:p>
            <a:pPr marL="914400" lvl="4" indent="0" algn="just">
              <a:buNone/>
            </a:pPr>
            <a:r>
              <a:rPr lang="en-US" sz="2400" dirty="0" smtClean="0"/>
              <a:t>	</a:t>
            </a:r>
            <a:r>
              <a:rPr lang="en-US" sz="2400" dirty="0" err="1" smtClean="0"/>
              <a:t>i</a:t>
            </a:r>
            <a:r>
              <a:rPr lang="en-US" sz="2400" dirty="0"/>
              <a:t>++;</a:t>
            </a:r>
          </a:p>
          <a:p>
            <a:pPr marL="914400" lvl="4" indent="0" algn="just">
              <a:buNone/>
            </a:pPr>
            <a:r>
              <a:rPr lang="en-US" sz="2400" dirty="0"/>
              <a:t>}</a:t>
            </a:r>
          </a:p>
          <a:p>
            <a:pPr marL="914400" lvl="4" indent="0" algn="just">
              <a:buNone/>
            </a:pPr>
            <a:r>
              <a:rPr lang="en-US" sz="2400" dirty="0" err="1"/>
              <a:t>System.out.println</a:t>
            </a:r>
            <a:r>
              <a:rPr lang="en-US" sz="2400" dirty="0"/>
              <a:t>("Loop complete.");</a:t>
            </a:r>
            <a:endParaRPr lang="en-US" sz="2400" dirty="0" smtClean="0"/>
          </a:p>
        </p:txBody>
      </p:sp>
      <p:sp>
        <p:nvSpPr>
          <p:cNvPr id="4" name="Content Placeholder 2"/>
          <p:cNvSpPr txBox="1">
            <a:spLocks/>
          </p:cNvSpPr>
          <p:nvPr/>
        </p:nvSpPr>
        <p:spPr>
          <a:xfrm>
            <a:off x="8691282" y="2877671"/>
            <a:ext cx="2662518" cy="38055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lgn="just"/>
            <a:r>
              <a:rPr lang="nn-NO" sz="2400" b="1" dirty="0" smtClean="0"/>
              <a:t>Output</a:t>
            </a:r>
            <a:r>
              <a:rPr lang="nn-NO" sz="2400" dirty="0" smtClean="0"/>
              <a:t>:</a:t>
            </a:r>
          </a:p>
          <a:p>
            <a:pPr marL="457200" lvl="3" indent="0" algn="just">
              <a:buNone/>
            </a:pPr>
            <a:r>
              <a:rPr lang="nn-NO" sz="2200" dirty="0" smtClean="0"/>
              <a:t>i</a:t>
            </a:r>
            <a:r>
              <a:rPr lang="nn-NO" sz="2200" dirty="0"/>
              <a:t>: 0</a:t>
            </a:r>
          </a:p>
          <a:p>
            <a:pPr marL="457200" lvl="3" indent="0" algn="just">
              <a:buNone/>
            </a:pPr>
            <a:r>
              <a:rPr lang="nn-NO" sz="2200" dirty="0"/>
              <a:t>i: 1</a:t>
            </a:r>
          </a:p>
          <a:p>
            <a:pPr marL="457200" lvl="3" indent="0" algn="just">
              <a:buNone/>
            </a:pPr>
            <a:r>
              <a:rPr lang="nn-NO" sz="2200" dirty="0"/>
              <a:t>i: 2</a:t>
            </a:r>
          </a:p>
          <a:p>
            <a:pPr marL="457200" lvl="3" indent="0" algn="just">
              <a:buNone/>
            </a:pPr>
            <a:r>
              <a:rPr lang="nn-NO" sz="2200" dirty="0"/>
              <a:t>i: 3</a:t>
            </a:r>
          </a:p>
          <a:p>
            <a:pPr marL="457200" lvl="3" indent="0" algn="just">
              <a:buNone/>
            </a:pPr>
            <a:r>
              <a:rPr lang="nn-NO" sz="2200" dirty="0"/>
              <a:t>i: 4</a:t>
            </a:r>
          </a:p>
          <a:p>
            <a:pPr marL="457200" lvl="3" indent="0" algn="just">
              <a:buNone/>
            </a:pPr>
            <a:r>
              <a:rPr lang="nn-NO" sz="2200" dirty="0"/>
              <a:t>i: 5</a:t>
            </a:r>
          </a:p>
          <a:p>
            <a:pPr marL="457200" lvl="3" indent="0" algn="just">
              <a:buNone/>
            </a:pPr>
            <a:r>
              <a:rPr lang="nn-NO" sz="2200" dirty="0"/>
              <a:t>i: 6</a:t>
            </a:r>
          </a:p>
          <a:p>
            <a:pPr marL="457200" lvl="3" indent="0" algn="just">
              <a:buNone/>
            </a:pPr>
            <a:r>
              <a:rPr lang="nn-NO" sz="2200" dirty="0"/>
              <a:t>i: 7</a:t>
            </a:r>
          </a:p>
          <a:p>
            <a:pPr marL="457200" lvl="3" indent="0" algn="just">
              <a:buNone/>
            </a:pPr>
            <a:r>
              <a:rPr lang="nn-NO" sz="2200" dirty="0"/>
              <a:t>i: 8</a:t>
            </a:r>
          </a:p>
          <a:p>
            <a:pPr marL="457200" lvl="3" indent="0" algn="just">
              <a:buNone/>
            </a:pPr>
            <a:r>
              <a:rPr lang="nn-NO" sz="2200" dirty="0"/>
              <a:t>i: 9</a:t>
            </a:r>
          </a:p>
          <a:p>
            <a:pPr marL="457200" lvl="3" indent="0" algn="just">
              <a:buNone/>
            </a:pPr>
            <a:r>
              <a:rPr lang="nn-NO" sz="2200" dirty="0"/>
              <a:t>Loop complete.</a:t>
            </a:r>
            <a:endParaRPr lang="en-US" sz="2200" dirty="0" smtClean="0"/>
          </a:p>
        </p:txBody>
      </p:sp>
    </p:spTree>
    <p:extLst>
      <p:ext uri="{BB962C8B-B14F-4D97-AF65-F5344CB8AC3E}">
        <p14:creationId xmlns:p14="http://schemas.microsoft.com/office/powerpoint/2010/main" xmlns="" val="3878011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to Exit a Loop</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When used inside a set of nested loops, the break statement will only break out of the innermost </a:t>
            </a:r>
            <a:r>
              <a:rPr lang="en-US" sz="2800" dirty="0" smtClean="0"/>
              <a:t>loop.</a:t>
            </a:r>
          </a:p>
          <a:p>
            <a:pPr marL="914400" lvl="4" indent="0" algn="just">
              <a:buNone/>
            </a:pPr>
            <a:endParaRPr lang="en-US" sz="2400" dirty="0" smtClean="0"/>
          </a:p>
          <a:p>
            <a:pPr marL="914400" lvl="4" indent="0" algn="just">
              <a:buNone/>
            </a:pPr>
            <a:r>
              <a:rPr lang="en-US" sz="2400" dirty="0" smtClean="0"/>
              <a:t>for(</a:t>
            </a:r>
            <a:r>
              <a:rPr lang="en-US" sz="2400" dirty="0" err="1" smtClean="0"/>
              <a:t>int</a:t>
            </a:r>
            <a:r>
              <a:rPr lang="en-US" sz="2400" dirty="0" smtClean="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914400" lvl="4"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914400" lvl="4" indent="0" algn="just">
              <a:buNone/>
            </a:pPr>
            <a:r>
              <a:rPr lang="en-US" sz="2400" dirty="0" smtClean="0"/>
              <a:t>	for(</a:t>
            </a:r>
            <a:r>
              <a:rPr lang="en-US" sz="2400" dirty="0" err="1" smtClean="0"/>
              <a:t>int</a:t>
            </a:r>
            <a:r>
              <a:rPr lang="en-US" sz="2400" dirty="0" smtClean="0"/>
              <a:t> </a:t>
            </a:r>
            <a:r>
              <a:rPr lang="en-US" sz="2400" dirty="0"/>
              <a:t>j=0; j&lt;100; j++) {</a:t>
            </a:r>
          </a:p>
          <a:p>
            <a:pPr marL="914400" lvl="4" indent="0" algn="just">
              <a:buNone/>
            </a:pPr>
            <a:r>
              <a:rPr lang="en-US" sz="2400" dirty="0" smtClean="0"/>
              <a:t>		if(j </a:t>
            </a:r>
            <a:r>
              <a:rPr lang="en-US" sz="2400" dirty="0"/>
              <a:t>== 10) </a:t>
            </a:r>
            <a:endParaRPr lang="en-US" sz="2400" dirty="0" smtClean="0"/>
          </a:p>
          <a:p>
            <a:pPr marL="914400" lvl="4" indent="0" algn="just">
              <a:buNone/>
            </a:pPr>
            <a:r>
              <a:rPr lang="en-US" sz="2400" dirty="0"/>
              <a:t>	</a:t>
            </a:r>
            <a:r>
              <a:rPr lang="en-US" sz="2400" dirty="0" smtClean="0"/>
              <a:t>		break</a:t>
            </a:r>
            <a:r>
              <a:rPr lang="en-US" sz="2400" dirty="0"/>
              <a:t>; </a:t>
            </a:r>
            <a:r>
              <a:rPr lang="en-US" sz="2400" dirty="0" smtClean="0"/>
              <a:t>		</a:t>
            </a:r>
            <a:endParaRPr lang="en-US" sz="2400" dirty="0"/>
          </a:p>
          <a:p>
            <a:pPr marL="914400" lvl="4" indent="0" algn="just">
              <a:buNone/>
            </a:pPr>
            <a:r>
              <a:rPr lang="en-US" sz="2400" dirty="0" smtClean="0"/>
              <a:t>		</a:t>
            </a:r>
            <a:r>
              <a:rPr lang="en-US" sz="2400" dirty="0" err="1" smtClean="0"/>
              <a:t>System.out.print</a:t>
            </a:r>
            <a:r>
              <a:rPr lang="en-US" sz="2400" dirty="0" smtClean="0"/>
              <a:t>(j </a:t>
            </a:r>
            <a:r>
              <a:rPr lang="en-US" sz="2400" dirty="0"/>
              <a:t>+ " ");</a:t>
            </a:r>
          </a:p>
          <a:p>
            <a:pPr marL="914400" lvl="4" indent="0" algn="just">
              <a:buNone/>
            </a:pPr>
            <a:r>
              <a:rPr lang="en-US" sz="2400" dirty="0" smtClean="0"/>
              <a:t>	}</a:t>
            </a:r>
            <a:endParaRPr lang="en-US" sz="2400" dirty="0"/>
          </a:p>
          <a:p>
            <a:pPr marL="914400" lvl="4" indent="0" algn="just">
              <a:buNone/>
            </a:pPr>
            <a:r>
              <a:rPr lang="en-US" sz="2400" dirty="0" smtClean="0"/>
              <a:t>	</a:t>
            </a:r>
            <a:r>
              <a:rPr lang="en-US" sz="2400" dirty="0" err="1" smtClean="0"/>
              <a:t>System.out.println</a:t>
            </a:r>
            <a:r>
              <a:rPr lang="en-US" sz="2400" dirty="0"/>
              <a:t>();</a:t>
            </a:r>
          </a:p>
          <a:p>
            <a:pPr marL="914400" lvl="4" indent="0" algn="just">
              <a:buNone/>
            </a:pPr>
            <a:r>
              <a:rPr lang="en-US" sz="2400" dirty="0"/>
              <a:t>}</a:t>
            </a:r>
          </a:p>
          <a:p>
            <a:pPr marL="914400" lvl="4" indent="0" algn="just">
              <a:buNone/>
            </a:pPr>
            <a:r>
              <a:rPr lang="en-US" sz="2400" dirty="0" err="1"/>
              <a:t>System.out.println</a:t>
            </a:r>
            <a:r>
              <a:rPr lang="en-US" sz="2400" dirty="0"/>
              <a:t>("Loops complete.");</a:t>
            </a:r>
            <a:endParaRPr lang="en-US" sz="2400" dirty="0" smtClean="0"/>
          </a:p>
        </p:txBody>
      </p:sp>
    </p:spTree>
    <p:extLst>
      <p:ext uri="{BB962C8B-B14F-4D97-AF65-F5344CB8AC3E}">
        <p14:creationId xmlns:p14="http://schemas.microsoft.com/office/powerpoint/2010/main" xmlns="" val="1902853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to Exit a Loop</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When used inside a set of nested loops, the break statement will only break out of the innermost </a:t>
            </a:r>
            <a:r>
              <a:rPr lang="en-US" sz="2800" dirty="0" smtClean="0"/>
              <a:t>loop.</a:t>
            </a:r>
          </a:p>
          <a:p>
            <a:pPr marL="914400" lvl="4" indent="0" algn="just">
              <a:buNone/>
            </a:pPr>
            <a:endParaRPr lang="en-US" sz="2400" dirty="0" smtClean="0"/>
          </a:p>
          <a:p>
            <a:pPr marL="914400" lvl="4" indent="0" algn="just">
              <a:buNone/>
            </a:pPr>
            <a:r>
              <a:rPr lang="en-US" sz="2400" dirty="0" smtClean="0"/>
              <a:t>for(</a:t>
            </a:r>
            <a:r>
              <a:rPr lang="en-US" sz="2400" dirty="0" err="1" smtClean="0"/>
              <a:t>int</a:t>
            </a:r>
            <a:r>
              <a:rPr lang="en-US" sz="2400" dirty="0" smtClean="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914400" lvl="4"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914400" lvl="4" indent="0" algn="just">
              <a:buNone/>
            </a:pPr>
            <a:r>
              <a:rPr lang="en-US" sz="2400" dirty="0" smtClean="0"/>
              <a:t>	for(</a:t>
            </a:r>
            <a:r>
              <a:rPr lang="en-US" sz="2400" dirty="0" err="1" smtClean="0"/>
              <a:t>int</a:t>
            </a:r>
            <a:r>
              <a:rPr lang="en-US" sz="2400" dirty="0" smtClean="0"/>
              <a:t> </a:t>
            </a:r>
            <a:r>
              <a:rPr lang="en-US" sz="2400" dirty="0"/>
              <a:t>j=0; j&lt;100; j++) {</a:t>
            </a:r>
          </a:p>
          <a:p>
            <a:pPr marL="914400" lvl="4" indent="0" algn="just">
              <a:buNone/>
            </a:pPr>
            <a:r>
              <a:rPr lang="en-US" sz="2400" dirty="0" smtClean="0"/>
              <a:t>		if(j </a:t>
            </a:r>
            <a:r>
              <a:rPr lang="en-US" sz="2400" dirty="0"/>
              <a:t>== 10) </a:t>
            </a:r>
            <a:endParaRPr lang="en-US" sz="2400" dirty="0" smtClean="0"/>
          </a:p>
          <a:p>
            <a:pPr marL="914400" lvl="4" indent="0" algn="just">
              <a:buNone/>
            </a:pPr>
            <a:r>
              <a:rPr lang="en-US" sz="2400" dirty="0"/>
              <a:t>	</a:t>
            </a:r>
            <a:r>
              <a:rPr lang="en-US" sz="2400" dirty="0" smtClean="0"/>
              <a:t>		break</a:t>
            </a:r>
            <a:r>
              <a:rPr lang="en-US" sz="2400" dirty="0"/>
              <a:t>; </a:t>
            </a:r>
            <a:r>
              <a:rPr lang="en-US" sz="2400" dirty="0" smtClean="0"/>
              <a:t>		// </a:t>
            </a:r>
            <a:r>
              <a:rPr lang="en-US" sz="2400" dirty="0"/>
              <a:t>terminate loop if j is 10</a:t>
            </a:r>
          </a:p>
          <a:p>
            <a:pPr marL="914400" lvl="4" indent="0" algn="just">
              <a:buNone/>
            </a:pPr>
            <a:r>
              <a:rPr lang="en-US" sz="2400" dirty="0" smtClean="0"/>
              <a:t>		</a:t>
            </a:r>
            <a:r>
              <a:rPr lang="en-US" sz="2400" dirty="0" err="1" smtClean="0"/>
              <a:t>System.out.print</a:t>
            </a:r>
            <a:r>
              <a:rPr lang="en-US" sz="2400" dirty="0" smtClean="0"/>
              <a:t>(j </a:t>
            </a:r>
            <a:r>
              <a:rPr lang="en-US" sz="2400" dirty="0"/>
              <a:t>+ " ");</a:t>
            </a:r>
          </a:p>
          <a:p>
            <a:pPr marL="914400" lvl="4" indent="0" algn="just">
              <a:buNone/>
            </a:pPr>
            <a:r>
              <a:rPr lang="en-US" sz="2400" dirty="0" smtClean="0"/>
              <a:t>	}</a:t>
            </a:r>
            <a:endParaRPr lang="en-US" sz="2400" dirty="0"/>
          </a:p>
          <a:p>
            <a:pPr marL="914400" lvl="4" indent="0" algn="just">
              <a:buNone/>
            </a:pPr>
            <a:r>
              <a:rPr lang="en-US" sz="2400" dirty="0" smtClean="0"/>
              <a:t>	</a:t>
            </a:r>
            <a:r>
              <a:rPr lang="en-US" sz="2400" dirty="0" err="1" smtClean="0"/>
              <a:t>System.out.println</a:t>
            </a:r>
            <a:r>
              <a:rPr lang="en-US" sz="2400" dirty="0"/>
              <a:t>();</a:t>
            </a:r>
          </a:p>
          <a:p>
            <a:pPr marL="914400" lvl="4" indent="0" algn="just">
              <a:buNone/>
            </a:pPr>
            <a:r>
              <a:rPr lang="en-US" sz="2400" dirty="0"/>
              <a:t>}</a:t>
            </a:r>
          </a:p>
          <a:p>
            <a:pPr marL="914400" lvl="4" indent="0" algn="just">
              <a:buNone/>
            </a:pPr>
            <a:r>
              <a:rPr lang="en-US" sz="2400" dirty="0" err="1"/>
              <a:t>System.out.println</a:t>
            </a:r>
            <a:r>
              <a:rPr lang="en-US" sz="2400" dirty="0"/>
              <a:t>("Loops complete.");</a:t>
            </a:r>
            <a:endParaRPr lang="en-US" sz="2400" dirty="0" smtClean="0"/>
          </a:p>
        </p:txBody>
      </p:sp>
      <p:sp>
        <p:nvSpPr>
          <p:cNvPr id="4" name="Content Placeholder 2"/>
          <p:cNvSpPr txBox="1">
            <a:spLocks/>
          </p:cNvSpPr>
          <p:nvPr/>
        </p:nvSpPr>
        <p:spPr>
          <a:xfrm>
            <a:off x="7723095" y="4410635"/>
            <a:ext cx="3747246" cy="209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Font typeface="Arial" panose="020B0604020202020204" pitchFamily="34" charset="0"/>
              <a:buNone/>
            </a:pPr>
            <a:r>
              <a:rPr lang="en-US" sz="2400" dirty="0" smtClean="0"/>
              <a:t>Pass 0: 0 1 2 3 4 5 6 7 8 9</a:t>
            </a:r>
          </a:p>
          <a:p>
            <a:pPr marL="457200" lvl="5" indent="0" algn="just">
              <a:buFont typeface="Arial" panose="020B0604020202020204" pitchFamily="34" charset="0"/>
              <a:buNone/>
            </a:pPr>
            <a:r>
              <a:rPr lang="en-US" sz="2400" dirty="0" smtClean="0"/>
              <a:t>Pass 1: 0 1 2 3 4 5 6 7 8 9</a:t>
            </a:r>
          </a:p>
          <a:p>
            <a:pPr marL="457200" lvl="5" indent="0" algn="just">
              <a:buFont typeface="Arial" panose="020B0604020202020204" pitchFamily="34" charset="0"/>
              <a:buNone/>
            </a:pPr>
            <a:r>
              <a:rPr lang="en-US" sz="2400" dirty="0" smtClean="0"/>
              <a:t>Pass 2: 0 1 2 3 4 5 6 7 8 9</a:t>
            </a:r>
          </a:p>
          <a:p>
            <a:pPr marL="457200" lvl="5" indent="0" algn="just">
              <a:buFont typeface="Arial" panose="020B0604020202020204" pitchFamily="34" charset="0"/>
              <a:buNone/>
            </a:pPr>
            <a:r>
              <a:rPr lang="en-US" sz="2400" dirty="0" smtClean="0"/>
              <a:t>Loops complete.</a:t>
            </a:r>
            <a:endParaRPr lang="en-US" sz="2400" dirty="0"/>
          </a:p>
        </p:txBody>
      </p:sp>
    </p:spTree>
    <p:extLst>
      <p:ext uri="{BB962C8B-B14F-4D97-AF65-F5344CB8AC3E}">
        <p14:creationId xmlns:p14="http://schemas.microsoft.com/office/powerpoint/2010/main" xmlns="" val="223750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to Exit a Loop</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smtClean="0"/>
              <a:t>More than </a:t>
            </a:r>
            <a:r>
              <a:rPr lang="en-US" sz="2800" dirty="0"/>
              <a:t>one </a:t>
            </a:r>
            <a:r>
              <a:rPr lang="en-US" sz="2800" b="1" dirty="0"/>
              <a:t>break</a:t>
            </a:r>
            <a:r>
              <a:rPr lang="en-US" sz="2800" dirty="0"/>
              <a:t> statement may appear in a loop</a:t>
            </a:r>
          </a:p>
          <a:p>
            <a:pPr marL="228600" lvl="2" algn="just"/>
            <a:r>
              <a:rPr lang="en-US" sz="2800" b="1" dirty="0"/>
              <a:t>break</a:t>
            </a:r>
            <a:r>
              <a:rPr lang="en-US" sz="2800" dirty="0"/>
              <a:t> was not designed to provide the normal means by which a loop is terminated. The loop’s conditional expression serves this purpose. </a:t>
            </a:r>
            <a:endParaRPr lang="en-US" sz="2800" dirty="0" smtClean="0"/>
          </a:p>
          <a:p>
            <a:pPr marL="228600" lvl="2" algn="just"/>
            <a:r>
              <a:rPr lang="en-US" sz="2800" dirty="0" smtClean="0"/>
              <a:t>The </a:t>
            </a:r>
            <a:r>
              <a:rPr lang="en-US" sz="2800" dirty="0"/>
              <a:t>break statement should be used to cancel a loop only when some sort of special situation occurs.</a:t>
            </a:r>
            <a:endParaRPr lang="en-US" sz="2800" dirty="0" smtClean="0"/>
          </a:p>
        </p:txBody>
      </p:sp>
    </p:spTree>
    <p:extLst>
      <p:ext uri="{BB962C8B-B14F-4D97-AF65-F5344CB8AC3E}">
        <p14:creationId xmlns:p14="http://schemas.microsoft.com/office/powerpoint/2010/main" xmlns="" val="40498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Java does not have a </a:t>
            </a:r>
            <a:r>
              <a:rPr lang="en-US" sz="2800" dirty="0" err="1"/>
              <a:t>goto</a:t>
            </a:r>
            <a:r>
              <a:rPr lang="en-US" sz="2800" dirty="0"/>
              <a:t> statement because it provides a way to branch in an arbitrary and unstructured manner. </a:t>
            </a:r>
            <a:endParaRPr lang="en-US" sz="2800" dirty="0" smtClean="0"/>
          </a:p>
          <a:p>
            <a:pPr marL="228600" lvl="2" algn="just"/>
            <a:r>
              <a:rPr lang="en-US" sz="2800" dirty="0" smtClean="0"/>
              <a:t>This </a:t>
            </a:r>
            <a:r>
              <a:rPr lang="en-US" sz="2800" dirty="0"/>
              <a:t>usually makes </a:t>
            </a:r>
            <a:r>
              <a:rPr lang="en-US" sz="2800" dirty="0" err="1"/>
              <a:t>goto</a:t>
            </a:r>
            <a:r>
              <a:rPr lang="en-US" sz="2800" dirty="0"/>
              <a:t>-ridden code hard to understand and hard to maintain. </a:t>
            </a:r>
            <a:endParaRPr lang="en-US" sz="2800" dirty="0" smtClean="0"/>
          </a:p>
          <a:p>
            <a:pPr marL="228600" lvl="2" algn="just"/>
            <a:r>
              <a:rPr lang="en-US" sz="2800" dirty="0" smtClean="0"/>
              <a:t>It </a:t>
            </a:r>
            <a:r>
              <a:rPr lang="en-US" sz="2800" dirty="0"/>
              <a:t>also prohibits certain compiler optimizations. </a:t>
            </a:r>
            <a:endParaRPr lang="en-US" sz="2800" dirty="0" smtClean="0"/>
          </a:p>
          <a:p>
            <a:pPr marL="228600" lvl="2" algn="just"/>
            <a:r>
              <a:rPr lang="en-US" sz="2800" dirty="0" smtClean="0"/>
              <a:t>However</a:t>
            </a:r>
            <a:r>
              <a:rPr lang="en-US" sz="2800" dirty="0"/>
              <a:t>, a few places where the </a:t>
            </a:r>
            <a:r>
              <a:rPr lang="en-US" sz="2800" b="1" dirty="0" err="1"/>
              <a:t>goto</a:t>
            </a:r>
            <a:r>
              <a:rPr lang="en-US" sz="2800" dirty="0"/>
              <a:t> is a </a:t>
            </a:r>
            <a:r>
              <a:rPr lang="en-US" sz="2800" dirty="0" smtClean="0"/>
              <a:t>valuable. </a:t>
            </a:r>
          </a:p>
          <a:p>
            <a:pPr marL="228600" lvl="2" algn="just"/>
            <a:r>
              <a:rPr lang="en-US" sz="2800" dirty="0" smtClean="0"/>
              <a:t>For </a:t>
            </a:r>
            <a:r>
              <a:rPr lang="en-US" sz="2800" dirty="0"/>
              <a:t>example, </a:t>
            </a:r>
            <a:r>
              <a:rPr lang="en-US" sz="2800" b="1" dirty="0" err="1" smtClean="0"/>
              <a:t>goto</a:t>
            </a:r>
            <a:r>
              <a:rPr lang="en-US" sz="2800" dirty="0" smtClean="0"/>
              <a:t> </a:t>
            </a:r>
            <a:r>
              <a:rPr lang="en-US" sz="2800" dirty="0"/>
              <a:t>can be useful when you are exiting from a deeply nested set of loops. </a:t>
            </a:r>
            <a:endParaRPr lang="en-US" sz="2800" dirty="0" smtClean="0"/>
          </a:p>
          <a:p>
            <a:pPr marL="228600" lvl="2" algn="just"/>
            <a:r>
              <a:rPr lang="en-US" sz="2800" dirty="0" smtClean="0"/>
              <a:t>Java </a:t>
            </a:r>
            <a:r>
              <a:rPr lang="en-US" sz="2800" dirty="0"/>
              <a:t>defines an expanded form of the break statement. </a:t>
            </a:r>
            <a:endParaRPr lang="en-US" sz="2800" dirty="0" smtClean="0"/>
          </a:p>
          <a:p>
            <a:pPr marL="228600" lvl="2" algn="just"/>
            <a:r>
              <a:rPr lang="en-US" sz="2800" dirty="0" smtClean="0"/>
              <a:t>For </a:t>
            </a:r>
            <a:r>
              <a:rPr lang="en-US" sz="2800" dirty="0"/>
              <a:t>example, break out of one or more blocks of code. These blocks need not be part of a loop or a switch. They can be any block. </a:t>
            </a:r>
            <a:endParaRPr lang="en-US" sz="2800" dirty="0" smtClean="0"/>
          </a:p>
          <a:p>
            <a:pPr marL="228600" lvl="2" algn="just"/>
            <a:r>
              <a:rPr lang="en-US" sz="2800" dirty="0" smtClean="0"/>
              <a:t>This </a:t>
            </a:r>
            <a:r>
              <a:rPr lang="en-US" sz="2800" dirty="0"/>
              <a:t>form of break works with a </a:t>
            </a:r>
            <a:r>
              <a:rPr lang="en-US" sz="2800" b="1" dirty="0"/>
              <a:t>label</a:t>
            </a:r>
            <a:r>
              <a:rPr lang="en-US" sz="2800" dirty="0"/>
              <a:t>. </a:t>
            </a:r>
            <a:r>
              <a:rPr lang="en-US" sz="2800" dirty="0" smtClean="0"/>
              <a:t>So, </a:t>
            </a:r>
            <a:r>
              <a:rPr lang="en-US" sz="2800" dirty="0"/>
              <a:t>break gives you the benefits of a </a:t>
            </a:r>
            <a:r>
              <a:rPr lang="en-US" sz="2800" dirty="0" err="1"/>
              <a:t>goto</a:t>
            </a:r>
            <a:r>
              <a:rPr lang="en-US" sz="2800" dirty="0"/>
              <a:t> without its problems.</a:t>
            </a:r>
            <a:endParaRPr lang="en-US" sz="2800" dirty="0" smtClean="0"/>
          </a:p>
        </p:txBody>
      </p:sp>
    </p:spTree>
    <p:extLst>
      <p:ext uri="{BB962C8B-B14F-4D97-AF65-F5344CB8AC3E}">
        <p14:creationId xmlns:p14="http://schemas.microsoft.com/office/powerpoint/2010/main" xmlns="" val="1128644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The general form of the labeled break statement is shown here:</a:t>
            </a:r>
          </a:p>
          <a:p>
            <a:pPr marL="0" lvl="2" indent="0" algn="just">
              <a:buNone/>
            </a:pPr>
            <a:r>
              <a:rPr lang="en-US" sz="2800" dirty="0" smtClean="0"/>
              <a:t>		</a:t>
            </a:r>
            <a:r>
              <a:rPr lang="en-US" sz="2400" i="1" dirty="0" smtClean="0"/>
              <a:t>break </a:t>
            </a:r>
            <a:r>
              <a:rPr lang="en-US" sz="2400" i="1" dirty="0"/>
              <a:t>label</a:t>
            </a:r>
            <a:r>
              <a:rPr lang="en-US" sz="2400" i="1" dirty="0" smtClean="0"/>
              <a:t>;</a:t>
            </a:r>
          </a:p>
          <a:p>
            <a:pPr marL="228600" lvl="2" algn="just"/>
            <a:r>
              <a:rPr lang="en-US" sz="2800" dirty="0"/>
              <a:t>label is the name of a label that identifies a block of code. This can be a standalone block of code.</a:t>
            </a:r>
          </a:p>
          <a:p>
            <a:pPr marL="228600" lvl="2" algn="just"/>
            <a:r>
              <a:rPr lang="en-US" sz="2800" dirty="0"/>
              <a:t>To name a block, put a label at the start of it. </a:t>
            </a:r>
            <a:endParaRPr lang="en-US" sz="2800" dirty="0" smtClean="0"/>
          </a:p>
          <a:p>
            <a:pPr marL="228600" lvl="2" algn="just"/>
            <a:r>
              <a:rPr lang="en-US" sz="2800" dirty="0" smtClean="0"/>
              <a:t>A </a:t>
            </a:r>
            <a:r>
              <a:rPr lang="en-US" sz="2800" dirty="0"/>
              <a:t>label is any valid Java identifier followed by a colon. </a:t>
            </a:r>
            <a:endParaRPr lang="en-US" sz="2800" dirty="0" smtClean="0"/>
          </a:p>
          <a:p>
            <a:pPr marL="228600" lvl="2" algn="just"/>
            <a:r>
              <a:rPr lang="en-US" sz="2800" dirty="0" smtClean="0"/>
              <a:t>Once </a:t>
            </a:r>
            <a:r>
              <a:rPr lang="en-US" sz="2800" dirty="0"/>
              <a:t>you have labeled a block, you can then use this label as the target of a break statement.</a:t>
            </a:r>
            <a:endParaRPr lang="en-US" sz="2800" dirty="0" smtClean="0"/>
          </a:p>
        </p:txBody>
      </p:sp>
    </p:spTree>
    <p:extLst>
      <p:ext uri="{BB962C8B-B14F-4D97-AF65-F5344CB8AC3E}">
        <p14:creationId xmlns:p14="http://schemas.microsoft.com/office/powerpoint/2010/main" xmlns="" val="1712934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smtClean="0"/>
              <a:t>Example:</a:t>
            </a:r>
          </a:p>
          <a:p>
            <a:pPr marL="457200" lvl="3" indent="0" algn="just">
              <a:buNone/>
            </a:pPr>
            <a:r>
              <a:rPr lang="en-US" sz="2400" dirty="0"/>
              <a:t>boolean t = true;</a:t>
            </a:r>
          </a:p>
          <a:p>
            <a:pPr marL="457200" lvl="3" indent="0" algn="just">
              <a:buNone/>
            </a:pPr>
            <a:r>
              <a:rPr lang="en-US" sz="2400" dirty="0"/>
              <a:t>first: {</a:t>
            </a:r>
          </a:p>
          <a:p>
            <a:pPr marL="457200" lvl="3" indent="0" algn="just">
              <a:buNone/>
            </a:pPr>
            <a:r>
              <a:rPr lang="en-US" sz="2400" dirty="0" smtClean="0"/>
              <a:t>	second</a:t>
            </a:r>
            <a:r>
              <a:rPr lang="en-US" sz="2400" dirty="0"/>
              <a:t>: {</a:t>
            </a:r>
          </a:p>
          <a:p>
            <a:pPr marL="457200" lvl="3" indent="0" algn="just">
              <a:buNone/>
            </a:pPr>
            <a:r>
              <a:rPr lang="en-US" sz="2400" dirty="0" smtClean="0"/>
              <a:t>		third</a:t>
            </a:r>
            <a:r>
              <a:rPr lang="en-US" sz="2400" dirty="0"/>
              <a:t>: {</a:t>
            </a:r>
          </a:p>
          <a:p>
            <a:pPr marL="457200" lvl="3" indent="0" algn="just">
              <a:buNone/>
            </a:pPr>
            <a:r>
              <a:rPr lang="en-US" sz="2400" dirty="0" smtClean="0"/>
              <a:t>			</a:t>
            </a:r>
            <a:r>
              <a:rPr lang="en-US" sz="2400" dirty="0" err="1" smtClean="0"/>
              <a:t>System.out.println</a:t>
            </a:r>
            <a:r>
              <a:rPr lang="en-US" sz="2400" dirty="0"/>
              <a:t>("Before the break.");</a:t>
            </a:r>
          </a:p>
          <a:p>
            <a:pPr marL="457200" lvl="3" indent="0" algn="just">
              <a:buNone/>
            </a:pPr>
            <a:r>
              <a:rPr lang="en-US" sz="2400" dirty="0" smtClean="0"/>
              <a:t>			if(t</a:t>
            </a:r>
            <a:r>
              <a:rPr lang="en-US" sz="2400" dirty="0"/>
              <a:t>) </a:t>
            </a:r>
            <a:endParaRPr lang="en-US" sz="2400" dirty="0" smtClean="0"/>
          </a:p>
          <a:p>
            <a:pPr marL="457200" lvl="3" indent="0" algn="just">
              <a:buNone/>
            </a:pPr>
            <a:r>
              <a:rPr lang="en-US" sz="2400" dirty="0"/>
              <a:t>	</a:t>
            </a:r>
            <a:r>
              <a:rPr lang="en-US" sz="2400" dirty="0" smtClean="0"/>
              <a:t>			break </a:t>
            </a:r>
            <a:r>
              <a:rPr lang="en-US" sz="2400" dirty="0"/>
              <a:t>second; </a:t>
            </a:r>
          </a:p>
          <a:p>
            <a:pPr marL="457200" lvl="3" indent="0" algn="just">
              <a:buNone/>
            </a:pPr>
            <a:r>
              <a:rPr lang="en-US" sz="2400" dirty="0" smtClean="0"/>
              <a:t>			</a:t>
            </a:r>
            <a:r>
              <a:rPr lang="en-US" sz="2400" dirty="0" err="1" smtClean="0"/>
              <a:t>System.out.println</a:t>
            </a:r>
            <a:r>
              <a:rPr lang="en-US" sz="2400" dirty="0" smtClean="0"/>
              <a:t>(“</a:t>
            </a:r>
            <a:r>
              <a:rPr lang="en-US" sz="2400" dirty="0"/>
              <a:t>This is </a:t>
            </a:r>
            <a:r>
              <a:rPr lang="en-US" sz="2400" dirty="0" smtClean="0"/>
              <a:t>in third </a:t>
            </a:r>
            <a:r>
              <a:rPr lang="en-US" sz="2400" dirty="0"/>
              <a:t>block </a:t>
            </a:r>
            <a:r>
              <a:rPr lang="en-US" sz="2400" dirty="0" smtClean="0"/>
              <a:t>");</a:t>
            </a:r>
            <a:endParaRPr lang="en-US" sz="2400" dirty="0"/>
          </a:p>
          <a:p>
            <a:pPr marL="457200" lvl="3" indent="0" algn="just">
              <a:buNone/>
            </a:pPr>
            <a:r>
              <a:rPr lang="en-US" sz="2400" dirty="0" smtClean="0"/>
              <a:t>		}</a:t>
            </a:r>
            <a:endParaRPr lang="en-US" sz="2400" dirty="0"/>
          </a:p>
          <a:p>
            <a:pPr marL="457200" lvl="3" indent="0" algn="just">
              <a:buNone/>
            </a:pPr>
            <a:r>
              <a:rPr lang="en-US" sz="2400" dirty="0" smtClean="0"/>
              <a:t>	</a:t>
            </a:r>
            <a:r>
              <a:rPr lang="en-US" sz="2400" dirty="0" err="1" smtClean="0"/>
              <a:t>System.out.println</a:t>
            </a:r>
            <a:r>
              <a:rPr lang="en-US" sz="2400" dirty="0" smtClean="0"/>
              <a:t>("</a:t>
            </a:r>
            <a:r>
              <a:rPr lang="en-US" sz="2400" dirty="0"/>
              <a:t> This is </a:t>
            </a:r>
            <a:r>
              <a:rPr lang="en-US" sz="2400" dirty="0" smtClean="0"/>
              <a:t>in second </a:t>
            </a:r>
            <a:r>
              <a:rPr lang="en-US" sz="2400" dirty="0"/>
              <a:t>block </a:t>
            </a:r>
            <a:r>
              <a:rPr lang="en-US" sz="2400" dirty="0" smtClean="0"/>
              <a:t>");</a:t>
            </a:r>
            <a:endParaRPr lang="en-US" sz="2400" dirty="0"/>
          </a:p>
          <a:p>
            <a:pPr marL="457200" lvl="3" indent="0" algn="just">
              <a:buNone/>
            </a:pPr>
            <a:r>
              <a:rPr lang="en-US" sz="2400" dirty="0" smtClean="0"/>
              <a:t>	}</a:t>
            </a:r>
            <a:endParaRPr lang="en-US" sz="2400" dirty="0"/>
          </a:p>
          <a:p>
            <a:pPr marL="457200" lvl="3" indent="0" algn="just">
              <a:buNone/>
            </a:pPr>
            <a:r>
              <a:rPr lang="en-US" sz="2400" dirty="0" err="1"/>
              <a:t>System.out.println</a:t>
            </a:r>
            <a:r>
              <a:rPr lang="en-US" sz="2400" dirty="0"/>
              <a:t>("This is </a:t>
            </a:r>
            <a:r>
              <a:rPr lang="en-US" sz="2400" dirty="0" smtClean="0"/>
              <a:t>in first </a:t>
            </a:r>
            <a:r>
              <a:rPr lang="en-US" sz="2400" dirty="0"/>
              <a:t>block.");</a:t>
            </a:r>
          </a:p>
          <a:p>
            <a:pPr marL="457200" lvl="3" indent="0" algn="just">
              <a:buNone/>
            </a:pPr>
            <a:r>
              <a:rPr lang="en-US" sz="2400" dirty="0"/>
              <a:t>}</a:t>
            </a:r>
          </a:p>
        </p:txBody>
      </p:sp>
    </p:spTree>
    <p:extLst>
      <p:ext uri="{BB962C8B-B14F-4D97-AF65-F5344CB8AC3E}">
        <p14:creationId xmlns:p14="http://schemas.microsoft.com/office/powerpoint/2010/main" xmlns="" val="1171130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smtClean="0"/>
              <a:t>Example:</a:t>
            </a:r>
          </a:p>
          <a:p>
            <a:pPr marL="457200" lvl="3" indent="0" algn="just">
              <a:buNone/>
            </a:pPr>
            <a:r>
              <a:rPr lang="en-US" sz="2400" dirty="0"/>
              <a:t>boolean t = true;</a:t>
            </a:r>
          </a:p>
          <a:p>
            <a:pPr marL="457200" lvl="3" indent="0" algn="just">
              <a:buNone/>
            </a:pPr>
            <a:r>
              <a:rPr lang="en-US" sz="2400" dirty="0"/>
              <a:t>first: {</a:t>
            </a:r>
          </a:p>
          <a:p>
            <a:pPr marL="457200" lvl="3" indent="0" algn="just">
              <a:buNone/>
            </a:pPr>
            <a:r>
              <a:rPr lang="en-US" sz="2400" dirty="0" smtClean="0"/>
              <a:t>	second</a:t>
            </a:r>
            <a:r>
              <a:rPr lang="en-US" sz="2400" dirty="0"/>
              <a:t>: {</a:t>
            </a:r>
          </a:p>
          <a:p>
            <a:pPr marL="457200" lvl="3" indent="0" algn="just">
              <a:buNone/>
            </a:pPr>
            <a:r>
              <a:rPr lang="en-US" sz="2400" dirty="0" smtClean="0"/>
              <a:t>		third</a:t>
            </a:r>
            <a:r>
              <a:rPr lang="en-US" sz="2400" dirty="0"/>
              <a:t>: {</a:t>
            </a:r>
          </a:p>
          <a:p>
            <a:pPr marL="457200" lvl="3" indent="0" algn="just">
              <a:buNone/>
            </a:pPr>
            <a:r>
              <a:rPr lang="en-US" sz="2400" dirty="0" smtClean="0"/>
              <a:t>			</a:t>
            </a:r>
            <a:r>
              <a:rPr lang="en-US" sz="2400" dirty="0" err="1" smtClean="0"/>
              <a:t>System.out.println</a:t>
            </a:r>
            <a:r>
              <a:rPr lang="en-US" sz="2400" dirty="0"/>
              <a:t>("Before the break.");</a:t>
            </a:r>
          </a:p>
          <a:p>
            <a:pPr marL="457200" lvl="3" indent="0" algn="just">
              <a:buNone/>
            </a:pPr>
            <a:r>
              <a:rPr lang="en-US" sz="2400" dirty="0" smtClean="0"/>
              <a:t>			if(t</a:t>
            </a:r>
            <a:r>
              <a:rPr lang="en-US" sz="2400" dirty="0"/>
              <a:t>) </a:t>
            </a:r>
            <a:endParaRPr lang="en-US" sz="2400" dirty="0" smtClean="0"/>
          </a:p>
          <a:p>
            <a:pPr marL="457200" lvl="3" indent="0" algn="just">
              <a:buNone/>
            </a:pPr>
            <a:r>
              <a:rPr lang="en-US" sz="2400" dirty="0"/>
              <a:t>	</a:t>
            </a:r>
            <a:r>
              <a:rPr lang="en-US" sz="2400" dirty="0" smtClean="0"/>
              <a:t>			break </a:t>
            </a:r>
            <a:r>
              <a:rPr lang="en-US" sz="2400" dirty="0"/>
              <a:t>second; // break out of second block</a:t>
            </a:r>
          </a:p>
          <a:p>
            <a:pPr marL="457200" lvl="3" indent="0" algn="just">
              <a:buNone/>
            </a:pPr>
            <a:r>
              <a:rPr lang="en-US" sz="2400" dirty="0" smtClean="0"/>
              <a:t>			</a:t>
            </a:r>
            <a:r>
              <a:rPr lang="en-US" sz="2400" dirty="0" err="1" smtClean="0"/>
              <a:t>System.out.println</a:t>
            </a:r>
            <a:r>
              <a:rPr lang="en-US" sz="2400" dirty="0" smtClean="0"/>
              <a:t>(“</a:t>
            </a:r>
            <a:r>
              <a:rPr lang="en-US" sz="2400" dirty="0"/>
              <a:t>This is </a:t>
            </a:r>
            <a:r>
              <a:rPr lang="en-US" sz="2400" dirty="0" smtClean="0"/>
              <a:t>in third </a:t>
            </a:r>
            <a:r>
              <a:rPr lang="en-US" sz="2400" dirty="0"/>
              <a:t>block </a:t>
            </a:r>
            <a:r>
              <a:rPr lang="en-US" sz="2400" dirty="0" smtClean="0"/>
              <a:t>");</a:t>
            </a:r>
            <a:endParaRPr lang="en-US" sz="2400" dirty="0"/>
          </a:p>
          <a:p>
            <a:pPr marL="457200" lvl="3" indent="0" algn="just">
              <a:buNone/>
            </a:pPr>
            <a:r>
              <a:rPr lang="en-US" sz="2400" dirty="0" smtClean="0"/>
              <a:t>		}</a:t>
            </a:r>
            <a:endParaRPr lang="en-US" sz="2400" dirty="0"/>
          </a:p>
          <a:p>
            <a:pPr marL="457200" lvl="3" indent="0" algn="just">
              <a:buNone/>
            </a:pPr>
            <a:r>
              <a:rPr lang="en-US" sz="2400" dirty="0" smtClean="0"/>
              <a:t>	</a:t>
            </a:r>
            <a:r>
              <a:rPr lang="en-US" sz="2400" dirty="0" err="1" smtClean="0"/>
              <a:t>System.out.println</a:t>
            </a:r>
            <a:r>
              <a:rPr lang="en-US" sz="2400" dirty="0" smtClean="0"/>
              <a:t>("</a:t>
            </a:r>
            <a:r>
              <a:rPr lang="en-US" sz="2400" dirty="0"/>
              <a:t> This is </a:t>
            </a:r>
            <a:r>
              <a:rPr lang="en-US" sz="2400" dirty="0" smtClean="0"/>
              <a:t>in second </a:t>
            </a:r>
            <a:r>
              <a:rPr lang="en-US" sz="2400" dirty="0"/>
              <a:t>block </a:t>
            </a:r>
            <a:r>
              <a:rPr lang="en-US" sz="2400" dirty="0" smtClean="0"/>
              <a:t>");</a:t>
            </a:r>
            <a:endParaRPr lang="en-US" sz="2400" dirty="0"/>
          </a:p>
          <a:p>
            <a:pPr marL="457200" lvl="3" indent="0" algn="just">
              <a:buNone/>
            </a:pPr>
            <a:r>
              <a:rPr lang="en-US" sz="2400" dirty="0" smtClean="0"/>
              <a:t>	}</a:t>
            </a:r>
            <a:endParaRPr lang="en-US" sz="2400" dirty="0"/>
          </a:p>
          <a:p>
            <a:pPr marL="457200" lvl="3" indent="0" algn="just">
              <a:buNone/>
            </a:pPr>
            <a:r>
              <a:rPr lang="en-US" sz="2400" dirty="0" err="1"/>
              <a:t>System.out.println</a:t>
            </a:r>
            <a:r>
              <a:rPr lang="en-US" sz="2400" dirty="0"/>
              <a:t>("This is </a:t>
            </a:r>
            <a:r>
              <a:rPr lang="en-US" sz="2400" dirty="0" smtClean="0"/>
              <a:t>in first </a:t>
            </a:r>
            <a:r>
              <a:rPr lang="en-US" sz="2400" dirty="0"/>
              <a:t>block.");</a:t>
            </a:r>
          </a:p>
          <a:p>
            <a:pPr marL="457200" lvl="3" indent="0" algn="just">
              <a:buNone/>
            </a:pPr>
            <a:r>
              <a:rPr lang="en-US" sz="2400" dirty="0"/>
              <a:t>}</a:t>
            </a:r>
          </a:p>
        </p:txBody>
      </p:sp>
      <p:sp>
        <p:nvSpPr>
          <p:cNvPr id="4" name="Content Placeholder 2"/>
          <p:cNvSpPr txBox="1">
            <a:spLocks/>
          </p:cNvSpPr>
          <p:nvPr/>
        </p:nvSpPr>
        <p:spPr>
          <a:xfrm>
            <a:off x="8113058" y="5069539"/>
            <a:ext cx="3747246" cy="1438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Before the break.</a:t>
            </a:r>
          </a:p>
          <a:p>
            <a:pPr marL="457200" lvl="5" indent="0" algn="just">
              <a:buNone/>
            </a:pPr>
            <a:r>
              <a:rPr lang="en-US" sz="2400" dirty="0"/>
              <a:t>This is in first block.</a:t>
            </a:r>
          </a:p>
        </p:txBody>
      </p:sp>
    </p:spTree>
    <p:extLst>
      <p:ext uri="{BB962C8B-B14F-4D97-AF65-F5344CB8AC3E}">
        <p14:creationId xmlns:p14="http://schemas.microsoft.com/office/powerpoint/2010/main" xmlns="" val="2024012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if Statements</a:t>
            </a:r>
          </a:p>
        </p:txBody>
      </p:sp>
      <p:sp>
        <p:nvSpPr>
          <p:cNvPr id="3" name="Content Placeholder 2"/>
          <p:cNvSpPr>
            <a:spLocks noGrp="1"/>
          </p:cNvSpPr>
          <p:nvPr>
            <p:ph idx="1"/>
          </p:nvPr>
        </p:nvSpPr>
        <p:spPr>
          <a:xfrm>
            <a:off x="1228164" y="847166"/>
            <a:ext cx="9542929" cy="5356692"/>
          </a:xfrm>
        </p:spPr>
        <p:txBody>
          <a:bodyPr/>
          <a:lstStyle/>
          <a:p>
            <a:pPr algn="just"/>
            <a:r>
              <a:rPr lang="en-US" dirty="0" smtClean="0"/>
              <a:t>The if statements can be categories into four subcategories.</a:t>
            </a:r>
          </a:p>
        </p:txBody>
      </p:sp>
      <p:grpSp>
        <p:nvGrpSpPr>
          <p:cNvPr id="67" name="Group 66"/>
          <p:cNvGrpSpPr/>
          <p:nvPr/>
        </p:nvGrpSpPr>
        <p:grpSpPr>
          <a:xfrm>
            <a:off x="4047565" y="1934321"/>
            <a:ext cx="5087470" cy="3847913"/>
            <a:chOff x="5719481" y="1377295"/>
            <a:chExt cx="4742330" cy="3384318"/>
          </a:xfrm>
        </p:grpSpPr>
        <p:sp>
          <p:nvSpPr>
            <p:cNvPr id="54" name="Rectangle 53"/>
            <p:cNvSpPr/>
            <p:nvPr/>
          </p:nvSpPr>
          <p:spPr>
            <a:xfrm>
              <a:off x="8068235" y="1922929"/>
              <a:ext cx="2393576" cy="38996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Simple if</a:t>
              </a:r>
              <a:endParaRPr lang="en-US" sz="2800" dirty="0"/>
            </a:p>
          </p:txBody>
        </p:sp>
        <p:sp>
          <p:nvSpPr>
            <p:cNvPr id="55" name="Rectangle 54"/>
            <p:cNvSpPr/>
            <p:nvPr/>
          </p:nvSpPr>
          <p:spPr>
            <a:xfrm>
              <a:off x="8068235" y="2714250"/>
              <a:ext cx="2393576" cy="38996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if else</a:t>
              </a:r>
              <a:endParaRPr lang="en-US" sz="2800" dirty="0"/>
            </a:p>
          </p:txBody>
        </p:sp>
        <p:sp>
          <p:nvSpPr>
            <p:cNvPr id="56" name="Rectangle 55"/>
            <p:cNvSpPr/>
            <p:nvPr/>
          </p:nvSpPr>
          <p:spPr>
            <a:xfrm>
              <a:off x="8068234" y="4371648"/>
              <a:ext cx="2393577" cy="38996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If-else-if ladder</a:t>
              </a:r>
              <a:endParaRPr lang="en-US" sz="2800" dirty="0"/>
            </a:p>
          </p:txBody>
        </p:sp>
        <p:sp>
          <p:nvSpPr>
            <p:cNvPr id="58" name="Rectangle 57"/>
            <p:cNvSpPr/>
            <p:nvPr/>
          </p:nvSpPr>
          <p:spPr>
            <a:xfrm>
              <a:off x="8068234" y="3550022"/>
              <a:ext cx="2393576" cy="38996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Nested if</a:t>
              </a:r>
              <a:endParaRPr lang="en-US" sz="2800" dirty="0"/>
            </a:p>
          </p:txBody>
        </p:sp>
        <p:sp>
          <p:nvSpPr>
            <p:cNvPr id="59" name="Rectangle 58"/>
            <p:cNvSpPr/>
            <p:nvPr/>
          </p:nvSpPr>
          <p:spPr>
            <a:xfrm>
              <a:off x="5719481" y="1377295"/>
              <a:ext cx="2953870" cy="38996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if statement</a:t>
              </a:r>
              <a:endParaRPr lang="en-US" sz="2800" b="1" dirty="0"/>
            </a:p>
          </p:txBody>
        </p:sp>
        <p:cxnSp>
          <p:nvCxnSpPr>
            <p:cNvPr id="61" name="Straight Connector 60"/>
            <p:cNvCxnSpPr/>
            <p:nvPr/>
          </p:nvCxnSpPr>
          <p:spPr>
            <a:xfrm>
              <a:off x="7205910" y="1767260"/>
              <a:ext cx="11208" cy="2799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6" idx="1"/>
            </p:cNvCxnSpPr>
            <p:nvPr/>
          </p:nvCxnSpPr>
          <p:spPr>
            <a:xfrm>
              <a:off x="7196416" y="4566630"/>
              <a:ext cx="87181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203720" y="3730857"/>
              <a:ext cx="87181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03720" y="2931458"/>
              <a:ext cx="87181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190760" y="2126909"/>
              <a:ext cx="87181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91178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One of the most common uses for a labeled break statement is to exit from nested </a:t>
            </a:r>
            <a:r>
              <a:rPr lang="en-US" sz="2800" dirty="0" smtClean="0"/>
              <a:t>loops.</a:t>
            </a:r>
          </a:p>
          <a:p>
            <a:pPr marL="457200" lvl="3" indent="0" algn="just">
              <a:buNone/>
            </a:pPr>
            <a:r>
              <a:rPr lang="en-US" sz="2400" dirty="0"/>
              <a:t>outer: for(</a:t>
            </a:r>
            <a:r>
              <a:rPr lang="en-US" sz="2400" dirty="0" err="1"/>
              <a:t>int</a:t>
            </a:r>
            <a:r>
              <a:rPr lang="en-US" sz="2400" dirty="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457200" lvl="3"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457200" lvl="3" indent="0" algn="just">
              <a:buNone/>
            </a:pPr>
            <a:r>
              <a:rPr lang="en-US" sz="2400" dirty="0" smtClean="0"/>
              <a:t>		for(</a:t>
            </a:r>
            <a:r>
              <a:rPr lang="en-US" sz="2400" dirty="0" err="1" smtClean="0"/>
              <a:t>int</a:t>
            </a:r>
            <a:r>
              <a:rPr lang="en-US" sz="2400" dirty="0" smtClean="0"/>
              <a:t> </a:t>
            </a:r>
            <a:r>
              <a:rPr lang="en-US" sz="2400" dirty="0"/>
              <a:t>j=0; j&lt;100; j++) {</a:t>
            </a:r>
          </a:p>
          <a:p>
            <a:pPr marL="457200" lvl="3" indent="0" algn="just">
              <a:buNone/>
            </a:pPr>
            <a:r>
              <a:rPr lang="en-US" sz="2400" dirty="0" smtClean="0"/>
              <a:t>			if(j </a:t>
            </a:r>
            <a:r>
              <a:rPr lang="en-US" sz="2400" dirty="0"/>
              <a:t>== 10) </a:t>
            </a:r>
            <a:endParaRPr lang="en-US" sz="2400" dirty="0" smtClean="0"/>
          </a:p>
          <a:p>
            <a:pPr marL="457200" lvl="3" indent="0" algn="just">
              <a:buNone/>
            </a:pPr>
            <a:r>
              <a:rPr lang="en-US" sz="2400" dirty="0"/>
              <a:t>	</a:t>
            </a:r>
            <a:r>
              <a:rPr lang="en-US" sz="2400" dirty="0" smtClean="0"/>
              <a:t>			break </a:t>
            </a:r>
            <a:r>
              <a:rPr lang="en-US" sz="2400" dirty="0"/>
              <a:t>outer; </a:t>
            </a:r>
          </a:p>
          <a:p>
            <a:pPr marL="457200" lvl="3" indent="0" algn="just">
              <a:buNone/>
            </a:pPr>
            <a:r>
              <a:rPr lang="en-US" sz="2400" dirty="0" smtClean="0"/>
              <a:t>			</a:t>
            </a:r>
            <a:r>
              <a:rPr lang="en-US" sz="2400" dirty="0" err="1" smtClean="0"/>
              <a:t>System.out.println</a:t>
            </a:r>
            <a:r>
              <a:rPr lang="en-US" sz="2400" dirty="0" smtClean="0"/>
              <a:t>(j </a:t>
            </a:r>
            <a:r>
              <a:rPr lang="en-US" sz="2400" dirty="0"/>
              <a:t>+ " ");</a:t>
            </a:r>
          </a:p>
          <a:p>
            <a:pPr marL="457200" lvl="3" indent="0" algn="just">
              <a:buNone/>
            </a:pPr>
            <a:r>
              <a:rPr lang="en-US" sz="2400" dirty="0" smtClean="0"/>
              <a:t>		}</a:t>
            </a:r>
            <a:endParaRPr lang="en-US" sz="2400" dirty="0"/>
          </a:p>
          <a:p>
            <a:pPr marL="457200" lvl="3" indent="0" algn="just">
              <a:buNone/>
            </a:pPr>
            <a:r>
              <a:rPr lang="en-US" sz="2400" dirty="0" smtClean="0"/>
              <a:t>	</a:t>
            </a:r>
            <a:r>
              <a:rPr lang="en-US" sz="2400" dirty="0" err="1" smtClean="0"/>
              <a:t>System.out.println</a:t>
            </a:r>
            <a:r>
              <a:rPr lang="en-US" sz="2400" dirty="0"/>
              <a:t>("This </a:t>
            </a:r>
            <a:r>
              <a:rPr lang="en-US" sz="2400" dirty="0" smtClean="0"/>
              <a:t>is in outer loop");</a:t>
            </a:r>
            <a:endParaRPr lang="en-US" sz="2400" dirty="0"/>
          </a:p>
          <a:p>
            <a:pPr marL="457200" lvl="3" indent="0" algn="just">
              <a:buNone/>
            </a:pPr>
            <a:r>
              <a:rPr lang="en-US" sz="2400" dirty="0" smtClean="0"/>
              <a:t>	}</a:t>
            </a:r>
            <a:endParaRPr lang="en-US" sz="2400" dirty="0"/>
          </a:p>
          <a:p>
            <a:pPr marL="457200" lvl="3" indent="0" algn="just">
              <a:buNone/>
            </a:pPr>
            <a:r>
              <a:rPr lang="en-US" sz="2400" dirty="0" err="1"/>
              <a:t>System.out.println</a:t>
            </a:r>
            <a:r>
              <a:rPr lang="en-US" sz="2400" dirty="0"/>
              <a:t>("Loops complete.");</a:t>
            </a:r>
          </a:p>
        </p:txBody>
      </p:sp>
    </p:spTree>
    <p:extLst>
      <p:ext uri="{BB962C8B-B14F-4D97-AF65-F5344CB8AC3E}">
        <p14:creationId xmlns:p14="http://schemas.microsoft.com/office/powerpoint/2010/main" xmlns="" val="486602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One of the most common uses for a labeled break statement is to exit from nested </a:t>
            </a:r>
            <a:r>
              <a:rPr lang="en-US" sz="2800" dirty="0" smtClean="0"/>
              <a:t>loops.</a:t>
            </a:r>
          </a:p>
          <a:p>
            <a:pPr marL="457200" lvl="3" indent="0" algn="just">
              <a:buNone/>
            </a:pPr>
            <a:r>
              <a:rPr lang="en-US" sz="2400" dirty="0"/>
              <a:t>outer: for(</a:t>
            </a:r>
            <a:r>
              <a:rPr lang="en-US" sz="2400" dirty="0" err="1"/>
              <a:t>int</a:t>
            </a:r>
            <a:r>
              <a:rPr lang="en-US" sz="2400" dirty="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457200" lvl="3"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457200" lvl="3" indent="0" algn="just">
              <a:buNone/>
            </a:pPr>
            <a:r>
              <a:rPr lang="en-US" sz="2400" dirty="0" smtClean="0"/>
              <a:t>		for(</a:t>
            </a:r>
            <a:r>
              <a:rPr lang="en-US" sz="2400" dirty="0" err="1" smtClean="0"/>
              <a:t>int</a:t>
            </a:r>
            <a:r>
              <a:rPr lang="en-US" sz="2400" dirty="0" smtClean="0"/>
              <a:t> </a:t>
            </a:r>
            <a:r>
              <a:rPr lang="en-US" sz="2400" dirty="0"/>
              <a:t>j=0; j&lt;100; j++) {</a:t>
            </a:r>
          </a:p>
          <a:p>
            <a:pPr marL="457200" lvl="3" indent="0" algn="just">
              <a:buNone/>
            </a:pPr>
            <a:r>
              <a:rPr lang="en-US" sz="2400" dirty="0" smtClean="0"/>
              <a:t>			if(j </a:t>
            </a:r>
            <a:r>
              <a:rPr lang="en-US" sz="2400" dirty="0"/>
              <a:t>== 10) </a:t>
            </a:r>
            <a:endParaRPr lang="en-US" sz="2400" dirty="0" smtClean="0"/>
          </a:p>
          <a:p>
            <a:pPr marL="457200" lvl="3" indent="0" algn="just">
              <a:buNone/>
            </a:pPr>
            <a:r>
              <a:rPr lang="en-US" sz="2400" dirty="0"/>
              <a:t>	</a:t>
            </a:r>
            <a:r>
              <a:rPr lang="en-US" sz="2400" dirty="0" smtClean="0"/>
              <a:t>			break </a:t>
            </a:r>
            <a:r>
              <a:rPr lang="en-US" sz="2400" dirty="0"/>
              <a:t>outer; // exit both loops</a:t>
            </a:r>
          </a:p>
          <a:p>
            <a:pPr marL="457200" lvl="3" indent="0" algn="just">
              <a:buNone/>
            </a:pPr>
            <a:r>
              <a:rPr lang="en-US" sz="2400" dirty="0" smtClean="0"/>
              <a:t>			</a:t>
            </a:r>
            <a:r>
              <a:rPr lang="en-US" sz="2400" dirty="0" err="1" smtClean="0"/>
              <a:t>System.out.println</a:t>
            </a:r>
            <a:r>
              <a:rPr lang="en-US" sz="2400" dirty="0" smtClean="0"/>
              <a:t>(j </a:t>
            </a:r>
            <a:r>
              <a:rPr lang="en-US" sz="2400" dirty="0"/>
              <a:t>+ " ");</a:t>
            </a:r>
          </a:p>
          <a:p>
            <a:pPr marL="457200" lvl="3" indent="0" algn="just">
              <a:buNone/>
            </a:pPr>
            <a:r>
              <a:rPr lang="en-US" sz="2400" dirty="0" smtClean="0"/>
              <a:t>		}</a:t>
            </a:r>
            <a:endParaRPr lang="en-US" sz="2400" dirty="0"/>
          </a:p>
          <a:p>
            <a:pPr marL="457200" lvl="3" indent="0" algn="just">
              <a:buNone/>
            </a:pPr>
            <a:r>
              <a:rPr lang="en-US" sz="2400" dirty="0" smtClean="0"/>
              <a:t>	</a:t>
            </a:r>
            <a:r>
              <a:rPr lang="en-US" sz="2400" dirty="0" err="1" smtClean="0"/>
              <a:t>System.out.println</a:t>
            </a:r>
            <a:r>
              <a:rPr lang="en-US" sz="2400" dirty="0"/>
              <a:t>("This </a:t>
            </a:r>
            <a:r>
              <a:rPr lang="en-US" sz="2400" dirty="0" smtClean="0"/>
              <a:t>is in outer loop");</a:t>
            </a:r>
            <a:endParaRPr lang="en-US" sz="2400" dirty="0"/>
          </a:p>
          <a:p>
            <a:pPr marL="457200" lvl="3" indent="0" algn="just">
              <a:buNone/>
            </a:pPr>
            <a:r>
              <a:rPr lang="en-US" sz="2400" dirty="0" smtClean="0"/>
              <a:t>	}</a:t>
            </a:r>
            <a:endParaRPr lang="en-US" sz="2400" dirty="0"/>
          </a:p>
          <a:p>
            <a:pPr marL="457200" lvl="3" indent="0" algn="just">
              <a:buNone/>
            </a:pPr>
            <a:r>
              <a:rPr lang="en-US" sz="2400" dirty="0" err="1"/>
              <a:t>System.out.println</a:t>
            </a:r>
            <a:r>
              <a:rPr lang="en-US" sz="2400" dirty="0"/>
              <a:t>("Loops complete.");</a:t>
            </a:r>
          </a:p>
        </p:txBody>
      </p:sp>
      <p:sp>
        <p:nvSpPr>
          <p:cNvPr id="4" name="Content Placeholder 2"/>
          <p:cNvSpPr txBox="1">
            <a:spLocks/>
          </p:cNvSpPr>
          <p:nvPr/>
        </p:nvSpPr>
        <p:spPr>
          <a:xfrm>
            <a:off x="8973666" y="1721222"/>
            <a:ext cx="2846295" cy="5096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Pass 0: 0</a:t>
            </a:r>
          </a:p>
          <a:p>
            <a:pPr marL="457200" lvl="5" indent="0" algn="just">
              <a:buNone/>
            </a:pPr>
            <a:r>
              <a:rPr lang="en-US" sz="2400" dirty="0"/>
              <a:t>1</a:t>
            </a:r>
          </a:p>
          <a:p>
            <a:pPr marL="457200" lvl="5" indent="0" algn="just">
              <a:buNone/>
            </a:pPr>
            <a:r>
              <a:rPr lang="en-US" sz="2400" dirty="0"/>
              <a:t>2</a:t>
            </a:r>
          </a:p>
          <a:p>
            <a:pPr marL="457200" lvl="5" indent="0" algn="just">
              <a:buNone/>
            </a:pPr>
            <a:r>
              <a:rPr lang="en-US" sz="2400" dirty="0"/>
              <a:t>3</a:t>
            </a:r>
          </a:p>
          <a:p>
            <a:pPr marL="457200" lvl="5" indent="0" algn="just">
              <a:buNone/>
            </a:pPr>
            <a:r>
              <a:rPr lang="en-US" sz="2400" dirty="0"/>
              <a:t>4</a:t>
            </a:r>
          </a:p>
          <a:p>
            <a:pPr marL="457200" lvl="5" indent="0" algn="just">
              <a:buNone/>
            </a:pPr>
            <a:r>
              <a:rPr lang="en-US" sz="2400" dirty="0"/>
              <a:t>5</a:t>
            </a:r>
          </a:p>
          <a:p>
            <a:pPr marL="457200" lvl="5" indent="0" algn="just">
              <a:buNone/>
            </a:pPr>
            <a:r>
              <a:rPr lang="en-US" sz="2400" dirty="0"/>
              <a:t>6</a:t>
            </a:r>
          </a:p>
          <a:p>
            <a:pPr marL="457200" lvl="5" indent="0" algn="just">
              <a:buNone/>
            </a:pPr>
            <a:r>
              <a:rPr lang="en-US" sz="2400" dirty="0"/>
              <a:t>7</a:t>
            </a:r>
          </a:p>
          <a:p>
            <a:pPr marL="457200" lvl="5" indent="0" algn="just">
              <a:buNone/>
            </a:pPr>
            <a:r>
              <a:rPr lang="en-US" sz="2400" dirty="0"/>
              <a:t>8</a:t>
            </a:r>
          </a:p>
          <a:p>
            <a:pPr marL="457200" lvl="5" indent="0" algn="just">
              <a:buNone/>
            </a:pPr>
            <a:r>
              <a:rPr lang="en-US" sz="2400" dirty="0"/>
              <a:t>9</a:t>
            </a:r>
          </a:p>
          <a:p>
            <a:pPr marL="457200" lvl="5" indent="0" algn="just">
              <a:buNone/>
            </a:pPr>
            <a:r>
              <a:rPr lang="en-US" sz="2400" dirty="0"/>
              <a:t>Loops </a:t>
            </a:r>
            <a:r>
              <a:rPr lang="en-US" sz="2400" dirty="0" smtClean="0"/>
              <a:t>complete.</a:t>
            </a:r>
            <a:endParaRPr lang="en-US" sz="2400" dirty="0"/>
          </a:p>
        </p:txBody>
      </p:sp>
    </p:spTree>
    <p:extLst>
      <p:ext uri="{BB962C8B-B14F-4D97-AF65-F5344CB8AC3E}">
        <p14:creationId xmlns:p14="http://schemas.microsoft.com/office/powerpoint/2010/main" xmlns="" val="2957072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Keep in mind that you cannot break to any label which is not defined for an </a:t>
            </a:r>
            <a:r>
              <a:rPr lang="en-US" sz="2800" dirty="0" smtClean="0"/>
              <a:t>enclosing block.</a:t>
            </a:r>
          </a:p>
          <a:p>
            <a:pPr marL="228600" lvl="2" algn="just"/>
            <a:endParaRPr lang="en-US" sz="2800" dirty="0" smtClean="0"/>
          </a:p>
          <a:p>
            <a:pPr marL="457200" lvl="3" indent="0" algn="just">
              <a:buNone/>
            </a:pPr>
            <a:r>
              <a:rPr lang="en-US" sz="2400" dirty="0"/>
              <a:t>one: for(</a:t>
            </a:r>
            <a:r>
              <a:rPr lang="en-US" sz="2400" dirty="0" err="1"/>
              <a:t>int</a:t>
            </a:r>
            <a:r>
              <a:rPr lang="en-US" sz="2400" dirty="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457200" lvl="3"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457200" lvl="3" indent="0" algn="just">
              <a:buNone/>
            </a:pPr>
            <a:r>
              <a:rPr lang="en-US" sz="2400" dirty="0" smtClean="0"/>
              <a:t>	}</a:t>
            </a:r>
          </a:p>
          <a:p>
            <a:pPr marL="457200" lvl="3" indent="0" algn="just">
              <a:buNone/>
            </a:pPr>
            <a:endParaRPr lang="en-US" sz="2400" dirty="0"/>
          </a:p>
          <a:p>
            <a:pPr marL="457200" lvl="3" indent="0" algn="just">
              <a:buNone/>
            </a:pPr>
            <a:r>
              <a:rPr lang="en-US" sz="2400" dirty="0"/>
              <a:t>for(</a:t>
            </a:r>
            <a:r>
              <a:rPr lang="en-US" sz="2400" dirty="0" err="1"/>
              <a:t>int</a:t>
            </a:r>
            <a:r>
              <a:rPr lang="en-US" sz="2400" dirty="0"/>
              <a:t> j=0; j&lt;100; j++) {</a:t>
            </a:r>
          </a:p>
          <a:p>
            <a:pPr marL="457200" lvl="3" indent="0" algn="just">
              <a:buNone/>
            </a:pPr>
            <a:r>
              <a:rPr lang="en-US" sz="2400" dirty="0" smtClean="0"/>
              <a:t>	if(j </a:t>
            </a:r>
            <a:r>
              <a:rPr lang="en-US" sz="2400" dirty="0"/>
              <a:t>== 10) </a:t>
            </a:r>
            <a:endParaRPr lang="en-US" sz="2400" dirty="0" smtClean="0"/>
          </a:p>
          <a:p>
            <a:pPr marL="457200" lvl="3" indent="0" algn="just">
              <a:buNone/>
            </a:pPr>
            <a:r>
              <a:rPr lang="en-US" sz="2400" dirty="0"/>
              <a:t>	</a:t>
            </a:r>
            <a:r>
              <a:rPr lang="en-US" sz="2400" dirty="0" smtClean="0"/>
              <a:t>	break </a:t>
            </a:r>
            <a:r>
              <a:rPr lang="en-US" sz="2400" dirty="0"/>
              <a:t>one; </a:t>
            </a:r>
          </a:p>
          <a:p>
            <a:pPr marL="457200" lvl="3" indent="0" algn="just">
              <a:buNone/>
            </a:pPr>
            <a:r>
              <a:rPr lang="en-US" sz="2400" dirty="0" smtClean="0"/>
              <a:t>	</a:t>
            </a:r>
            <a:r>
              <a:rPr lang="en-US" sz="2400" dirty="0" err="1" smtClean="0"/>
              <a:t>System.out.print</a:t>
            </a:r>
            <a:r>
              <a:rPr lang="en-US" sz="2400" dirty="0" smtClean="0"/>
              <a:t>(j </a:t>
            </a:r>
            <a:r>
              <a:rPr lang="en-US" sz="2400" dirty="0"/>
              <a:t>+ " ");</a:t>
            </a:r>
          </a:p>
          <a:p>
            <a:pPr marL="457200" lvl="3" indent="0" algn="just">
              <a:buNone/>
            </a:pPr>
            <a:r>
              <a:rPr lang="en-US" sz="2400" dirty="0"/>
              <a:t>}</a:t>
            </a:r>
          </a:p>
        </p:txBody>
      </p:sp>
    </p:spTree>
    <p:extLst>
      <p:ext uri="{BB962C8B-B14F-4D97-AF65-F5344CB8AC3E}">
        <p14:creationId xmlns:p14="http://schemas.microsoft.com/office/powerpoint/2010/main" xmlns="" val="3036450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break </a:t>
            </a:r>
            <a:r>
              <a:rPr lang="en-US" sz="4000" dirty="0"/>
              <a:t>as a Form of </a:t>
            </a:r>
            <a:r>
              <a:rPr lang="en-US" sz="4000" dirty="0" err="1"/>
              <a:t>Goto</a:t>
            </a:r>
            <a:endParaRPr lang="en-US" sz="4000" dirty="0"/>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Keep in mind that you cannot break to any label which is not defined for an </a:t>
            </a:r>
            <a:r>
              <a:rPr lang="en-US" sz="2800" dirty="0" smtClean="0"/>
              <a:t>enclosing block.</a:t>
            </a:r>
          </a:p>
          <a:p>
            <a:pPr marL="228600" lvl="2" algn="just"/>
            <a:endParaRPr lang="en-US" sz="2800" dirty="0" smtClean="0"/>
          </a:p>
          <a:p>
            <a:pPr marL="457200" lvl="3" indent="0" algn="just">
              <a:buNone/>
            </a:pPr>
            <a:r>
              <a:rPr lang="en-US" sz="2400" dirty="0"/>
              <a:t>one: for(</a:t>
            </a:r>
            <a:r>
              <a:rPr lang="en-US" sz="2400" dirty="0" err="1"/>
              <a:t>int</a:t>
            </a:r>
            <a:r>
              <a:rPr lang="en-US" sz="2400" dirty="0"/>
              <a:t> </a:t>
            </a:r>
            <a:r>
              <a:rPr lang="en-US" sz="2400" dirty="0" err="1"/>
              <a:t>i</a:t>
            </a:r>
            <a:r>
              <a:rPr lang="en-US" sz="2400" dirty="0"/>
              <a:t>=0; </a:t>
            </a:r>
            <a:r>
              <a:rPr lang="en-US" sz="2400" dirty="0" err="1"/>
              <a:t>i</a:t>
            </a:r>
            <a:r>
              <a:rPr lang="en-US" sz="2400" dirty="0"/>
              <a:t>&lt;3; </a:t>
            </a:r>
            <a:r>
              <a:rPr lang="en-US" sz="2400" dirty="0" err="1"/>
              <a:t>i</a:t>
            </a:r>
            <a:r>
              <a:rPr lang="en-US" sz="2400" dirty="0"/>
              <a:t>++) {</a:t>
            </a:r>
          </a:p>
          <a:p>
            <a:pPr marL="457200" lvl="3" indent="0" algn="just">
              <a:buNone/>
            </a:pPr>
            <a:r>
              <a:rPr lang="en-US" sz="2400" dirty="0" smtClean="0"/>
              <a:t>		</a:t>
            </a:r>
            <a:r>
              <a:rPr lang="en-US" sz="2400" dirty="0" err="1" smtClean="0"/>
              <a:t>System.out.print</a:t>
            </a:r>
            <a:r>
              <a:rPr lang="en-US" sz="2400" dirty="0"/>
              <a:t>("Pass " + </a:t>
            </a:r>
            <a:r>
              <a:rPr lang="en-US" sz="2400" dirty="0" err="1"/>
              <a:t>i</a:t>
            </a:r>
            <a:r>
              <a:rPr lang="en-US" sz="2400" dirty="0"/>
              <a:t> + ": ");</a:t>
            </a:r>
          </a:p>
          <a:p>
            <a:pPr marL="457200" lvl="3" indent="0" algn="just">
              <a:buNone/>
            </a:pPr>
            <a:r>
              <a:rPr lang="en-US" sz="2400" dirty="0" smtClean="0"/>
              <a:t>	}</a:t>
            </a:r>
          </a:p>
          <a:p>
            <a:pPr marL="457200" lvl="3" indent="0" algn="just">
              <a:buNone/>
            </a:pPr>
            <a:endParaRPr lang="en-US" sz="2400" dirty="0"/>
          </a:p>
          <a:p>
            <a:pPr marL="457200" lvl="3" indent="0" algn="just">
              <a:buNone/>
            </a:pPr>
            <a:r>
              <a:rPr lang="en-US" sz="2400" dirty="0"/>
              <a:t>for(</a:t>
            </a:r>
            <a:r>
              <a:rPr lang="en-US" sz="2400" dirty="0" err="1"/>
              <a:t>int</a:t>
            </a:r>
            <a:r>
              <a:rPr lang="en-US" sz="2400" dirty="0"/>
              <a:t> j=0; j&lt;100; j++) {</a:t>
            </a:r>
          </a:p>
          <a:p>
            <a:pPr marL="457200" lvl="3" indent="0" algn="just">
              <a:buNone/>
            </a:pPr>
            <a:r>
              <a:rPr lang="en-US" sz="2400" dirty="0" smtClean="0"/>
              <a:t>	if(j </a:t>
            </a:r>
            <a:r>
              <a:rPr lang="en-US" sz="2400" dirty="0"/>
              <a:t>== 10) </a:t>
            </a:r>
            <a:endParaRPr lang="en-US" sz="2400" dirty="0" smtClean="0"/>
          </a:p>
          <a:p>
            <a:pPr marL="457200" lvl="3" indent="0" algn="just">
              <a:buNone/>
            </a:pPr>
            <a:r>
              <a:rPr lang="en-US" sz="2400" dirty="0"/>
              <a:t>	</a:t>
            </a:r>
            <a:r>
              <a:rPr lang="en-US" sz="2400" dirty="0" smtClean="0"/>
              <a:t>	break </a:t>
            </a:r>
            <a:r>
              <a:rPr lang="en-US" sz="2400" dirty="0"/>
              <a:t>one; // WRONG</a:t>
            </a:r>
          </a:p>
          <a:p>
            <a:pPr marL="457200" lvl="3" indent="0" algn="just">
              <a:buNone/>
            </a:pPr>
            <a:r>
              <a:rPr lang="en-US" sz="2400" dirty="0" smtClean="0"/>
              <a:t>	</a:t>
            </a:r>
            <a:r>
              <a:rPr lang="en-US" sz="2400" dirty="0" err="1" smtClean="0"/>
              <a:t>System.out.print</a:t>
            </a:r>
            <a:r>
              <a:rPr lang="en-US" sz="2400" dirty="0" smtClean="0"/>
              <a:t>(j </a:t>
            </a:r>
            <a:r>
              <a:rPr lang="en-US" sz="2400" dirty="0"/>
              <a:t>+ " ");</a:t>
            </a:r>
          </a:p>
          <a:p>
            <a:pPr marL="457200" lvl="3" indent="0" algn="just">
              <a:buNone/>
            </a:pPr>
            <a:r>
              <a:rPr lang="en-US" sz="2400" dirty="0" smtClean="0"/>
              <a:t>}</a:t>
            </a:r>
          </a:p>
          <a:p>
            <a:pPr marL="457200" lvl="3" indent="-457200" algn="just"/>
            <a:r>
              <a:rPr lang="en-US" sz="2800" dirty="0" smtClean="0"/>
              <a:t>Since </a:t>
            </a:r>
            <a:r>
              <a:rPr lang="en-US" sz="2800" dirty="0"/>
              <a:t>the loop labeled one does not enclose the break statement, it is not possible </a:t>
            </a:r>
            <a:r>
              <a:rPr lang="en-US" sz="2800" dirty="0" smtClean="0"/>
              <a:t>to transfer </a:t>
            </a:r>
            <a:r>
              <a:rPr lang="en-US" sz="2800" dirty="0"/>
              <a:t>control out of that block.</a:t>
            </a:r>
          </a:p>
        </p:txBody>
      </p:sp>
      <p:sp>
        <p:nvSpPr>
          <p:cNvPr id="4" name="Content Placeholder 2"/>
          <p:cNvSpPr txBox="1">
            <a:spLocks/>
          </p:cNvSpPr>
          <p:nvPr/>
        </p:nvSpPr>
        <p:spPr>
          <a:xfrm>
            <a:off x="7355542" y="4195486"/>
            <a:ext cx="4437526" cy="1949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error: undefined label: one</a:t>
            </a:r>
          </a:p>
          <a:p>
            <a:pPr marL="457200" lvl="5" indent="0" algn="just">
              <a:buNone/>
            </a:pPr>
            <a:r>
              <a:rPr lang="en-US" sz="2400" dirty="0"/>
              <a:t>                break one;</a:t>
            </a:r>
          </a:p>
          <a:p>
            <a:pPr marL="457200" lvl="5" indent="0" algn="just">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xmlns="" val="744727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continue</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Sometimes, you might want to continue running the loop but stop processing the remainder of the code in its body for this particular iteration. </a:t>
            </a:r>
          </a:p>
          <a:p>
            <a:pPr marL="228600" lvl="2" algn="just"/>
            <a:r>
              <a:rPr lang="en-US" sz="2800" dirty="0"/>
              <a:t>The continue statement performs such an action. </a:t>
            </a:r>
            <a:endParaRPr lang="en-US" sz="2800" dirty="0" smtClean="0"/>
          </a:p>
          <a:p>
            <a:pPr marL="228600" lvl="2" algn="just"/>
            <a:r>
              <a:rPr lang="en-US" sz="2800" dirty="0" smtClean="0"/>
              <a:t>In </a:t>
            </a:r>
            <a:r>
              <a:rPr lang="en-US" sz="2800" dirty="0"/>
              <a:t>while and do-while loops, </a:t>
            </a:r>
            <a:r>
              <a:rPr lang="en-US" sz="2800" dirty="0" smtClean="0"/>
              <a:t>a continue </a:t>
            </a:r>
            <a:r>
              <a:rPr lang="en-US" sz="2800" dirty="0"/>
              <a:t>statement causes control to be transferred directly to the </a:t>
            </a:r>
            <a:r>
              <a:rPr lang="en-US" sz="2800" b="1" dirty="0"/>
              <a:t>conditional expression </a:t>
            </a:r>
            <a:r>
              <a:rPr lang="en-US" sz="2800" dirty="0"/>
              <a:t>that controls the loop. </a:t>
            </a:r>
            <a:endParaRPr lang="en-US" sz="2800" dirty="0" smtClean="0"/>
          </a:p>
          <a:p>
            <a:pPr marL="228600" lvl="2" algn="just"/>
            <a:r>
              <a:rPr lang="en-US" sz="2800" dirty="0" smtClean="0"/>
              <a:t>In </a:t>
            </a:r>
            <a:r>
              <a:rPr lang="en-US" sz="2800" dirty="0"/>
              <a:t>a for loop, control goes first to the </a:t>
            </a:r>
            <a:r>
              <a:rPr lang="en-US" sz="2800" b="1" dirty="0"/>
              <a:t>iteration portion </a:t>
            </a:r>
            <a:r>
              <a:rPr lang="en-US" sz="2800" dirty="0"/>
              <a:t>of the for statement and then to the conditional expression</a:t>
            </a:r>
            <a:r>
              <a:rPr lang="en-US" sz="2800" dirty="0" smtClean="0"/>
              <a:t>.</a:t>
            </a:r>
          </a:p>
        </p:txBody>
      </p:sp>
    </p:spTree>
    <p:extLst>
      <p:ext uri="{BB962C8B-B14F-4D97-AF65-F5344CB8AC3E}">
        <p14:creationId xmlns:p14="http://schemas.microsoft.com/office/powerpoint/2010/main" xmlns="" val="1974008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continue</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smtClean="0"/>
              <a:t>Example:</a:t>
            </a:r>
          </a:p>
          <a:p>
            <a:pPr marL="228600" lvl="2" algn="just"/>
            <a:endParaRPr lang="en-US" sz="2800" dirty="0" smtClean="0"/>
          </a:p>
          <a:p>
            <a:pPr marL="457200" lvl="3" indent="0" algn="just">
              <a:buNone/>
            </a:pPr>
            <a:r>
              <a:rPr lang="nn-NO" sz="2400" dirty="0"/>
              <a:t>for(int i=0; i&lt;10; i++) </a:t>
            </a:r>
            <a:endParaRPr lang="nn-NO" sz="2400" dirty="0" smtClean="0"/>
          </a:p>
          <a:p>
            <a:pPr marL="457200" lvl="3" indent="0" algn="just">
              <a:buNone/>
            </a:pPr>
            <a:r>
              <a:rPr lang="nn-NO" sz="2400" dirty="0" smtClean="0"/>
              <a:t>{</a:t>
            </a:r>
            <a:endParaRPr lang="nn-NO" sz="2400" dirty="0"/>
          </a:p>
          <a:p>
            <a:pPr marL="457200" lvl="3" indent="0" algn="just">
              <a:buNone/>
            </a:pPr>
            <a:r>
              <a:rPr lang="nn-NO" sz="2400" dirty="0" smtClean="0"/>
              <a:t>	System.out.print(i </a:t>
            </a:r>
            <a:r>
              <a:rPr lang="nn-NO" sz="2400" dirty="0"/>
              <a:t>+ " ");</a:t>
            </a:r>
          </a:p>
          <a:p>
            <a:pPr marL="457200" lvl="3" indent="0" algn="just">
              <a:buNone/>
            </a:pPr>
            <a:r>
              <a:rPr lang="nn-NO" sz="2400" dirty="0" smtClean="0"/>
              <a:t>	if </a:t>
            </a:r>
            <a:r>
              <a:rPr lang="nn-NO" sz="2400" dirty="0"/>
              <a:t>(i%2 == 0) </a:t>
            </a:r>
            <a:endParaRPr lang="nn-NO" sz="2400" dirty="0" smtClean="0"/>
          </a:p>
          <a:p>
            <a:pPr marL="457200" lvl="3" indent="0" algn="just">
              <a:buNone/>
            </a:pPr>
            <a:r>
              <a:rPr lang="nn-NO" sz="2400" dirty="0"/>
              <a:t>	</a:t>
            </a:r>
            <a:r>
              <a:rPr lang="nn-NO" sz="2400" dirty="0" smtClean="0"/>
              <a:t>	continue</a:t>
            </a:r>
            <a:r>
              <a:rPr lang="nn-NO" sz="2400" dirty="0"/>
              <a:t>;</a:t>
            </a:r>
          </a:p>
          <a:p>
            <a:pPr marL="457200" lvl="3" indent="0" algn="just">
              <a:buNone/>
            </a:pPr>
            <a:r>
              <a:rPr lang="nn-NO" sz="2400" dirty="0" smtClean="0"/>
              <a:t>	System.out.println</a:t>
            </a:r>
            <a:r>
              <a:rPr lang="nn-NO" sz="2400" dirty="0"/>
              <a:t>("");</a:t>
            </a:r>
          </a:p>
          <a:p>
            <a:pPr marL="457200" lvl="3" indent="0" algn="just">
              <a:buNone/>
            </a:pPr>
            <a:r>
              <a:rPr lang="nn-NO" sz="2400" dirty="0"/>
              <a:t>}</a:t>
            </a:r>
            <a:endParaRPr lang="en-US" sz="2400" dirty="0"/>
          </a:p>
        </p:txBody>
      </p:sp>
    </p:spTree>
    <p:extLst>
      <p:ext uri="{BB962C8B-B14F-4D97-AF65-F5344CB8AC3E}">
        <p14:creationId xmlns:p14="http://schemas.microsoft.com/office/powerpoint/2010/main" xmlns="" val="255689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continue</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smtClean="0"/>
              <a:t>Example:</a:t>
            </a:r>
          </a:p>
          <a:p>
            <a:pPr marL="228600" lvl="2" algn="just"/>
            <a:endParaRPr lang="en-US" sz="2800" dirty="0" smtClean="0"/>
          </a:p>
          <a:p>
            <a:pPr marL="457200" lvl="3" indent="0" algn="just">
              <a:buNone/>
            </a:pPr>
            <a:r>
              <a:rPr lang="nn-NO" sz="2400" dirty="0"/>
              <a:t>for(int i=0; i&lt;10; i++) </a:t>
            </a:r>
            <a:endParaRPr lang="nn-NO" sz="2400" dirty="0" smtClean="0"/>
          </a:p>
          <a:p>
            <a:pPr marL="457200" lvl="3" indent="0" algn="just">
              <a:buNone/>
            </a:pPr>
            <a:r>
              <a:rPr lang="nn-NO" sz="2400" dirty="0" smtClean="0"/>
              <a:t>{</a:t>
            </a:r>
            <a:endParaRPr lang="nn-NO" sz="2400" dirty="0"/>
          </a:p>
          <a:p>
            <a:pPr marL="457200" lvl="3" indent="0" algn="just">
              <a:buNone/>
            </a:pPr>
            <a:r>
              <a:rPr lang="nn-NO" sz="2400" dirty="0" smtClean="0"/>
              <a:t>	System.out.print(i </a:t>
            </a:r>
            <a:r>
              <a:rPr lang="nn-NO" sz="2400" dirty="0"/>
              <a:t>+ " ");</a:t>
            </a:r>
          </a:p>
          <a:p>
            <a:pPr marL="457200" lvl="3" indent="0" algn="just">
              <a:buNone/>
            </a:pPr>
            <a:r>
              <a:rPr lang="nn-NO" sz="2400" dirty="0" smtClean="0"/>
              <a:t>	if </a:t>
            </a:r>
            <a:r>
              <a:rPr lang="nn-NO" sz="2400" dirty="0"/>
              <a:t>(i%2 == 0) </a:t>
            </a:r>
            <a:endParaRPr lang="nn-NO" sz="2400" dirty="0" smtClean="0"/>
          </a:p>
          <a:p>
            <a:pPr marL="457200" lvl="3" indent="0" algn="just">
              <a:buNone/>
            </a:pPr>
            <a:r>
              <a:rPr lang="nn-NO" sz="2400" dirty="0"/>
              <a:t>	</a:t>
            </a:r>
            <a:r>
              <a:rPr lang="nn-NO" sz="2400" dirty="0" smtClean="0"/>
              <a:t>	continue</a:t>
            </a:r>
            <a:r>
              <a:rPr lang="nn-NO" sz="2400" dirty="0"/>
              <a:t>;</a:t>
            </a:r>
          </a:p>
          <a:p>
            <a:pPr marL="457200" lvl="3" indent="0" algn="just">
              <a:buNone/>
            </a:pPr>
            <a:r>
              <a:rPr lang="nn-NO" sz="2400" dirty="0" smtClean="0"/>
              <a:t>	System.out.println</a:t>
            </a:r>
            <a:r>
              <a:rPr lang="nn-NO" sz="2400" dirty="0"/>
              <a:t>("");</a:t>
            </a:r>
          </a:p>
          <a:p>
            <a:pPr marL="457200" lvl="3" indent="0" algn="just">
              <a:buNone/>
            </a:pPr>
            <a:r>
              <a:rPr lang="nn-NO" sz="2400" dirty="0" smtClean="0"/>
              <a:t>}</a:t>
            </a:r>
          </a:p>
          <a:p>
            <a:pPr marL="457200" lvl="3" indent="0" algn="just">
              <a:buNone/>
            </a:pPr>
            <a:endParaRPr lang="nn-NO" sz="2400" dirty="0"/>
          </a:p>
          <a:p>
            <a:pPr marL="457200" lvl="3" indent="0" algn="just">
              <a:buNone/>
            </a:pPr>
            <a:endParaRPr lang="nn-NO" sz="2400" dirty="0" smtClean="0"/>
          </a:p>
          <a:p>
            <a:pPr marL="463550" lvl="3" indent="-342900" algn="just"/>
            <a:r>
              <a:rPr lang="en-US" sz="2800" dirty="0"/>
              <a:t>This code uses the % operator to check if </a:t>
            </a:r>
            <a:r>
              <a:rPr lang="en-US" sz="2800" b="1" dirty="0" err="1"/>
              <a:t>i</a:t>
            </a:r>
            <a:r>
              <a:rPr lang="en-US" sz="2800" dirty="0"/>
              <a:t> is even. If it is, the loop continues without printing a newline.</a:t>
            </a:r>
          </a:p>
        </p:txBody>
      </p:sp>
      <p:sp>
        <p:nvSpPr>
          <p:cNvPr id="4" name="Content Placeholder 2"/>
          <p:cNvSpPr txBox="1">
            <a:spLocks/>
          </p:cNvSpPr>
          <p:nvPr/>
        </p:nvSpPr>
        <p:spPr>
          <a:xfrm>
            <a:off x="7292791" y="2386853"/>
            <a:ext cx="4437526" cy="2729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0 1</a:t>
            </a:r>
          </a:p>
          <a:p>
            <a:pPr marL="457200" lvl="5" indent="0" algn="just">
              <a:buNone/>
            </a:pPr>
            <a:r>
              <a:rPr lang="en-US" sz="2400" dirty="0"/>
              <a:t>2 3</a:t>
            </a:r>
          </a:p>
          <a:p>
            <a:pPr marL="457200" lvl="5" indent="0" algn="just">
              <a:buNone/>
            </a:pPr>
            <a:r>
              <a:rPr lang="en-US" sz="2400" dirty="0"/>
              <a:t>4 5</a:t>
            </a:r>
          </a:p>
          <a:p>
            <a:pPr marL="457200" lvl="5" indent="0" algn="just">
              <a:buNone/>
            </a:pPr>
            <a:r>
              <a:rPr lang="en-US" sz="2400" dirty="0"/>
              <a:t>6 7</a:t>
            </a:r>
          </a:p>
          <a:p>
            <a:pPr marL="457200" lvl="5" indent="0" algn="just">
              <a:buNone/>
            </a:pPr>
            <a:r>
              <a:rPr lang="en-US" sz="2400" dirty="0"/>
              <a:t>8 9</a:t>
            </a:r>
          </a:p>
        </p:txBody>
      </p:sp>
    </p:spTree>
    <p:extLst>
      <p:ext uri="{BB962C8B-B14F-4D97-AF65-F5344CB8AC3E}">
        <p14:creationId xmlns:p14="http://schemas.microsoft.com/office/powerpoint/2010/main" xmlns="" val="2425488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continue</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b="1" dirty="0"/>
              <a:t>continue</a:t>
            </a:r>
            <a:r>
              <a:rPr lang="en-US" sz="2800" dirty="0"/>
              <a:t> may specify a label to describe which enclosing loop to continue</a:t>
            </a:r>
            <a:r>
              <a:rPr lang="en-US" sz="2800" dirty="0" smtClean="0"/>
              <a:t>.</a:t>
            </a:r>
          </a:p>
          <a:p>
            <a:pPr marL="457200" lvl="3" indent="0" algn="just">
              <a:buNone/>
            </a:pPr>
            <a:r>
              <a:rPr lang="nn-NO" sz="2400" dirty="0" smtClean="0"/>
              <a:t>outer</a:t>
            </a:r>
            <a:r>
              <a:rPr lang="nn-NO" sz="2400" dirty="0"/>
              <a:t>: for (int i=0; i&lt;10; i++) {</a:t>
            </a:r>
          </a:p>
          <a:p>
            <a:pPr marL="457200" lvl="3" indent="0" algn="just">
              <a:buNone/>
            </a:pPr>
            <a:r>
              <a:rPr lang="nn-NO" sz="2400" dirty="0" smtClean="0"/>
              <a:t>		for(int </a:t>
            </a:r>
            <a:r>
              <a:rPr lang="nn-NO" sz="2400" dirty="0"/>
              <a:t>j=0; j&lt;10; j++) {</a:t>
            </a:r>
          </a:p>
          <a:p>
            <a:pPr marL="457200" lvl="3" indent="0" algn="just">
              <a:buNone/>
            </a:pPr>
            <a:r>
              <a:rPr lang="nn-NO" sz="2400" dirty="0" smtClean="0"/>
              <a:t>			if(j </a:t>
            </a:r>
            <a:r>
              <a:rPr lang="nn-NO" sz="2400" dirty="0"/>
              <a:t>&gt; i) {</a:t>
            </a:r>
          </a:p>
          <a:p>
            <a:pPr marL="457200" lvl="3" indent="0" algn="just">
              <a:buNone/>
            </a:pPr>
            <a:r>
              <a:rPr lang="nn-NO" sz="2400" dirty="0" smtClean="0"/>
              <a:t>				System.out.println</a:t>
            </a:r>
            <a:r>
              <a:rPr lang="nn-NO" sz="2400" dirty="0"/>
              <a:t>();</a:t>
            </a:r>
          </a:p>
          <a:p>
            <a:pPr marL="457200" lvl="3" indent="0" algn="just">
              <a:buNone/>
            </a:pPr>
            <a:r>
              <a:rPr lang="nn-NO" sz="2400" dirty="0" smtClean="0"/>
              <a:t>				continue </a:t>
            </a:r>
            <a:r>
              <a:rPr lang="nn-NO" sz="2400" dirty="0"/>
              <a:t>outer;</a:t>
            </a:r>
          </a:p>
          <a:p>
            <a:pPr marL="457200" lvl="3" indent="0" algn="just">
              <a:buNone/>
            </a:pPr>
            <a:r>
              <a:rPr lang="nn-NO" sz="2400" dirty="0" smtClean="0"/>
              <a:t>			}</a:t>
            </a:r>
            <a:endParaRPr lang="nn-NO" sz="2400" dirty="0"/>
          </a:p>
          <a:p>
            <a:pPr marL="457200" lvl="3" indent="0" algn="just">
              <a:buNone/>
            </a:pPr>
            <a:r>
              <a:rPr lang="nn-NO" sz="2400" dirty="0" smtClean="0"/>
              <a:t>			System.out.print</a:t>
            </a:r>
            <a:r>
              <a:rPr lang="nn-NO" sz="2400" dirty="0"/>
              <a:t>(" " + (i * j));</a:t>
            </a:r>
          </a:p>
          <a:p>
            <a:pPr marL="457200" lvl="3" indent="0" algn="just">
              <a:buNone/>
            </a:pPr>
            <a:r>
              <a:rPr lang="nn-NO" sz="2400" dirty="0" smtClean="0"/>
              <a:t>		}</a:t>
            </a:r>
            <a:endParaRPr lang="nn-NO" sz="2400" dirty="0"/>
          </a:p>
          <a:p>
            <a:pPr marL="457200" lvl="3" indent="0" algn="just">
              <a:buNone/>
            </a:pPr>
            <a:r>
              <a:rPr lang="nn-NO" sz="2400" dirty="0" smtClean="0"/>
              <a:t>	}</a:t>
            </a:r>
            <a:endParaRPr lang="nn-NO" sz="2400" dirty="0"/>
          </a:p>
          <a:p>
            <a:pPr marL="457200" lvl="3" indent="0" algn="just">
              <a:buNone/>
            </a:pPr>
            <a:r>
              <a:rPr lang="nn-NO" sz="2400" dirty="0"/>
              <a:t>System.out.print("\nNot in the loop");</a:t>
            </a:r>
            <a:endParaRPr lang="en-US" sz="2400" dirty="0"/>
          </a:p>
        </p:txBody>
      </p:sp>
    </p:spTree>
    <p:extLst>
      <p:ext uri="{BB962C8B-B14F-4D97-AF65-F5344CB8AC3E}">
        <p14:creationId xmlns:p14="http://schemas.microsoft.com/office/powerpoint/2010/main" xmlns="" val="953571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continue</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b="1" dirty="0"/>
              <a:t>continue</a:t>
            </a:r>
            <a:r>
              <a:rPr lang="en-US" sz="2800" dirty="0"/>
              <a:t> may specify a label to describe which enclosing loop to continue</a:t>
            </a:r>
            <a:r>
              <a:rPr lang="en-US" sz="2800" dirty="0" smtClean="0"/>
              <a:t>.</a:t>
            </a:r>
          </a:p>
          <a:p>
            <a:pPr marL="457200" lvl="3" indent="0" algn="just">
              <a:buNone/>
            </a:pPr>
            <a:r>
              <a:rPr lang="nn-NO" sz="2400" dirty="0" smtClean="0"/>
              <a:t>outer</a:t>
            </a:r>
            <a:r>
              <a:rPr lang="nn-NO" sz="2400" dirty="0"/>
              <a:t>: for (int i=0; </a:t>
            </a:r>
            <a:r>
              <a:rPr lang="nn-NO" sz="2400" dirty="0" smtClean="0"/>
              <a:t>i&lt;10; </a:t>
            </a:r>
            <a:r>
              <a:rPr lang="nn-NO" sz="2400" dirty="0"/>
              <a:t>i++) {</a:t>
            </a:r>
          </a:p>
          <a:p>
            <a:pPr marL="457200" lvl="3" indent="0" algn="just">
              <a:buNone/>
            </a:pPr>
            <a:r>
              <a:rPr lang="nn-NO" sz="2400" dirty="0" smtClean="0"/>
              <a:t>		for(int </a:t>
            </a:r>
            <a:r>
              <a:rPr lang="nn-NO" sz="2400" dirty="0"/>
              <a:t>j=0; j&lt;10; j++) {</a:t>
            </a:r>
          </a:p>
          <a:p>
            <a:pPr marL="457200" lvl="3" indent="0" algn="just">
              <a:buNone/>
            </a:pPr>
            <a:r>
              <a:rPr lang="nn-NO" sz="2400" dirty="0" smtClean="0"/>
              <a:t>			if(j </a:t>
            </a:r>
            <a:r>
              <a:rPr lang="nn-NO" sz="2400" dirty="0"/>
              <a:t>&gt; i) {</a:t>
            </a:r>
          </a:p>
          <a:p>
            <a:pPr marL="457200" lvl="3" indent="0" algn="just">
              <a:buNone/>
            </a:pPr>
            <a:r>
              <a:rPr lang="nn-NO" sz="2400" dirty="0" smtClean="0"/>
              <a:t>				System.out.println</a:t>
            </a:r>
            <a:r>
              <a:rPr lang="nn-NO" sz="2400" dirty="0"/>
              <a:t>();</a:t>
            </a:r>
          </a:p>
          <a:p>
            <a:pPr marL="457200" lvl="3" indent="0" algn="just">
              <a:buNone/>
            </a:pPr>
            <a:r>
              <a:rPr lang="nn-NO" sz="2400" dirty="0" smtClean="0"/>
              <a:t>				continue </a:t>
            </a:r>
            <a:r>
              <a:rPr lang="nn-NO" sz="2400" dirty="0"/>
              <a:t>outer;</a:t>
            </a:r>
          </a:p>
          <a:p>
            <a:pPr marL="457200" lvl="3" indent="0" algn="just">
              <a:buNone/>
            </a:pPr>
            <a:r>
              <a:rPr lang="nn-NO" sz="2400" dirty="0" smtClean="0"/>
              <a:t>			}</a:t>
            </a:r>
            <a:endParaRPr lang="nn-NO" sz="2400" dirty="0"/>
          </a:p>
          <a:p>
            <a:pPr marL="457200" lvl="3" indent="0" algn="just">
              <a:buNone/>
            </a:pPr>
            <a:r>
              <a:rPr lang="nn-NO" sz="2400" dirty="0" smtClean="0"/>
              <a:t>			System.out.print</a:t>
            </a:r>
            <a:r>
              <a:rPr lang="nn-NO" sz="2400" dirty="0"/>
              <a:t>(" " + (i * j));</a:t>
            </a:r>
          </a:p>
          <a:p>
            <a:pPr marL="457200" lvl="3" indent="0" algn="just">
              <a:buNone/>
            </a:pPr>
            <a:r>
              <a:rPr lang="nn-NO" sz="2400" dirty="0" smtClean="0"/>
              <a:t>		}</a:t>
            </a:r>
            <a:endParaRPr lang="nn-NO" sz="2400" dirty="0"/>
          </a:p>
          <a:p>
            <a:pPr marL="457200" lvl="3" indent="0" algn="just">
              <a:buNone/>
            </a:pPr>
            <a:r>
              <a:rPr lang="nn-NO" sz="2400" dirty="0" smtClean="0"/>
              <a:t>	}</a:t>
            </a:r>
            <a:endParaRPr lang="nn-NO" sz="2400" dirty="0"/>
          </a:p>
          <a:p>
            <a:pPr marL="457200" lvl="3" indent="0" algn="just">
              <a:buNone/>
            </a:pPr>
            <a:r>
              <a:rPr lang="nn-NO" sz="2400" dirty="0"/>
              <a:t>System.out.print("\nNot in the loop</a:t>
            </a:r>
            <a:r>
              <a:rPr lang="nn-NO" sz="2400" dirty="0" smtClean="0"/>
              <a:t>");</a:t>
            </a:r>
          </a:p>
          <a:p>
            <a:pPr marL="463550" lvl="3" indent="-342900" algn="just"/>
            <a:r>
              <a:rPr lang="en-US" sz="2800" dirty="0" smtClean="0"/>
              <a:t>The </a:t>
            </a:r>
            <a:r>
              <a:rPr lang="en-US" sz="2800" dirty="0"/>
              <a:t>continue statement terminates the loop counting j </a:t>
            </a:r>
            <a:r>
              <a:rPr lang="en-US" sz="2800" dirty="0" smtClean="0"/>
              <a:t>and </a:t>
            </a:r>
            <a:r>
              <a:rPr lang="en-US" sz="2800" dirty="0"/>
              <a:t>continues with the next iteration of the loop counting </a:t>
            </a:r>
            <a:r>
              <a:rPr lang="en-US" sz="2800" dirty="0" err="1"/>
              <a:t>i</a:t>
            </a:r>
            <a:r>
              <a:rPr lang="en-US" sz="2800" dirty="0"/>
              <a:t>. </a:t>
            </a:r>
            <a:endParaRPr lang="nn-NO" sz="2800" dirty="0" smtClean="0"/>
          </a:p>
        </p:txBody>
      </p:sp>
      <p:sp>
        <p:nvSpPr>
          <p:cNvPr id="4" name="Content Placeholder 2"/>
          <p:cNvSpPr txBox="1">
            <a:spLocks/>
          </p:cNvSpPr>
          <p:nvPr/>
        </p:nvSpPr>
        <p:spPr>
          <a:xfrm>
            <a:off x="8435787" y="1539691"/>
            <a:ext cx="3863789" cy="42963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0</a:t>
            </a:r>
          </a:p>
          <a:p>
            <a:pPr marL="457200" lvl="5" indent="0" algn="just">
              <a:buNone/>
            </a:pPr>
            <a:r>
              <a:rPr lang="en-US" sz="2400" dirty="0"/>
              <a:t> 0 1</a:t>
            </a:r>
          </a:p>
          <a:p>
            <a:pPr marL="457200" lvl="5" indent="0" algn="just">
              <a:buNone/>
            </a:pPr>
            <a:r>
              <a:rPr lang="en-US" sz="2400" dirty="0"/>
              <a:t> 0 2 4</a:t>
            </a:r>
          </a:p>
          <a:p>
            <a:pPr marL="457200" lvl="5" indent="0" algn="just">
              <a:buNone/>
            </a:pPr>
            <a:r>
              <a:rPr lang="en-US" sz="2400" dirty="0"/>
              <a:t> 0 3 6 9</a:t>
            </a:r>
          </a:p>
          <a:p>
            <a:pPr marL="457200" lvl="5" indent="0" algn="just">
              <a:buNone/>
            </a:pPr>
            <a:r>
              <a:rPr lang="en-US" sz="2400" dirty="0"/>
              <a:t> 0 4 8 12 16</a:t>
            </a:r>
          </a:p>
          <a:p>
            <a:pPr marL="457200" lvl="5" indent="0" algn="just">
              <a:buNone/>
            </a:pPr>
            <a:r>
              <a:rPr lang="en-US" sz="2400" dirty="0" smtClean="0"/>
              <a:t> 0 5 10 15 20 25</a:t>
            </a:r>
          </a:p>
          <a:p>
            <a:pPr marL="457200" lvl="5" indent="0" algn="just">
              <a:buNone/>
            </a:pPr>
            <a:r>
              <a:rPr lang="en-US" sz="2400" dirty="0" smtClean="0"/>
              <a:t> 0 6 12 18 24 30 36</a:t>
            </a:r>
          </a:p>
          <a:p>
            <a:pPr marL="457200" lvl="5" indent="0" algn="just">
              <a:buNone/>
            </a:pPr>
            <a:r>
              <a:rPr lang="en-US" sz="2400" dirty="0" smtClean="0"/>
              <a:t> 0 7 14 21 28 35 42 49</a:t>
            </a:r>
          </a:p>
          <a:p>
            <a:pPr marL="457200" lvl="5" indent="0" algn="just">
              <a:buNone/>
            </a:pPr>
            <a:r>
              <a:rPr lang="en-US" sz="2400" dirty="0" smtClean="0"/>
              <a:t> 0 8 16 24 32 40 48 56 64</a:t>
            </a:r>
          </a:p>
          <a:p>
            <a:pPr marL="457200" lvl="5" indent="0" algn="just">
              <a:buNone/>
            </a:pPr>
            <a:r>
              <a:rPr lang="en-US" sz="2400" dirty="0" smtClean="0"/>
              <a:t> 0 9 18 27 36 45 54 63 72 81</a:t>
            </a:r>
          </a:p>
          <a:p>
            <a:pPr marL="457200" lvl="5" indent="0" algn="just">
              <a:buNone/>
            </a:pPr>
            <a:r>
              <a:rPr lang="en-US" sz="2400" dirty="0" smtClean="0"/>
              <a:t>Not </a:t>
            </a:r>
            <a:r>
              <a:rPr lang="en-US" sz="2400" dirty="0"/>
              <a:t>in the loop</a:t>
            </a:r>
          </a:p>
        </p:txBody>
      </p:sp>
    </p:spTree>
    <p:extLst>
      <p:ext uri="{BB962C8B-B14F-4D97-AF65-F5344CB8AC3E}">
        <p14:creationId xmlns:p14="http://schemas.microsoft.com/office/powerpoint/2010/main" xmlns="" val="713207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return</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The return statement is used to explicitly return from </a:t>
            </a:r>
            <a:r>
              <a:rPr lang="en-US" sz="2800" dirty="0" smtClean="0"/>
              <a:t>a method</a:t>
            </a:r>
            <a:r>
              <a:rPr lang="en-US" sz="2800" dirty="0"/>
              <a:t>. </a:t>
            </a:r>
            <a:endParaRPr lang="en-US" sz="2800" dirty="0" smtClean="0"/>
          </a:p>
          <a:p>
            <a:pPr marL="228600" lvl="2" algn="just"/>
            <a:r>
              <a:rPr lang="en-US" sz="2800" dirty="0" smtClean="0"/>
              <a:t>It </a:t>
            </a:r>
            <a:r>
              <a:rPr lang="en-US" sz="2800" dirty="0"/>
              <a:t>causes program control to transfer back to the caller of the method. </a:t>
            </a:r>
            <a:endParaRPr lang="en-US" sz="2800" dirty="0" smtClean="0"/>
          </a:p>
          <a:p>
            <a:pPr marL="228600" lvl="2" algn="just"/>
            <a:r>
              <a:rPr lang="en-US" sz="2800" dirty="0" smtClean="0"/>
              <a:t>At </a:t>
            </a:r>
            <a:r>
              <a:rPr lang="en-US" sz="2800" dirty="0"/>
              <a:t>any time in a method, the return statement can be used to cause execution to </a:t>
            </a:r>
            <a:r>
              <a:rPr lang="en-US" sz="2800" dirty="0" smtClean="0"/>
              <a:t>branch back </a:t>
            </a:r>
            <a:r>
              <a:rPr lang="en-US" sz="2800" dirty="0"/>
              <a:t>to the caller of the method. </a:t>
            </a:r>
            <a:endParaRPr lang="en-US" sz="2800" dirty="0" smtClean="0"/>
          </a:p>
          <a:p>
            <a:pPr marL="228600" lvl="2" algn="just"/>
            <a:r>
              <a:rPr lang="en-US" sz="2800" dirty="0" smtClean="0"/>
              <a:t>Thus</a:t>
            </a:r>
            <a:r>
              <a:rPr lang="en-US" sz="2800" dirty="0"/>
              <a:t>, the return statement immediately terminates </a:t>
            </a:r>
            <a:r>
              <a:rPr lang="en-US" sz="2800" dirty="0" smtClean="0"/>
              <a:t>the method </a:t>
            </a:r>
            <a:r>
              <a:rPr lang="en-US" sz="2800" dirty="0"/>
              <a:t>in which it is </a:t>
            </a:r>
            <a:r>
              <a:rPr lang="en-US" sz="2800" dirty="0" smtClean="0"/>
              <a:t>executed.</a:t>
            </a:r>
          </a:p>
          <a:p>
            <a:pPr marL="457200" lvl="3" indent="0" algn="just">
              <a:buNone/>
            </a:pPr>
            <a:endParaRPr lang="nn-NO" sz="2400" dirty="0" smtClean="0"/>
          </a:p>
          <a:p>
            <a:pPr marL="914400" lvl="4" indent="0" algn="just">
              <a:buNone/>
            </a:pPr>
            <a:r>
              <a:rPr lang="en-US" sz="2400" dirty="0"/>
              <a:t>boolean t = true;</a:t>
            </a:r>
          </a:p>
          <a:p>
            <a:pPr marL="914400" lvl="4" indent="0" algn="just">
              <a:buNone/>
            </a:pPr>
            <a:r>
              <a:rPr lang="en-US" sz="2400" dirty="0" err="1"/>
              <a:t>System.out.println</a:t>
            </a:r>
            <a:r>
              <a:rPr lang="en-US" sz="2400" dirty="0"/>
              <a:t>("Before the return.");</a:t>
            </a:r>
          </a:p>
          <a:p>
            <a:pPr marL="914400" lvl="4" indent="0" algn="just">
              <a:buNone/>
            </a:pPr>
            <a:r>
              <a:rPr lang="en-US" sz="2400" dirty="0"/>
              <a:t>if(t) </a:t>
            </a:r>
            <a:endParaRPr lang="en-US" sz="2400" dirty="0" smtClean="0"/>
          </a:p>
          <a:p>
            <a:pPr marL="914400" lvl="4" indent="0" algn="just">
              <a:buNone/>
            </a:pPr>
            <a:r>
              <a:rPr lang="en-US" sz="2400" dirty="0"/>
              <a:t>	</a:t>
            </a:r>
            <a:r>
              <a:rPr lang="en-US" sz="2400" dirty="0" smtClean="0"/>
              <a:t>return</a:t>
            </a:r>
            <a:r>
              <a:rPr lang="en-US" sz="2400" dirty="0"/>
              <a:t>; // return to caller</a:t>
            </a:r>
          </a:p>
          <a:p>
            <a:pPr marL="914400" lvl="4" indent="0" algn="just">
              <a:buNone/>
            </a:pPr>
            <a:r>
              <a:rPr lang="en-US" sz="2400" dirty="0" err="1"/>
              <a:t>System.out.println</a:t>
            </a:r>
            <a:r>
              <a:rPr lang="en-US" sz="2400" dirty="0" smtClean="0"/>
              <a:t>(“After the return.");</a:t>
            </a:r>
            <a:endParaRPr lang="en-US" sz="2400" dirty="0"/>
          </a:p>
        </p:txBody>
      </p:sp>
    </p:spTree>
    <p:extLst>
      <p:ext uri="{BB962C8B-B14F-4D97-AF65-F5344CB8AC3E}">
        <p14:creationId xmlns:p14="http://schemas.microsoft.com/office/powerpoint/2010/main" xmlns="" val="359188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smtClean="0"/>
              <a:t>Simple if</a:t>
            </a:r>
            <a:endParaRPr lang="en-US" sz="4000" dirty="0"/>
          </a:p>
        </p:txBody>
      </p:sp>
      <p:sp>
        <p:nvSpPr>
          <p:cNvPr id="3" name="Content Placeholder 2"/>
          <p:cNvSpPr>
            <a:spLocks noGrp="1"/>
          </p:cNvSpPr>
          <p:nvPr>
            <p:ph idx="1"/>
          </p:nvPr>
        </p:nvSpPr>
        <p:spPr>
          <a:xfrm>
            <a:off x="1228164" y="847166"/>
            <a:ext cx="9542929" cy="5356692"/>
          </a:xfrm>
        </p:spPr>
        <p:txBody>
          <a:bodyPr>
            <a:normAutofit/>
          </a:bodyPr>
          <a:lstStyle/>
          <a:p>
            <a:pPr marL="914400" lvl="2" indent="0" algn="just">
              <a:buNone/>
            </a:pPr>
            <a:r>
              <a:rPr lang="en-US" sz="2800" dirty="0"/>
              <a:t>Syntax :</a:t>
            </a:r>
          </a:p>
          <a:p>
            <a:pPr marL="914400" lvl="2" indent="0" algn="just">
              <a:buNone/>
            </a:pPr>
            <a:endParaRPr lang="en-US" sz="2400" dirty="0"/>
          </a:p>
          <a:p>
            <a:pPr marL="914400" lvl="2" indent="0" algn="just">
              <a:buNone/>
            </a:pPr>
            <a:r>
              <a:rPr lang="en-US" sz="2400" dirty="0"/>
              <a:t>if (condition)</a:t>
            </a:r>
          </a:p>
          <a:p>
            <a:pPr marL="914400" lvl="2" indent="0" algn="just">
              <a:buNone/>
            </a:pPr>
            <a:r>
              <a:rPr lang="en-US" sz="2400" dirty="0"/>
              <a:t>{</a:t>
            </a:r>
          </a:p>
          <a:p>
            <a:pPr marL="914400" lvl="2" indent="0" algn="just">
              <a:buNone/>
            </a:pPr>
            <a:r>
              <a:rPr lang="en-US" sz="2400" dirty="0"/>
              <a:t>statement1;</a:t>
            </a:r>
          </a:p>
          <a:p>
            <a:pPr marL="914400" lvl="2" indent="0" algn="just">
              <a:buNone/>
            </a:pPr>
            <a:r>
              <a:rPr lang="en-US" sz="2400" dirty="0"/>
              <a:t>}</a:t>
            </a:r>
          </a:p>
          <a:p>
            <a:pPr marL="914400" lvl="2" indent="0" algn="just">
              <a:buNone/>
            </a:pPr>
            <a:endParaRPr lang="en-US" sz="2400" dirty="0"/>
          </a:p>
          <a:p>
            <a:pPr marL="914400" lvl="2" indent="0" algn="just">
              <a:buNone/>
            </a:pPr>
            <a:endParaRPr lang="en-US" sz="2400" dirty="0"/>
          </a:p>
          <a:p>
            <a:pPr marL="914400" lvl="2" indent="0" algn="just">
              <a:buNone/>
            </a:pPr>
            <a:r>
              <a:rPr lang="en-US" sz="2400" dirty="0"/>
              <a:t>Purpose: The statements will be evaluated if the value of the condition is true</a:t>
            </a:r>
            <a:endParaRPr lang="en-US" sz="2400" dirty="0" smtClean="0"/>
          </a:p>
        </p:txBody>
      </p:sp>
    </p:spTree>
    <p:extLst>
      <p:ext uri="{BB962C8B-B14F-4D97-AF65-F5344CB8AC3E}">
        <p14:creationId xmlns:p14="http://schemas.microsoft.com/office/powerpoint/2010/main" xmlns="" val="29038578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return</a:t>
            </a:r>
          </a:p>
        </p:txBody>
      </p:sp>
      <p:sp>
        <p:nvSpPr>
          <p:cNvPr id="3" name="Content Placeholder 2"/>
          <p:cNvSpPr>
            <a:spLocks noGrp="1"/>
          </p:cNvSpPr>
          <p:nvPr>
            <p:ph idx="1"/>
          </p:nvPr>
        </p:nvSpPr>
        <p:spPr>
          <a:xfrm>
            <a:off x="838200" y="820270"/>
            <a:ext cx="10515600" cy="5862917"/>
          </a:xfrm>
        </p:spPr>
        <p:txBody>
          <a:bodyPr>
            <a:normAutofit/>
          </a:bodyPr>
          <a:lstStyle/>
          <a:p>
            <a:pPr marL="228600" lvl="2" algn="just"/>
            <a:r>
              <a:rPr lang="en-US" sz="2800" dirty="0"/>
              <a:t>The return statement is used to explicitly return from </a:t>
            </a:r>
            <a:r>
              <a:rPr lang="en-US" sz="2800" dirty="0" smtClean="0"/>
              <a:t>a method</a:t>
            </a:r>
            <a:r>
              <a:rPr lang="en-US" sz="2800" dirty="0"/>
              <a:t>. </a:t>
            </a:r>
            <a:endParaRPr lang="en-US" sz="2800" dirty="0" smtClean="0"/>
          </a:p>
          <a:p>
            <a:pPr marL="228600" lvl="2" algn="just"/>
            <a:r>
              <a:rPr lang="en-US" sz="2800" dirty="0" smtClean="0"/>
              <a:t>It </a:t>
            </a:r>
            <a:r>
              <a:rPr lang="en-US" sz="2800" dirty="0"/>
              <a:t>causes program control to transfer back to the caller of the method. </a:t>
            </a:r>
            <a:endParaRPr lang="en-US" sz="2800" dirty="0" smtClean="0"/>
          </a:p>
          <a:p>
            <a:pPr marL="228600" lvl="2" algn="just"/>
            <a:r>
              <a:rPr lang="en-US" sz="2800" dirty="0" smtClean="0"/>
              <a:t>At </a:t>
            </a:r>
            <a:r>
              <a:rPr lang="en-US" sz="2800" dirty="0"/>
              <a:t>any time in a method, the return statement can be used to cause execution to </a:t>
            </a:r>
            <a:r>
              <a:rPr lang="en-US" sz="2800" dirty="0" smtClean="0"/>
              <a:t>branch back </a:t>
            </a:r>
            <a:r>
              <a:rPr lang="en-US" sz="2800" dirty="0"/>
              <a:t>to the caller of the method. </a:t>
            </a:r>
            <a:endParaRPr lang="en-US" sz="2800" dirty="0" smtClean="0"/>
          </a:p>
          <a:p>
            <a:pPr marL="228600" lvl="2" algn="just"/>
            <a:r>
              <a:rPr lang="en-US" sz="2800" dirty="0" smtClean="0"/>
              <a:t>Thus</a:t>
            </a:r>
            <a:r>
              <a:rPr lang="en-US" sz="2800" dirty="0"/>
              <a:t>, the return statement immediately terminates </a:t>
            </a:r>
            <a:r>
              <a:rPr lang="en-US" sz="2800" dirty="0" smtClean="0"/>
              <a:t>the method </a:t>
            </a:r>
            <a:r>
              <a:rPr lang="en-US" sz="2800" dirty="0"/>
              <a:t>in which it is </a:t>
            </a:r>
            <a:r>
              <a:rPr lang="en-US" sz="2800" dirty="0" smtClean="0"/>
              <a:t>executed.</a:t>
            </a:r>
          </a:p>
          <a:p>
            <a:pPr marL="457200" lvl="3" indent="0" algn="just">
              <a:buNone/>
            </a:pPr>
            <a:endParaRPr lang="nn-NO" sz="2400" dirty="0" smtClean="0"/>
          </a:p>
          <a:p>
            <a:pPr marL="914400" lvl="4" indent="0" algn="just">
              <a:buNone/>
            </a:pPr>
            <a:r>
              <a:rPr lang="en-US" sz="2400" dirty="0" smtClean="0"/>
              <a:t>boolean </a:t>
            </a:r>
            <a:r>
              <a:rPr lang="en-US" sz="2400" dirty="0"/>
              <a:t>t = true;</a:t>
            </a:r>
          </a:p>
          <a:p>
            <a:pPr marL="914400" lvl="4" indent="0" algn="just">
              <a:buNone/>
            </a:pPr>
            <a:r>
              <a:rPr lang="en-US" sz="2400" dirty="0" err="1"/>
              <a:t>System.out.println</a:t>
            </a:r>
            <a:r>
              <a:rPr lang="en-US" sz="2400" dirty="0"/>
              <a:t>("Before the return.");</a:t>
            </a:r>
          </a:p>
          <a:p>
            <a:pPr marL="914400" lvl="4" indent="0" algn="just">
              <a:buNone/>
            </a:pPr>
            <a:r>
              <a:rPr lang="en-US" sz="2400" dirty="0"/>
              <a:t>if(t) </a:t>
            </a:r>
            <a:endParaRPr lang="en-US" sz="2400" dirty="0" smtClean="0"/>
          </a:p>
          <a:p>
            <a:pPr marL="914400" lvl="4" indent="0" algn="just">
              <a:buNone/>
            </a:pPr>
            <a:r>
              <a:rPr lang="en-US" sz="2400" dirty="0"/>
              <a:t>	</a:t>
            </a:r>
            <a:r>
              <a:rPr lang="en-US" sz="2400" dirty="0" smtClean="0"/>
              <a:t>return</a:t>
            </a:r>
            <a:r>
              <a:rPr lang="en-US" sz="2400" dirty="0"/>
              <a:t>; // return to caller</a:t>
            </a:r>
          </a:p>
          <a:p>
            <a:pPr marL="914400" lvl="4" indent="0" algn="just">
              <a:buNone/>
            </a:pPr>
            <a:r>
              <a:rPr lang="en-US" sz="2400" dirty="0" err="1"/>
              <a:t>System.out.println</a:t>
            </a:r>
            <a:r>
              <a:rPr lang="en-US" sz="2400" dirty="0" smtClean="0"/>
              <a:t>(“After the return.");</a:t>
            </a:r>
          </a:p>
          <a:p>
            <a:pPr marL="228600" lvl="4" algn="just"/>
            <a:r>
              <a:rPr lang="en-US" sz="2400" dirty="0"/>
              <a:t>Here, return causes execution to return to the Java run-time system, since it is the run-time system that calls main( )</a:t>
            </a:r>
          </a:p>
        </p:txBody>
      </p:sp>
      <p:sp>
        <p:nvSpPr>
          <p:cNvPr id="4" name="Content Placeholder 2"/>
          <p:cNvSpPr txBox="1">
            <a:spLocks/>
          </p:cNvSpPr>
          <p:nvPr/>
        </p:nvSpPr>
        <p:spPr>
          <a:xfrm>
            <a:off x="7911352" y="4840941"/>
            <a:ext cx="3863789" cy="1129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4" indent="-342900" algn="just"/>
            <a:r>
              <a:rPr lang="en-US" sz="2800" b="1" dirty="0" smtClean="0"/>
              <a:t>output</a:t>
            </a:r>
            <a:r>
              <a:rPr lang="en-US" sz="2800" dirty="0" smtClean="0"/>
              <a:t>:</a:t>
            </a:r>
          </a:p>
          <a:p>
            <a:pPr marL="457200" lvl="5" indent="0" algn="just">
              <a:buNone/>
            </a:pPr>
            <a:r>
              <a:rPr lang="en-US" sz="2400" dirty="0"/>
              <a:t>Before the return. </a:t>
            </a:r>
          </a:p>
        </p:txBody>
      </p:sp>
    </p:spTree>
    <p:extLst>
      <p:ext uri="{BB962C8B-B14F-4D97-AF65-F5344CB8AC3E}">
        <p14:creationId xmlns:p14="http://schemas.microsoft.com/office/powerpoint/2010/main" xmlns="" val="3511477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If </a:t>
            </a:r>
            <a:r>
              <a:rPr lang="en-US" sz="4000" dirty="0" smtClean="0"/>
              <a:t>else</a:t>
            </a:r>
            <a:endParaRPr lang="en-US" sz="4000" dirty="0"/>
          </a:p>
        </p:txBody>
      </p:sp>
      <p:sp>
        <p:nvSpPr>
          <p:cNvPr id="3" name="Content Placeholder 2"/>
          <p:cNvSpPr>
            <a:spLocks noGrp="1"/>
          </p:cNvSpPr>
          <p:nvPr>
            <p:ph idx="1"/>
          </p:nvPr>
        </p:nvSpPr>
        <p:spPr>
          <a:xfrm>
            <a:off x="838200" y="820271"/>
            <a:ext cx="10515600" cy="5356692"/>
          </a:xfrm>
        </p:spPr>
        <p:txBody>
          <a:bodyPr/>
          <a:lstStyle/>
          <a:p>
            <a:pPr marL="577850" algn="just"/>
            <a:r>
              <a:rPr lang="en-US" dirty="0" smtClean="0"/>
              <a:t>The </a:t>
            </a:r>
            <a:r>
              <a:rPr lang="en-US" dirty="0"/>
              <a:t>if </a:t>
            </a:r>
            <a:r>
              <a:rPr lang="en-US" dirty="0" smtClean="0"/>
              <a:t>statement is </a:t>
            </a:r>
            <a:r>
              <a:rPr lang="en-US" dirty="0"/>
              <a:t>Java’s conditional branch statement. </a:t>
            </a:r>
            <a:endParaRPr lang="en-US" dirty="0" smtClean="0"/>
          </a:p>
          <a:p>
            <a:pPr marL="577850" algn="just"/>
            <a:r>
              <a:rPr lang="en-US" dirty="0" smtClean="0"/>
              <a:t>It </a:t>
            </a:r>
            <a:r>
              <a:rPr lang="en-US" dirty="0"/>
              <a:t>can be used to route program execution </a:t>
            </a:r>
            <a:r>
              <a:rPr lang="en-US" dirty="0" smtClean="0"/>
              <a:t>through two </a:t>
            </a:r>
            <a:r>
              <a:rPr lang="en-US" dirty="0"/>
              <a:t>different </a:t>
            </a:r>
            <a:r>
              <a:rPr lang="en-US" dirty="0" smtClean="0"/>
              <a:t>paths.</a:t>
            </a:r>
          </a:p>
          <a:p>
            <a:pPr marL="2178050" lvl="4" indent="0" algn="just">
              <a:buNone/>
            </a:pPr>
            <a:r>
              <a:rPr lang="en-US" sz="2400" dirty="0"/>
              <a:t>if (condition) </a:t>
            </a:r>
          </a:p>
          <a:p>
            <a:pPr marL="2178050" lvl="4" indent="0" algn="just">
              <a:buNone/>
            </a:pPr>
            <a:r>
              <a:rPr lang="en-US" sz="2400" dirty="0" smtClean="0"/>
              <a:t>	statement1</a:t>
            </a:r>
            <a:r>
              <a:rPr lang="en-US" sz="2400" dirty="0"/>
              <a:t>;</a:t>
            </a:r>
          </a:p>
          <a:p>
            <a:pPr marL="2178050" lvl="4" indent="0" algn="just">
              <a:buNone/>
            </a:pPr>
            <a:r>
              <a:rPr lang="en-US" sz="2400" dirty="0"/>
              <a:t>else </a:t>
            </a:r>
            <a:endParaRPr lang="en-US" sz="2400" dirty="0" smtClean="0"/>
          </a:p>
          <a:p>
            <a:pPr marL="2178050" lvl="4" indent="0" algn="just">
              <a:buNone/>
            </a:pPr>
            <a:r>
              <a:rPr lang="en-US" sz="2400" dirty="0" smtClean="0"/>
              <a:t>	statement2;</a:t>
            </a:r>
          </a:p>
        </p:txBody>
      </p:sp>
      <p:sp>
        <p:nvSpPr>
          <p:cNvPr id="54" name="Content Placeholder 2"/>
          <p:cNvSpPr txBox="1">
            <a:spLocks/>
          </p:cNvSpPr>
          <p:nvPr/>
        </p:nvSpPr>
        <p:spPr>
          <a:xfrm>
            <a:off x="838200" y="3818963"/>
            <a:ext cx="5923931" cy="3055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7850" algn="just"/>
            <a:r>
              <a:rPr lang="en-US" dirty="0" smtClean="0"/>
              <a:t>Each statement may be a single statement or a compound statement enclosed in curly braces. </a:t>
            </a:r>
          </a:p>
          <a:p>
            <a:pPr marL="577850" algn="just"/>
            <a:r>
              <a:rPr lang="en-US" dirty="0" smtClean="0"/>
              <a:t>The condition is any expression that returns a boolean value. </a:t>
            </a:r>
          </a:p>
          <a:p>
            <a:pPr marL="577850" algn="just"/>
            <a:r>
              <a:rPr lang="en-US" dirty="0" smtClean="0"/>
              <a:t>The else clause is optional.</a:t>
            </a:r>
          </a:p>
        </p:txBody>
      </p:sp>
      <p:grpSp>
        <p:nvGrpSpPr>
          <p:cNvPr id="55" name="Group 54"/>
          <p:cNvGrpSpPr/>
          <p:nvPr/>
        </p:nvGrpSpPr>
        <p:grpSpPr>
          <a:xfrm>
            <a:off x="6965574" y="1949824"/>
            <a:ext cx="5109884" cy="4706470"/>
            <a:chOff x="0" y="1295400"/>
            <a:chExt cx="8532813" cy="5562600"/>
          </a:xfrm>
        </p:grpSpPr>
        <p:sp>
          <p:nvSpPr>
            <p:cNvPr id="56" name="Line 15"/>
            <p:cNvSpPr>
              <a:spLocks noChangeShapeType="1"/>
            </p:cNvSpPr>
            <p:nvPr/>
          </p:nvSpPr>
          <p:spPr bwMode="auto">
            <a:xfrm>
              <a:off x="6011863" y="2636838"/>
              <a:ext cx="7921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7" name="Group 56"/>
            <p:cNvGrpSpPr/>
            <p:nvPr/>
          </p:nvGrpSpPr>
          <p:grpSpPr>
            <a:xfrm>
              <a:off x="0" y="1295400"/>
              <a:ext cx="8532813" cy="5562600"/>
              <a:chOff x="0" y="1295400"/>
              <a:chExt cx="8532813" cy="5562600"/>
            </a:xfrm>
          </p:grpSpPr>
          <p:grpSp>
            <p:nvGrpSpPr>
              <p:cNvPr id="58" name="Group 57"/>
              <p:cNvGrpSpPr/>
              <p:nvPr/>
            </p:nvGrpSpPr>
            <p:grpSpPr>
              <a:xfrm>
                <a:off x="0" y="1295400"/>
                <a:ext cx="8532813" cy="5562600"/>
                <a:chOff x="0" y="1295400"/>
                <a:chExt cx="8532813" cy="5562600"/>
              </a:xfrm>
            </p:grpSpPr>
            <p:sp>
              <p:nvSpPr>
                <p:cNvPr id="61" name="Line 19"/>
                <p:cNvSpPr>
                  <a:spLocks noChangeShapeType="1"/>
                </p:cNvSpPr>
                <p:nvPr/>
              </p:nvSpPr>
              <p:spPr bwMode="auto">
                <a:xfrm flipH="1">
                  <a:off x="6588125" y="5876925"/>
                  <a:ext cx="0" cy="576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 name="Line 22"/>
                <p:cNvSpPr>
                  <a:spLocks noChangeShapeType="1"/>
                </p:cNvSpPr>
                <p:nvPr/>
              </p:nvSpPr>
              <p:spPr bwMode="auto">
                <a:xfrm>
                  <a:off x="3995738" y="6453188"/>
                  <a:ext cx="0" cy="4048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 name="Rectangle 40"/>
                <p:cNvSpPr>
                  <a:spLocks noChangeArrowheads="1"/>
                </p:cNvSpPr>
                <p:nvPr/>
              </p:nvSpPr>
              <p:spPr bwMode="auto">
                <a:xfrm>
                  <a:off x="4932363" y="3789363"/>
                  <a:ext cx="3600450" cy="20875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64" name="Rectangle 46"/>
                <p:cNvSpPr>
                  <a:spLocks noChangeArrowheads="1"/>
                </p:cNvSpPr>
                <p:nvPr/>
              </p:nvSpPr>
              <p:spPr bwMode="auto">
                <a:xfrm>
                  <a:off x="0" y="3789363"/>
                  <a:ext cx="3600450" cy="20875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sz="1800">
                    <a:latin typeface="Arial" panose="020B0604020202020204" pitchFamily="34" charset="0"/>
                    <a:cs typeface="Arial" panose="020B0604020202020204" pitchFamily="34" charset="0"/>
                  </a:endParaRPr>
                </a:p>
              </p:txBody>
            </p:sp>
            <p:sp>
              <p:nvSpPr>
                <p:cNvPr id="65" name="Line 69"/>
                <p:cNvSpPr>
                  <a:spLocks noChangeShapeType="1"/>
                </p:cNvSpPr>
                <p:nvPr/>
              </p:nvSpPr>
              <p:spPr bwMode="auto">
                <a:xfrm>
                  <a:off x="1619250" y="2636838"/>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6" name="Rectangle 70"/>
                <p:cNvSpPr>
                  <a:spLocks noChangeArrowheads="1"/>
                </p:cNvSpPr>
                <p:nvPr/>
              </p:nvSpPr>
              <p:spPr bwMode="auto">
                <a:xfrm>
                  <a:off x="468313" y="2349500"/>
                  <a:ext cx="1511300" cy="2159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800" dirty="0">
                      <a:solidFill>
                        <a:srgbClr val="00B050"/>
                      </a:solidFill>
                      <a:latin typeface="Arial" panose="020B0604020202020204" pitchFamily="34" charset="0"/>
                      <a:cs typeface="Arial" panose="020B0604020202020204" pitchFamily="34" charset="0"/>
                    </a:rPr>
                    <a:t>true</a:t>
                  </a:r>
                  <a:endParaRPr lang="en-IN" sz="1800" dirty="0">
                    <a:solidFill>
                      <a:srgbClr val="00B050"/>
                    </a:solidFill>
                    <a:latin typeface="Arial" panose="020B0604020202020204" pitchFamily="34" charset="0"/>
                    <a:cs typeface="Arial" panose="020B0604020202020204" pitchFamily="34" charset="0"/>
                  </a:endParaRPr>
                </a:p>
              </p:txBody>
            </p:sp>
            <p:sp>
              <p:nvSpPr>
                <p:cNvPr id="67" name="Rectangle 72"/>
                <p:cNvSpPr>
                  <a:spLocks noChangeArrowheads="1"/>
                </p:cNvSpPr>
                <p:nvPr/>
              </p:nvSpPr>
              <p:spPr bwMode="auto">
                <a:xfrm>
                  <a:off x="381000" y="3886200"/>
                  <a:ext cx="2736850" cy="5762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Body of </a:t>
                  </a:r>
                  <a:r>
                    <a:rPr lang="en-US" dirty="0" smtClean="0">
                      <a:latin typeface="Arial" panose="020B0604020202020204" pitchFamily="34" charset="0"/>
                      <a:cs typeface="Arial" panose="020B0604020202020204" pitchFamily="34" charset="0"/>
                    </a:rPr>
                    <a:t>if</a:t>
                  </a:r>
                  <a:endParaRPr lang="en-IN" dirty="0">
                    <a:latin typeface="Arial" panose="020B0604020202020204" pitchFamily="34" charset="0"/>
                    <a:cs typeface="Arial" panose="020B0604020202020204" pitchFamily="34" charset="0"/>
                  </a:endParaRPr>
                </a:p>
              </p:txBody>
            </p:sp>
            <p:sp>
              <p:nvSpPr>
                <p:cNvPr id="68" name="Rectangle 76"/>
                <p:cNvSpPr>
                  <a:spLocks noChangeArrowheads="1"/>
                </p:cNvSpPr>
                <p:nvPr/>
              </p:nvSpPr>
              <p:spPr bwMode="auto">
                <a:xfrm>
                  <a:off x="5410200" y="4648200"/>
                  <a:ext cx="2736850" cy="5032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Statement 1</a:t>
                  </a:r>
                  <a:endParaRPr lang="en-IN" dirty="0">
                    <a:latin typeface="Arial" panose="020B0604020202020204" pitchFamily="34" charset="0"/>
                    <a:cs typeface="Arial" panose="020B0604020202020204" pitchFamily="34" charset="0"/>
                  </a:endParaRPr>
                </a:p>
              </p:txBody>
            </p:sp>
            <p:sp>
              <p:nvSpPr>
                <p:cNvPr id="69" name="Rectangle 93"/>
                <p:cNvSpPr>
                  <a:spLocks noChangeArrowheads="1"/>
                </p:cNvSpPr>
                <p:nvPr/>
              </p:nvSpPr>
              <p:spPr bwMode="auto">
                <a:xfrm>
                  <a:off x="5435600" y="4076700"/>
                  <a:ext cx="2736850" cy="504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Body of else</a:t>
                  </a:r>
                  <a:endParaRPr lang="en-IN" dirty="0">
                    <a:latin typeface="Arial" panose="020B0604020202020204" pitchFamily="34" charset="0"/>
                    <a:cs typeface="Arial" panose="020B0604020202020204" pitchFamily="34" charset="0"/>
                  </a:endParaRPr>
                </a:p>
              </p:txBody>
            </p:sp>
            <p:sp>
              <p:nvSpPr>
                <p:cNvPr id="70" name="Line 94"/>
                <p:cNvSpPr>
                  <a:spLocks noChangeShapeType="1"/>
                </p:cNvSpPr>
                <p:nvPr/>
              </p:nvSpPr>
              <p:spPr bwMode="auto">
                <a:xfrm>
                  <a:off x="1692275" y="5876925"/>
                  <a:ext cx="0" cy="576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 name="Line 95"/>
                <p:cNvSpPr>
                  <a:spLocks noChangeShapeType="1"/>
                </p:cNvSpPr>
                <p:nvPr/>
              </p:nvSpPr>
              <p:spPr bwMode="auto">
                <a:xfrm>
                  <a:off x="1692275" y="6453188"/>
                  <a:ext cx="230346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2" name="Line 96"/>
                <p:cNvSpPr>
                  <a:spLocks noChangeShapeType="1"/>
                </p:cNvSpPr>
                <p:nvPr/>
              </p:nvSpPr>
              <p:spPr bwMode="auto">
                <a:xfrm flipH="1">
                  <a:off x="3995738" y="6453188"/>
                  <a:ext cx="25923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3" name="Rectangle 99"/>
                <p:cNvSpPr>
                  <a:spLocks noChangeArrowheads="1"/>
                </p:cNvSpPr>
                <p:nvPr/>
              </p:nvSpPr>
              <p:spPr bwMode="auto">
                <a:xfrm>
                  <a:off x="6227763" y="2276475"/>
                  <a:ext cx="1368425" cy="2889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2800" dirty="0">
                      <a:solidFill>
                        <a:srgbClr val="FF0000"/>
                      </a:solidFill>
                      <a:latin typeface="Arial" panose="020B0604020202020204" pitchFamily="34" charset="0"/>
                      <a:cs typeface="Arial" panose="020B0604020202020204" pitchFamily="34" charset="0"/>
                    </a:rPr>
                    <a:t>false</a:t>
                  </a:r>
                  <a:endParaRPr lang="en-IN" sz="1800" dirty="0">
                    <a:solidFill>
                      <a:srgbClr val="FF0000"/>
                    </a:solidFill>
                    <a:latin typeface="Arial" panose="020B0604020202020204" pitchFamily="34" charset="0"/>
                    <a:cs typeface="Arial" panose="020B0604020202020204" pitchFamily="34" charset="0"/>
                  </a:endParaRPr>
                </a:p>
              </p:txBody>
            </p:sp>
            <p:sp>
              <p:nvSpPr>
                <p:cNvPr id="74" name="AutoShape 101"/>
                <p:cNvSpPr>
                  <a:spLocks noChangeArrowheads="1"/>
                </p:cNvSpPr>
                <p:nvPr/>
              </p:nvSpPr>
              <p:spPr bwMode="auto">
                <a:xfrm>
                  <a:off x="2339975" y="1700213"/>
                  <a:ext cx="3671888" cy="1873250"/>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Condition?</a:t>
                  </a:r>
                  <a:endParaRPr lang="en-IN" dirty="0">
                    <a:latin typeface="Arial" panose="020B0604020202020204" pitchFamily="34" charset="0"/>
                    <a:cs typeface="Arial" panose="020B0604020202020204" pitchFamily="34" charset="0"/>
                  </a:endParaRPr>
                </a:p>
              </p:txBody>
            </p:sp>
            <p:sp>
              <p:nvSpPr>
                <p:cNvPr id="75" name="Rectangle 102"/>
                <p:cNvSpPr>
                  <a:spLocks noChangeArrowheads="1"/>
                </p:cNvSpPr>
                <p:nvPr/>
              </p:nvSpPr>
              <p:spPr bwMode="auto">
                <a:xfrm>
                  <a:off x="323850" y="5157788"/>
                  <a:ext cx="2736850" cy="5032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Statement 2</a:t>
                  </a:r>
                  <a:endParaRPr lang="en-IN" dirty="0">
                    <a:latin typeface="Arial" panose="020B0604020202020204" pitchFamily="34" charset="0"/>
                    <a:cs typeface="Arial" panose="020B0604020202020204" pitchFamily="34" charset="0"/>
                  </a:endParaRPr>
                </a:p>
              </p:txBody>
            </p:sp>
            <p:sp>
              <p:nvSpPr>
                <p:cNvPr id="76" name="Rectangle 103"/>
                <p:cNvSpPr>
                  <a:spLocks noChangeArrowheads="1"/>
                </p:cNvSpPr>
                <p:nvPr/>
              </p:nvSpPr>
              <p:spPr bwMode="auto">
                <a:xfrm>
                  <a:off x="381000" y="4419600"/>
                  <a:ext cx="2736850" cy="5762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Statement 1</a:t>
                  </a:r>
                  <a:endParaRPr lang="en-IN" dirty="0">
                    <a:latin typeface="Arial" panose="020B0604020202020204" pitchFamily="34" charset="0"/>
                    <a:cs typeface="Arial" panose="020B0604020202020204" pitchFamily="34" charset="0"/>
                  </a:endParaRPr>
                </a:p>
              </p:txBody>
            </p:sp>
            <p:sp>
              <p:nvSpPr>
                <p:cNvPr id="77" name="Rectangle 104"/>
                <p:cNvSpPr>
                  <a:spLocks noChangeArrowheads="1"/>
                </p:cNvSpPr>
                <p:nvPr/>
              </p:nvSpPr>
              <p:spPr bwMode="auto">
                <a:xfrm>
                  <a:off x="5410200" y="5257800"/>
                  <a:ext cx="2736850" cy="5032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a:latin typeface="Arial" panose="020B0604020202020204" pitchFamily="34" charset="0"/>
                      <a:cs typeface="Arial" panose="020B0604020202020204" pitchFamily="34" charset="0"/>
                    </a:rPr>
                    <a:t>Statement 2</a:t>
                  </a:r>
                  <a:endParaRPr lang="en-IN" dirty="0">
                    <a:latin typeface="Arial" panose="020B0604020202020204" pitchFamily="34" charset="0"/>
                    <a:cs typeface="Arial" panose="020B0604020202020204" pitchFamily="34" charset="0"/>
                  </a:endParaRPr>
                </a:p>
              </p:txBody>
            </p:sp>
            <p:cxnSp>
              <p:nvCxnSpPr>
                <p:cNvPr id="78" name="Straight Arrow Connector 99"/>
                <p:cNvCxnSpPr>
                  <a:cxnSpLocks noChangeShapeType="1"/>
                </p:cNvCxnSpPr>
                <p:nvPr/>
              </p:nvCxnSpPr>
              <p:spPr bwMode="auto">
                <a:xfrm rot="16200000" flipH="1">
                  <a:off x="3925093" y="1485107"/>
                  <a:ext cx="404813" cy="254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xmlns="">
                      <a:noFill/>
                    </a14:hiddenFill>
                  </a:ext>
                </a:extLst>
              </p:spPr>
            </p:cxnSp>
          </p:grpSp>
          <p:sp>
            <p:nvSpPr>
              <p:cNvPr id="59" name="Line 14"/>
              <p:cNvSpPr>
                <a:spLocks noChangeShapeType="1"/>
              </p:cNvSpPr>
              <p:nvPr/>
            </p:nvSpPr>
            <p:spPr bwMode="auto">
              <a:xfrm flipH="1">
                <a:off x="1619250" y="2636838"/>
                <a:ext cx="7207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 name="Line 97"/>
              <p:cNvSpPr>
                <a:spLocks noChangeShapeType="1"/>
              </p:cNvSpPr>
              <p:nvPr/>
            </p:nvSpPr>
            <p:spPr bwMode="auto">
              <a:xfrm>
                <a:off x="6804025" y="2636838"/>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xmlns="" val="773219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If </a:t>
            </a:r>
            <a:r>
              <a:rPr lang="en-US" sz="4000" dirty="0" smtClean="0"/>
              <a:t>Statements</a:t>
            </a:r>
            <a:endParaRPr lang="en-US" sz="4000" dirty="0"/>
          </a:p>
        </p:txBody>
      </p:sp>
      <p:sp>
        <p:nvSpPr>
          <p:cNvPr id="3" name="Content Placeholder 2"/>
          <p:cNvSpPr>
            <a:spLocks noGrp="1"/>
          </p:cNvSpPr>
          <p:nvPr>
            <p:ph idx="1"/>
          </p:nvPr>
        </p:nvSpPr>
        <p:spPr>
          <a:xfrm>
            <a:off x="838200" y="820271"/>
            <a:ext cx="10515600" cy="5849470"/>
          </a:xfrm>
        </p:spPr>
        <p:txBody>
          <a:bodyPr>
            <a:normAutofit lnSpcReduction="10000"/>
          </a:bodyPr>
          <a:lstStyle/>
          <a:p>
            <a:pPr marL="577850" algn="just"/>
            <a:r>
              <a:rPr lang="en-US" dirty="0" smtClean="0"/>
              <a:t>The </a:t>
            </a:r>
            <a:r>
              <a:rPr lang="en-US" dirty="0"/>
              <a:t>conditional expression may be a simple expression or a compound expression.</a:t>
            </a:r>
          </a:p>
          <a:p>
            <a:pPr marL="577850" algn="just"/>
            <a:r>
              <a:rPr lang="en-US" dirty="0"/>
              <a:t>Each statement block may have a single or multiple statements to be executed.</a:t>
            </a:r>
          </a:p>
          <a:p>
            <a:pPr marL="577850" algn="just"/>
            <a:r>
              <a:rPr lang="en-US" dirty="0"/>
              <a:t>In case there is a single statement to be executed then it is not mandatory to enclose it in curly braces ({}) but if there are multiple statements then they must be enclosed in curly braces ({})</a:t>
            </a:r>
          </a:p>
          <a:p>
            <a:pPr marL="577850" algn="just"/>
            <a:r>
              <a:rPr lang="en-US" dirty="0"/>
              <a:t>The else clause is optional and needs to be included only when some action is to be taken if the test condition evaluates to false</a:t>
            </a:r>
            <a:r>
              <a:rPr lang="en-US" dirty="0" smtClean="0"/>
              <a:t>.</a:t>
            </a:r>
          </a:p>
          <a:p>
            <a:pPr marL="1263650" lvl="2" indent="0" algn="just">
              <a:buNone/>
            </a:pPr>
            <a:r>
              <a:rPr lang="en-US" sz="2400" dirty="0" smtClean="0"/>
              <a:t>Example:-</a:t>
            </a:r>
          </a:p>
          <a:p>
            <a:pPr marL="1263650" lvl="2" indent="0" algn="just">
              <a:buNone/>
            </a:pPr>
            <a:r>
              <a:rPr lang="en-US" sz="2400" dirty="0" err="1" smtClean="0"/>
              <a:t>int</a:t>
            </a:r>
            <a:r>
              <a:rPr lang="en-US" sz="2400" dirty="0" smtClean="0"/>
              <a:t> a=10, b=5;</a:t>
            </a:r>
            <a:endParaRPr lang="en-US" sz="2400" dirty="0"/>
          </a:p>
          <a:p>
            <a:pPr marL="1263650" lvl="2" indent="0" algn="just">
              <a:buNone/>
            </a:pPr>
            <a:r>
              <a:rPr lang="en-US" sz="2400" dirty="0"/>
              <a:t>if(a &gt; b) </a:t>
            </a:r>
          </a:p>
          <a:p>
            <a:pPr marL="1263650" lvl="2" indent="0" algn="just">
              <a:buNone/>
            </a:pPr>
            <a:r>
              <a:rPr lang="en-US" sz="2400" dirty="0" smtClean="0"/>
              <a:t>	</a:t>
            </a:r>
            <a:r>
              <a:rPr lang="en-US" sz="2400" dirty="0" err="1" smtClean="0"/>
              <a:t>System.out.println</a:t>
            </a:r>
            <a:r>
              <a:rPr lang="en-US" sz="2400" dirty="0"/>
              <a:t>("a is greater than b");</a:t>
            </a:r>
          </a:p>
          <a:p>
            <a:pPr marL="1263650" lvl="2" indent="0" algn="just">
              <a:buNone/>
            </a:pPr>
            <a:r>
              <a:rPr lang="en-US" sz="2400" dirty="0"/>
              <a:t>else </a:t>
            </a:r>
          </a:p>
          <a:p>
            <a:pPr marL="1263650" lvl="2" indent="0" algn="just">
              <a:buNone/>
            </a:pPr>
            <a:r>
              <a:rPr lang="en-US" sz="2400" dirty="0" smtClean="0"/>
              <a:t>	</a:t>
            </a:r>
            <a:r>
              <a:rPr lang="en-US" sz="2400" dirty="0" err="1" smtClean="0"/>
              <a:t>System.out.println</a:t>
            </a:r>
            <a:r>
              <a:rPr lang="en-US" sz="2400" dirty="0"/>
              <a:t>("b is greater than a");</a:t>
            </a:r>
          </a:p>
        </p:txBody>
      </p:sp>
    </p:spTree>
    <p:extLst>
      <p:ext uri="{BB962C8B-B14F-4D97-AF65-F5344CB8AC3E}">
        <p14:creationId xmlns:p14="http://schemas.microsoft.com/office/powerpoint/2010/main" xmlns="" val="2932570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Ternary Operator or Conditional operator</a:t>
            </a:r>
          </a:p>
        </p:txBody>
      </p:sp>
      <p:sp>
        <p:nvSpPr>
          <p:cNvPr id="3" name="Content Placeholder 2"/>
          <p:cNvSpPr>
            <a:spLocks noGrp="1"/>
          </p:cNvSpPr>
          <p:nvPr>
            <p:ph idx="1"/>
          </p:nvPr>
        </p:nvSpPr>
        <p:spPr>
          <a:xfrm>
            <a:off x="838200" y="820271"/>
            <a:ext cx="10515600" cy="5849470"/>
          </a:xfrm>
        </p:spPr>
        <p:txBody>
          <a:bodyPr>
            <a:normAutofit/>
          </a:bodyPr>
          <a:lstStyle/>
          <a:p>
            <a:pPr marL="577850" algn="just"/>
            <a:r>
              <a:rPr lang="en-US" dirty="0" smtClean="0"/>
              <a:t>Ternary </a:t>
            </a:r>
            <a:r>
              <a:rPr lang="en-US" dirty="0"/>
              <a:t>operator </a:t>
            </a:r>
            <a:r>
              <a:rPr lang="en-US" dirty="0" smtClean="0"/>
              <a:t>returns </a:t>
            </a:r>
            <a:r>
              <a:rPr lang="en-US" dirty="0"/>
              <a:t>the statement depends upon the given expression result. </a:t>
            </a:r>
          </a:p>
          <a:p>
            <a:pPr marL="577850" algn="ctr">
              <a:buNone/>
            </a:pPr>
            <a:r>
              <a:rPr lang="en-US" dirty="0" err="1">
                <a:latin typeface="Courier New" pitchFamily="49" charset="0"/>
                <a:cs typeface="Courier New" pitchFamily="49" charset="0"/>
              </a:rPr>
              <a:t>Test_expression</a:t>
            </a:r>
            <a:r>
              <a:rPr lang="en-US" dirty="0">
                <a:latin typeface="Courier New" pitchFamily="49" charset="0"/>
                <a:cs typeface="Courier New" pitchFamily="49" charset="0"/>
              </a:rPr>
              <a:t> ? statement1: statement2</a:t>
            </a:r>
          </a:p>
          <a:p>
            <a:pPr marL="577850" algn="just"/>
            <a:r>
              <a:rPr lang="en-US" dirty="0"/>
              <a:t>If the given test condition is true, then </a:t>
            </a:r>
            <a:r>
              <a:rPr lang="en-US" dirty="0" smtClean="0"/>
              <a:t>conditional </a:t>
            </a:r>
            <a:r>
              <a:rPr lang="en-US" dirty="0"/>
              <a:t>operator will return statement1. If the condition is false, then statement2 is returned</a:t>
            </a:r>
            <a:r>
              <a:rPr lang="en-US" dirty="0" smtClean="0"/>
              <a:t>.</a:t>
            </a:r>
            <a:endParaRPr lang="en-US" dirty="0"/>
          </a:p>
          <a:p>
            <a:pPr marL="1263650" lvl="2" indent="0" algn="just">
              <a:buNone/>
            </a:pPr>
            <a:endParaRPr lang="en-US" sz="2400" dirty="0" smtClean="0"/>
          </a:p>
          <a:p>
            <a:pPr marL="1263650" lvl="2" indent="0" algn="just">
              <a:buNone/>
            </a:pPr>
            <a:r>
              <a:rPr lang="en-US" sz="2400" dirty="0" smtClean="0"/>
              <a:t>Example:-</a:t>
            </a:r>
          </a:p>
          <a:p>
            <a:pPr marL="1263650" lvl="2" indent="0" algn="just">
              <a:buNone/>
            </a:pPr>
            <a:r>
              <a:rPr lang="en-US" sz="2400" dirty="0" err="1" smtClean="0"/>
              <a:t>int</a:t>
            </a:r>
            <a:r>
              <a:rPr lang="en-US" sz="2400" dirty="0" smtClean="0"/>
              <a:t> a=10, b=5, largest;</a:t>
            </a:r>
            <a:endParaRPr lang="en-US" sz="2400" dirty="0"/>
          </a:p>
          <a:p>
            <a:pPr marL="1263650" lvl="2" indent="0" algn="just">
              <a:buNone/>
            </a:pPr>
            <a:r>
              <a:rPr lang="en-US" sz="2400" dirty="0" smtClean="0"/>
              <a:t>largest </a:t>
            </a:r>
            <a:r>
              <a:rPr lang="en-US" sz="2400" dirty="0"/>
              <a:t>= </a:t>
            </a:r>
            <a:r>
              <a:rPr lang="en-US" sz="2400" dirty="0" smtClean="0"/>
              <a:t>(a&gt; b)? a: b;</a:t>
            </a:r>
            <a:endParaRPr lang="en-US" sz="2400" dirty="0"/>
          </a:p>
          <a:p>
            <a:pPr marL="1263650" lvl="2" indent="0" algn="just">
              <a:buNone/>
            </a:pPr>
            <a:r>
              <a:rPr lang="en-US" sz="2400" dirty="0"/>
              <a:t>	</a:t>
            </a:r>
            <a:r>
              <a:rPr lang="en-US" sz="2400" dirty="0" err="1" smtClean="0"/>
              <a:t>System.out.println</a:t>
            </a:r>
            <a:r>
              <a:rPr lang="en-US" sz="2400" dirty="0" smtClean="0"/>
              <a:t>("The </a:t>
            </a:r>
            <a:r>
              <a:rPr lang="en-US" sz="2400" dirty="0"/>
              <a:t>Largest Number = " + largest); </a:t>
            </a:r>
          </a:p>
        </p:txBody>
      </p:sp>
    </p:spTree>
    <p:extLst>
      <p:ext uri="{BB962C8B-B14F-4D97-AF65-F5344CB8AC3E}">
        <p14:creationId xmlns:p14="http://schemas.microsoft.com/office/powerpoint/2010/main" xmlns="" val="147819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643404"/>
          </a:xfrm>
        </p:spPr>
        <p:txBody>
          <a:bodyPr>
            <a:normAutofit/>
          </a:bodyPr>
          <a:lstStyle/>
          <a:p>
            <a:pPr algn="ctr"/>
            <a:r>
              <a:rPr lang="en-US" sz="4000" dirty="0"/>
              <a:t>Nested  if statement</a:t>
            </a:r>
          </a:p>
        </p:txBody>
      </p:sp>
      <p:sp>
        <p:nvSpPr>
          <p:cNvPr id="3" name="Content Placeholder 2"/>
          <p:cNvSpPr>
            <a:spLocks noGrp="1"/>
          </p:cNvSpPr>
          <p:nvPr>
            <p:ph idx="1"/>
          </p:nvPr>
        </p:nvSpPr>
        <p:spPr>
          <a:xfrm>
            <a:off x="838200" y="820271"/>
            <a:ext cx="10515600" cy="5903258"/>
          </a:xfrm>
        </p:spPr>
        <p:txBody>
          <a:bodyPr>
            <a:normAutofit fontScale="85000" lnSpcReduction="20000"/>
          </a:bodyPr>
          <a:lstStyle/>
          <a:p>
            <a:pPr marL="577850" algn="just"/>
            <a:r>
              <a:rPr lang="en-US" dirty="0"/>
              <a:t>A nested if is an if statement that is the target of another if or else.</a:t>
            </a:r>
          </a:p>
          <a:p>
            <a:pPr marL="577850" algn="just"/>
            <a:endParaRPr lang="en-US" dirty="0" smtClean="0"/>
          </a:p>
          <a:p>
            <a:pPr marL="577850" algn="just"/>
            <a:r>
              <a:rPr lang="en-US" dirty="0" smtClean="0"/>
              <a:t>Example:- </a:t>
            </a:r>
            <a:r>
              <a:rPr lang="en-US" dirty="0"/>
              <a:t>Find the largest number among </a:t>
            </a:r>
            <a:r>
              <a:rPr lang="en-US" dirty="0" smtClean="0"/>
              <a:t>three.</a:t>
            </a:r>
          </a:p>
          <a:p>
            <a:pPr marL="806450" lvl="1" indent="0" algn="just">
              <a:buNone/>
            </a:pPr>
            <a:endParaRPr lang="en-US" sz="2500" dirty="0" smtClean="0"/>
          </a:p>
          <a:p>
            <a:pPr marL="806450" lvl="1" indent="0" algn="just">
              <a:buNone/>
            </a:pPr>
            <a:r>
              <a:rPr lang="en-US" sz="2500" dirty="0" err="1" smtClean="0"/>
              <a:t>int</a:t>
            </a:r>
            <a:r>
              <a:rPr lang="en-US" sz="2500" dirty="0" smtClean="0"/>
              <a:t> </a:t>
            </a:r>
            <a:r>
              <a:rPr lang="en-US" sz="2500" dirty="0"/>
              <a:t>n1 = 5, n2 = 10, n3 = 1;</a:t>
            </a:r>
          </a:p>
          <a:p>
            <a:pPr marL="806450" lvl="1" indent="0" algn="just">
              <a:buNone/>
            </a:pPr>
            <a:r>
              <a:rPr lang="en-US" sz="2500" dirty="0" smtClean="0"/>
              <a:t> if(n1 &gt; </a:t>
            </a:r>
            <a:r>
              <a:rPr lang="en-US" sz="2500" dirty="0"/>
              <a:t>n2) </a:t>
            </a:r>
            <a:endParaRPr lang="en-US" sz="2500" dirty="0" smtClean="0"/>
          </a:p>
          <a:p>
            <a:pPr marL="806450" lvl="1" indent="0" algn="just">
              <a:buNone/>
            </a:pPr>
            <a:r>
              <a:rPr lang="en-US" sz="2500" dirty="0" smtClean="0"/>
              <a:t>{</a:t>
            </a:r>
            <a:endParaRPr lang="en-US" sz="2500" dirty="0"/>
          </a:p>
          <a:p>
            <a:pPr marL="806450" lvl="1" indent="0" algn="just">
              <a:buNone/>
            </a:pPr>
            <a:r>
              <a:rPr lang="en-US" sz="2500" dirty="0"/>
              <a:t>            if(n1 </a:t>
            </a:r>
            <a:r>
              <a:rPr lang="en-US" sz="2500" dirty="0" smtClean="0"/>
              <a:t>&gt; </a:t>
            </a:r>
            <a:r>
              <a:rPr lang="en-US" sz="2500" dirty="0"/>
              <a:t>n3)</a:t>
            </a:r>
          </a:p>
          <a:p>
            <a:pPr marL="806450" lvl="1" indent="0" algn="just">
              <a:buNone/>
            </a:pPr>
            <a:r>
              <a:rPr lang="en-US" sz="2500" dirty="0"/>
              <a:t>                </a:t>
            </a:r>
            <a:r>
              <a:rPr lang="en-US" sz="2500" dirty="0" err="1"/>
              <a:t>System.out.println</a:t>
            </a:r>
            <a:r>
              <a:rPr lang="en-US" sz="2500" dirty="0" smtClean="0"/>
              <a:t>( "</a:t>
            </a:r>
            <a:r>
              <a:rPr lang="en-US" sz="2500" dirty="0"/>
              <a:t>n1</a:t>
            </a:r>
            <a:r>
              <a:rPr lang="en-US" sz="2500" dirty="0" smtClean="0"/>
              <a:t> </a:t>
            </a:r>
            <a:r>
              <a:rPr lang="en-US" sz="2500" dirty="0"/>
              <a:t>is the largest </a:t>
            </a:r>
            <a:r>
              <a:rPr lang="en-US" sz="2500" dirty="0" smtClean="0"/>
              <a:t>number ”+ n1);</a:t>
            </a:r>
            <a:endParaRPr lang="en-US" sz="2500" dirty="0"/>
          </a:p>
          <a:p>
            <a:pPr marL="806450" lvl="1" indent="0" algn="just">
              <a:buNone/>
            </a:pPr>
            <a:r>
              <a:rPr lang="en-US" sz="2500" dirty="0"/>
              <a:t>            else</a:t>
            </a:r>
          </a:p>
          <a:p>
            <a:pPr marL="806450" lvl="1" indent="0" algn="just">
              <a:buNone/>
            </a:pPr>
            <a:r>
              <a:rPr lang="en-US" sz="2500" dirty="0"/>
              <a:t>                </a:t>
            </a:r>
            <a:r>
              <a:rPr lang="en-US" sz="2500" dirty="0" err="1"/>
              <a:t>System.out.println</a:t>
            </a:r>
            <a:r>
              <a:rPr lang="en-US" sz="2500" dirty="0" smtClean="0"/>
              <a:t>("n3  </a:t>
            </a:r>
            <a:r>
              <a:rPr lang="en-US" sz="2500" dirty="0"/>
              <a:t>is the largest </a:t>
            </a:r>
            <a:r>
              <a:rPr lang="en-US" sz="2500" dirty="0" smtClean="0"/>
              <a:t>number </a:t>
            </a:r>
            <a:r>
              <a:rPr lang="en-US" sz="2500" dirty="0"/>
              <a:t>”</a:t>
            </a:r>
            <a:r>
              <a:rPr lang="en-US" sz="2500" dirty="0" smtClean="0"/>
              <a:t> +</a:t>
            </a:r>
            <a:r>
              <a:rPr lang="en-US" sz="2500" dirty="0"/>
              <a:t>n3</a:t>
            </a:r>
            <a:r>
              <a:rPr lang="en-US" sz="2500" dirty="0" smtClean="0"/>
              <a:t>);</a:t>
            </a:r>
            <a:endParaRPr lang="en-US" sz="2500" dirty="0"/>
          </a:p>
          <a:p>
            <a:pPr marL="806450" lvl="1" indent="0" algn="just">
              <a:buNone/>
            </a:pPr>
            <a:r>
              <a:rPr lang="en-US" sz="2500" dirty="0" smtClean="0"/>
              <a:t>} </a:t>
            </a:r>
          </a:p>
          <a:p>
            <a:pPr marL="806450" lvl="1" indent="0" algn="just">
              <a:buNone/>
            </a:pPr>
            <a:r>
              <a:rPr lang="en-US" sz="2500" dirty="0" smtClean="0"/>
              <a:t>else </a:t>
            </a:r>
          </a:p>
          <a:p>
            <a:pPr marL="806450" lvl="1" indent="0" algn="just">
              <a:buNone/>
            </a:pPr>
            <a:r>
              <a:rPr lang="en-US" sz="2500" dirty="0" smtClean="0"/>
              <a:t>{</a:t>
            </a:r>
            <a:endParaRPr lang="en-US" sz="2500" dirty="0"/>
          </a:p>
          <a:p>
            <a:pPr marL="806450" lvl="1" indent="0" algn="just">
              <a:buNone/>
            </a:pPr>
            <a:r>
              <a:rPr lang="en-US" sz="2500" dirty="0"/>
              <a:t>            if(n2 </a:t>
            </a:r>
            <a:r>
              <a:rPr lang="en-US" sz="2500" dirty="0" smtClean="0"/>
              <a:t>&gt; </a:t>
            </a:r>
            <a:r>
              <a:rPr lang="en-US" sz="2500" dirty="0"/>
              <a:t>n3)</a:t>
            </a:r>
          </a:p>
          <a:p>
            <a:pPr marL="806450" lvl="1" indent="0" algn="just">
              <a:buNone/>
            </a:pPr>
            <a:r>
              <a:rPr lang="en-US" sz="2500" dirty="0"/>
              <a:t>                </a:t>
            </a:r>
            <a:r>
              <a:rPr lang="en-US" sz="2500" dirty="0" err="1"/>
              <a:t>System.out.println</a:t>
            </a:r>
            <a:r>
              <a:rPr lang="en-US" sz="2500" dirty="0" smtClean="0"/>
              <a:t>("</a:t>
            </a:r>
            <a:r>
              <a:rPr lang="en-US" sz="2500" dirty="0"/>
              <a:t>n2</a:t>
            </a:r>
            <a:r>
              <a:rPr lang="en-US" sz="2500" dirty="0" smtClean="0"/>
              <a:t> </a:t>
            </a:r>
            <a:r>
              <a:rPr lang="en-US" sz="2500" dirty="0"/>
              <a:t>is the largest </a:t>
            </a:r>
            <a:r>
              <a:rPr lang="en-US" sz="2500" dirty="0" smtClean="0"/>
              <a:t>number </a:t>
            </a:r>
            <a:r>
              <a:rPr lang="en-US" sz="2500" dirty="0"/>
              <a:t>”</a:t>
            </a:r>
            <a:r>
              <a:rPr lang="en-US" sz="2500" dirty="0" smtClean="0"/>
              <a:t> + </a:t>
            </a:r>
            <a:r>
              <a:rPr lang="en-US" sz="2500" dirty="0"/>
              <a:t>n2</a:t>
            </a:r>
            <a:r>
              <a:rPr lang="en-US" sz="2500" dirty="0" smtClean="0"/>
              <a:t>);</a:t>
            </a:r>
            <a:endParaRPr lang="en-US" sz="2500" dirty="0"/>
          </a:p>
          <a:p>
            <a:pPr marL="806450" lvl="1" indent="0" algn="just">
              <a:buNone/>
            </a:pPr>
            <a:r>
              <a:rPr lang="en-US" sz="2500" dirty="0"/>
              <a:t>            else</a:t>
            </a:r>
          </a:p>
          <a:p>
            <a:pPr marL="806450" lvl="1" indent="0" algn="just">
              <a:buNone/>
            </a:pPr>
            <a:r>
              <a:rPr lang="en-US" sz="2500" dirty="0"/>
              <a:t>                </a:t>
            </a:r>
            <a:r>
              <a:rPr lang="en-US" sz="2500" dirty="0" err="1" smtClean="0"/>
              <a:t>System.out.println</a:t>
            </a:r>
            <a:r>
              <a:rPr lang="en-US" sz="2500" dirty="0"/>
              <a:t> ("n3  is the largest number ”</a:t>
            </a:r>
            <a:r>
              <a:rPr lang="en-US" sz="2500" dirty="0" smtClean="0"/>
              <a:t> </a:t>
            </a:r>
            <a:r>
              <a:rPr lang="en-US" sz="2500" dirty="0"/>
              <a:t>+n3</a:t>
            </a:r>
            <a:r>
              <a:rPr lang="en-US" sz="2500" dirty="0" smtClean="0"/>
              <a:t>);</a:t>
            </a:r>
            <a:endParaRPr lang="en-US" sz="2500" dirty="0"/>
          </a:p>
          <a:p>
            <a:pPr marL="806450" lvl="1" indent="0" algn="just">
              <a:buNone/>
            </a:pPr>
            <a:r>
              <a:rPr lang="en-US" sz="2500" dirty="0" smtClean="0"/>
              <a:t>}</a:t>
            </a:r>
          </a:p>
        </p:txBody>
      </p:sp>
    </p:spTree>
    <p:extLst>
      <p:ext uri="{BB962C8B-B14F-4D97-AF65-F5344CB8AC3E}">
        <p14:creationId xmlns:p14="http://schemas.microsoft.com/office/powerpoint/2010/main" xmlns="" val="3337935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1592</TotalTime>
  <Words>2521</Words>
  <Application>Microsoft Office PowerPoint</Application>
  <PresentationFormat>Custom</PresentationFormat>
  <Paragraphs>614</Paragraphs>
  <Slides>50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Picture</vt:lpstr>
      <vt:lpstr>Control Statements</vt:lpstr>
      <vt:lpstr>Control Statements</vt:lpstr>
      <vt:lpstr>Selection</vt:lpstr>
      <vt:lpstr>if Statements</vt:lpstr>
      <vt:lpstr>Simple if</vt:lpstr>
      <vt:lpstr>If else</vt:lpstr>
      <vt:lpstr>If Statements</vt:lpstr>
      <vt:lpstr>Ternary Operator or Conditional operator</vt:lpstr>
      <vt:lpstr>Nested  if statement</vt:lpstr>
      <vt:lpstr>If-else-if Ladder</vt:lpstr>
      <vt:lpstr>If-else-if Ladder</vt:lpstr>
      <vt:lpstr>Switch statement</vt:lpstr>
      <vt:lpstr>Switch statement</vt:lpstr>
      <vt:lpstr>Switch statement</vt:lpstr>
      <vt:lpstr>Switch statement</vt:lpstr>
      <vt:lpstr>Switch statement</vt:lpstr>
      <vt:lpstr>Iteration or loop Statements</vt:lpstr>
      <vt:lpstr>While</vt:lpstr>
      <vt:lpstr>While</vt:lpstr>
      <vt:lpstr>While</vt:lpstr>
      <vt:lpstr>While</vt:lpstr>
      <vt:lpstr>Do-while</vt:lpstr>
      <vt:lpstr>Do-while</vt:lpstr>
      <vt:lpstr>For </vt:lpstr>
      <vt:lpstr>For </vt:lpstr>
      <vt:lpstr>For </vt:lpstr>
      <vt:lpstr>For-each </vt:lpstr>
      <vt:lpstr>For-each </vt:lpstr>
      <vt:lpstr>Jump statements</vt:lpstr>
      <vt:lpstr>Break</vt:lpstr>
      <vt:lpstr>break to Exit a Loop</vt:lpstr>
      <vt:lpstr>break to Exit a Loop</vt:lpstr>
      <vt:lpstr>break to Exit a Loop</vt:lpstr>
      <vt:lpstr>break to Exit a Loop</vt:lpstr>
      <vt:lpstr>break to Exit a Loop</vt:lpstr>
      <vt:lpstr>break as a Form of Goto</vt:lpstr>
      <vt:lpstr>break as a Form of Goto</vt:lpstr>
      <vt:lpstr>break as a Form of Goto</vt:lpstr>
      <vt:lpstr>break as a Form of Goto</vt:lpstr>
      <vt:lpstr>break as a Form of Goto</vt:lpstr>
      <vt:lpstr>break as a Form of Goto</vt:lpstr>
      <vt:lpstr>break as a Form of Goto</vt:lpstr>
      <vt:lpstr>break as a Form of Goto</vt:lpstr>
      <vt:lpstr>continue</vt:lpstr>
      <vt:lpstr>continue</vt:lpstr>
      <vt:lpstr>continue</vt:lpstr>
      <vt:lpstr>continue</vt:lpstr>
      <vt:lpstr>continue</vt:lpstr>
      <vt:lpstr>return</vt:lpstr>
      <vt:lpstr>return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Windows User</dc:creator>
  <cp:lastModifiedBy>Kuldeep Singh</cp:lastModifiedBy>
  <cp:revision>233</cp:revision>
  <dcterms:created xsi:type="dcterms:W3CDTF">2021-05-16T16:57:23Z</dcterms:created>
  <dcterms:modified xsi:type="dcterms:W3CDTF">2022-05-06T12:52:38Z</dcterms:modified>
</cp:coreProperties>
</file>