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9" r:id="rId9"/>
    <p:sldId id="280" r:id="rId10"/>
    <p:sldId id="273" r:id="rId11"/>
    <p:sldId id="265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5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8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2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47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9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0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1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1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5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91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C8B2-C990-47F5-9A7B-F6A80556A010}" type="datetimeFigureOut">
              <a:rPr lang="en-US" smtClean="0"/>
              <a:pPr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57AD-3827-4426-A9B9-5834C4BF9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7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One-Dimensional, Multidimensional &amp;</a:t>
            </a:r>
          </a:p>
          <a:p>
            <a:r>
              <a:rPr lang="en-US" dirty="0"/>
              <a:t>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367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array has a </a:t>
            </a:r>
            <a:r>
              <a:rPr lang="en-US" b="1" dirty="0"/>
              <a:t>length</a:t>
            </a:r>
            <a:r>
              <a:rPr lang="en-US" dirty="0"/>
              <a:t> variable built-in that contains the length of the </a:t>
            </a:r>
            <a:r>
              <a:rPr lang="en-US" dirty="0" smtClean="0"/>
              <a:t>array.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ar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[];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  <a:cs typeface="Courier New" pitchFamily="49" charset="0"/>
              </a:rPr>
              <a:t>ar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[10];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size =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ar.length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; 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ar2[]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= {1,2,3,4,5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};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size2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ar2.length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; 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1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34" y="591672"/>
            <a:ext cx="4806447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example: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int ar[];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 = new int[10];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ar[0] = 10;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ar[1] = 20;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ar[2] = 30;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ar[3] = 40;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ar[4] = 50;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ar[5] = 60;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ar[6] = 70;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ar[7] = 80;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ar[8] = 90;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ar[9] = 100;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for(int i:ar)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System.out.print(i+" ");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1088" y="591672"/>
            <a:ext cx="7451034" cy="60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For example:</a:t>
            </a:r>
          </a:p>
          <a:p>
            <a:pPr marL="168275" lvl="1" indent="0" algn="just">
              <a:buNone/>
            </a:pPr>
            <a:r>
              <a:rPr lang="pt-BR" dirty="0" smtClean="0">
                <a:latin typeface="Consolas" pitchFamily="49" charset="0"/>
              </a:rPr>
              <a:t>int ar</a:t>
            </a:r>
            <a:r>
              <a:rPr lang="pt-BR" dirty="0">
                <a:latin typeface="Consolas" pitchFamily="49" charset="0"/>
              </a:rPr>
              <a:t>[]={10,20,30,40,50,60,70,80,90,100};</a:t>
            </a:r>
          </a:p>
          <a:p>
            <a:pPr marL="168275" lvl="1" indent="0" algn="just">
              <a:buNone/>
            </a:pPr>
            <a:r>
              <a:rPr lang="pt-BR" dirty="0">
                <a:latin typeface="Consolas" pitchFamily="49" charset="0"/>
              </a:rPr>
              <a:t>for(int i=0; i&lt;ar.length;i++)</a:t>
            </a:r>
          </a:p>
          <a:p>
            <a:pPr marL="168275" lvl="1" indent="0" algn="just">
              <a:buNone/>
            </a:pPr>
            <a:r>
              <a:rPr lang="pt-BR" dirty="0">
                <a:latin typeface="Consolas" pitchFamily="49" charset="0"/>
              </a:rPr>
              <a:t>System.out.print(ar[i]+" ");</a:t>
            </a: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/>
              <a:t>10 20 30 40 50 60 70 80 90 100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443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5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Java, multidimensional </a:t>
            </a:r>
            <a:r>
              <a:rPr lang="en-US" dirty="0"/>
              <a:t>arrays are actually </a:t>
            </a:r>
            <a:r>
              <a:rPr lang="en-US" b="1" dirty="0"/>
              <a:t>arrays of </a:t>
            </a:r>
            <a:r>
              <a:rPr lang="en-US" b="1" dirty="0" smtClean="0"/>
              <a:t>arrays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declare a multidimensional array variable, specify each </a:t>
            </a:r>
            <a:r>
              <a:rPr lang="en-US" dirty="0" smtClean="0"/>
              <a:t>additional index </a:t>
            </a:r>
            <a:r>
              <a:rPr lang="en-US" dirty="0"/>
              <a:t>using another set of square brackets.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element type&gt;[][]...[] &lt;array name</a:t>
            </a:r>
            <a:r>
              <a:rPr lang="en-US" dirty="0" smtClean="0"/>
              <a:t>&gt;;	or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&lt;element type&gt; &lt;array name</a:t>
            </a:r>
            <a:r>
              <a:rPr lang="en-US" dirty="0" smtClean="0"/>
              <a:t>&gt;[][]...[];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twoD</a:t>
            </a:r>
            <a:r>
              <a:rPr lang="en-US" dirty="0">
                <a:latin typeface="Consolas" pitchFamily="49" charset="0"/>
              </a:rPr>
              <a:t>[][] = new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[4][5</a:t>
            </a:r>
            <a:r>
              <a:rPr lang="en-US" dirty="0" smtClean="0">
                <a:latin typeface="Consolas" pitchFamily="49" charset="0"/>
              </a:rPr>
              <a:t>];</a:t>
            </a:r>
          </a:p>
          <a:p>
            <a:pPr algn="just"/>
            <a:r>
              <a:rPr lang="en-US" dirty="0" smtClean="0"/>
              <a:t>These declarations </a:t>
            </a:r>
            <a:r>
              <a:rPr lang="en-US" dirty="0"/>
              <a:t>are all equivalent: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[][] </a:t>
            </a:r>
            <a:r>
              <a:rPr lang="en-US" dirty="0" err="1" smtClean="0">
                <a:latin typeface="Consolas" pitchFamily="49" charset="0"/>
              </a:rPr>
              <a:t>twoD</a:t>
            </a:r>
            <a:r>
              <a:rPr lang="en-US" dirty="0" smtClean="0">
                <a:latin typeface="Consolas" pitchFamily="49" charset="0"/>
              </a:rPr>
              <a:t>; </a:t>
            </a:r>
          </a:p>
          <a:p>
            <a:pPr marL="457200" lvl="1" indent="0" algn="just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[] </a:t>
            </a:r>
            <a:r>
              <a:rPr lang="en-US" dirty="0" err="1" smtClean="0">
                <a:latin typeface="Consolas" pitchFamily="49" charset="0"/>
              </a:rPr>
              <a:t>twoD</a:t>
            </a:r>
            <a:r>
              <a:rPr lang="en-US" dirty="0" smtClean="0">
                <a:latin typeface="Consolas" pitchFamily="49" charset="0"/>
              </a:rPr>
              <a:t>[]; </a:t>
            </a:r>
            <a:endParaRPr lang="en-US" dirty="0">
              <a:latin typeface="Consolas" pitchFamily="49" charset="0"/>
            </a:endParaRPr>
          </a:p>
          <a:p>
            <a:pPr marL="457200" lvl="1" indent="0" algn="just">
              <a:buNone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twoD</a:t>
            </a:r>
            <a:r>
              <a:rPr lang="en-US" dirty="0" smtClean="0">
                <a:latin typeface="Consolas" pitchFamily="49" charset="0"/>
              </a:rPr>
              <a:t>[][]; 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6" y="2915842"/>
            <a:ext cx="5918663" cy="37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01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2663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you allocate memory for a multidimensional array, you need only specify </a:t>
            </a:r>
            <a:r>
              <a:rPr lang="en-US" dirty="0" smtClean="0"/>
              <a:t>the memory </a:t>
            </a:r>
            <a:r>
              <a:rPr lang="en-US" dirty="0"/>
              <a:t>for the first (leftmost) dimension.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allocate the remaining dimensions separately. </a:t>
            </a:r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[][]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[4][];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[0] = new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[1];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[1] = new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[2];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[2] = new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[3];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[3] = new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[4];</a:t>
            </a:r>
          </a:p>
          <a:p>
            <a:pPr marL="228600" lvl="2" algn="just">
              <a:spcBef>
                <a:spcPts val="1000"/>
              </a:spcBef>
            </a:pPr>
            <a:endParaRPr lang="en-US" sz="2800" dirty="0" smtClean="0"/>
          </a:p>
          <a:p>
            <a:pPr marL="228600" lvl="2" algn="just">
              <a:spcBef>
                <a:spcPts val="1000"/>
              </a:spcBef>
            </a:pPr>
            <a:r>
              <a:rPr lang="en-US" sz="2800" dirty="0" smtClean="0"/>
              <a:t>When you </a:t>
            </a:r>
            <a:r>
              <a:rPr lang="en-US" sz="2800" dirty="0"/>
              <a:t>allocate dimensions manually, you do not need to allocate the same number of elements for each dimension. </a:t>
            </a:r>
            <a:endParaRPr lang="en-US" sz="2800" dirty="0" smtClean="0"/>
          </a:p>
          <a:p>
            <a:pPr marL="228600" lvl="2" algn="just">
              <a:spcBef>
                <a:spcPts val="1000"/>
              </a:spcBef>
            </a:pPr>
            <a:r>
              <a:rPr lang="en-US" sz="2800" dirty="0" smtClean="0"/>
              <a:t>As </a:t>
            </a:r>
            <a:r>
              <a:rPr lang="en-US" sz="2800" dirty="0"/>
              <a:t>stated earlier, since multidimensional arrays are actually arrays of arrays, the length of each array is under your control.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27" y="2076227"/>
            <a:ext cx="3598768" cy="2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6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Autofit/>
          </a:bodyPr>
          <a:lstStyle/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[][]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[4][];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[0]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[1];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[1]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[2];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[2]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[3];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[3]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[4];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, j, k = 0;</a:t>
            </a: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for(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&lt;4;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for(j=0</a:t>
            </a:r>
            <a:r>
              <a:rPr lang="en-US" sz="2400" dirty="0">
                <a:latin typeface="Consolas" pitchFamily="49" charset="0"/>
              </a:rPr>
              <a:t>; j&lt;i+1; j++) {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 = k;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k</a:t>
            </a:r>
            <a:r>
              <a:rPr lang="en-US" sz="2400" dirty="0">
                <a:latin typeface="Consolas" pitchFamily="49" charset="0"/>
              </a:rPr>
              <a:t>++;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=0</a:t>
            </a:r>
            <a:r>
              <a:rPr lang="en-US" sz="2400" dirty="0">
                <a:latin typeface="Consolas" pitchFamily="49" charset="0"/>
              </a:rPr>
              <a:t>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&lt;4;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 {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for(j=0</a:t>
            </a:r>
            <a:r>
              <a:rPr lang="en-US" sz="2400" dirty="0">
                <a:latin typeface="Consolas" pitchFamily="49" charset="0"/>
              </a:rPr>
              <a:t>; j&lt;i+1; j++)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System.out.print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 + " ");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8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Autofit/>
          </a:bodyPr>
          <a:lstStyle/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[][]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[4][];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[0]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[1];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[1]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[2];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[2]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[3];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[3]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[4];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, j, k = 0;</a:t>
            </a: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for(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&lt;4;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for(j=0</a:t>
            </a:r>
            <a:r>
              <a:rPr lang="en-US" sz="2400" dirty="0">
                <a:latin typeface="Consolas" pitchFamily="49" charset="0"/>
              </a:rPr>
              <a:t>; j&lt;i+1; j++) {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 = k;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k</a:t>
            </a:r>
            <a:r>
              <a:rPr lang="en-US" sz="2400" dirty="0">
                <a:latin typeface="Consolas" pitchFamily="49" charset="0"/>
              </a:rPr>
              <a:t>++;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=0</a:t>
            </a:r>
            <a:r>
              <a:rPr lang="en-US" sz="2400" dirty="0">
                <a:latin typeface="Consolas" pitchFamily="49" charset="0"/>
              </a:rPr>
              <a:t>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&lt;4;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 {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for(j=0</a:t>
            </a:r>
            <a:r>
              <a:rPr lang="en-US" sz="2400" dirty="0">
                <a:latin typeface="Consolas" pitchFamily="49" charset="0"/>
              </a:rPr>
              <a:t>; j&lt;i+1; j++)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System.out.print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 + " ");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800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41565" y="4289611"/>
            <a:ext cx="2197717" cy="207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/>
              <a:t>0</a:t>
            </a:r>
          </a:p>
          <a:p>
            <a:pPr marL="457200" lvl="1" indent="0" algn="just">
              <a:buNone/>
            </a:pPr>
            <a:r>
              <a:rPr lang="en-US" dirty="0"/>
              <a:t>1 2</a:t>
            </a:r>
          </a:p>
          <a:p>
            <a:pPr marL="457200" lvl="1" indent="0" algn="just">
              <a:buNone/>
            </a:pPr>
            <a:r>
              <a:rPr lang="en-US" dirty="0"/>
              <a:t>3 4 5</a:t>
            </a:r>
          </a:p>
          <a:p>
            <a:pPr marL="457200" lvl="1" indent="0" algn="just">
              <a:buNone/>
            </a:pPr>
            <a:r>
              <a:rPr lang="en-US" dirty="0"/>
              <a:t>6 7 8 9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51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Array initialization: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 [][] </a:t>
            </a:r>
            <a:r>
              <a:rPr lang="en-US" sz="2400" dirty="0" smtClean="0">
                <a:latin typeface="Consolas" pitchFamily="49" charset="0"/>
              </a:rPr>
              <a:t>= </a:t>
            </a:r>
            <a:r>
              <a:rPr lang="en-US" sz="2400" dirty="0">
                <a:latin typeface="Consolas" pitchFamily="49" charset="0"/>
              </a:rPr>
              <a:t>{ </a:t>
            </a:r>
            <a:endParaRPr lang="en-US" sz="2400" dirty="0" smtClean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{0}, 	</a:t>
            </a:r>
            <a:r>
              <a:rPr lang="en-US" sz="2400" dirty="0" smtClean="0"/>
              <a:t>	</a:t>
            </a:r>
            <a:r>
              <a:rPr lang="en-US" sz="2400" dirty="0" smtClean="0"/>
              <a:t>	// </a:t>
            </a:r>
            <a:r>
              <a:rPr lang="en-US" sz="2400" dirty="0"/>
              <a:t>1. row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{1, 2}, </a:t>
            </a:r>
            <a:r>
              <a:rPr lang="en-US" sz="2400" dirty="0" smtClean="0"/>
              <a:t>		// </a:t>
            </a:r>
            <a:r>
              <a:rPr lang="en-US" sz="2400" dirty="0"/>
              <a:t>2. row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  <a:r>
              <a:rPr lang="en-US" sz="2400" dirty="0">
                <a:latin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</a:rPr>
              <a:t>, 4, 5} </a:t>
            </a:r>
            <a:r>
              <a:rPr lang="en-US" sz="2400" dirty="0" smtClean="0"/>
              <a:t>	</a:t>
            </a:r>
            <a:r>
              <a:rPr lang="en-US" sz="2400" dirty="0" smtClean="0"/>
              <a:t>	// </a:t>
            </a:r>
            <a:r>
              <a:rPr lang="en-US" sz="2400" dirty="0"/>
              <a:t>3. </a:t>
            </a:r>
            <a:r>
              <a:rPr lang="en-US" sz="2400" dirty="0" smtClean="0"/>
              <a:t>row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{6, 7, 8, 9} </a:t>
            </a:r>
            <a:r>
              <a:rPr lang="en-US" sz="2400" dirty="0" smtClean="0"/>
              <a:t>	// 4. </a:t>
            </a:r>
            <a:r>
              <a:rPr lang="en-US" sz="2400" dirty="0"/>
              <a:t>row</a:t>
            </a:r>
          </a:p>
          <a:p>
            <a:pPr marL="914400" lvl="2" indent="0" algn="just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728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Multiply two </a:t>
            </a:r>
            <a:r>
              <a:rPr lang="en-US" dirty="0" smtClean="0"/>
              <a:t>Matrices: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a[][]={{3,4,5},{1,2,3},{2,3,4}};    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b[][]={{1,2,1},{2,3,2},{3,4,3}};    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c[][]=new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[3][3];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=0;i&lt;3;i++){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j=0;j&lt;3;j++){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][j]=0;  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k=0;k&lt;3;k++) </a:t>
            </a:r>
            <a:r>
              <a:rPr lang="en-US" sz="2400" dirty="0" smtClean="0">
                <a:latin typeface="Consolas" pitchFamily="49" charset="0"/>
              </a:rPr>
              <a:t>{     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	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][j]+=a[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][k]*b[k][j];  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}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System.out.print</a:t>
            </a:r>
            <a:r>
              <a:rPr lang="en-US" sz="2400" dirty="0" smtClean="0">
                <a:latin typeface="Consolas" pitchFamily="49" charset="0"/>
              </a:rPr>
              <a:t>(c[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][j]+" ");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}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();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5447" y="5674656"/>
            <a:ext cx="7606553" cy="130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None/>
            </a:pPr>
            <a:r>
              <a:rPr lang="pt-BR" sz="1700" dirty="0"/>
              <a:t>(a11 x b11) + (a12 x b21) + (a13 x b31)    (a11 x b12) + (a12 x b22) + (a13 x b32)...    (a21 x b11) + (a22 x b21) + (a23 x b31)    (a21 x b12) + (a22 x b22) + (a23 x b32</a:t>
            </a:r>
            <a:r>
              <a:rPr lang="pt-BR" sz="1700" dirty="0" smtClean="0"/>
              <a:t>) ....</a:t>
            </a:r>
          </a:p>
          <a:p>
            <a:pPr marL="0" lvl="1" indent="0" algn="just">
              <a:buNone/>
            </a:pPr>
            <a:r>
              <a:rPr lang="pt-BR" sz="1700" dirty="0" smtClean="0"/>
              <a:t>...</a:t>
            </a:r>
          </a:p>
          <a:p>
            <a:pPr marL="0" lvl="1" indent="0" algn="just">
              <a:buNone/>
            </a:pPr>
            <a:r>
              <a:rPr lang="pt-BR" sz="1700" dirty="0" smtClean="0"/>
              <a:t>....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6288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Multi-dimensional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Multiply two </a:t>
            </a:r>
            <a:r>
              <a:rPr lang="en-US" dirty="0" smtClean="0"/>
              <a:t>Matrices: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a[][]={{3,4,5},{1,2,3},{2,3,4}};    </a:t>
            </a: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b[][]={{1,2,1},{2,3,2},{3,4,3}};    </a:t>
            </a:r>
          </a:p>
          <a:p>
            <a:pPr marL="914400" lvl="2" indent="0" algn="just"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c[][]=new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[3][3];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=0;i&lt;3;i++){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j=0;j&lt;3;j++){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][j]=0;  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k=0;k&lt;3;k++) </a:t>
            </a:r>
            <a:r>
              <a:rPr lang="en-US" sz="2400" dirty="0" smtClean="0">
                <a:latin typeface="Consolas" pitchFamily="49" charset="0"/>
              </a:rPr>
              <a:t>{     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	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][j]+=a[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][k]*b[k][j];     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}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System.out.print</a:t>
            </a:r>
            <a:r>
              <a:rPr lang="en-US" sz="2400" dirty="0" smtClean="0">
                <a:latin typeface="Consolas" pitchFamily="49" charset="0"/>
              </a:rPr>
              <a:t>(c[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][j]+" "); 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}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 err="1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(); 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5129" y="4289611"/>
            <a:ext cx="3644153" cy="207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/>
              <a:t>26 38 26</a:t>
            </a:r>
          </a:p>
          <a:p>
            <a:pPr marL="457200" lvl="1" indent="0" algn="just">
              <a:buNone/>
            </a:pPr>
            <a:r>
              <a:rPr lang="en-US" dirty="0"/>
              <a:t>14 20 14</a:t>
            </a:r>
          </a:p>
          <a:p>
            <a:pPr marL="457200" lvl="1" indent="0" algn="just">
              <a:buNone/>
            </a:pPr>
            <a:r>
              <a:rPr lang="en-US" dirty="0"/>
              <a:t>20 29 20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63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array has a </a:t>
            </a:r>
            <a:r>
              <a:rPr lang="en-US" b="1" dirty="0"/>
              <a:t>length</a:t>
            </a:r>
            <a:r>
              <a:rPr lang="en-US" dirty="0"/>
              <a:t> variable built-in that contains the length of the </a:t>
            </a:r>
            <a:r>
              <a:rPr lang="en-US" dirty="0" smtClean="0"/>
              <a:t>array.</a:t>
            </a:r>
          </a:p>
          <a:p>
            <a:pPr algn="just"/>
            <a:endParaRPr lang="en-US" dirty="0" smtClean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[][] = </a:t>
            </a:r>
            <a:r>
              <a:rPr lang="en-US" sz="2400" dirty="0">
                <a:latin typeface="Consolas" pitchFamily="49" charset="0"/>
              </a:rPr>
              <a:t>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[10][5];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length1 </a:t>
            </a:r>
            <a:r>
              <a:rPr lang="en-US" sz="2400" dirty="0">
                <a:latin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</a:rPr>
              <a:t>twoD.length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length2 </a:t>
            </a:r>
            <a:r>
              <a:rPr lang="en-US" sz="2400" dirty="0">
                <a:latin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[0</a:t>
            </a:r>
            <a:r>
              <a:rPr lang="en-US" sz="2400" dirty="0">
                <a:latin typeface="Consolas" pitchFamily="49" charset="0"/>
              </a:rPr>
              <a:t>].length;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(length1);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(length2);</a:t>
            </a:r>
          </a:p>
        </p:txBody>
      </p:sp>
    </p:spTree>
    <p:extLst>
      <p:ext uri="{BB962C8B-B14F-4D97-AF65-F5344CB8AC3E}">
        <p14:creationId xmlns:p14="http://schemas.microsoft.com/office/powerpoint/2010/main" xmlns="" val="16865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/>
          <a:lstStyle/>
          <a:p>
            <a:r>
              <a:rPr lang="en-US" dirty="0"/>
              <a:t>An array is an </a:t>
            </a:r>
            <a:r>
              <a:rPr lang="en-US" b="1" dirty="0"/>
              <a:t>indexed list </a:t>
            </a:r>
            <a:r>
              <a:rPr lang="en-US" dirty="0"/>
              <a:t>of values</a:t>
            </a:r>
            <a:r>
              <a:rPr lang="en-US" dirty="0" smtClean="0"/>
              <a:t>.</a:t>
            </a:r>
          </a:p>
          <a:p>
            <a:r>
              <a:rPr lang="en-US" dirty="0"/>
              <a:t>All elements of an array must have the </a:t>
            </a:r>
            <a:r>
              <a:rPr lang="en-US" b="1" dirty="0"/>
              <a:t>same type</a:t>
            </a:r>
            <a:r>
              <a:rPr lang="en-US" dirty="0"/>
              <a:t>.</a:t>
            </a:r>
          </a:p>
          <a:p>
            <a:r>
              <a:rPr lang="en-US" dirty="0" smtClean="0"/>
              <a:t>An array is a group of like-typed variables that are referred to by a </a:t>
            </a:r>
            <a:r>
              <a:rPr lang="en-US" b="1" dirty="0" smtClean="0"/>
              <a:t>common name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specific element in an array is accessed by its index. </a:t>
            </a:r>
          </a:p>
          <a:p>
            <a:r>
              <a:rPr lang="en-US" dirty="0"/>
              <a:t>The index starts at </a:t>
            </a:r>
            <a:r>
              <a:rPr lang="en-US" b="1" dirty="0"/>
              <a:t>zero</a:t>
            </a:r>
            <a:r>
              <a:rPr lang="en-US" dirty="0"/>
              <a:t> and ends at </a:t>
            </a:r>
            <a:r>
              <a:rPr lang="en-US" b="1" dirty="0"/>
              <a:t>length-1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Arrays of any type can be created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, double, String, etc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.</a:t>
            </a:r>
            <a:endParaRPr lang="en-US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/>
              <a:t>Arrays </a:t>
            </a:r>
            <a:r>
              <a:rPr lang="en-US" dirty="0" smtClean="0"/>
              <a:t>can have </a:t>
            </a:r>
            <a:r>
              <a:rPr lang="en-US" b="1" dirty="0" smtClean="0"/>
              <a:t>one </a:t>
            </a:r>
            <a:r>
              <a:rPr lang="en-US" dirty="0" smtClean="0"/>
              <a:t>or</a:t>
            </a:r>
            <a:r>
              <a:rPr lang="en-US" b="1" dirty="0" smtClean="0"/>
              <a:t> more dimensions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4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array has a </a:t>
            </a:r>
            <a:r>
              <a:rPr lang="en-US" b="1" dirty="0"/>
              <a:t>length</a:t>
            </a:r>
            <a:r>
              <a:rPr lang="en-US" dirty="0"/>
              <a:t> variable built-in that contains the length of the </a:t>
            </a:r>
            <a:r>
              <a:rPr lang="en-US" dirty="0" smtClean="0"/>
              <a:t>array.</a:t>
            </a:r>
          </a:p>
          <a:p>
            <a:pPr algn="just"/>
            <a:endParaRPr lang="en-US" dirty="0" smtClean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twoD</a:t>
            </a:r>
            <a:r>
              <a:rPr lang="en-US" sz="2400" dirty="0">
                <a:latin typeface="Consolas" pitchFamily="49" charset="0"/>
              </a:rPr>
              <a:t>[][] = new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[10][5];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length1 </a:t>
            </a:r>
            <a:r>
              <a:rPr lang="en-US" sz="2400" dirty="0">
                <a:latin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</a:rPr>
              <a:t>twoD.length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length2 </a:t>
            </a:r>
            <a:r>
              <a:rPr lang="en-US" sz="2400" dirty="0">
                <a:latin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</a:rPr>
              <a:t>twoD</a:t>
            </a:r>
            <a:r>
              <a:rPr lang="en-US" sz="2400" dirty="0" smtClean="0">
                <a:latin typeface="Consolas" pitchFamily="49" charset="0"/>
              </a:rPr>
              <a:t>[0</a:t>
            </a:r>
            <a:r>
              <a:rPr lang="en-US" sz="2400" dirty="0">
                <a:latin typeface="Consolas" pitchFamily="49" charset="0"/>
              </a:rPr>
              <a:t>].length;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(length1);</a:t>
            </a:r>
            <a:endParaRPr lang="en-US" sz="2400" dirty="0">
              <a:latin typeface="Consolas" pitchFamily="49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(length2);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3" y="3617259"/>
            <a:ext cx="3644153" cy="207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 smtClean="0"/>
              <a:t>10</a:t>
            </a:r>
          </a:p>
          <a:p>
            <a:pPr marL="457200" lvl="1" indent="0" algn="just">
              <a:buNone/>
            </a:pPr>
            <a:r>
              <a:rPr lang="en-US" dirty="0"/>
              <a:t>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635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Sometimes you will want to pass information into a program when you run it. This </a:t>
            </a:r>
            <a:r>
              <a:rPr lang="en-US" dirty="0" smtClean="0"/>
              <a:t>is accomplished </a:t>
            </a:r>
            <a:r>
              <a:rPr lang="en-US" dirty="0"/>
              <a:t>by passing command-line arguments to main( ).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command-line argument </a:t>
            </a:r>
            <a:r>
              <a:rPr lang="en-US" dirty="0" smtClean="0"/>
              <a:t>is the </a:t>
            </a:r>
            <a:r>
              <a:rPr lang="en-US" dirty="0"/>
              <a:t>information that directly follows the program’s name on the command line when it </a:t>
            </a:r>
            <a:r>
              <a:rPr lang="en-US" dirty="0" smtClean="0"/>
              <a:t>is executed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access the command-line arguments inside a Java program is quite </a:t>
            </a:r>
            <a:r>
              <a:rPr lang="en-US" dirty="0" smtClean="0"/>
              <a:t>easy. They are </a:t>
            </a:r>
            <a:r>
              <a:rPr lang="en-US" dirty="0"/>
              <a:t>stored as strings in a String array passed to the </a:t>
            </a:r>
            <a:r>
              <a:rPr lang="en-US" b="1" dirty="0" err="1"/>
              <a:t>args</a:t>
            </a:r>
            <a:r>
              <a:rPr lang="en-US" dirty="0"/>
              <a:t> parameter of main( ). </a:t>
            </a:r>
            <a:endParaRPr lang="en-US" dirty="0" smtClean="0"/>
          </a:p>
          <a:p>
            <a:pPr algn="just"/>
            <a:r>
              <a:rPr lang="en-US" dirty="0" smtClean="0"/>
              <a:t>The first command-line </a:t>
            </a:r>
            <a:r>
              <a:rPr lang="en-US" dirty="0"/>
              <a:t>argument is stored at </a:t>
            </a:r>
            <a:r>
              <a:rPr lang="en-US" dirty="0" err="1"/>
              <a:t>args</a:t>
            </a:r>
            <a:r>
              <a:rPr lang="en-US" dirty="0"/>
              <a:t>[0], the second at </a:t>
            </a:r>
            <a:r>
              <a:rPr lang="en-US" dirty="0" err="1"/>
              <a:t>args</a:t>
            </a:r>
            <a:r>
              <a:rPr lang="en-US" dirty="0"/>
              <a:t>[1], and so 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617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914400" lvl="2" indent="0" algn="just">
              <a:buNone/>
            </a:pPr>
            <a:endParaRPr lang="en-US" sz="2400" dirty="0" smtClean="0"/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public </a:t>
            </a:r>
            <a:r>
              <a:rPr lang="en-US" sz="2400" dirty="0">
                <a:latin typeface="Consolas" pitchFamily="49" charset="0"/>
              </a:rPr>
              <a:t>static void main(String[] </a:t>
            </a:r>
            <a:r>
              <a:rPr lang="en-US" sz="2400" dirty="0" err="1">
                <a:latin typeface="Consolas" pitchFamily="49" charset="0"/>
              </a:rPr>
              <a:t>args</a:t>
            </a:r>
            <a:r>
              <a:rPr lang="en-US" sz="2400" dirty="0"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</a:rPr>
              <a:t>args.length</a:t>
            </a:r>
            <a:r>
              <a:rPr lang="en-US" sz="2400" dirty="0">
                <a:latin typeface="Consolas" pitchFamily="49" charset="0"/>
              </a:rPr>
              <a:t>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("</a:t>
            </a:r>
            <a:r>
              <a:rPr lang="en-US" sz="2400" dirty="0" err="1">
                <a:latin typeface="Consolas" pitchFamily="49" charset="0"/>
              </a:rPr>
              <a:t>args</a:t>
            </a:r>
            <a:r>
              <a:rPr lang="en-US" sz="2400" dirty="0">
                <a:latin typeface="Consolas" pitchFamily="49" charset="0"/>
              </a:rPr>
              <a:t>[" +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 + "]: " </a:t>
            </a:r>
            <a:r>
              <a:rPr lang="en-US" sz="2400" dirty="0" smtClean="0">
                <a:latin typeface="Consolas" pitchFamily="49" charset="0"/>
              </a:rPr>
              <a:t>+ </a:t>
            </a:r>
            <a:r>
              <a:rPr lang="en-US" sz="2400" dirty="0" err="1" smtClean="0">
                <a:latin typeface="Consolas" pitchFamily="49" charset="0"/>
              </a:rPr>
              <a:t>args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914400" lvl="2" indent="0" algn="just">
              <a:buNone/>
            </a:pPr>
            <a:endParaRPr lang="en-US" sz="2400" dirty="0"/>
          </a:p>
          <a:p>
            <a:pPr marL="342900" lvl="2" indent="-342900" algn="just"/>
            <a:r>
              <a:rPr lang="en-US" sz="2800" dirty="0" smtClean="0"/>
              <a:t>Executing </a:t>
            </a:r>
            <a:r>
              <a:rPr lang="en-US" sz="2800" dirty="0"/>
              <a:t>this </a:t>
            </a:r>
            <a:r>
              <a:rPr lang="en-US" sz="2800" dirty="0" smtClean="0"/>
              <a:t>program:</a:t>
            </a:r>
            <a:endParaRPr lang="en-US" sz="2800" dirty="0"/>
          </a:p>
          <a:p>
            <a:pPr marL="0" lvl="2" indent="0" algn="just">
              <a:buNone/>
            </a:pPr>
            <a:r>
              <a:rPr lang="en-US" sz="2800" dirty="0" smtClean="0"/>
              <a:t>	java </a:t>
            </a:r>
            <a:r>
              <a:rPr lang="en-US" sz="2800" dirty="0" err="1" smtClean="0"/>
              <a:t>abc</a:t>
            </a:r>
            <a:r>
              <a:rPr lang="en-US" sz="2800" dirty="0"/>
              <a:t>  this is my first </a:t>
            </a:r>
            <a:r>
              <a:rPr lang="en-US" sz="2800" dirty="0" smtClean="0"/>
              <a:t>program</a:t>
            </a:r>
            <a:endParaRPr lang="en-US" sz="2800" dirty="0"/>
          </a:p>
          <a:p>
            <a:pPr marL="914400" lvl="2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00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914400" lvl="2" indent="0" algn="just">
              <a:buNone/>
            </a:pPr>
            <a:endParaRPr lang="en-US" sz="2400" dirty="0" smtClean="0"/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public </a:t>
            </a:r>
            <a:r>
              <a:rPr lang="en-US" sz="2400" dirty="0">
                <a:latin typeface="Consolas" pitchFamily="49" charset="0"/>
              </a:rPr>
              <a:t>static void main(String[] </a:t>
            </a:r>
            <a:r>
              <a:rPr lang="en-US" sz="2400" dirty="0" err="1">
                <a:latin typeface="Consolas" pitchFamily="49" charset="0"/>
              </a:rPr>
              <a:t>args</a:t>
            </a:r>
            <a:r>
              <a:rPr lang="en-US" sz="2400" dirty="0"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marL="914400" lvl="2" indent="0" algn="just">
              <a:buNone/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=0;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 err="1">
                <a:latin typeface="Consolas" pitchFamily="49" charset="0"/>
              </a:rPr>
              <a:t>args.length</a:t>
            </a:r>
            <a:r>
              <a:rPr lang="en-US" sz="2400" dirty="0">
                <a:latin typeface="Consolas" pitchFamily="49" charset="0"/>
              </a:rPr>
              <a:t>;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++)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("</a:t>
            </a:r>
            <a:r>
              <a:rPr lang="en-US" sz="2400" dirty="0" err="1">
                <a:latin typeface="Consolas" pitchFamily="49" charset="0"/>
              </a:rPr>
              <a:t>args</a:t>
            </a:r>
            <a:r>
              <a:rPr lang="en-US" sz="2400" dirty="0">
                <a:latin typeface="Consolas" pitchFamily="49" charset="0"/>
              </a:rPr>
              <a:t>[" + 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 + "]: " </a:t>
            </a:r>
            <a:r>
              <a:rPr lang="en-US" sz="2400" dirty="0" smtClean="0">
                <a:latin typeface="Consolas" pitchFamily="49" charset="0"/>
              </a:rPr>
              <a:t>+ </a:t>
            </a:r>
            <a:r>
              <a:rPr lang="en-US" sz="2400" dirty="0" err="1" smtClean="0">
                <a:latin typeface="Consolas" pitchFamily="49" charset="0"/>
              </a:rPr>
              <a:t>args</a:t>
            </a: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]);</a:t>
            </a:r>
          </a:p>
          <a:p>
            <a:pPr marL="914400" lvl="2" indent="0" algn="just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914400" lvl="2" indent="0" algn="just">
              <a:buNone/>
            </a:pPr>
            <a:endParaRPr lang="en-US" sz="2400" dirty="0"/>
          </a:p>
          <a:p>
            <a:pPr marL="342900" lvl="2" indent="-342900" algn="just"/>
            <a:r>
              <a:rPr lang="en-US" sz="2800" dirty="0" smtClean="0"/>
              <a:t>Executing </a:t>
            </a:r>
            <a:r>
              <a:rPr lang="en-US" sz="2800" dirty="0"/>
              <a:t>this </a:t>
            </a:r>
            <a:r>
              <a:rPr lang="en-US" sz="2800" dirty="0" smtClean="0"/>
              <a:t>program:</a:t>
            </a:r>
            <a:endParaRPr lang="en-US" sz="2800" dirty="0"/>
          </a:p>
          <a:p>
            <a:pPr marL="0" lvl="2" indent="0" algn="just">
              <a:buNone/>
            </a:pPr>
            <a:r>
              <a:rPr lang="en-US" sz="2800" dirty="0" smtClean="0"/>
              <a:t>	java </a:t>
            </a:r>
            <a:r>
              <a:rPr lang="en-US" sz="2800" dirty="0" err="1" smtClean="0"/>
              <a:t>abc</a:t>
            </a:r>
            <a:r>
              <a:rPr lang="en-US" sz="2800" dirty="0" smtClean="0"/>
              <a:t>  this </a:t>
            </a:r>
            <a:r>
              <a:rPr lang="en-US" sz="2800" dirty="0"/>
              <a:t>is my first program</a:t>
            </a:r>
          </a:p>
          <a:p>
            <a:pPr marL="914400" lvl="2" indent="0" algn="just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3" y="3617259"/>
            <a:ext cx="3644153" cy="207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 err="1"/>
              <a:t>args</a:t>
            </a:r>
            <a:r>
              <a:rPr lang="en-US" dirty="0"/>
              <a:t>[0]: this</a:t>
            </a:r>
          </a:p>
          <a:p>
            <a:pPr marL="457200" lvl="1" indent="0" algn="just">
              <a:buNone/>
            </a:pPr>
            <a:r>
              <a:rPr lang="en-US" dirty="0" err="1"/>
              <a:t>args</a:t>
            </a:r>
            <a:r>
              <a:rPr lang="en-US" dirty="0"/>
              <a:t>[1]: is</a:t>
            </a:r>
          </a:p>
          <a:p>
            <a:pPr marL="457200" lvl="1" indent="0" algn="just">
              <a:buNone/>
            </a:pPr>
            <a:r>
              <a:rPr lang="en-US" dirty="0" err="1"/>
              <a:t>args</a:t>
            </a:r>
            <a:r>
              <a:rPr lang="en-US" dirty="0"/>
              <a:t>[2]: my</a:t>
            </a:r>
          </a:p>
          <a:p>
            <a:pPr marL="457200" lvl="1" indent="0" algn="just">
              <a:buNone/>
            </a:pPr>
            <a:r>
              <a:rPr lang="en-US" dirty="0" err="1"/>
              <a:t>args</a:t>
            </a:r>
            <a:r>
              <a:rPr lang="en-US" dirty="0"/>
              <a:t>[3]: first</a:t>
            </a:r>
          </a:p>
          <a:p>
            <a:pPr marL="457200" lvl="1" indent="0" algn="just">
              <a:buNone/>
            </a:pPr>
            <a:r>
              <a:rPr lang="en-US" dirty="0" err="1"/>
              <a:t>args</a:t>
            </a:r>
            <a:r>
              <a:rPr lang="en-US" dirty="0"/>
              <a:t>[4]: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4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 create an array, you first must create an </a:t>
            </a:r>
            <a:r>
              <a:rPr lang="en-US" b="1" dirty="0" smtClean="0"/>
              <a:t>array variable </a:t>
            </a:r>
            <a:r>
              <a:rPr lang="en-US" dirty="0" smtClean="0"/>
              <a:t>of the desired type. 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type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-name[ ];	or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type[ ]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-name;</a:t>
            </a:r>
          </a:p>
          <a:p>
            <a:pPr algn="just"/>
            <a:r>
              <a:rPr lang="en-US" dirty="0" smtClean="0"/>
              <a:t>Here</a:t>
            </a:r>
            <a:r>
              <a:rPr lang="en-US" dirty="0" smtClean="0"/>
              <a:t>, </a:t>
            </a:r>
            <a:r>
              <a:rPr lang="en-US" b="1" dirty="0" smtClean="0"/>
              <a:t>type</a:t>
            </a:r>
            <a:r>
              <a:rPr lang="en-US" dirty="0" smtClean="0"/>
              <a:t> declares the element type (also called the base type) of the array. The  element type for the array determines what type of data the array will hold. </a:t>
            </a:r>
          </a:p>
          <a:p>
            <a:pPr algn="just"/>
            <a:r>
              <a:rPr lang="en-US" dirty="0" smtClean="0"/>
              <a:t>For example, the following declares an array named </a:t>
            </a:r>
            <a:r>
              <a:rPr lang="en-US" b="1" dirty="0" err="1" smtClean="0"/>
              <a:t>ar</a:t>
            </a:r>
            <a:r>
              <a:rPr lang="en-US" dirty="0" smtClean="0"/>
              <a:t> with the type “array of </a:t>
            </a:r>
            <a:r>
              <a:rPr lang="en-US" dirty="0" err="1" smtClean="0"/>
              <a:t>int</a:t>
            </a:r>
            <a:r>
              <a:rPr lang="en-US" dirty="0" smtClean="0"/>
              <a:t>”: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	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[];	or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 </a:t>
            </a:r>
          </a:p>
          <a:p>
            <a:pPr algn="just"/>
            <a:r>
              <a:rPr lang="en-US" dirty="0" smtClean="0"/>
              <a:t>Actually </a:t>
            </a:r>
            <a:r>
              <a:rPr lang="en-US" b="1" dirty="0" err="1" smtClean="0"/>
              <a:t>ar</a:t>
            </a:r>
            <a:r>
              <a:rPr lang="en-US" dirty="0" smtClean="0"/>
              <a:t> is an array variable, no array actually exists. </a:t>
            </a:r>
          </a:p>
          <a:p>
            <a:pPr algn="just"/>
            <a:r>
              <a:rPr lang="en-US" dirty="0" smtClean="0"/>
              <a:t>To link </a:t>
            </a:r>
            <a:r>
              <a:rPr lang="en-US" b="1" dirty="0" err="1" smtClean="0"/>
              <a:t>ar</a:t>
            </a:r>
            <a:r>
              <a:rPr lang="en-US" dirty="0" smtClean="0"/>
              <a:t> with an actual, physical array of integers, you must allocate one using </a:t>
            </a:r>
            <a:r>
              <a:rPr lang="en-US" b="1" dirty="0" smtClean="0"/>
              <a:t>new</a:t>
            </a:r>
            <a:r>
              <a:rPr lang="en-US" dirty="0" smtClean="0"/>
              <a:t> and assign it to </a:t>
            </a:r>
            <a:r>
              <a:rPr lang="en-US" b="1" dirty="0" smtClean="0"/>
              <a:t>ar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7843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new</a:t>
            </a:r>
            <a:r>
              <a:rPr lang="en-US" dirty="0" smtClean="0"/>
              <a:t> is a special operator that allocates memory.</a:t>
            </a:r>
          </a:p>
          <a:p>
            <a:pPr marL="0" indent="0" algn="just">
              <a:buNone/>
            </a:pPr>
            <a:r>
              <a:rPr lang="en-US" dirty="0" smtClean="0"/>
              <a:t>		array-</a:t>
            </a:r>
            <a:r>
              <a:rPr lang="en-US" dirty="0" err="1" smtClean="0"/>
              <a:t>var</a:t>
            </a:r>
            <a:r>
              <a:rPr lang="en-US" dirty="0" smtClean="0"/>
              <a:t> = new type [size];</a:t>
            </a:r>
          </a:p>
          <a:p>
            <a:pPr algn="just"/>
            <a:r>
              <a:rPr lang="en-US" b="1" dirty="0" smtClean="0"/>
              <a:t>type</a:t>
            </a:r>
            <a:r>
              <a:rPr lang="en-US" dirty="0" smtClean="0"/>
              <a:t> specifies the type of data being allocated</a:t>
            </a:r>
          </a:p>
          <a:p>
            <a:pPr algn="just"/>
            <a:r>
              <a:rPr lang="en-US" b="1" dirty="0" smtClean="0"/>
              <a:t>size</a:t>
            </a:r>
            <a:r>
              <a:rPr lang="en-US" dirty="0" smtClean="0"/>
              <a:t> specifies the number of elements in the array</a:t>
            </a:r>
          </a:p>
          <a:p>
            <a:pPr algn="just"/>
            <a:r>
              <a:rPr lang="en-US" b="1" dirty="0" smtClean="0"/>
              <a:t>array-</a:t>
            </a:r>
            <a:r>
              <a:rPr lang="en-US" b="1" dirty="0" err="1" smtClean="0"/>
              <a:t>var</a:t>
            </a:r>
            <a:r>
              <a:rPr lang="en-US" dirty="0" smtClean="0"/>
              <a:t> is the array variable that is linked to the array. 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ar</a:t>
            </a:r>
            <a:r>
              <a:rPr lang="en-US" dirty="0" smtClean="0"/>
              <a:t>=new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algn="just"/>
            <a:r>
              <a:rPr lang="en-US" dirty="0" smtClean="0"/>
              <a:t>To use </a:t>
            </a:r>
            <a:r>
              <a:rPr lang="en-US" b="1" dirty="0" smtClean="0"/>
              <a:t>new</a:t>
            </a:r>
            <a:r>
              <a:rPr lang="en-US" dirty="0" smtClean="0"/>
              <a:t> to allocate an array, you must specify the </a:t>
            </a:r>
            <a:r>
              <a:rPr lang="en-US" b="1" dirty="0" smtClean="0"/>
              <a:t>type</a:t>
            </a:r>
            <a:r>
              <a:rPr lang="en-US" dirty="0" smtClean="0"/>
              <a:t> and </a:t>
            </a:r>
            <a:r>
              <a:rPr lang="en-US" b="1" dirty="0" smtClean="0"/>
              <a:t>number of elements </a:t>
            </a:r>
            <a:r>
              <a:rPr lang="en-US" dirty="0" smtClean="0"/>
              <a:t>to allocate. </a:t>
            </a:r>
          </a:p>
          <a:p>
            <a:pPr algn="just"/>
            <a:r>
              <a:rPr lang="en-US" dirty="0" smtClean="0"/>
              <a:t>The elements in the array allocated by </a:t>
            </a:r>
            <a:r>
              <a:rPr lang="en-US" b="1" dirty="0" smtClean="0"/>
              <a:t>new</a:t>
            </a:r>
            <a:r>
              <a:rPr lang="en-US" dirty="0" smtClean="0"/>
              <a:t> will automatically be initialized to </a:t>
            </a:r>
            <a:r>
              <a:rPr lang="en-US" b="1" dirty="0" smtClean="0"/>
              <a:t>zero</a:t>
            </a:r>
            <a:r>
              <a:rPr lang="en-US" dirty="0" smtClean="0"/>
              <a:t> (for numeric types), </a:t>
            </a:r>
            <a:r>
              <a:rPr lang="en-US" b="1" dirty="0" smtClean="0"/>
              <a:t>false</a:t>
            </a:r>
            <a:r>
              <a:rPr lang="en-US" dirty="0" smtClean="0"/>
              <a:t> (for boolean), or </a:t>
            </a:r>
            <a:r>
              <a:rPr lang="en-US" b="1" dirty="0" smtClean="0"/>
              <a:t>null</a:t>
            </a:r>
            <a:r>
              <a:rPr lang="en-US" dirty="0" smtClean="0"/>
              <a:t> (for reference types).</a:t>
            </a:r>
          </a:p>
        </p:txBody>
      </p:sp>
    </p:spTree>
    <p:extLst>
      <p:ext uri="{BB962C8B-B14F-4D97-AF65-F5344CB8AC3E}">
        <p14:creationId xmlns:p14="http://schemas.microsoft.com/office/powerpoint/2010/main" xmlns="" val="20125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Obtaining an array is a two-step process. </a:t>
            </a:r>
          </a:p>
          <a:p>
            <a:pPr algn="just"/>
            <a:r>
              <a:rPr lang="en-US" dirty="0" smtClean="0"/>
              <a:t>First, you must </a:t>
            </a:r>
            <a:r>
              <a:rPr lang="en-US" b="1" dirty="0" smtClean="0"/>
              <a:t>declare</a:t>
            </a:r>
            <a:r>
              <a:rPr lang="en-US" dirty="0" smtClean="0"/>
              <a:t> a variable of the desired array type. </a:t>
            </a:r>
          </a:p>
          <a:p>
            <a:pPr algn="just"/>
            <a:r>
              <a:rPr lang="en-US" dirty="0" smtClean="0"/>
              <a:t>Second, you must </a:t>
            </a:r>
            <a:r>
              <a:rPr lang="en-US" b="1" dirty="0" smtClean="0"/>
              <a:t>allocate</a:t>
            </a:r>
            <a:r>
              <a:rPr lang="en-US" dirty="0" smtClean="0"/>
              <a:t> the </a:t>
            </a:r>
            <a:r>
              <a:rPr lang="en-US" b="1" dirty="0" smtClean="0"/>
              <a:t>memory</a:t>
            </a:r>
            <a:r>
              <a:rPr lang="en-US" dirty="0" smtClean="0"/>
              <a:t> that will hold the array, using </a:t>
            </a:r>
            <a:r>
              <a:rPr lang="en-US" b="1" dirty="0" smtClean="0"/>
              <a:t>new</a:t>
            </a:r>
            <a:r>
              <a:rPr lang="en-US" dirty="0" smtClean="0"/>
              <a:t>, and assign it to the array variable. </a:t>
            </a:r>
          </a:p>
          <a:p>
            <a:pPr algn="just"/>
            <a:r>
              <a:rPr lang="en-US" dirty="0" smtClean="0"/>
              <a:t>In Java, all arrays are dynamically allocated.</a:t>
            </a:r>
          </a:p>
          <a:p>
            <a:pPr algn="just"/>
            <a:r>
              <a:rPr lang="en-US" dirty="0" smtClean="0"/>
              <a:t>It is possible to combine the </a:t>
            </a:r>
            <a:r>
              <a:rPr lang="en-US" b="1" dirty="0" smtClean="0"/>
              <a:t>declaration</a:t>
            </a:r>
            <a:r>
              <a:rPr lang="en-US" dirty="0" smtClean="0"/>
              <a:t> of the array variable with the </a:t>
            </a:r>
            <a:r>
              <a:rPr lang="en-US" b="1" dirty="0" smtClean="0"/>
              <a:t>allocation</a:t>
            </a:r>
            <a:r>
              <a:rPr lang="en-US" dirty="0" smtClean="0"/>
              <a:t> of the array itself, as shown here: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-name[ ]= new type [size];</a:t>
            </a:r>
          </a:p>
          <a:p>
            <a:pPr marL="0" indent="0" algn="just">
              <a:buNone/>
            </a:pPr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[] = new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xmlns="" val="42183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Arrays can be initialized when they are declared. </a:t>
            </a:r>
          </a:p>
          <a:p>
            <a:pPr marL="0" indent="0" algn="just">
              <a:buNone/>
            </a:pPr>
            <a:r>
              <a:rPr lang="en-US" dirty="0" smtClean="0"/>
              <a:t>		type </a:t>
            </a:r>
            <a:r>
              <a:rPr lang="en-US" dirty="0" err="1"/>
              <a:t>var</a:t>
            </a:r>
            <a:r>
              <a:rPr lang="en-US" dirty="0"/>
              <a:t>-name [] = { array initialize list };</a:t>
            </a:r>
          </a:p>
          <a:p>
            <a:pPr algn="just"/>
            <a:r>
              <a:rPr lang="en-US" dirty="0" smtClean="0"/>
              <a:t>An array initializer is a list of comma-separated expressions surrounded by curly braces. </a:t>
            </a:r>
          </a:p>
          <a:p>
            <a:pPr algn="just"/>
            <a:r>
              <a:rPr lang="en-US" dirty="0" smtClean="0"/>
              <a:t>The commas separate the values of the array elements. </a:t>
            </a:r>
          </a:p>
          <a:p>
            <a:pPr algn="just"/>
            <a:r>
              <a:rPr lang="en-US" dirty="0"/>
              <a:t>It can </a:t>
            </a:r>
            <a:r>
              <a:rPr lang="en-US" dirty="0" smtClean="0"/>
              <a:t>only be </a:t>
            </a:r>
            <a:r>
              <a:rPr lang="en-US" dirty="0"/>
              <a:t>used when you declare the variable.</a:t>
            </a:r>
            <a:endParaRPr lang="en-US" dirty="0" smtClean="0"/>
          </a:p>
          <a:p>
            <a:pPr algn="just"/>
            <a:r>
              <a:rPr lang="en-US" dirty="0" smtClean="0"/>
              <a:t>The array will automatically be created large enough to hold the number of elements you specify in the array initializer. </a:t>
            </a:r>
          </a:p>
          <a:p>
            <a:pPr algn="just"/>
            <a:r>
              <a:rPr lang="en-US" dirty="0" smtClean="0"/>
              <a:t>There is no need to use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Example: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[]={10,20,30,40,50,60,70,80,90,100};</a:t>
            </a:r>
          </a:p>
          <a:p>
            <a:pPr algn="just"/>
            <a:r>
              <a:rPr lang="en-US" dirty="0"/>
              <a:t>The array 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dirty="0"/>
              <a:t>is constructed to hold 10 elements (equal to the length of the list of </a:t>
            </a:r>
            <a:r>
              <a:rPr lang="en-US" dirty="0" smtClean="0"/>
              <a:t>elements in </a:t>
            </a:r>
            <a:r>
              <a:rPr lang="en-US" dirty="0"/>
              <a:t>the block), where the first element is initialized to the value of the first expression (10), the second element to the value of the second expression (20), and so 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313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 strictly checks to make sure you do not accidentally try to store or reference values outside of the range of the array.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Java run-time system </a:t>
            </a:r>
            <a:r>
              <a:rPr lang="en-US" dirty="0" smtClean="0"/>
              <a:t>will check to be sure that all array indexes are in the correct range. </a:t>
            </a:r>
          </a:p>
          <a:p>
            <a:pPr algn="just"/>
            <a:r>
              <a:rPr lang="en-US" dirty="0" smtClean="0"/>
              <a:t>For example, the run-time system will check the value of each index into </a:t>
            </a:r>
            <a:r>
              <a:rPr lang="en-US" b="1" dirty="0" err="1" smtClean="0"/>
              <a:t>ar</a:t>
            </a:r>
            <a:r>
              <a:rPr lang="en-US" dirty="0" smtClean="0"/>
              <a:t> to make sure that it is between 0 and 9 inclusive. </a:t>
            </a:r>
          </a:p>
          <a:p>
            <a:pPr algn="just"/>
            <a:r>
              <a:rPr lang="en-US" dirty="0" smtClean="0"/>
              <a:t>If you try to access elements outside the range of the array (negative numbers or numbers greater than the length of the array), you will cause a </a:t>
            </a:r>
            <a:r>
              <a:rPr lang="en-US" b="1" dirty="0" smtClean="0"/>
              <a:t>run-time error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 If the index value is less than 0, or greater than or equal to array length, an </a:t>
            </a:r>
            <a:r>
              <a:rPr lang="en-US" dirty="0" err="1" smtClean="0"/>
              <a:t>java.lang.ArrayIndexOutOfBoundsException</a:t>
            </a:r>
            <a:r>
              <a:rPr lang="en-US" dirty="0" smtClean="0"/>
              <a:t> is </a:t>
            </a:r>
            <a:r>
              <a:rPr lang="en-US" dirty="0"/>
              <a:t>thrown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access the elements of an array, use the [] operator: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-name[index], 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eg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xmlns="" val="7330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7" y="591672"/>
            <a:ext cx="4736873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example: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int ar</a:t>
            </a:r>
            <a:r>
              <a:rPr lang="pt-BR" dirty="0" smtClean="0">
                <a:latin typeface="Consolas" pitchFamily="49" charset="0"/>
              </a:rPr>
              <a:t>[] </a:t>
            </a:r>
            <a:r>
              <a:rPr lang="pt-BR" dirty="0">
                <a:latin typeface="Consolas" pitchFamily="49" charset="0"/>
              </a:rPr>
              <a:t>= new int[10];</a:t>
            </a:r>
          </a:p>
          <a:p>
            <a:pPr marL="457200" lvl="1" indent="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latin typeface="Consolas" pitchFamily="49" charset="0"/>
              </a:rPr>
              <a:t>ar[0</a:t>
            </a:r>
            <a:r>
              <a:rPr lang="pt-BR" dirty="0">
                <a:latin typeface="Consolas" pitchFamily="49" charset="0"/>
              </a:rPr>
              <a:t>] = 10;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ar[1] = 20;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ar[2] = 30;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ar[3] = 40;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ar[4] = 50;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ar[5] = 60;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ar[6] = 70;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ar[7] = 80;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ar[8] = 90;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ar[9] = 100;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for(int i:ar)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System.out.print(i+" ");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1878" y="591672"/>
            <a:ext cx="7600122" cy="60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For example: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int  ar</a:t>
            </a:r>
            <a:r>
              <a:rPr lang="pt-BR" dirty="0">
                <a:latin typeface="Consolas" pitchFamily="49" charset="0"/>
              </a:rPr>
              <a:t>[]={10,20,30,40,50,60,70,80,90,100};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for(int i:ar)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System.out.print(i+" </a:t>
            </a:r>
            <a:r>
              <a:rPr lang="pt-BR" dirty="0" smtClean="0">
                <a:latin typeface="Consolas" pitchFamily="49" charset="0"/>
              </a:rPr>
              <a:t>");</a:t>
            </a: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532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8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One-Dimensional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7" y="591672"/>
            <a:ext cx="4736873" cy="60511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example: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int ar</a:t>
            </a:r>
            <a:r>
              <a:rPr lang="pt-BR" dirty="0" smtClean="0">
                <a:latin typeface="Consolas" pitchFamily="49" charset="0"/>
              </a:rPr>
              <a:t>[] </a:t>
            </a:r>
            <a:r>
              <a:rPr lang="pt-BR" dirty="0">
                <a:latin typeface="Consolas" pitchFamily="49" charset="0"/>
              </a:rPr>
              <a:t>= new int[10];</a:t>
            </a:r>
          </a:p>
          <a:p>
            <a:pPr marL="457200" lvl="1" indent="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latin typeface="Consolas" pitchFamily="49" charset="0"/>
              </a:rPr>
              <a:t>ar[0</a:t>
            </a:r>
            <a:r>
              <a:rPr lang="pt-BR" dirty="0">
                <a:latin typeface="Consolas" pitchFamily="49" charset="0"/>
              </a:rPr>
              <a:t>] = 10;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ar[1] = 20;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ar[2] = 30;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ar[3] = 40;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ar[4] = 50;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ar[5] = 60;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ar[6] = 70;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ar[7] = 80;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ar[8] = 90;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ar[9] = 100;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for(int i:ar)</a:t>
            </a:r>
          </a:p>
          <a:p>
            <a:pPr marL="457200" lvl="1" indent="0" algn="just">
              <a:buNone/>
            </a:pPr>
            <a:r>
              <a:rPr lang="pt-BR" dirty="0">
                <a:latin typeface="Consolas" pitchFamily="49" charset="0"/>
              </a:rPr>
              <a:t>System.out.print(i+" ");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1878" y="591672"/>
            <a:ext cx="7600122" cy="60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For example: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int  ar</a:t>
            </a:r>
            <a:r>
              <a:rPr lang="pt-BR" dirty="0">
                <a:latin typeface="Consolas" pitchFamily="49" charset="0"/>
              </a:rPr>
              <a:t>[]={10,20,30,40,50,60,70,80,90,100};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for(int i:ar)</a:t>
            </a:r>
          </a:p>
          <a:p>
            <a:pPr marL="288925" lvl="1" indent="-120650" algn="just">
              <a:buNone/>
            </a:pPr>
            <a:r>
              <a:rPr lang="pt-BR" dirty="0" smtClean="0">
                <a:latin typeface="Consolas" pitchFamily="49" charset="0"/>
              </a:rPr>
              <a:t>System.out.print(i+" </a:t>
            </a:r>
            <a:r>
              <a:rPr lang="pt-BR" dirty="0" smtClean="0">
                <a:latin typeface="Consolas" pitchFamily="49" charset="0"/>
              </a:rPr>
              <a:t>");</a:t>
            </a: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r>
              <a:rPr lang="pt-BR" b="1" dirty="0" smtClean="0"/>
              <a:t>Output</a:t>
            </a:r>
            <a:r>
              <a:rPr lang="pt-BR" dirty="0" smtClean="0"/>
              <a:t>: </a:t>
            </a:r>
          </a:p>
          <a:p>
            <a:pPr marL="457200" lvl="1" indent="0" algn="just">
              <a:buNone/>
            </a:pPr>
            <a:r>
              <a:rPr lang="en-US" dirty="0" smtClean="0"/>
              <a:t>10 20 30 40 50 60 70 80 90 100</a:t>
            </a:r>
          </a:p>
          <a:p>
            <a:pPr marL="288925" lvl="1" indent="-120650" algn="just">
              <a:buNone/>
            </a:pPr>
            <a:endParaRPr lang="pt-BR" dirty="0" smtClean="0">
              <a:latin typeface="Consolas" pitchFamily="49" charset="0"/>
            </a:endParaRP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532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1299</Words>
  <Application>Microsoft Office PowerPoint</Application>
  <PresentationFormat>Custom</PresentationFormat>
  <Paragraphs>297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Arrays</vt:lpstr>
      <vt:lpstr>Arrays</vt:lpstr>
      <vt:lpstr>One-Dimensional Arrays</vt:lpstr>
      <vt:lpstr>One-Dimensional Arrays</vt:lpstr>
      <vt:lpstr>One-Dimensional Arrays</vt:lpstr>
      <vt:lpstr>One-Dimensional Arrays</vt:lpstr>
      <vt:lpstr>One-Dimensional Arrays</vt:lpstr>
      <vt:lpstr>One-Dimensional Arrays</vt:lpstr>
      <vt:lpstr>One-Dimensional Arrays</vt:lpstr>
      <vt:lpstr>One-Dimensional Arrays</vt:lpstr>
      <vt:lpstr>One-Dimensional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Command-Line Arguments</vt:lpstr>
      <vt:lpstr>Command-Line Arguments</vt:lpstr>
      <vt:lpstr>Command-Line Arguments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Windows User</dc:creator>
  <cp:lastModifiedBy>Kuldeep Singh</cp:lastModifiedBy>
  <cp:revision>159</cp:revision>
  <dcterms:created xsi:type="dcterms:W3CDTF">2021-05-18T10:29:06Z</dcterms:created>
  <dcterms:modified xsi:type="dcterms:W3CDTF">2022-05-06T16:02:45Z</dcterms:modified>
</cp:coreProperties>
</file>