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95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8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2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47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9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20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1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1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3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91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C8B2-C990-47F5-9A7B-F6A80556A01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17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 </a:t>
            </a:r>
            <a:r>
              <a:rPr lang="en-US" dirty="0"/>
              <a:t>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Abstraction, Encapsulation, Inheritance &amp; Polymorphism</a:t>
            </a:r>
          </a:p>
        </p:txBody>
      </p:sp>
    </p:spTree>
    <p:extLst>
      <p:ext uri="{BB962C8B-B14F-4D97-AF65-F5344CB8AC3E}">
        <p14:creationId xmlns="" xmlns:p14="http://schemas.microsoft.com/office/powerpoint/2010/main" val="3367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When we create a class, you are creating a new data type. We can use </a:t>
            </a:r>
            <a:r>
              <a:rPr lang="en-US" dirty="0" smtClean="0"/>
              <a:t>this type </a:t>
            </a:r>
            <a:r>
              <a:rPr lang="en-US" dirty="0"/>
              <a:t>to declare objects of that type. </a:t>
            </a:r>
          </a:p>
          <a:p>
            <a:pPr algn="just"/>
            <a:r>
              <a:rPr lang="en-US" dirty="0"/>
              <a:t>However, obtaining objects of a class is a two-step process.</a:t>
            </a:r>
          </a:p>
          <a:p>
            <a:pPr algn="just"/>
            <a:r>
              <a:rPr lang="en-US" dirty="0"/>
              <a:t>First, you must declare a variable of the class type. This variable does not define an object. Instead, it is simply a variable that can refer to an object.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Example: 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/>
              <a:t>;	// declare reference to object</a:t>
            </a:r>
            <a:endParaRPr lang="en-US" sz="2400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you must acquire an actual, physical copy of the object and assign it to that variable. We can do this using the </a:t>
            </a:r>
            <a:r>
              <a:rPr lang="en-US" b="1" dirty="0"/>
              <a:t>new</a:t>
            </a:r>
            <a:r>
              <a:rPr lang="en-US" dirty="0"/>
              <a:t> operator.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operator dynamically allocates memory for an object and returns a reference to it. </a:t>
            </a:r>
          </a:p>
          <a:p>
            <a:pPr algn="just"/>
            <a:r>
              <a:rPr lang="en-US" dirty="0"/>
              <a:t>This reference is then stored in the variable. </a:t>
            </a:r>
            <a:endParaRPr lang="en-US" dirty="0" smtClean="0"/>
          </a:p>
          <a:p>
            <a:pPr marL="0" indent="0" algn="just">
              <a:buNone/>
            </a:pPr>
            <a:r>
              <a:rPr lang="en-US" sz="2400" dirty="0" smtClean="0"/>
              <a:t>		Example: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Abc</a:t>
            </a:r>
            <a:r>
              <a:rPr lang="en-US" sz="2400" dirty="0"/>
              <a:t>();	// allocate a </a:t>
            </a:r>
            <a:r>
              <a:rPr lang="en-US" sz="2400" dirty="0" err="1" smtClean="0"/>
              <a:t>Abc</a:t>
            </a:r>
            <a:r>
              <a:rPr lang="en-US" sz="2400" dirty="0" smtClean="0"/>
              <a:t> object</a:t>
            </a:r>
            <a:endParaRPr lang="en-US" sz="2400" dirty="0"/>
          </a:p>
          <a:p>
            <a:pPr algn="just"/>
            <a:r>
              <a:rPr lang="en-US" dirty="0"/>
              <a:t>Thus, in Java, all class objects must be dynamically allocated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934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Introducing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 smtClean="0"/>
              <a:t>Classes </a:t>
            </a:r>
            <a:r>
              <a:rPr lang="en-US" sz="3300" dirty="0"/>
              <a:t>usually consist of two things: instance variables and methods. </a:t>
            </a:r>
          </a:p>
          <a:p>
            <a:pPr marL="914400" lvl="2" indent="0" algn="just">
              <a:buNone/>
            </a:pPr>
            <a:r>
              <a:rPr lang="en-US" sz="2600" dirty="0"/>
              <a:t>type name(parameter-list) {</a:t>
            </a:r>
          </a:p>
          <a:p>
            <a:pPr marL="914400" lvl="2" indent="0" algn="just">
              <a:buNone/>
            </a:pPr>
            <a:r>
              <a:rPr lang="en-US" sz="2600" dirty="0"/>
              <a:t>// body of method</a:t>
            </a:r>
          </a:p>
          <a:p>
            <a:pPr marL="914400" lvl="2" indent="0" algn="just">
              <a:buNone/>
            </a:pPr>
            <a:r>
              <a:rPr lang="en-US" sz="2600" dirty="0" smtClean="0"/>
              <a:t>}</a:t>
            </a:r>
          </a:p>
          <a:p>
            <a:pPr algn="just"/>
            <a:r>
              <a:rPr lang="en-US" sz="3300" dirty="0"/>
              <a:t>Here, type specifies the type of data returned by the method. </a:t>
            </a:r>
          </a:p>
          <a:p>
            <a:pPr algn="just"/>
            <a:r>
              <a:rPr lang="en-US" sz="3300" dirty="0"/>
              <a:t>If the method does not return a value, its return type must be </a:t>
            </a:r>
            <a:r>
              <a:rPr lang="en-US" sz="3300" b="1" dirty="0"/>
              <a:t>void</a:t>
            </a:r>
            <a:r>
              <a:rPr lang="en-US" sz="3300" dirty="0"/>
              <a:t>. </a:t>
            </a:r>
          </a:p>
          <a:p>
            <a:pPr algn="just"/>
            <a:r>
              <a:rPr lang="en-US" sz="3300" dirty="0"/>
              <a:t>The name of the method </a:t>
            </a:r>
            <a:r>
              <a:rPr lang="en-US" sz="3300" dirty="0" smtClean="0"/>
              <a:t>can </a:t>
            </a:r>
            <a:r>
              <a:rPr lang="en-US" sz="3300" dirty="0"/>
              <a:t>be any legal identifier other than those already used by other items within the current scope. </a:t>
            </a:r>
          </a:p>
          <a:p>
            <a:pPr algn="just"/>
            <a:r>
              <a:rPr lang="en-US" sz="3300" dirty="0"/>
              <a:t>The parameter-list is a sequence of type and identifier pairs separated by commas. Parameters are essentially variables that receive the value of the arguments passed to the method when it is called.</a:t>
            </a:r>
          </a:p>
          <a:p>
            <a:pPr algn="just"/>
            <a:r>
              <a:rPr lang="en-US" sz="3300" dirty="0"/>
              <a:t>If the method has no parameters, then the parameter list will be empty.</a:t>
            </a:r>
          </a:p>
          <a:p>
            <a:pPr algn="just"/>
            <a:r>
              <a:rPr lang="en-US" sz="3300" dirty="0"/>
              <a:t>Methods that have a return type other than void return a value to the calling </a:t>
            </a:r>
            <a:r>
              <a:rPr lang="en-US" sz="3300" dirty="0" smtClean="0"/>
              <a:t>routine using </a:t>
            </a:r>
            <a:r>
              <a:rPr lang="en-US" sz="3300" dirty="0"/>
              <a:t>the following form of the return statement: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600" dirty="0" smtClean="0"/>
              <a:t>return </a:t>
            </a:r>
            <a:r>
              <a:rPr lang="en-US" sz="2600" dirty="0"/>
              <a:t>value;</a:t>
            </a:r>
          </a:p>
          <a:p>
            <a:pPr algn="just"/>
            <a:r>
              <a:rPr lang="en-US" sz="3300" dirty="0"/>
              <a:t>Here, value is the value returned.</a:t>
            </a:r>
            <a:endParaRPr lang="en-US" sz="3300" dirty="0" smtClean="0"/>
          </a:p>
        </p:txBody>
      </p:sp>
    </p:spTree>
    <p:extLst>
      <p:ext uri="{BB962C8B-B14F-4D97-AF65-F5344CB8AC3E}">
        <p14:creationId xmlns="" xmlns:p14="http://schemas.microsoft.com/office/powerpoint/2010/main" val="42792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 smtClean="0"/>
              <a:t>Example:</a:t>
            </a:r>
          </a:p>
          <a:p>
            <a:pPr marL="457200" lvl="1" indent="0" algn="just">
              <a:buNone/>
            </a:pPr>
            <a:r>
              <a:rPr lang="en-US" sz="2600" dirty="0" smtClean="0"/>
              <a:t>class </a:t>
            </a:r>
            <a:r>
              <a:rPr lang="en-US" sz="2600" dirty="0" err="1" smtClean="0"/>
              <a:t>Abc</a:t>
            </a:r>
            <a:endParaRPr lang="en-US" sz="2600" dirty="0"/>
          </a:p>
          <a:p>
            <a:pPr marL="457200" lvl="1" indent="0" algn="just">
              <a:buNone/>
            </a:pPr>
            <a:r>
              <a:rPr lang="en-US" sz="2600" dirty="0" smtClean="0"/>
              <a:t>{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total; 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void </a:t>
            </a:r>
            <a:r>
              <a:rPr lang="en-US" sz="2600" dirty="0"/>
              <a:t>sum(</a:t>
            </a:r>
            <a:r>
              <a:rPr lang="en-US" sz="2600" dirty="0" err="1"/>
              <a:t>int</a:t>
            </a:r>
            <a:r>
              <a:rPr lang="en-US" sz="2600" dirty="0"/>
              <a:t> a, </a:t>
            </a:r>
            <a:r>
              <a:rPr lang="en-US" sz="2600" dirty="0" err="1"/>
              <a:t>int</a:t>
            </a:r>
            <a:r>
              <a:rPr lang="en-US" sz="2600" dirty="0"/>
              <a:t> b){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	total=</a:t>
            </a:r>
            <a:r>
              <a:rPr lang="en-US" sz="2600" dirty="0" err="1" smtClean="0"/>
              <a:t>a+b</a:t>
            </a:r>
            <a:r>
              <a:rPr lang="en-US" sz="2600" dirty="0"/>
              <a:t>;</a:t>
            </a:r>
          </a:p>
          <a:p>
            <a:pPr marL="457200" lvl="1" indent="0" algn="just">
              <a:buNone/>
            </a:pPr>
            <a:r>
              <a:rPr lang="en-US" sz="2600" dirty="0"/>
              <a:t>	 }</a:t>
            </a:r>
          </a:p>
          <a:p>
            <a:pPr marL="457200" lvl="1" indent="0" algn="just">
              <a:buNone/>
            </a:pPr>
            <a:r>
              <a:rPr lang="en-US" sz="2600" dirty="0" smtClean="0"/>
              <a:t>public </a:t>
            </a:r>
            <a:r>
              <a:rPr lang="en-US" sz="2600" dirty="0"/>
              <a:t>static void main(String[] </a:t>
            </a:r>
            <a:r>
              <a:rPr lang="en-US" sz="2600" dirty="0" err="1"/>
              <a:t>args</a:t>
            </a:r>
            <a:r>
              <a:rPr lang="en-US" sz="2600" dirty="0"/>
              <a:t>) {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Abc</a:t>
            </a:r>
            <a:r>
              <a:rPr lang="en-US" sz="2600" dirty="0" smtClean="0"/>
              <a:t> obj1, obj2;</a:t>
            </a:r>
          </a:p>
          <a:p>
            <a:pPr marL="457200" lvl="1" indent="0" algn="just">
              <a:buNone/>
            </a:pPr>
            <a:r>
              <a:rPr lang="en-US" sz="2600" dirty="0" smtClean="0"/>
              <a:t>	obj1=new </a:t>
            </a:r>
            <a:r>
              <a:rPr lang="en-US" sz="2600" dirty="0" err="1" smtClean="0"/>
              <a:t>Abc</a:t>
            </a:r>
            <a:r>
              <a:rPr lang="en-US" sz="2600" dirty="0" smtClean="0"/>
              <a:t>();</a:t>
            </a:r>
            <a:endParaRPr lang="en-US" sz="2600" dirty="0"/>
          </a:p>
          <a:p>
            <a:pPr marL="457200" lvl="1" indent="0" algn="just">
              <a:buNone/>
            </a:pPr>
            <a:r>
              <a:rPr lang="en-US" sz="2600" dirty="0" smtClean="0"/>
              <a:t>	obj2=new </a:t>
            </a:r>
            <a:r>
              <a:rPr lang="en-US" sz="2600" dirty="0" err="1" smtClean="0"/>
              <a:t>Abc</a:t>
            </a:r>
            <a:r>
              <a:rPr lang="en-US" sz="2600" dirty="0" smtClean="0"/>
              <a:t>();</a:t>
            </a:r>
            <a:endParaRPr lang="en-US" sz="2600" dirty="0"/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obj1.sum(10,20</a:t>
            </a:r>
            <a:r>
              <a:rPr lang="en-US" sz="2600" dirty="0"/>
              <a:t>);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obj2.sum(4,6</a:t>
            </a:r>
            <a:r>
              <a:rPr lang="en-US" sz="2600" dirty="0"/>
              <a:t>);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("value of total for obj1= "+obj1.total);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("value of total for obj2= "+obj2.total</a:t>
            </a:r>
            <a:r>
              <a:rPr lang="en-US" sz="2600" dirty="0" smtClean="0"/>
              <a:t>);</a:t>
            </a:r>
          </a:p>
          <a:p>
            <a:pPr marL="457200" lvl="1" indent="0" algn="just">
              <a:buNone/>
            </a:pPr>
            <a:r>
              <a:rPr lang="en-US" sz="2600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98341" y="779930"/>
            <a:ext cx="3482788" cy="2700804"/>
            <a:chOff x="6898341" y="779930"/>
            <a:chExt cx="3482788" cy="2700804"/>
          </a:xfrm>
        </p:grpSpPr>
        <p:sp>
          <p:nvSpPr>
            <p:cNvPr id="4" name="Rectangle 3"/>
            <p:cNvSpPr/>
            <p:nvPr/>
          </p:nvSpPr>
          <p:spPr>
            <a:xfrm>
              <a:off x="8216153" y="779930"/>
              <a:ext cx="2164976" cy="10757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r>
                <a:rPr lang="en-US" dirty="0" smtClean="0"/>
                <a:t> total=0</a:t>
              </a:r>
            </a:p>
            <a:p>
              <a:pPr algn="ctr"/>
              <a:r>
                <a:rPr lang="en-US" dirty="0" smtClean="0"/>
                <a:t>void sum()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16153" y="2404969"/>
              <a:ext cx="2164976" cy="10757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r>
                <a:rPr lang="en-US" dirty="0" smtClean="0"/>
                <a:t> total=0</a:t>
              </a:r>
            </a:p>
            <a:p>
              <a:pPr algn="ctr"/>
              <a:r>
                <a:rPr lang="en-US" dirty="0" smtClean="0"/>
                <a:t>void sum()</a:t>
              </a:r>
              <a:endParaRPr lang="en-US" dirty="0"/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898341" y="960438"/>
              <a:ext cx="914400" cy="5378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obj1</a:t>
              </a:r>
              <a:endParaRPr lang="en-US" dirty="0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6898341" y="2404969"/>
              <a:ext cx="914400" cy="5378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obj2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678271" y="1129553"/>
              <a:ext cx="537882" cy="11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78271" y="2662517"/>
              <a:ext cx="537882" cy="11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523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 smtClean="0"/>
              <a:t>Example:</a:t>
            </a:r>
          </a:p>
          <a:p>
            <a:pPr marL="457200" lvl="1" indent="0" algn="just">
              <a:buNone/>
            </a:pPr>
            <a:r>
              <a:rPr lang="en-US" sz="2600" dirty="0" smtClean="0"/>
              <a:t>class </a:t>
            </a:r>
            <a:r>
              <a:rPr lang="en-US" sz="2600" dirty="0" err="1" smtClean="0"/>
              <a:t>Abc</a:t>
            </a:r>
            <a:endParaRPr lang="en-US" sz="2600" dirty="0"/>
          </a:p>
          <a:p>
            <a:pPr marL="457200" lvl="1" indent="0" algn="just">
              <a:buNone/>
            </a:pPr>
            <a:r>
              <a:rPr lang="en-US" sz="2600" dirty="0" smtClean="0"/>
              <a:t>{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total; 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void </a:t>
            </a:r>
            <a:r>
              <a:rPr lang="en-US" sz="2600" dirty="0"/>
              <a:t>sum(</a:t>
            </a:r>
            <a:r>
              <a:rPr lang="en-US" sz="2600" dirty="0" err="1"/>
              <a:t>int</a:t>
            </a:r>
            <a:r>
              <a:rPr lang="en-US" sz="2600" dirty="0"/>
              <a:t> a, </a:t>
            </a:r>
            <a:r>
              <a:rPr lang="en-US" sz="2600" dirty="0" err="1"/>
              <a:t>int</a:t>
            </a:r>
            <a:r>
              <a:rPr lang="en-US" sz="2600" dirty="0"/>
              <a:t> b){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	total=</a:t>
            </a:r>
            <a:r>
              <a:rPr lang="en-US" sz="2600" dirty="0" err="1" smtClean="0"/>
              <a:t>a+b</a:t>
            </a:r>
            <a:r>
              <a:rPr lang="en-US" sz="2600" dirty="0"/>
              <a:t>;</a:t>
            </a:r>
          </a:p>
          <a:p>
            <a:pPr marL="457200" lvl="1" indent="0" algn="just">
              <a:buNone/>
            </a:pPr>
            <a:r>
              <a:rPr lang="en-US" sz="2600" dirty="0"/>
              <a:t>	 }</a:t>
            </a:r>
          </a:p>
          <a:p>
            <a:pPr marL="457200" lvl="1" indent="0" algn="just">
              <a:buNone/>
            </a:pPr>
            <a:r>
              <a:rPr lang="en-US" sz="2600" dirty="0" smtClean="0"/>
              <a:t>public </a:t>
            </a:r>
            <a:r>
              <a:rPr lang="en-US" sz="2600" dirty="0"/>
              <a:t>static void main(String[] </a:t>
            </a:r>
            <a:r>
              <a:rPr lang="en-US" sz="2600" dirty="0" err="1"/>
              <a:t>args</a:t>
            </a:r>
            <a:r>
              <a:rPr lang="en-US" sz="2600" dirty="0"/>
              <a:t>) {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Abc</a:t>
            </a:r>
            <a:r>
              <a:rPr lang="en-US" sz="2600" dirty="0" smtClean="0"/>
              <a:t> </a:t>
            </a:r>
            <a:r>
              <a:rPr lang="en-US" sz="2600" dirty="0"/>
              <a:t>obj1=new </a:t>
            </a:r>
            <a:r>
              <a:rPr lang="en-US" sz="2600" dirty="0" err="1" smtClean="0"/>
              <a:t>Abc</a:t>
            </a:r>
            <a:r>
              <a:rPr lang="en-US" sz="2600" dirty="0"/>
              <a:t>();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Abc</a:t>
            </a:r>
            <a:r>
              <a:rPr lang="en-US" sz="2600" dirty="0" smtClean="0"/>
              <a:t> </a:t>
            </a:r>
            <a:r>
              <a:rPr lang="en-US" sz="2600" dirty="0"/>
              <a:t>obj2=new </a:t>
            </a:r>
            <a:r>
              <a:rPr lang="en-US" sz="2600" dirty="0" err="1" smtClean="0"/>
              <a:t>Abc</a:t>
            </a:r>
            <a:r>
              <a:rPr lang="en-US" sz="2600" dirty="0"/>
              <a:t>();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obj1.sum(10,20</a:t>
            </a:r>
            <a:r>
              <a:rPr lang="en-US" sz="2600" dirty="0"/>
              <a:t>);</a:t>
            </a:r>
          </a:p>
          <a:p>
            <a:pPr marL="457200" lvl="1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obj2.sum(4,6</a:t>
            </a:r>
            <a:r>
              <a:rPr lang="en-US" sz="2600" dirty="0"/>
              <a:t>);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("value of total for obj1= "+obj1.total);</a:t>
            </a:r>
          </a:p>
          <a:p>
            <a:pPr marL="457200" lvl="1" indent="0"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/>
              <a:t>("value of total for obj2= "+obj2.total</a:t>
            </a:r>
            <a:r>
              <a:rPr lang="en-US" sz="2600" dirty="0" smtClean="0"/>
              <a:t>);</a:t>
            </a:r>
          </a:p>
          <a:p>
            <a:pPr marL="457200" lvl="1" indent="0" algn="just">
              <a:buNone/>
            </a:pPr>
            <a:r>
              <a:rPr lang="en-US" sz="2600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98341" y="779930"/>
            <a:ext cx="3482788" cy="2700804"/>
            <a:chOff x="6898341" y="779930"/>
            <a:chExt cx="3482788" cy="2700804"/>
          </a:xfrm>
        </p:grpSpPr>
        <p:sp>
          <p:nvSpPr>
            <p:cNvPr id="4" name="Rectangle 3"/>
            <p:cNvSpPr/>
            <p:nvPr/>
          </p:nvSpPr>
          <p:spPr>
            <a:xfrm>
              <a:off x="8216153" y="779930"/>
              <a:ext cx="2164976" cy="10757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r>
                <a:rPr lang="en-US" dirty="0" smtClean="0"/>
                <a:t> total=30</a:t>
              </a:r>
            </a:p>
            <a:p>
              <a:pPr algn="ctr"/>
              <a:r>
                <a:rPr lang="en-US" dirty="0" smtClean="0"/>
                <a:t>void sum()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16153" y="2404969"/>
              <a:ext cx="2164976" cy="10757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</a:t>
              </a:r>
              <a:r>
                <a:rPr lang="en-US" dirty="0" smtClean="0"/>
                <a:t> total=10</a:t>
              </a:r>
            </a:p>
            <a:p>
              <a:pPr algn="ctr"/>
              <a:r>
                <a:rPr lang="en-US" dirty="0" smtClean="0"/>
                <a:t>void sum()</a:t>
              </a:r>
              <a:endParaRPr lang="en-US" dirty="0"/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6898341" y="960438"/>
              <a:ext cx="914400" cy="5378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obj1</a:t>
              </a:r>
              <a:endParaRPr lang="en-US" dirty="0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6898341" y="2404969"/>
              <a:ext cx="914400" cy="5378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obj2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678271" y="1129553"/>
              <a:ext cx="537882" cy="11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78271" y="2662517"/>
              <a:ext cx="537882" cy="11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340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Method overloading is one of the ways that Java supports polymorphism.</a:t>
            </a:r>
          </a:p>
          <a:p>
            <a:pPr algn="just"/>
            <a:r>
              <a:rPr lang="en-US" dirty="0" smtClean="0"/>
              <a:t>Defining two </a:t>
            </a:r>
            <a:r>
              <a:rPr lang="en-US" dirty="0"/>
              <a:t>or more methods within the same class that share the same name, as long as their parameter declarations are different. </a:t>
            </a:r>
            <a:endParaRPr lang="en-US" dirty="0" smtClean="0"/>
          </a:p>
          <a:p>
            <a:pPr algn="just"/>
            <a:r>
              <a:rPr lang="en-US" dirty="0" smtClean="0"/>
              <a:t>Overloaded </a:t>
            </a:r>
            <a:r>
              <a:rPr lang="en-US" dirty="0"/>
              <a:t>methods must differ in the type and/or number of their parameters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an overloaded method is invoked, Java uses the type and/or number of </a:t>
            </a:r>
            <a:r>
              <a:rPr lang="en-US" dirty="0" smtClean="0"/>
              <a:t>arguments as </a:t>
            </a:r>
            <a:r>
              <a:rPr lang="en-US" dirty="0"/>
              <a:t>its guide to determine which version of the overloaded method to </a:t>
            </a:r>
            <a:r>
              <a:rPr lang="en-US" dirty="0" smtClean="0"/>
              <a:t>actually </a:t>
            </a:r>
            <a:r>
              <a:rPr lang="en-US" dirty="0"/>
              <a:t>call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Overloaded </a:t>
            </a:r>
            <a:r>
              <a:rPr lang="en-US" dirty="0"/>
              <a:t>methods may have different return types, the return type alone is insufficient to distinguish two versions of a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Return </a:t>
            </a:r>
            <a:r>
              <a:rPr lang="en-US" dirty="0"/>
              <a:t>types do not play a role in overloading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2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>{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("No parameters");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</a:t>
            </a:r>
            <a:r>
              <a:rPr lang="en-US" sz="2400" dirty="0" err="1"/>
              <a:t>int</a:t>
            </a:r>
            <a:r>
              <a:rPr lang="en-US" sz="2400" dirty="0"/>
              <a:t>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("a: " + a);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void test(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 and b: " + a + " " + b);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double </a:t>
            </a:r>
            <a:r>
              <a:rPr lang="en-US" sz="2400" dirty="0"/>
              <a:t>test(double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("double a: " + a);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a*a;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/>
              <a:t>ob</a:t>
            </a:r>
            <a:r>
              <a:rPr lang="en-US" sz="2400" dirty="0"/>
              <a:t>=new </a:t>
            </a:r>
            <a:r>
              <a:rPr lang="en-US" sz="2400" dirty="0" err="1" smtClean="0"/>
              <a:t>Abc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double </a:t>
            </a:r>
            <a:r>
              <a:rPr lang="en-US" sz="2400" dirty="0"/>
              <a:t>result;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, 20);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result </a:t>
            </a:r>
            <a:r>
              <a:rPr lang="en-US" sz="2400" dirty="0"/>
              <a:t>= </a:t>
            </a:r>
            <a:r>
              <a:rPr lang="en-US" sz="2400" dirty="0" err="1"/>
              <a:t>ob.test</a:t>
            </a:r>
            <a:r>
              <a:rPr lang="en-US" sz="2400" dirty="0"/>
              <a:t>(11.10);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("Result of </a:t>
            </a:r>
            <a:r>
              <a:rPr lang="en-US" sz="2400" dirty="0" err="1"/>
              <a:t>ob.test</a:t>
            </a:r>
            <a:r>
              <a:rPr lang="en-US" sz="2400" dirty="0"/>
              <a:t>(11.10): " + result</a:t>
            </a:r>
            <a:r>
              <a:rPr lang="en-US" sz="2400" dirty="0" smtClean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457200" lvl="2" indent="0" algn="just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114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>{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("No parameters");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</a:t>
            </a:r>
            <a:r>
              <a:rPr lang="en-US" sz="2400" dirty="0" err="1"/>
              <a:t>int</a:t>
            </a:r>
            <a:r>
              <a:rPr lang="en-US" sz="2400" dirty="0"/>
              <a:t>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("a: " + a);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void test(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 and b: " + a + " " + b);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double </a:t>
            </a:r>
            <a:r>
              <a:rPr lang="en-US" sz="2400" dirty="0"/>
              <a:t>test(double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("double a: " + a);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a*a;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/>
              <a:t>ob</a:t>
            </a:r>
            <a:r>
              <a:rPr lang="en-US" sz="2400" dirty="0"/>
              <a:t>=new </a:t>
            </a:r>
            <a:r>
              <a:rPr lang="en-US" sz="2400" dirty="0" err="1" smtClean="0"/>
              <a:t>Abc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double </a:t>
            </a:r>
            <a:r>
              <a:rPr lang="en-US" sz="2400" dirty="0"/>
              <a:t>result;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, 20);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result </a:t>
            </a:r>
            <a:r>
              <a:rPr lang="en-US" sz="2400" dirty="0"/>
              <a:t>= </a:t>
            </a:r>
            <a:r>
              <a:rPr lang="en-US" sz="2400" dirty="0" err="1"/>
              <a:t>ob.test</a:t>
            </a:r>
            <a:r>
              <a:rPr lang="en-US" sz="2400" dirty="0"/>
              <a:t>(11.10);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("Result of </a:t>
            </a:r>
            <a:r>
              <a:rPr lang="en-US" sz="2400" dirty="0" err="1"/>
              <a:t>ob.test</a:t>
            </a:r>
            <a:r>
              <a:rPr lang="en-US" sz="2400" dirty="0"/>
              <a:t>(11.10): " + result</a:t>
            </a:r>
            <a:r>
              <a:rPr lang="en-US" sz="2400" dirty="0" smtClean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457200" lvl="2" indent="0" algn="just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9941" y="4531659"/>
            <a:ext cx="330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a: 10</a:t>
            </a:r>
          </a:p>
          <a:p>
            <a:r>
              <a:rPr lang="en-US" dirty="0"/>
              <a:t>a and b: 10 20</a:t>
            </a:r>
          </a:p>
          <a:p>
            <a:r>
              <a:rPr lang="en-US" dirty="0"/>
              <a:t>double a: 11.1</a:t>
            </a:r>
          </a:p>
          <a:p>
            <a:r>
              <a:rPr lang="en-US" dirty="0"/>
              <a:t>Result of </a:t>
            </a:r>
            <a:r>
              <a:rPr lang="en-US" dirty="0" err="1" smtClean="0"/>
              <a:t>ob.test</a:t>
            </a:r>
            <a:r>
              <a:rPr lang="en-US" dirty="0" smtClean="0"/>
              <a:t>(11.10): </a:t>
            </a:r>
            <a:r>
              <a:rPr lang="en-US" dirty="0"/>
              <a:t>123.21</a:t>
            </a:r>
          </a:p>
        </p:txBody>
      </p:sp>
    </p:spTree>
    <p:extLst>
      <p:ext uri="{BB962C8B-B14F-4D97-AF65-F5344CB8AC3E}">
        <p14:creationId xmlns="" xmlns:p14="http://schemas.microsoft.com/office/powerpoint/2010/main" val="14812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an overloaded method is called, Java looks for a match between the </a:t>
            </a:r>
            <a:r>
              <a:rPr lang="en-US" dirty="0" smtClean="0"/>
              <a:t>arguments used </a:t>
            </a:r>
            <a:r>
              <a:rPr lang="en-US" dirty="0"/>
              <a:t>to call the method and the method’s parameters.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this match need not </a:t>
            </a:r>
            <a:r>
              <a:rPr lang="en-US" dirty="0" smtClean="0"/>
              <a:t>always be </a:t>
            </a:r>
            <a:r>
              <a:rPr lang="en-US" dirty="0"/>
              <a:t>exact.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037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>{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("No parameters");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 and b: " + a + " " + b);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double </a:t>
            </a:r>
            <a:r>
              <a:rPr lang="en-US" sz="2400" dirty="0"/>
              <a:t>test(double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("double a: " + a);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a*a;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/>
              <a:t>ob</a:t>
            </a:r>
            <a:r>
              <a:rPr lang="en-US" sz="2400" dirty="0"/>
              <a:t>=new </a:t>
            </a:r>
            <a:r>
              <a:rPr lang="en-US" sz="2400" dirty="0" err="1" smtClean="0"/>
              <a:t>Abc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double </a:t>
            </a:r>
            <a:r>
              <a:rPr lang="en-US" sz="2400" dirty="0"/>
              <a:t>result;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, 20);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result </a:t>
            </a:r>
            <a:r>
              <a:rPr lang="en-US" sz="2400" dirty="0"/>
              <a:t>= </a:t>
            </a:r>
            <a:r>
              <a:rPr lang="en-US" sz="2400" dirty="0" err="1"/>
              <a:t>ob.test</a:t>
            </a:r>
            <a:r>
              <a:rPr lang="en-US" sz="2400" dirty="0"/>
              <a:t>(11.10);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("Result of </a:t>
            </a:r>
            <a:r>
              <a:rPr lang="en-US" sz="2400" dirty="0" err="1"/>
              <a:t>ob.test</a:t>
            </a:r>
            <a:r>
              <a:rPr lang="en-US" sz="2400" dirty="0"/>
              <a:t>(11.10): " + result</a:t>
            </a:r>
            <a:r>
              <a:rPr lang="en-US" sz="2400" dirty="0" smtClean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457200" lvl="2" indent="0" algn="just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21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>{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("No parameters");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test(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 and b: " + a + " " + b);</a:t>
            </a:r>
          </a:p>
          <a:p>
            <a:pPr marL="914400" lvl="2" indent="0" algn="just">
              <a:buNone/>
            </a:pPr>
            <a:r>
              <a:rPr lang="en-US" sz="2400" dirty="0"/>
              <a:t>}</a:t>
            </a:r>
          </a:p>
          <a:p>
            <a:pPr marL="914400" lvl="2" indent="0" algn="just">
              <a:buNone/>
            </a:pPr>
            <a:r>
              <a:rPr lang="en-US" sz="2400" dirty="0" smtClean="0"/>
              <a:t>double </a:t>
            </a:r>
            <a:r>
              <a:rPr lang="en-US" sz="2400" dirty="0"/>
              <a:t>test(double a)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("double a: " + a);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a*a;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914400" lvl="2" indent="0" algn="just"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914400" lvl="2" indent="0" algn="just"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dirty="0" err="1"/>
              <a:t>ob</a:t>
            </a:r>
            <a:r>
              <a:rPr lang="en-US" sz="2400" dirty="0"/>
              <a:t>=new </a:t>
            </a:r>
            <a:r>
              <a:rPr lang="en-US" sz="2400" dirty="0" err="1" smtClean="0"/>
              <a:t>Abc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double </a:t>
            </a:r>
            <a:r>
              <a:rPr lang="en-US" sz="2400" dirty="0"/>
              <a:t>result;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/>
              <a:t>();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ob.test</a:t>
            </a:r>
            <a:r>
              <a:rPr lang="en-US" sz="2400" dirty="0" smtClean="0"/>
              <a:t>(10</a:t>
            </a:r>
            <a:r>
              <a:rPr lang="en-US" sz="2400" dirty="0"/>
              <a:t>, 20);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result </a:t>
            </a:r>
            <a:r>
              <a:rPr lang="en-US" sz="2400" dirty="0"/>
              <a:t>= </a:t>
            </a:r>
            <a:r>
              <a:rPr lang="en-US" sz="2400" dirty="0" err="1"/>
              <a:t>ob.test</a:t>
            </a:r>
            <a:r>
              <a:rPr lang="en-US" sz="2400" dirty="0"/>
              <a:t>(11.10);</a:t>
            </a:r>
          </a:p>
          <a:p>
            <a:pPr marL="914400" lvl="2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("Result of </a:t>
            </a:r>
            <a:r>
              <a:rPr lang="en-US" sz="2400" dirty="0" err="1"/>
              <a:t>ob.test</a:t>
            </a:r>
            <a:r>
              <a:rPr lang="en-US" sz="2400" dirty="0"/>
              <a:t>(11.10): " + result</a:t>
            </a:r>
            <a:r>
              <a:rPr lang="en-US" sz="2400" dirty="0" smtClean="0"/>
              <a:t>);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</a:p>
          <a:p>
            <a:pPr marL="457200" lvl="2" indent="0" algn="just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8846" y="4491318"/>
            <a:ext cx="330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No parameters</a:t>
            </a:r>
          </a:p>
          <a:p>
            <a:r>
              <a:rPr lang="en-US" dirty="0"/>
              <a:t>double a: 10.0</a:t>
            </a:r>
          </a:p>
          <a:p>
            <a:r>
              <a:rPr lang="en-US" dirty="0"/>
              <a:t>a and b: 10 20</a:t>
            </a:r>
          </a:p>
          <a:p>
            <a:r>
              <a:rPr lang="en-US" dirty="0"/>
              <a:t>double a: 11.1</a:t>
            </a:r>
          </a:p>
          <a:p>
            <a:r>
              <a:rPr lang="en-US" dirty="0"/>
              <a:t>Result of </a:t>
            </a:r>
            <a:r>
              <a:rPr lang="en-US" dirty="0" err="1"/>
              <a:t>ob.test</a:t>
            </a:r>
            <a:r>
              <a:rPr lang="en-US" dirty="0"/>
              <a:t>(11.10): 123.21</a:t>
            </a:r>
          </a:p>
        </p:txBody>
      </p:sp>
    </p:spTree>
    <p:extLst>
      <p:ext uri="{BB962C8B-B14F-4D97-AF65-F5344CB8AC3E}">
        <p14:creationId xmlns="" xmlns:p14="http://schemas.microsoft.com/office/powerpoint/2010/main" val="26249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Classes and objects are the two main aspects of object-oriented programming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Object</a:t>
            </a:r>
            <a:r>
              <a:rPr lang="en-US" dirty="0"/>
              <a:t>: Object means a real-world </a:t>
            </a:r>
            <a:r>
              <a:rPr lang="en-US" dirty="0" smtClean="0"/>
              <a:t>entity.</a:t>
            </a:r>
            <a:endParaRPr lang="en-US" dirty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entity that has state and behavior is known as an object.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 chair, pen, table, keyboard, bike, etc. It can be physical or logical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US" dirty="0"/>
              <a:t>can be defined as an instance of a class.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object contains an address and takes up some space in memory. </a:t>
            </a:r>
            <a:endParaRPr lang="en-US" dirty="0" smtClean="0"/>
          </a:p>
          <a:p>
            <a:pPr algn="just"/>
            <a:r>
              <a:rPr lang="en-US" b="1" dirty="0" smtClean="0"/>
              <a:t>class</a:t>
            </a:r>
            <a:r>
              <a:rPr lang="en-US" dirty="0" smtClean="0"/>
              <a:t>: Collection </a:t>
            </a:r>
            <a:r>
              <a:rPr lang="en-US" dirty="0"/>
              <a:t>of objects is called class. It is a logical entity.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class can also be defined as a blueprint from which you can create an individual object. </a:t>
            </a:r>
            <a:endParaRPr lang="en-US" dirty="0" smtClean="0"/>
          </a:p>
          <a:p>
            <a:pPr algn="just"/>
            <a:r>
              <a:rPr lang="en-US" dirty="0" smtClean="0"/>
              <a:t>class doesn't </a:t>
            </a:r>
            <a:r>
              <a:rPr lang="en-US" dirty="0"/>
              <a:t>consume any space.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924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you can see, this version of </a:t>
            </a:r>
            <a:r>
              <a:rPr lang="en-US" dirty="0" smtClean="0"/>
              <a:t>example does </a:t>
            </a:r>
            <a:r>
              <a:rPr lang="en-US" dirty="0"/>
              <a:t>not define test(</a:t>
            </a:r>
            <a:r>
              <a:rPr lang="en-US" dirty="0" err="1"/>
              <a:t>int</a:t>
            </a:r>
            <a:r>
              <a:rPr lang="en-US" dirty="0"/>
              <a:t>).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test( ) is called with an integer argument inside Overload, no matching method </a:t>
            </a:r>
            <a:r>
              <a:rPr lang="en-US" dirty="0" smtClean="0"/>
              <a:t>is found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can automatically convert an integer into a double, and this </a:t>
            </a:r>
            <a:r>
              <a:rPr lang="en-US" dirty="0" smtClean="0"/>
              <a:t>conversion can </a:t>
            </a:r>
            <a:r>
              <a:rPr lang="en-US" dirty="0"/>
              <a:t>be used to resolve the call.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after test(</a:t>
            </a:r>
            <a:r>
              <a:rPr lang="en-US" dirty="0" err="1"/>
              <a:t>int</a:t>
            </a:r>
            <a:r>
              <a:rPr lang="en-US" dirty="0"/>
              <a:t>) is not found, Java elevates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smtClean="0"/>
              <a:t>double and </a:t>
            </a:r>
            <a:r>
              <a:rPr lang="en-US" dirty="0"/>
              <a:t>then calls test(double). </a:t>
            </a:r>
            <a:endParaRPr lang="en-US" dirty="0" smtClean="0"/>
          </a:p>
          <a:p>
            <a:pPr algn="just"/>
            <a:r>
              <a:rPr lang="en-US" dirty="0" smtClean="0"/>
              <a:t>Of </a:t>
            </a:r>
            <a:r>
              <a:rPr lang="en-US" dirty="0"/>
              <a:t>course, if test(</a:t>
            </a:r>
            <a:r>
              <a:rPr lang="en-US" dirty="0" err="1"/>
              <a:t>int</a:t>
            </a:r>
            <a:r>
              <a:rPr lang="en-US" dirty="0"/>
              <a:t>) had been defined, it would have </a:t>
            </a:r>
            <a:r>
              <a:rPr lang="en-US" dirty="0" smtClean="0"/>
              <a:t>been called </a:t>
            </a:r>
            <a:r>
              <a:rPr lang="en-US" dirty="0"/>
              <a:t>instead. Java will employ its </a:t>
            </a:r>
            <a:r>
              <a:rPr lang="en-US" b="1" dirty="0"/>
              <a:t>automatic type conversions </a:t>
            </a:r>
            <a:r>
              <a:rPr lang="en-US" dirty="0"/>
              <a:t>only if </a:t>
            </a:r>
            <a:r>
              <a:rPr lang="en-US" b="1" dirty="0"/>
              <a:t>no exact match</a:t>
            </a:r>
            <a:r>
              <a:rPr lang="en-US" dirty="0"/>
              <a:t> is found.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630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So far, we have only been using simple types as parameters to methods. </a:t>
            </a:r>
            <a:endParaRPr lang="en-US" sz="3300" dirty="0" smtClean="0"/>
          </a:p>
          <a:p>
            <a:pPr algn="just"/>
            <a:r>
              <a:rPr lang="en-US" sz="3300" dirty="0" smtClean="0"/>
              <a:t>However</a:t>
            </a:r>
            <a:r>
              <a:rPr lang="en-US" sz="3300" dirty="0"/>
              <a:t>, it is </a:t>
            </a:r>
            <a:r>
              <a:rPr lang="en-US" sz="3300" dirty="0" smtClean="0"/>
              <a:t>both correct </a:t>
            </a:r>
            <a:r>
              <a:rPr lang="en-US" sz="3300" dirty="0"/>
              <a:t>and common to pass objects to methods. </a:t>
            </a:r>
            <a:endParaRPr lang="en-US" sz="3300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class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smtClean="0"/>
              <a:t>test(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o)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o.a</a:t>
            </a:r>
            <a:r>
              <a:rPr lang="en-US" dirty="0"/>
              <a:t> +", b="+ </a:t>
            </a:r>
            <a:r>
              <a:rPr lang="en-US" dirty="0" err="1"/>
              <a:t>o.b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ob.a</a:t>
            </a:r>
            <a:r>
              <a:rPr lang="en-US" dirty="0"/>
              <a:t>=10;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ob.b</a:t>
            </a:r>
            <a:r>
              <a:rPr lang="en-US" dirty="0"/>
              <a:t>=20;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ob1=new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ob1.a=50;</a:t>
            </a:r>
          </a:p>
          <a:p>
            <a:pPr marL="457200" lvl="1" indent="0" algn="just">
              <a:buNone/>
            </a:pPr>
            <a:r>
              <a:rPr lang="en-US" dirty="0"/>
              <a:t>		ob1.b=100;</a:t>
            </a:r>
          </a:p>
          <a:p>
            <a:pPr marL="457200" lvl="1" indent="0" algn="just">
              <a:buNone/>
            </a:pPr>
            <a:r>
              <a:rPr lang="en-US" dirty="0" err="1" smtClean="0"/>
              <a:t>ob.test</a:t>
            </a:r>
            <a:r>
              <a:rPr lang="en-US" dirty="0" smtClean="0"/>
              <a:t>(</a:t>
            </a:r>
            <a:r>
              <a:rPr lang="en-US" dirty="0" err="1" smtClean="0"/>
              <a:t>ob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ob1.test(ob1);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986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So far, we have only been using simple types as parameters to methods. </a:t>
            </a:r>
            <a:endParaRPr lang="en-US" sz="3300" dirty="0" smtClean="0"/>
          </a:p>
          <a:p>
            <a:pPr algn="just"/>
            <a:r>
              <a:rPr lang="en-US" sz="3300" dirty="0" smtClean="0"/>
              <a:t>However</a:t>
            </a:r>
            <a:r>
              <a:rPr lang="en-US" sz="3300" dirty="0"/>
              <a:t>, it is </a:t>
            </a:r>
            <a:r>
              <a:rPr lang="en-US" sz="3300" dirty="0" smtClean="0"/>
              <a:t>both correct </a:t>
            </a:r>
            <a:r>
              <a:rPr lang="en-US" sz="3300" dirty="0"/>
              <a:t>and common to pass objects to methods. </a:t>
            </a:r>
            <a:endParaRPr lang="en-US" sz="3300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class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smtClean="0"/>
              <a:t>test(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o)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o.a</a:t>
            </a:r>
            <a:r>
              <a:rPr lang="en-US" dirty="0"/>
              <a:t> +", b="+ </a:t>
            </a:r>
            <a:r>
              <a:rPr lang="en-US" dirty="0" err="1"/>
              <a:t>o.b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</a:t>
            </a:r>
            <a:r>
              <a:rPr lang="en-US" dirty="0"/>
              <a:t>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ob.a</a:t>
            </a:r>
            <a:r>
              <a:rPr lang="en-US" dirty="0"/>
              <a:t>=10;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ob.b</a:t>
            </a:r>
            <a:r>
              <a:rPr lang="en-US" dirty="0"/>
              <a:t>=20;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ob1=new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ob1.a=50;</a:t>
            </a:r>
          </a:p>
          <a:p>
            <a:pPr marL="457200" lvl="1" indent="0" algn="just">
              <a:buNone/>
            </a:pPr>
            <a:r>
              <a:rPr lang="en-US" dirty="0"/>
              <a:t>		ob1.b=100;</a:t>
            </a:r>
          </a:p>
          <a:p>
            <a:pPr marL="457200" lvl="1" indent="0" algn="just">
              <a:buNone/>
            </a:pPr>
            <a:r>
              <a:rPr lang="en-US" dirty="0" err="1" smtClean="0"/>
              <a:t>ob.test</a:t>
            </a:r>
            <a:r>
              <a:rPr lang="en-US" dirty="0" smtClean="0"/>
              <a:t>(</a:t>
            </a:r>
            <a:r>
              <a:rPr lang="en-US" dirty="0" err="1" smtClean="0"/>
              <a:t>ob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ob1.test(ob1);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86401"/>
            <a:ext cx="330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a=10, b=20</a:t>
            </a:r>
          </a:p>
          <a:p>
            <a:r>
              <a:rPr lang="en-US" dirty="0"/>
              <a:t>a=50, b=100</a:t>
            </a:r>
          </a:p>
        </p:txBody>
      </p:sp>
    </p:spTree>
    <p:extLst>
      <p:ext uri="{BB962C8B-B14F-4D97-AF65-F5344CB8AC3E}">
        <p14:creationId xmlns="" xmlns:p14="http://schemas.microsoft.com/office/powerpoint/2010/main" val="32675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Objects as </a:t>
            </a:r>
            <a:r>
              <a:rPr lang="en-US" sz="4000" dirty="0" smtClean="0"/>
              <a:t>return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A method can return any type of data, including class types that you create. </a:t>
            </a:r>
            <a:endParaRPr lang="en-US" sz="3300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class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create_obj</a:t>
            </a:r>
            <a:r>
              <a:rPr lang="en-US" dirty="0"/>
              <a:t>()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return o;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   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obj.a</a:t>
            </a:r>
            <a:r>
              <a:rPr lang="en-US" dirty="0"/>
              <a:t>=5;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obj.b</a:t>
            </a:r>
            <a:r>
              <a:rPr lang="en-US" dirty="0"/>
              <a:t>=10;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obj_new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obj_new</a:t>
            </a:r>
            <a:r>
              <a:rPr lang="en-US" dirty="0"/>
              <a:t>=</a:t>
            </a:r>
            <a:r>
              <a:rPr lang="en-US" dirty="0" err="1"/>
              <a:t>obj.create_obj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obj.a</a:t>
            </a:r>
            <a:r>
              <a:rPr lang="en-US" dirty="0"/>
              <a:t> +", b="+ </a:t>
            </a:r>
            <a:r>
              <a:rPr lang="en-US" dirty="0" err="1"/>
              <a:t>obj.b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obj_new.a</a:t>
            </a:r>
            <a:r>
              <a:rPr lang="en-US" dirty="0"/>
              <a:t> +", b="+ </a:t>
            </a:r>
            <a:r>
              <a:rPr lang="en-US" dirty="0" err="1"/>
              <a:t>obj_new.b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799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Objects as </a:t>
            </a:r>
            <a:r>
              <a:rPr lang="en-US" sz="4000" dirty="0" smtClean="0"/>
              <a:t>return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A method can return any type of data, including class types that you create. </a:t>
            </a:r>
            <a:endParaRPr lang="en-US" sz="3300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class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{		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create_obj</a:t>
            </a:r>
            <a:r>
              <a:rPr lang="en-US" dirty="0"/>
              <a:t>()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o=new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return o;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 algn="just">
              <a:buNone/>
            </a:pPr>
            <a:r>
              <a:rPr lang="en-US" dirty="0"/>
              <a:t>	   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=new </a:t>
            </a:r>
            <a:r>
              <a:rPr lang="en-US" dirty="0" err="1" smtClean="0"/>
              <a:t>Abc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obj.a</a:t>
            </a:r>
            <a:r>
              <a:rPr lang="en-US" dirty="0"/>
              <a:t>=5;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obj.b</a:t>
            </a:r>
            <a:r>
              <a:rPr lang="en-US" dirty="0"/>
              <a:t>=10;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/>
              <a:t>obj_new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obj_new</a:t>
            </a:r>
            <a:r>
              <a:rPr lang="en-US" dirty="0"/>
              <a:t>=</a:t>
            </a:r>
            <a:r>
              <a:rPr lang="en-US" dirty="0" err="1"/>
              <a:t>obj.create_obj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obj.a</a:t>
            </a:r>
            <a:r>
              <a:rPr lang="en-US" dirty="0"/>
              <a:t> +", b="+ </a:t>
            </a:r>
            <a:r>
              <a:rPr lang="en-US" dirty="0" err="1"/>
              <a:t>obj.b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("a="+ </a:t>
            </a:r>
            <a:r>
              <a:rPr lang="en-US" dirty="0" err="1"/>
              <a:t>obj_new.a</a:t>
            </a:r>
            <a:r>
              <a:rPr lang="en-US" dirty="0"/>
              <a:t> +", b="+ </a:t>
            </a:r>
            <a:r>
              <a:rPr lang="en-US" dirty="0" err="1"/>
              <a:t>obj_new.b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62683" y="4477871"/>
            <a:ext cx="330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a=5, b=10</a:t>
            </a:r>
          </a:p>
          <a:p>
            <a:r>
              <a:rPr lang="en-US" dirty="0"/>
              <a:t>a=0, b=0</a:t>
            </a:r>
          </a:p>
        </p:txBody>
      </p:sp>
    </p:spTree>
    <p:extLst>
      <p:ext uri="{BB962C8B-B14F-4D97-AF65-F5344CB8AC3E}">
        <p14:creationId xmlns="" xmlns:p14="http://schemas.microsoft.com/office/powerpoint/2010/main" val="20896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pPr algn="just"/>
            <a:r>
              <a:rPr lang="en-US" dirty="0"/>
              <a:t>All object-oriented programming languages provide mechanisms that help you </a:t>
            </a:r>
            <a:r>
              <a:rPr lang="en-US" dirty="0" smtClean="0"/>
              <a:t>implement the </a:t>
            </a:r>
            <a:r>
              <a:rPr lang="en-US" dirty="0"/>
              <a:t>object-oriented model. </a:t>
            </a:r>
            <a:endParaRPr lang="en-US" dirty="0" smtClean="0"/>
          </a:p>
          <a:p>
            <a:pPr marL="739775" indent="-282575" algn="just">
              <a:buFont typeface="Wingdings" panose="05000000000000000000" pitchFamily="2" charset="2"/>
              <a:buChar char="ü"/>
            </a:pPr>
            <a:r>
              <a:rPr lang="en-US" dirty="0" smtClean="0"/>
              <a:t>Abstraction</a:t>
            </a:r>
          </a:p>
          <a:p>
            <a:pPr marL="739775" indent="-282575" algn="just">
              <a:buFont typeface="Wingdings" panose="05000000000000000000" pitchFamily="2" charset="2"/>
              <a:buChar char="ü"/>
            </a:pPr>
            <a:r>
              <a:rPr lang="en-US" dirty="0" smtClean="0"/>
              <a:t>Encapsulation </a:t>
            </a:r>
          </a:p>
          <a:p>
            <a:pPr marL="739775" indent="-282575" algn="just">
              <a:buFont typeface="Wingdings" panose="05000000000000000000" pitchFamily="2" charset="2"/>
              <a:buChar char="ü"/>
            </a:pPr>
            <a:r>
              <a:rPr lang="en-US" dirty="0" smtClean="0"/>
              <a:t>Inheritance and </a:t>
            </a:r>
          </a:p>
          <a:p>
            <a:pPr marL="739775" indent="-282575" algn="just">
              <a:buFont typeface="Wingdings" panose="05000000000000000000" pitchFamily="2" charset="2"/>
              <a:buChar char="ü"/>
            </a:pPr>
            <a:r>
              <a:rPr lang="en-US" dirty="0" smtClean="0"/>
              <a:t>Polymorphism.</a:t>
            </a:r>
          </a:p>
        </p:txBody>
      </p:sp>
    </p:spTree>
    <p:extLst>
      <p:ext uri="{BB962C8B-B14F-4D97-AF65-F5344CB8AC3E}">
        <p14:creationId xmlns="" xmlns:p14="http://schemas.microsoft.com/office/powerpoint/2010/main" val="13398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pPr algn="just"/>
            <a:r>
              <a:rPr lang="en-US" dirty="0" smtClean="0"/>
              <a:t>Abstraction is an </a:t>
            </a:r>
            <a:r>
              <a:rPr lang="en-US" dirty="0"/>
              <a:t>essential element of object-oriented </a:t>
            </a:r>
            <a:r>
              <a:rPr lang="en-US" dirty="0" smtClean="0"/>
              <a:t>programming.</a:t>
            </a:r>
          </a:p>
          <a:p>
            <a:pPr algn="just"/>
            <a:r>
              <a:rPr lang="en-US" dirty="0"/>
              <a:t>Abstraction is a process of hiding the implementation details and showing only functionality to the user.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act of representing the essential features without knowing the background details. It is always related to the purpose or 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Hide the </a:t>
            </a:r>
            <a:r>
              <a:rPr lang="en-US" dirty="0"/>
              <a:t>unwanted details from 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powerful way to manage abstraction is through the use of hierarchical classifications.</a:t>
            </a:r>
          </a:p>
          <a:p>
            <a:pPr algn="just"/>
            <a:r>
              <a:rPr lang="en-US" dirty="0"/>
              <a:t>Hierarchical abstractions of complex systems can also be applied to computer programs.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120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Encapsulation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pPr algn="just"/>
            <a:r>
              <a:rPr lang="en-US" dirty="0"/>
              <a:t>Encapsulation is the mechanism that binds together code and the data it manipulates, </a:t>
            </a:r>
            <a:r>
              <a:rPr lang="en-US" dirty="0" smtClean="0"/>
              <a:t>and keeps </a:t>
            </a:r>
            <a:r>
              <a:rPr lang="en-US" dirty="0"/>
              <a:t>both safe from outside interference and misuse.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system of wrapping data and functions into a single unit (called class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One way to think about encapsulation is as a protective wrapper that prevents the code and data from being arbitrarily accessed by other code defined outside the wrapper. </a:t>
            </a:r>
            <a:endParaRPr lang="en-US" dirty="0" smtClean="0"/>
          </a:p>
          <a:p>
            <a:pPr algn="just"/>
            <a:r>
              <a:rPr lang="en-US" dirty="0" smtClean="0"/>
              <a:t>Access </a:t>
            </a:r>
            <a:r>
              <a:rPr lang="en-US" dirty="0"/>
              <a:t>to the code and data inside the wrapper is tightly controlled through a well-defined 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Code in Java must be encapsulated in classes.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90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Inheritance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pPr algn="just"/>
            <a:r>
              <a:rPr lang="en-US" dirty="0"/>
              <a:t>Inheritance is the process by which one object acquires the properties of another object.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means to link and share some common properties of one class with other </a:t>
            </a:r>
            <a:r>
              <a:rPr lang="en-US" dirty="0" smtClean="0"/>
              <a:t>class.</a:t>
            </a:r>
          </a:p>
          <a:p>
            <a:pPr algn="just"/>
            <a:r>
              <a:rPr lang="en-US" dirty="0"/>
              <a:t>This is important because it supports the concept of hierarchical classification.</a:t>
            </a:r>
          </a:p>
          <a:p>
            <a:pPr algn="just"/>
            <a:r>
              <a:rPr lang="en-US" dirty="0"/>
              <a:t>A new subclass inherits all of the </a:t>
            </a:r>
            <a:r>
              <a:rPr lang="en-US" dirty="0" smtClean="0"/>
              <a:t>attributes of </a:t>
            </a:r>
            <a:r>
              <a:rPr lang="en-US" dirty="0"/>
              <a:t>all of its ancestors.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25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pPr algn="just"/>
            <a:r>
              <a:rPr lang="en-US" dirty="0"/>
              <a:t>Polymorphism is derived from </a:t>
            </a:r>
            <a:r>
              <a:rPr lang="en-US" dirty="0" smtClean="0"/>
              <a:t>two </a:t>
            </a:r>
            <a:r>
              <a:rPr lang="en-US" dirty="0"/>
              <a:t>Greek words: </a:t>
            </a:r>
            <a:r>
              <a:rPr lang="en-US" b="1" dirty="0"/>
              <a:t>poly</a:t>
            </a:r>
            <a:r>
              <a:rPr lang="en-US" dirty="0"/>
              <a:t> and </a:t>
            </a:r>
            <a:r>
              <a:rPr lang="en-US" b="1" dirty="0"/>
              <a:t>morphs</a:t>
            </a:r>
            <a:r>
              <a:rPr lang="en-US" dirty="0"/>
              <a:t>. The word </a:t>
            </a:r>
            <a:r>
              <a:rPr lang="en-US" b="1" dirty="0" smtClean="0"/>
              <a:t>poly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i="1" dirty="0"/>
              <a:t>many</a:t>
            </a:r>
            <a:r>
              <a:rPr lang="en-US" dirty="0"/>
              <a:t> and </a:t>
            </a:r>
            <a:r>
              <a:rPr lang="en-US" b="1" dirty="0" smtClean="0"/>
              <a:t>morphs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i="1" dirty="0"/>
              <a:t>forms</a:t>
            </a:r>
            <a:r>
              <a:rPr lang="en-US" dirty="0"/>
              <a:t>. So polymorphism means </a:t>
            </a:r>
            <a:r>
              <a:rPr lang="en-US" i="1" dirty="0"/>
              <a:t>many forms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the process of using a function/method for more than one purpose.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polymorphism in Java: </a:t>
            </a:r>
            <a:endParaRPr lang="en-US" dirty="0" smtClean="0"/>
          </a:p>
          <a:p>
            <a:pPr algn="just"/>
            <a:r>
              <a:rPr lang="en-US" dirty="0" smtClean="0"/>
              <a:t>Compile-time </a:t>
            </a:r>
            <a:r>
              <a:rPr lang="en-US" dirty="0"/>
              <a:t>polymorphism </a:t>
            </a:r>
            <a:r>
              <a:rPr lang="en-US" dirty="0" smtClean="0"/>
              <a:t>(overloading)</a:t>
            </a:r>
          </a:p>
          <a:p>
            <a:pPr algn="just"/>
            <a:r>
              <a:rPr lang="en-US" dirty="0" smtClean="0"/>
              <a:t>Runtime polymorphism (overriding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75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class Declaration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Any concept you wish to implement in a Java program must be encapsulated within a class.</a:t>
            </a:r>
          </a:p>
          <a:p>
            <a:pPr algn="just"/>
            <a:r>
              <a:rPr lang="en-US" dirty="0"/>
              <a:t>A class is a template for an object, and an object is an instance of a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class is declared by use of the </a:t>
            </a:r>
            <a:r>
              <a:rPr lang="en-US" b="1" dirty="0"/>
              <a:t>class</a:t>
            </a:r>
            <a:r>
              <a:rPr lang="en-US" dirty="0"/>
              <a:t> keyword. </a:t>
            </a:r>
          </a:p>
          <a:p>
            <a:pPr marL="457200" lvl="1" indent="0" algn="just">
              <a:buNone/>
            </a:pPr>
            <a:r>
              <a:rPr lang="en-US" dirty="0" smtClean="0"/>
              <a:t>&lt;class modifiers&gt; </a:t>
            </a:r>
            <a:r>
              <a:rPr lang="en-US" dirty="0"/>
              <a:t>class </a:t>
            </a:r>
            <a:r>
              <a:rPr lang="en-US" dirty="0" smtClean="0"/>
              <a:t>&lt;class name&gt; &lt;</a:t>
            </a:r>
            <a:r>
              <a:rPr lang="en-US" dirty="0"/>
              <a:t>extends clause&gt; &lt;implements clause</a:t>
            </a:r>
            <a:r>
              <a:rPr lang="en-US" dirty="0" smtClean="0"/>
              <a:t>&gt;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{</a:t>
            </a:r>
          </a:p>
          <a:p>
            <a:pPr marL="457200" lvl="1" indent="0" algn="just">
              <a:buNone/>
            </a:pPr>
            <a:r>
              <a:rPr lang="en-US" dirty="0" smtClean="0"/>
              <a:t>	&lt;</a:t>
            </a:r>
            <a:r>
              <a:rPr lang="en-US" dirty="0"/>
              <a:t>field declarations&gt;</a:t>
            </a:r>
          </a:p>
          <a:p>
            <a:pPr marL="457200" lvl="1" indent="0" algn="just">
              <a:buNone/>
            </a:pPr>
            <a:r>
              <a:rPr lang="en-US" dirty="0" smtClean="0"/>
              <a:t>	&lt;</a:t>
            </a:r>
            <a:r>
              <a:rPr lang="en-US" dirty="0"/>
              <a:t>method declarations&gt;</a:t>
            </a:r>
          </a:p>
          <a:p>
            <a:pPr marL="457200" lvl="1" indent="0" algn="just">
              <a:buNone/>
            </a:pPr>
            <a:r>
              <a:rPr lang="en-US" dirty="0"/>
              <a:t>&lt;nested </a:t>
            </a:r>
            <a:r>
              <a:rPr lang="en-US" dirty="0" smtClean="0"/>
              <a:t>class/interface </a:t>
            </a:r>
            <a:r>
              <a:rPr lang="en-US" dirty="0"/>
              <a:t>declarations&gt;</a:t>
            </a:r>
          </a:p>
          <a:p>
            <a:pPr marL="457200" lvl="1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constructor declarations&gt;</a:t>
            </a:r>
          </a:p>
          <a:p>
            <a:pPr marL="457200" lvl="1" indent="0" algn="just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3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class Declaration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data, or variables, defined within a class are called instance variables. </a:t>
            </a:r>
          </a:p>
          <a:p>
            <a:pPr algn="just"/>
            <a:r>
              <a:rPr lang="en-US" dirty="0"/>
              <a:t>Collectively, the methods and variables defined within a </a:t>
            </a:r>
            <a:r>
              <a:rPr lang="en-US" dirty="0" smtClean="0"/>
              <a:t>class are </a:t>
            </a:r>
            <a:r>
              <a:rPr lang="en-US" dirty="0"/>
              <a:t>called members of the class.</a:t>
            </a:r>
          </a:p>
          <a:p>
            <a:pPr algn="just"/>
            <a:r>
              <a:rPr lang="en-US" dirty="0"/>
              <a:t>Variables defined within a class are called instance variables because each instance of the class (that is, each object of the class) contains its own copy of these variables.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object has its own copies of the instance variables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Changes </a:t>
            </a:r>
            <a:r>
              <a:rPr lang="en-US" dirty="0"/>
              <a:t>to the instance variables of one object have no effect on the instance variables of another.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174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1360</Words>
  <Application>Microsoft Office PowerPoint</Application>
  <PresentationFormat>Custom</PresentationFormat>
  <Paragraphs>347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Object-Oriented Programming (OOP)</vt:lpstr>
      <vt:lpstr>OOP</vt:lpstr>
      <vt:lpstr>OOP</vt:lpstr>
      <vt:lpstr>Abstraction</vt:lpstr>
      <vt:lpstr>Encapsulation</vt:lpstr>
      <vt:lpstr>Inheritance</vt:lpstr>
      <vt:lpstr>Polymorphism</vt:lpstr>
      <vt:lpstr>class Declaration</vt:lpstr>
      <vt:lpstr>class Declaration</vt:lpstr>
      <vt:lpstr>Declaring Objects</vt:lpstr>
      <vt:lpstr>Introducing Methods</vt:lpstr>
      <vt:lpstr>Example</vt:lpstr>
      <vt:lpstr>Example</vt:lpstr>
      <vt:lpstr>Overloading Methods</vt:lpstr>
      <vt:lpstr>Overloading Methods</vt:lpstr>
      <vt:lpstr>Overloading Methods</vt:lpstr>
      <vt:lpstr>Overloading Methods</vt:lpstr>
      <vt:lpstr>Overloading Methods</vt:lpstr>
      <vt:lpstr>Overloading Methods</vt:lpstr>
      <vt:lpstr>Overloading Methods</vt:lpstr>
      <vt:lpstr>Objects as Parameters</vt:lpstr>
      <vt:lpstr>Objects as Parameters</vt:lpstr>
      <vt:lpstr>Objects as return type</vt:lpstr>
      <vt:lpstr>Objects as return type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Windows User</dc:creator>
  <cp:lastModifiedBy>Kuldeep Singh</cp:lastModifiedBy>
  <cp:revision>231</cp:revision>
  <dcterms:created xsi:type="dcterms:W3CDTF">2021-05-18T10:29:06Z</dcterms:created>
  <dcterms:modified xsi:type="dcterms:W3CDTF">2022-05-20T03:00:25Z</dcterms:modified>
</cp:coreProperties>
</file>