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6" r:id="rId8"/>
    <p:sldId id="267" r:id="rId9"/>
    <p:sldId id="268" r:id="rId10"/>
    <p:sldId id="269" r:id="rId11"/>
    <p:sldId id="264" r:id="rId12"/>
    <p:sldId id="263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7" autoAdjust="0"/>
    <p:restoredTop sz="94660"/>
  </p:normalViewPr>
  <p:slideViewPr>
    <p:cSldViewPr snapToGrid="0">
      <p:cViewPr varScale="1">
        <p:scale>
          <a:sx n="64" d="100"/>
          <a:sy n="64" d="100"/>
        </p:scale>
        <p:origin x="-560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55E3-5B56-4B56-B874-E1B4912F49D0}" type="datetimeFigureOut">
              <a:rPr lang="en-US" smtClean="0"/>
              <a:pPr/>
              <a:t>20-May-22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D14-71D8-476E-97F2-2C005BFD3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934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55E3-5B56-4B56-B874-E1B4912F49D0}" type="datetimeFigureOut">
              <a:rPr lang="en-US" smtClean="0"/>
              <a:pPr/>
              <a:t>20-May-22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D14-71D8-476E-97F2-2C005BFD3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441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55E3-5B56-4B56-B874-E1B4912F49D0}" type="datetimeFigureOut">
              <a:rPr lang="en-US" smtClean="0"/>
              <a:pPr/>
              <a:t>20-May-22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D14-71D8-476E-97F2-2C005BFD3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26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55E3-5B56-4B56-B874-E1B4912F49D0}" type="datetimeFigureOut">
              <a:rPr lang="en-US" smtClean="0"/>
              <a:pPr/>
              <a:t>20-May-22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D14-71D8-476E-97F2-2C005BFD3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922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55E3-5B56-4B56-B874-E1B4912F49D0}" type="datetimeFigureOut">
              <a:rPr lang="en-US" smtClean="0"/>
              <a:pPr/>
              <a:t>20-May-22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D14-71D8-476E-97F2-2C005BFD3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968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55E3-5B56-4B56-B874-E1B4912F49D0}" type="datetimeFigureOut">
              <a:rPr lang="en-US" smtClean="0"/>
              <a:pPr/>
              <a:t>20-May-22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D14-71D8-476E-97F2-2C005BFD3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813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55E3-5B56-4B56-B874-E1B4912F49D0}" type="datetimeFigureOut">
              <a:rPr lang="en-US" smtClean="0"/>
              <a:pPr/>
              <a:t>20-May-22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D14-71D8-476E-97F2-2C005BFD3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066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55E3-5B56-4B56-B874-E1B4912F49D0}" type="datetimeFigureOut">
              <a:rPr lang="en-US" smtClean="0"/>
              <a:pPr/>
              <a:t>20-May-22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D14-71D8-476E-97F2-2C005BFD3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008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55E3-5B56-4B56-B874-E1B4912F49D0}" type="datetimeFigureOut">
              <a:rPr lang="en-US" smtClean="0"/>
              <a:pPr/>
              <a:t>20-May-22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D14-71D8-476E-97F2-2C005BFD3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642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55E3-5B56-4B56-B874-E1B4912F49D0}" type="datetimeFigureOut">
              <a:rPr lang="en-US" smtClean="0"/>
              <a:pPr/>
              <a:t>20-May-22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D14-71D8-476E-97F2-2C005BFD3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316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55E3-5B56-4B56-B874-E1B4912F49D0}" type="datetimeFigureOut">
              <a:rPr lang="en-US" smtClean="0"/>
              <a:pPr/>
              <a:t>20-May-22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D14-71D8-476E-97F2-2C005BFD3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732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255E3-5B56-4B56-B874-E1B4912F49D0}" type="datetimeFigureOut">
              <a:rPr lang="en-US" smtClean="0"/>
              <a:pPr/>
              <a:t>20-May-22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3DD14-71D8-476E-97F2-2C005BFD3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510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Overriding &amp; </a:t>
            </a:r>
            <a:r>
              <a:rPr lang="en-US" smtClean="0"/>
              <a:t>super keyword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70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Types of Inheritance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624149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Hybrid </a:t>
            </a:r>
            <a:r>
              <a:rPr lang="en-US" dirty="0"/>
              <a:t>Inheritance(Through Interfaces): It is a mix of two or more of the above types of inheritance. Since java doesn’t support multiple inheritances with classes, hybrid inheritance is also not possible with classes. </a:t>
            </a:r>
            <a:endParaRPr lang="en-US" dirty="0" smtClean="0"/>
          </a:p>
          <a:p>
            <a:pPr algn="just"/>
            <a:r>
              <a:rPr lang="en-US" dirty="0"/>
              <a:t>class A serves as a base class for the derived class B and C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And again class B </a:t>
            </a:r>
            <a:r>
              <a:rPr lang="en-US" dirty="0"/>
              <a:t>and </a:t>
            </a:r>
            <a:r>
              <a:rPr lang="en-US" dirty="0" smtClean="0"/>
              <a:t>C </a:t>
            </a:r>
            <a:r>
              <a:rPr lang="en-US" dirty="0"/>
              <a:t>serves as a base class for the derived class C.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274" y="3189190"/>
            <a:ext cx="4153814" cy="373604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303526" y="3189190"/>
            <a:ext cx="5706030" cy="2619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/>
              <a:t>All are interface</a:t>
            </a:r>
          </a:p>
          <a:p>
            <a:pPr algn="just"/>
            <a:r>
              <a:rPr lang="en-US" sz="2000" dirty="0" smtClean="0"/>
              <a:t>A as interface and B/C </a:t>
            </a:r>
            <a:r>
              <a:rPr lang="en-US" sz="2000" dirty="0"/>
              <a:t>interface</a:t>
            </a:r>
            <a:r>
              <a:rPr lang="en-US" sz="2000" dirty="0" smtClean="0"/>
              <a:t>, D as a class</a:t>
            </a:r>
          </a:p>
          <a:p>
            <a:pPr algn="just"/>
            <a:r>
              <a:rPr lang="en-US" sz="2000" dirty="0" smtClean="0"/>
              <a:t>A </a:t>
            </a:r>
            <a:r>
              <a:rPr lang="en-US" sz="2000"/>
              <a:t>as </a:t>
            </a:r>
            <a:r>
              <a:rPr lang="en-US" sz="2000" smtClean="0"/>
              <a:t>interface and </a:t>
            </a:r>
            <a:r>
              <a:rPr lang="en-US" sz="2000" dirty="0" smtClean="0"/>
              <a:t>B/C class (</a:t>
            </a:r>
            <a:r>
              <a:rPr lang="en-US" sz="2000" dirty="0"/>
              <a:t>B/C interface</a:t>
            </a:r>
            <a:r>
              <a:rPr lang="en-US" sz="2000" dirty="0" smtClean="0"/>
              <a:t>), </a:t>
            </a:r>
            <a:r>
              <a:rPr lang="en-US" sz="2000" dirty="0"/>
              <a:t>D as a class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3457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 Superclass Variable Can Reference a Subclass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616510"/>
            <a:ext cx="10735235" cy="624149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4000" dirty="0"/>
              <a:t>A reference variable of a superclass can be assigned a reference to any subclass derived from that superclass</a:t>
            </a:r>
            <a:r>
              <a:rPr lang="en-US" sz="4000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class B extends A {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k=100;</a:t>
            </a:r>
          </a:p>
          <a:p>
            <a:pPr marL="0" indent="0" algn="just">
              <a:buNone/>
            </a:pPr>
            <a:r>
              <a:rPr lang="en-US" dirty="0"/>
              <a:t>	void </a:t>
            </a:r>
            <a:r>
              <a:rPr lang="en-US" dirty="0" err="1"/>
              <a:t>showk</a:t>
            </a:r>
            <a:r>
              <a:rPr lang="en-US" dirty="0"/>
              <a:t>() </a:t>
            </a:r>
          </a:p>
          <a:p>
            <a:pPr marL="0" indent="0" algn="just">
              <a:buNone/>
            </a:pPr>
            <a:r>
              <a:rPr lang="en-US" dirty="0"/>
              <a:t>	{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("k: " + k);</a:t>
            </a:r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 []) {</a:t>
            </a:r>
          </a:p>
          <a:p>
            <a:pPr marL="0" indent="0" algn="just">
              <a:buNone/>
            </a:pPr>
            <a:r>
              <a:rPr lang="en-US" dirty="0"/>
              <a:t>	A </a:t>
            </a:r>
            <a:r>
              <a:rPr lang="en-US" dirty="0" err="1"/>
              <a:t>superOb</a:t>
            </a:r>
            <a:r>
              <a:rPr lang="en-US" dirty="0"/>
              <a:t> = new A();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 err="1" smtClean="0"/>
              <a:t>superRef</a:t>
            </a:r>
            <a:r>
              <a:rPr lang="en-US" dirty="0" smtClean="0"/>
              <a:t> </a:t>
            </a:r>
            <a:r>
              <a:rPr lang="en-US" dirty="0"/>
              <a:t>= new B();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("Method with </a:t>
            </a:r>
            <a:r>
              <a:rPr lang="en-US" dirty="0" err="1"/>
              <a:t>super_Object</a:t>
            </a:r>
            <a:r>
              <a:rPr lang="en-US" dirty="0"/>
              <a:t>: ");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superOb.showij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("Method with </a:t>
            </a:r>
            <a:r>
              <a:rPr lang="en-US" dirty="0" err="1" smtClean="0"/>
              <a:t>super_Reference</a:t>
            </a:r>
            <a:r>
              <a:rPr lang="en-US" dirty="0" smtClean="0"/>
              <a:t> : </a:t>
            </a:r>
            <a:r>
              <a:rPr lang="en-US" dirty="0"/>
              <a:t>");</a:t>
            </a:r>
          </a:p>
          <a:p>
            <a:pPr marL="0" indent="0" algn="just">
              <a:buNone/>
            </a:pPr>
            <a:r>
              <a:rPr lang="en-US" dirty="0"/>
              <a:t>	 </a:t>
            </a:r>
            <a:r>
              <a:rPr lang="en-US" dirty="0" err="1"/>
              <a:t>superRef</a:t>
            </a:r>
            <a:r>
              <a:rPr lang="en-US" dirty="0" err="1" smtClean="0"/>
              <a:t>.showij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	 </a:t>
            </a:r>
            <a:r>
              <a:rPr lang="en-US" dirty="0" err="1"/>
              <a:t>superRef</a:t>
            </a:r>
            <a:r>
              <a:rPr lang="en-US" dirty="0" err="1" smtClean="0"/>
              <a:t>.showk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	}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93859" y="1060262"/>
            <a:ext cx="5298141" cy="5560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 smtClean="0"/>
              <a:t>class A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=5, j=10;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 smtClean="0"/>
              <a:t>	void </a:t>
            </a:r>
            <a:r>
              <a:rPr lang="en-US" sz="2000" dirty="0" err="1" smtClean="0"/>
              <a:t>showij</a:t>
            </a:r>
            <a:r>
              <a:rPr lang="en-US" sz="2000" dirty="0" smtClean="0"/>
              <a:t>()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 smtClean="0"/>
              <a:t>	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</a:t>
            </a:r>
            <a:r>
              <a:rPr lang="en-US" sz="2000" dirty="0" err="1" smtClean="0"/>
              <a:t>i</a:t>
            </a:r>
            <a:r>
              <a:rPr lang="en-US" sz="2000" dirty="0" smtClean="0"/>
              <a:t> and j: " + </a:t>
            </a:r>
            <a:r>
              <a:rPr lang="en-US" sz="2000" dirty="0" err="1" smtClean="0"/>
              <a:t>i</a:t>
            </a:r>
            <a:r>
              <a:rPr lang="en-US" sz="2000" dirty="0" smtClean="0"/>
              <a:t> + " " + j);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 smtClean="0"/>
              <a:t>	}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 smtClean="0"/>
              <a:t>	}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56225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 Superclass Variable Can Reference a Subclass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556045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References denote objects and are used to manipulate objects.</a:t>
            </a:r>
          </a:p>
          <a:p>
            <a:pPr algn="just"/>
            <a:r>
              <a:rPr lang="en-US" dirty="0" smtClean="0"/>
              <a:t>When a </a:t>
            </a:r>
            <a:r>
              <a:rPr lang="en-US" dirty="0"/>
              <a:t>reference to a subclass object is assigned to a superclass reference variable, you will have access only to those parts of the object defined by the superclass.</a:t>
            </a:r>
          </a:p>
          <a:p>
            <a:pPr algn="just"/>
            <a:r>
              <a:rPr lang="en-US" dirty="0"/>
              <a:t>This is why </a:t>
            </a:r>
            <a:r>
              <a:rPr lang="en-US" dirty="0" err="1"/>
              <a:t>superRef</a:t>
            </a:r>
            <a:r>
              <a:rPr lang="en-US" dirty="0"/>
              <a:t> </a:t>
            </a:r>
            <a:r>
              <a:rPr lang="en-US" dirty="0" smtClean="0"/>
              <a:t>can’t </a:t>
            </a:r>
            <a:r>
              <a:rPr lang="en-US" dirty="0"/>
              <a:t>access </a:t>
            </a:r>
            <a:r>
              <a:rPr lang="en-US" dirty="0" err="1" smtClean="0"/>
              <a:t>showk</a:t>
            </a:r>
            <a:r>
              <a:rPr lang="en-US" dirty="0" smtClean="0"/>
              <a:t>() </a:t>
            </a:r>
            <a:r>
              <a:rPr lang="en-US" dirty="0"/>
              <a:t>even when it refers to a </a:t>
            </a:r>
            <a:r>
              <a:rPr lang="en-US" dirty="0" smtClean="0"/>
              <a:t>sub-class </a:t>
            </a:r>
            <a:r>
              <a:rPr lang="en-US" dirty="0"/>
              <a:t>object. If you think about it, this makes sense, because the superclass has no knowledge of what a subclass adds to it. 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30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Using super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5560453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super</a:t>
            </a:r>
            <a:r>
              <a:rPr lang="en-US" dirty="0" smtClean="0"/>
              <a:t> keyword </a:t>
            </a:r>
            <a:r>
              <a:rPr lang="en-US" dirty="0"/>
              <a:t>has two general forms</a:t>
            </a:r>
            <a:r>
              <a:rPr lang="en-US" dirty="0" smtClean="0"/>
              <a:t>.</a:t>
            </a:r>
          </a:p>
          <a:p>
            <a:pPr marL="806450" indent="-457200" algn="just">
              <a:buFont typeface="+mj-lt"/>
              <a:buAutoNum type="romanLcPeriod"/>
            </a:pPr>
            <a:r>
              <a:rPr lang="en-US" dirty="0" smtClean="0"/>
              <a:t>To access </a:t>
            </a:r>
            <a:r>
              <a:rPr lang="en-US" dirty="0"/>
              <a:t>a member of the </a:t>
            </a:r>
            <a:r>
              <a:rPr lang="en-US" dirty="0" smtClean="0"/>
              <a:t>superclass</a:t>
            </a:r>
          </a:p>
          <a:p>
            <a:pPr marL="806450" indent="-457200" algn="just">
              <a:buFont typeface="+mj-lt"/>
              <a:buAutoNum type="romanLcPeriod"/>
            </a:pPr>
            <a:r>
              <a:rPr lang="en-US" dirty="0" smtClean="0"/>
              <a:t>To call </a:t>
            </a:r>
            <a:r>
              <a:rPr lang="en-US" dirty="0"/>
              <a:t>the </a:t>
            </a:r>
            <a:r>
              <a:rPr lang="en-US" dirty="0" smtClean="0"/>
              <a:t>superclass </a:t>
            </a:r>
            <a:r>
              <a:rPr lang="en-US" dirty="0"/>
              <a:t>constructor</a:t>
            </a:r>
          </a:p>
          <a:p>
            <a:pPr algn="just"/>
            <a:r>
              <a:rPr lang="en-US" dirty="0" smtClean="0"/>
              <a:t>When </a:t>
            </a:r>
            <a:r>
              <a:rPr lang="en-US" dirty="0"/>
              <a:t>a subclass needs </a:t>
            </a:r>
            <a:r>
              <a:rPr lang="en-US" dirty="0" smtClean="0"/>
              <a:t>to refer </a:t>
            </a:r>
            <a:r>
              <a:rPr lang="en-US" dirty="0"/>
              <a:t>to its immediate superclass, it can do so by use of the keyword </a:t>
            </a:r>
            <a:r>
              <a:rPr lang="en-US" b="1" dirty="0"/>
              <a:t>super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		</a:t>
            </a:r>
            <a:r>
              <a:rPr lang="en-US" b="1" dirty="0" err="1" smtClean="0"/>
              <a:t>super</a:t>
            </a:r>
            <a:r>
              <a:rPr lang="en-US" dirty="0" err="1" smtClean="0"/>
              <a:t>.</a:t>
            </a:r>
            <a:r>
              <a:rPr lang="en-US" i="1" dirty="0" err="1" smtClean="0"/>
              <a:t>member</a:t>
            </a:r>
            <a:r>
              <a:rPr lang="en-US" dirty="0" smtClean="0"/>
              <a:t> </a:t>
            </a:r>
            <a:endParaRPr lang="en-US" dirty="0"/>
          </a:p>
          <a:p>
            <a:pPr algn="just"/>
            <a:r>
              <a:rPr lang="en-US" dirty="0"/>
              <a:t>Here, </a:t>
            </a:r>
            <a:r>
              <a:rPr lang="en-US" i="1" dirty="0"/>
              <a:t>member</a:t>
            </a:r>
            <a:r>
              <a:rPr lang="en-US" dirty="0"/>
              <a:t> can be either a </a:t>
            </a:r>
            <a:r>
              <a:rPr lang="en-US" i="1" dirty="0"/>
              <a:t>method</a:t>
            </a:r>
            <a:r>
              <a:rPr lang="en-US" dirty="0"/>
              <a:t> or an </a:t>
            </a:r>
            <a:r>
              <a:rPr lang="en-US" i="1" dirty="0"/>
              <a:t>instance variable</a:t>
            </a:r>
            <a:r>
              <a:rPr lang="en-US" dirty="0"/>
              <a:t>.</a:t>
            </a:r>
          </a:p>
          <a:p>
            <a:pPr algn="just"/>
            <a:r>
              <a:rPr lang="en-US" b="1" dirty="0" smtClean="0"/>
              <a:t>super</a:t>
            </a:r>
            <a:r>
              <a:rPr lang="en-US" dirty="0" smtClean="0"/>
              <a:t> </a:t>
            </a:r>
            <a:r>
              <a:rPr lang="en-US" dirty="0"/>
              <a:t>is most applicable to situations in which member </a:t>
            </a:r>
            <a:r>
              <a:rPr lang="en-US" dirty="0" smtClean="0"/>
              <a:t>names of </a:t>
            </a:r>
            <a:r>
              <a:rPr lang="en-US" dirty="0"/>
              <a:t>a subclass hide members by the same name in the superclass.</a:t>
            </a:r>
          </a:p>
        </p:txBody>
      </p:sp>
    </p:spTree>
    <p:extLst>
      <p:ext uri="{BB962C8B-B14F-4D97-AF65-F5344CB8AC3E}">
        <p14:creationId xmlns:p14="http://schemas.microsoft.com/office/powerpoint/2010/main" xmlns="" val="23644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Using super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614736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Example:</a:t>
            </a:r>
          </a:p>
          <a:p>
            <a:pPr marL="457200" lvl="1" indent="0" algn="just">
              <a:buNone/>
            </a:pPr>
            <a:r>
              <a:rPr lang="en-US" dirty="0"/>
              <a:t>class A {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=5;</a:t>
            </a:r>
          </a:p>
          <a:p>
            <a:pPr marL="457200" lvl="1" indent="0" algn="just">
              <a:buNone/>
            </a:pPr>
            <a:r>
              <a:rPr lang="en-US" dirty="0"/>
              <a:t>}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 smtClean="0"/>
              <a:t>class </a:t>
            </a:r>
            <a:r>
              <a:rPr lang="en-US" dirty="0"/>
              <a:t>B extends A {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=100;</a:t>
            </a:r>
          </a:p>
          <a:p>
            <a:pPr marL="457200" lvl="1" indent="0" algn="just">
              <a:buNone/>
            </a:pPr>
            <a:r>
              <a:rPr lang="en-US" dirty="0"/>
              <a:t>	void show() </a:t>
            </a:r>
          </a:p>
          <a:p>
            <a:pPr marL="457200" lvl="1" indent="0" algn="just">
              <a:buNone/>
            </a:pPr>
            <a:r>
              <a:rPr lang="en-US" dirty="0"/>
              <a:t>	{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i</a:t>
            </a:r>
            <a:r>
              <a:rPr lang="en-US" dirty="0"/>
              <a:t> in superclass: " + </a:t>
            </a:r>
            <a:r>
              <a:rPr lang="en-US" dirty="0" err="1"/>
              <a:t>super.i</a:t>
            </a:r>
            <a:r>
              <a:rPr lang="en-US" dirty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i</a:t>
            </a:r>
            <a:r>
              <a:rPr lang="en-US" dirty="0"/>
              <a:t> in subclass: " +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	}</a:t>
            </a:r>
          </a:p>
          <a:p>
            <a:pPr marL="457200" lvl="1" indent="0" algn="just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 []) {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B </a:t>
            </a:r>
            <a:r>
              <a:rPr lang="en-US" dirty="0" err="1"/>
              <a:t>superRef</a:t>
            </a:r>
            <a:r>
              <a:rPr lang="en-US" dirty="0"/>
              <a:t> = new B();</a:t>
            </a:r>
          </a:p>
          <a:p>
            <a:pPr marL="457200" lvl="1" indent="0" algn="just">
              <a:buNone/>
            </a:pPr>
            <a:r>
              <a:rPr lang="en-US" dirty="0" smtClean="0"/>
              <a:t>	</a:t>
            </a:r>
            <a:r>
              <a:rPr lang="en-US" dirty="0"/>
              <a:t>	 </a:t>
            </a:r>
            <a:r>
              <a:rPr lang="en-US" dirty="0" err="1"/>
              <a:t>superRef.show</a:t>
            </a:r>
            <a:r>
              <a:rPr lang="en-US" dirty="0"/>
              <a:t>();</a:t>
            </a:r>
          </a:p>
          <a:p>
            <a:pPr marL="457200" lvl="1" indent="0" algn="just">
              <a:buNone/>
            </a:pPr>
            <a:r>
              <a:rPr lang="en-US" dirty="0"/>
              <a:t>	}</a:t>
            </a:r>
          </a:p>
          <a:p>
            <a:pPr marL="457200" lvl="1" indent="0" algn="just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53658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Using super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614736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Example:</a:t>
            </a:r>
          </a:p>
          <a:p>
            <a:pPr marL="457200" lvl="1" indent="0" algn="just">
              <a:buNone/>
            </a:pPr>
            <a:r>
              <a:rPr lang="en-US" dirty="0"/>
              <a:t>class A {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=5;</a:t>
            </a:r>
          </a:p>
          <a:p>
            <a:pPr marL="457200" lvl="1" indent="0" algn="just">
              <a:buNone/>
            </a:pPr>
            <a:r>
              <a:rPr lang="en-US" dirty="0"/>
              <a:t>}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 smtClean="0"/>
              <a:t>class </a:t>
            </a:r>
            <a:r>
              <a:rPr lang="en-US" dirty="0"/>
              <a:t>B extends A {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=100;</a:t>
            </a:r>
          </a:p>
          <a:p>
            <a:pPr marL="457200" lvl="1" indent="0" algn="just">
              <a:buNone/>
            </a:pPr>
            <a:r>
              <a:rPr lang="en-US" dirty="0"/>
              <a:t>	void show() </a:t>
            </a:r>
          </a:p>
          <a:p>
            <a:pPr marL="457200" lvl="1" indent="0" algn="just">
              <a:buNone/>
            </a:pPr>
            <a:r>
              <a:rPr lang="en-US" dirty="0"/>
              <a:t>	{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i</a:t>
            </a:r>
            <a:r>
              <a:rPr lang="en-US" dirty="0"/>
              <a:t> in superclass: " + </a:t>
            </a:r>
            <a:r>
              <a:rPr lang="en-US" dirty="0" err="1"/>
              <a:t>super.i</a:t>
            </a:r>
            <a:r>
              <a:rPr lang="en-US" dirty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i</a:t>
            </a:r>
            <a:r>
              <a:rPr lang="en-US" dirty="0"/>
              <a:t> in subclass: " +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457200" lvl="1" indent="0" algn="just">
              <a:buNone/>
            </a:pPr>
            <a:r>
              <a:rPr lang="en-US" dirty="0"/>
              <a:t>	}</a:t>
            </a:r>
          </a:p>
          <a:p>
            <a:pPr marL="457200" lvl="1" indent="0" algn="just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 []) {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B </a:t>
            </a:r>
            <a:r>
              <a:rPr lang="en-US" dirty="0" err="1"/>
              <a:t>superRef</a:t>
            </a:r>
            <a:r>
              <a:rPr lang="en-US" dirty="0"/>
              <a:t> = new B();</a:t>
            </a:r>
          </a:p>
          <a:p>
            <a:pPr marL="457200" lvl="1" indent="0" algn="just">
              <a:buNone/>
            </a:pPr>
            <a:r>
              <a:rPr lang="en-US" dirty="0" smtClean="0"/>
              <a:t>	</a:t>
            </a:r>
            <a:r>
              <a:rPr lang="en-US" dirty="0"/>
              <a:t>	 </a:t>
            </a:r>
            <a:r>
              <a:rPr lang="en-US" dirty="0" err="1"/>
              <a:t>superRef.show</a:t>
            </a:r>
            <a:r>
              <a:rPr lang="en-US" dirty="0"/>
              <a:t>();</a:t>
            </a:r>
          </a:p>
          <a:p>
            <a:pPr marL="457200" lvl="1" indent="0" algn="just">
              <a:buNone/>
            </a:pPr>
            <a:r>
              <a:rPr lang="en-US" dirty="0"/>
              <a:t>	}</a:t>
            </a:r>
          </a:p>
          <a:p>
            <a:pPr marL="457200" lvl="1" indent="0" algn="just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47848" y="4473109"/>
            <a:ext cx="3124199" cy="229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b="1" dirty="0" smtClean="0"/>
              <a:t>Output:</a:t>
            </a:r>
          </a:p>
          <a:p>
            <a:pPr marL="457200" lvl="1" indent="0" algn="just">
              <a:buNone/>
            </a:pPr>
            <a:r>
              <a:rPr lang="it-IT" sz="2000" dirty="0"/>
              <a:t>i in superclass: 5</a:t>
            </a:r>
          </a:p>
          <a:p>
            <a:pPr marL="457200" lvl="1" indent="0" algn="just">
              <a:buNone/>
            </a:pPr>
            <a:r>
              <a:rPr lang="it-IT" sz="2000" dirty="0"/>
              <a:t>i in subclass: 100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401544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556045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a class hierarchy, when a method in a </a:t>
            </a:r>
            <a:r>
              <a:rPr lang="en-US" i="1" dirty="0"/>
              <a:t>subclass</a:t>
            </a:r>
            <a:r>
              <a:rPr lang="en-US" dirty="0"/>
              <a:t> has the </a:t>
            </a:r>
            <a:r>
              <a:rPr lang="en-US" b="1" dirty="0"/>
              <a:t>same name </a:t>
            </a:r>
            <a:r>
              <a:rPr lang="en-US" dirty="0"/>
              <a:t>and </a:t>
            </a:r>
            <a:r>
              <a:rPr lang="en-US" b="1" dirty="0"/>
              <a:t>type signature </a:t>
            </a:r>
            <a:r>
              <a:rPr lang="en-US" dirty="0" smtClean="0"/>
              <a:t>as a </a:t>
            </a:r>
            <a:r>
              <a:rPr lang="en-US" dirty="0"/>
              <a:t>method in its </a:t>
            </a:r>
            <a:r>
              <a:rPr lang="en-US" i="1" dirty="0"/>
              <a:t>superclass</a:t>
            </a:r>
            <a:r>
              <a:rPr lang="en-US" dirty="0"/>
              <a:t>, then the method in the subclass is said to override the method </a:t>
            </a:r>
            <a:r>
              <a:rPr lang="en-US" dirty="0" smtClean="0"/>
              <a:t>in the </a:t>
            </a:r>
            <a:r>
              <a:rPr lang="en-US" dirty="0"/>
              <a:t>superclass.</a:t>
            </a:r>
          </a:p>
        </p:txBody>
      </p:sp>
    </p:spTree>
    <p:extLst>
      <p:ext uri="{BB962C8B-B14F-4D97-AF65-F5344CB8AC3E}">
        <p14:creationId xmlns:p14="http://schemas.microsoft.com/office/powerpoint/2010/main" xmlns="" val="33114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1" y="616510"/>
            <a:ext cx="5432611" cy="55604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class A {</a:t>
            </a:r>
          </a:p>
          <a:p>
            <a:pPr marL="0" indent="0" algn="just">
              <a:buNone/>
            </a:pPr>
            <a:r>
              <a:rPr lang="en-US" sz="2000" dirty="0"/>
              <a:t>	void show () </a:t>
            </a:r>
          </a:p>
          <a:p>
            <a:pPr marL="0" indent="0" algn="just">
              <a:buNone/>
            </a:pPr>
            <a:r>
              <a:rPr lang="en-US" sz="2000" dirty="0"/>
              <a:t>	{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err="1"/>
              <a:t>System.out.print</a:t>
            </a:r>
            <a:r>
              <a:rPr lang="en-US" sz="2000" dirty="0"/>
              <a:t>("show() in super class");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</a:p>
          <a:p>
            <a:pPr marL="0" indent="0" algn="just">
              <a:buNone/>
            </a:pPr>
            <a:r>
              <a:rPr lang="en-US" sz="2000" dirty="0" smtClean="0"/>
              <a:t>}</a:t>
            </a:r>
          </a:p>
          <a:p>
            <a:pPr marL="0" indent="0" algn="just">
              <a:buNone/>
            </a:pPr>
            <a:endParaRPr lang="en-US" sz="2000" dirty="0" smtClean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136340" y="616510"/>
            <a:ext cx="5921189" cy="5560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 smtClean="0"/>
              <a:t>class B extends A {</a:t>
            </a:r>
          </a:p>
          <a:p>
            <a:pPr marL="0" indent="0" algn="just">
              <a:buNone/>
            </a:pPr>
            <a:r>
              <a:rPr lang="en-US" sz="2000" dirty="0" smtClean="0"/>
              <a:t>	</a:t>
            </a:r>
            <a:r>
              <a:rPr lang="en-US" sz="2000" dirty="0"/>
              <a:t>void show() </a:t>
            </a:r>
          </a:p>
          <a:p>
            <a:pPr marL="0" indent="0" algn="just">
              <a:buNone/>
            </a:pPr>
            <a:r>
              <a:rPr lang="en-US" sz="2000" dirty="0"/>
              <a:t>	{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err="1"/>
              <a:t>System.out.print</a:t>
            </a:r>
            <a:r>
              <a:rPr lang="en-US" sz="2000" dirty="0"/>
              <a:t>("show() in sub class");</a:t>
            </a:r>
          </a:p>
          <a:p>
            <a:pPr marL="0" indent="0" algn="just">
              <a:buNone/>
            </a:pPr>
            <a:r>
              <a:rPr lang="en-US" sz="2000" dirty="0"/>
              <a:t>	}</a:t>
            </a:r>
          </a:p>
          <a:p>
            <a:pPr marL="0" indent="0" algn="just">
              <a:buNone/>
            </a:pPr>
            <a:r>
              <a:rPr lang="en-US" sz="2000" dirty="0"/>
              <a:t>	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 []) {</a:t>
            </a:r>
          </a:p>
          <a:p>
            <a:pPr marL="0" indent="0" algn="just">
              <a:buNone/>
            </a:pPr>
            <a:r>
              <a:rPr lang="en-US" sz="2000" dirty="0"/>
              <a:t>		B </a:t>
            </a:r>
            <a:r>
              <a:rPr lang="en-US" sz="2000" dirty="0" err="1"/>
              <a:t>subOb</a:t>
            </a:r>
            <a:r>
              <a:rPr lang="en-US" sz="2000" dirty="0"/>
              <a:t> = new B();</a:t>
            </a:r>
          </a:p>
          <a:p>
            <a:pPr marL="0" indent="0" algn="just">
              <a:buNone/>
            </a:pPr>
            <a:r>
              <a:rPr lang="en-US" sz="2000" dirty="0"/>
              <a:t>		</a:t>
            </a:r>
            <a:r>
              <a:rPr lang="en-US" sz="2000" dirty="0" err="1"/>
              <a:t>subOb.show</a:t>
            </a:r>
            <a:r>
              <a:rPr lang="en-US" sz="2000" dirty="0"/>
              <a:t>();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</a:p>
          <a:p>
            <a:pPr marL="0" indent="0" algn="just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721723" y="616510"/>
            <a:ext cx="20170" cy="6174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0294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1" y="616510"/>
            <a:ext cx="5432611" cy="55604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class A {</a:t>
            </a:r>
          </a:p>
          <a:p>
            <a:pPr marL="0" indent="0" algn="just">
              <a:buNone/>
            </a:pPr>
            <a:r>
              <a:rPr lang="en-US" sz="2000" dirty="0"/>
              <a:t>	void show () </a:t>
            </a:r>
          </a:p>
          <a:p>
            <a:pPr marL="0" indent="0" algn="just">
              <a:buNone/>
            </a:pPr>
            <a:r>
              <a:rPr lang="en-US" sz="2000" dirty="0"/>
              <a:t>	{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err="1"/>
              <a:t>System.out.print</a:t>
            </a:r>
            <a:r>
              <a:rPr lang="en-US" sz="2000" dirty="0"/>
              <a:t>("show() in super class");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</a:p>
          <a:p>
            <a:pPr marL="0" indent="0" algn="just">
              <a:buNone/>
            </a:pPr>
            <a:r>
              <a:rPr lang="en-US" sz="2000" dirty="0" smtClean="0"/>
              <a:t>}</a:t>
            </a:r>
          </a:p>
          <a:p>
            <a:pPr marL="0" indent="0" algn="just">
              <a:buNone/>
            </a:pPr>
            <a:endParaRPr lang="en-US" sz="2000" dirty="0" smtClean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136340" y="616510"/>
            <a:ext cx="5921189" cy="5560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 smtClean="0"/>
              <a:t>class B extends A {</a:t>
            </a:r>
          </a:p>
          <a:p>
            <a:pPr marL="0" indent="0" algn="just">
              <a:buNone/>
            </a:pPr>
            <a:r>
              <a:rPr lang="en-US" sz="2000" dirty="0" smtClean="0"/>
              <a:t>	</a:t>
            </a:r>
            <a:r>
              <a:rPr lang="en-US" sz="2000" dirty="0"/>
              <a:t>void show() </a:t>
            </a:r>
          </a:p>
          <a:p>
            <a:pPr marL="0" indent="0" algn="just">
              <a:buNone/>
            </a:pPr>
            <a:r>
              <a:rPr lang="en-US" sz="2000" dirty="0"/>
              <a:t>	{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err="1"/>
              <a:t>System.out.print</a:t>
            </a:r>
            <a:r>
              <a:rPr lang="en-US" sz="2000" dirty="0"/>
              <a:t>("show() in sub class");</a:t>
            </a:r>
          </a:p>
          <a:p>
            <a:pPr marL="0" indent="0" algn="just">
              <a:buNone/>
            </a:pPr>
            <a:r>
              <a:rPr lang="en-US" sz="2000" dirty="0"/>
              <a:t>	}</a:t>
            </a:r>
          </a:p>
          <a:p>
            <a:pPr marL="0" indent="0" algn="just">
              <a:buNone/>
            </a:pPr>
            <a:r>
              <a:rPr lang="en-US" sz="2000" dirty="0"/>
              <a:t>	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 []) {</a:t>
            </a:r>
          </a:p>
          <a:p>
            <a:pPr marL="0" indent="0" algn="just">
              <a:buNone/>
            </a:pPr>
            <a:r>
              <a:rPr lang="en-US" sz="2000" dirty="0"/>
              <a:t>		B </a:t>
            </a:r>
            <a:r>
              <a:rPr lang="en-US" sz="2000" dirty="0" err="1"/>
              <a:t>subOb</a:t>
            </a:r>
            <a:r>
              <a:rPr lang="en-US" sz="2000" dirty="0"/>
              <a:t> = new B();</a:t>
            </a:r>
          </a:p>
          <a:p>
            <a:pPr marL="0" indent="0" algn="just">
              <a:buNone/>
            </a:pPr>
            <a:r>
              <a:rPr lang="en-US" sz="2000" dirty="0"/>
              <a:t>		</a:t>
            </a:r>
            <a:r>
              <a:rPr lang="en-US" sz="2000" dirty="0" err="1"/>
              <a:t>subOb.show</a:t>
            </a:r>
            <a:r>
              <a:rPr lang="en-US" sz="2000" dirty="0"/>
              <a:t>();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</a:p>
          <a:p>
            <a:pPr marL="0" indent="0" algn="just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721723" y="616510"/>
            <a:ext cx="20170" cy="6174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1288676" y="5031582"/>
            <a:ext cx="3124199" cy="1396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b="1" dirty="0" smtClean="0"/>
              <a:t>Output:</a:t>
            </a:r>
          </a:p>
          <a:p>
            <a:pPr marL="457200" lvl="1" indent="0" algn="just">
              <a:buNone/>
            </a:pPr>
            <a:r>
              <a:rPr lang="it-IT" sz="2000" dirty="0"/>
              <a:t>show() in sub class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15939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556045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the example, the version of show( ) inside B overrides the version declared in A.</a:t>
            </a:r>
          </a:p>
          <a:p>
            <a:pPr algn="just"/>
            <a:r>
              <a:rPr lang="en-US" dirty="0"/>
              <a:t>If you wish to access the superclass version of an overridden method, you can do so by using </a:t>
            </a:r>
            <a:r>
              <a:rPr lang="en-US" b="1" dirty="0"/>
              <a:t>super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37857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5560453"/>
          </a:xfrm>
        </p:spPr>
        <p:txBody>
          <a:bodyPr/>
          <a:lstStyle/>
          <a:p>
            <a:pPr algn="just"/>
            <a:r>
              <a:rPr lang="en-US" dirty="0" smtClean="0"/>
              <a:t>Inheritance is an important feature of OOP.</a:t>
            </a:r>
          </a:p>
          <a:p>
            <a:pPr algn="just"/>
            <a:r>
              <a:rPr lang="en-US" dirty="0" smtClean="0"/>
              <a:t>Inheritance is a mechanism in which one class acquires all the properties and behaviors of a parent class.</a:t>
            </a:r>
          </a:p>
          <a:p>
            <a:pPr algn="just"/>
            <a:r>
              <a:rPr lang="en-US" b="1" dirty="0" smtClean="0"/>
              <a:t>extends</a:t>
            </a:r>
            <a:r>
              <a:rPr lang="en-US" dirty="0" smtClean="0"/>
              <a:t> keyword used for inheritance.</a:t>
            </a:r>
          </a:p>
          <a:p>
            <a:pPr algn="just"/>
            <a:r>
              <a:rPr lang="en-US" dirty="0" smtClean="0"/>
              <a:t>A class that is inherited is called a </a:t>
            </a:r>
            <a:r>
              <a:rPr lang="en-US" b="1" dirty="0" smtClean="0"/>
              <a:t>superclass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The class that inherits the other class is called a </a:t>
            </a:r>
            <a:r>
              <a:rPr lang="en-US" b="1" dirty="0" smtClean="0"/>
              <a:t>subclass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Therefore, a subclass is a specialized version of a superclass.</a:t>
            </a:r>
          </a:p>
          <a:p>
            <a:pPr marL="457200" lvl="1" indent="0" algn="just">
              <a:buNone/>
            </a:pPr>
            <a:r>
              <a:rPr lang="en-US" dirty="0"/>
              <a:t>class subclass-name extends superclass-name </a:t>
            </a:r>
            <a:endParaRPr lang="en-US" dirty="0" smtClean="0"/>
          </a:p>
          <a:p>
            <a:pPr marL="457200" lvl="1" indent="0" algn="just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// body of class</a:t>
            </a:r>
          </a:p>
          <a:p>
            <a:pPr marL="457200" lvl="1" indent="0" algn="just">
              <a:buNone/>
            </a:pPr>
            <a:r>
              <a:rPr lang="en-US" dirty="0"/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260106" y="1936376"/>
            <a:ext cx="1837765" cy="2530428"/>
            <a:chOff x="10354235" y="1936376"/>
            <a:chExt cx="1837765" cy="2530428"/>
          </a:xfrm>
        </p:grpSpPr>
        <p:sp>
          <p:nvSpPr>
            <p:cNvPr id="4" name="Oval 3"/>
            <p:cNvSpPr/>
            <p:nvPr/>
          </p:nvSpPr>
          <p:spPr>
            <a:xfrm>
              <a:off x="10354235" y="1936376"/>
              <a:ext cx="1559859" cy="82027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Super-class</a:t>
              </a:r>
              <a:endParaRPr lang="en-US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0354235" y="3646533"/>
              <a:ext cx="1559859" cy="82027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Sub-class</a:t>
              </a:r>
              <a:endParaRPr lang="en-US" b="1" dirty="0"/>
            </a:p>
          </p:txBody>
        </p:sp>
        <p:cxnSp>
          <p:nvCxnSpPr>
            <p:cNvPr id="7" name="Straight Arrow Connector 6"/>
            <p:cNvCxnSpPr>
              <a:stCxn id="4" idx="4"/>
              <a:endCxn id="5" idx="0"/>
            </p:cNvCxnSpPr>
            <p:nvPr/>
          </p:nvCxnSpPr>
          <p:spPr>
            <a:xfrm>
              <a:off x="11134165" y="2756647"/>
              <a:ext cx="0" cy="8898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1134165" y="2986601"/>
              <a:ext cx="10578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extends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7209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1" y="616510"/>
            <a:ext cx="5432611" cy="55604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class A {</a:t>
            </a:r>
          </a:p>
          <a:p>
            <a:pPr marL="0" indent="0" algn="just">
              <a:buNone/>
            </a:pPr>
            <a:r>
              <a:rPr lang="en-US" sz="2000" dirty="0"/>
              <a:t>	void show () </a:t>
            </a:r>
          </a:p>
          <a:p>
            <a:pPr marL="0" indent="0" algn="just">
              <a:buNone/>
            </a:pPr>
            <a:r>
              <a:rPr lang="en-US" sz="2000" dirty="0"/>
              <a:t>	{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err="1"/>
              <a:t>System.out.print</a:t>
            </a:r>
            <a:r>
              <a:rPr lang="en-US" sz="2000" dirty="0"/>
              <a:t>("show() in super class");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</a:p>
          <a:p>
            <a:pPr marL="0" indent="0" algn="just">
              <a:buNone/>
            </a:pPr>
            <a:r>
              <a:rPr lang="en-US" sz="2000" dirty="0" smtClean="0"/>
              <a:t>}</a:t>
            </a:r>
          </a:p>
          <a:p>
            <a:pPr marL="0" indent="0" algn="just">
              <a:buNone/>
            </a:pPr>
            <a:endParaRPr lang="en-US" sz="2000" dirty="0" smtClean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136340" y="616510"/>
            <a:ext cx="5921189" cy="5560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 smtClean="0"/>
              <a:t>class B extends A {</a:t>
            </a:r>
          </a:p>
          <a:p>
            <a:pPr marL="0" indent="0" algn="just">
              <a:buNone/>
            </a:pPr>
            <a:r>
              <a:rPr lang="en-US" sz="2000" dirty="0" smtClean="0"/>
              <a:t>	</a:t>
            </a:r>
            <a:r>
              <a:rPr lang="en-US" sz="2000" dirty="0"/>
              <a:t>void show() 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{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super.show</a:t>
            </a:r>
            <a:r>
              <a:rPr lang="en-US" sz="2000" dirty="0" smtClean="0"/>
              <a:t>();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err="1"/>
              <a:t>System.out.print</a:t>
            </a:r>
            <a:r>
              <a:rPr lang="en-US" sz="2000" dirty="0"/>
              <a:t>("show() in sub class");</a:t>
            </a:r>
          </a:p>
          <a:p>
            <a:pPr marL="0" indent="0" algn="just">
              <a:buNone/>
            </a:pPr>
            <a:r>
              <a:rPr lang="en-US" sz="2000" dirty="0"/>
              <a:t>	}</a:t>
            </a:r>
          </a:p>
          <a:p>
            <a:pPr marL="0" indent="0" algn="just">
              <a:buNone/>
            </a:pPr>
            <a:r>
              <a:rPr lang="en-US" sz="2000" dirty="0"/>
              <a:t>	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 []) {</a:t>
            </a:r>
          </a:p>
          <a:p>
            <a:pPr marL="0" indent="0" algn="just">
              <a:buNone/>
            </a:pPr>
            <a:r>
              <a:rPr lang="en-US" sz="2000" dirty="0"/>
              <a:t>		B </a:t>
            </a:r>
            <a:r>
              <a:rPr lang="en-US" sz="2000" dirty="0" err="1"/>
              <a:t>subOb</a:t>
            </a:r>
            <a:r>
              <a:rPr lang="en-US" sz="2000" dirty="0"/>
              <a:t> = new B();</a:t>
            </a:r>
          </a:p>
          <a:p>
            <a:pPr marL="0" indent="0" algn="just">
              <a:buNone/>
            </a:pPr>
            <a:r>
              <a:rPr lang="en-US" sz="2000" dirty="0"/>
              <a:t>		</a:t>
            </a:r>
            <a:r>
              <a:rPr lang="en-US" sz="2000" dirty="0" err="1"/>
              <a:t>subOb.show</a:t>
            </a:r>
            <a:r>
              <a:rPr lang="en-US" sz="2000" dirty="0"/>
              <a:t>();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</a:p>
          <a:p>
            <a:pPr marL="0" indent="0" algn="just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721723" y="616510"/>
            <a:ext cx="20170" cy="6174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7892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1" y="616510"/>
            <a:ext cx="5432611" cy="55604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class A {</a:t>
            </a:r>
          </a:p>
          <a:p>
            <a:pPr marL="0" indent="0" algn="just">
              <a:buNone/>
            </a:pPr>
            <a:r>
              <a:rPr lang="en-US" sz="2000" dirty="0"/>
              <a:t>	void show () </a:t>
            </a:r>
          </a:p>
          <a:p>
            <a:pPr marL="0" indent="0" algn="just">
              <a:buNone/>
            </a:pPr>
            <a:r>
              <a:rPr lang="en-US" sz="2000" dirty="0"/>
              <a:t>	{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System.out.print</a:t>
            </a:r>
            <a:r>
              <a:rPr lang="en-US" sz="2000" dirty="0" smtClean="0"/>
              <a:t>("</a:t>
            </a:r>
            <a:r>
              <a:rPr lang="en-US" sz="2000" dirty="0"/>
              <a:t>show() in super class");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</a:p>
          <a:p>
            <a:pPr marL="0" indent="0" algn="just">
              <a:buNone/>
            </a:pPr>
            <a:r>
              <a:rPr lang="en-US" sz="2000" dirty="0" smtClean="0"/>
              <a:t>}</a:t>
            </a:r>
          </a:p>
          <a:p>
            <a:pPr marL="0" indent="0" algn="just">
              <a:buNone/>
            </a:pPr>
            <a:endParaRPr lang="en-US" sz="2000" dirty="0" smtClean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136340" y="616510"/>
            <a:ext cx="5921189" cy="5560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 smtClean="0"/>
              <a:t>class B extends A {</a:t>
            </a:r>
          </a:p>
          <a:p>
            <a:pPr marL="0" indent="0" algn="just">
              <a:buNone/>
            </a:pPr>
            <a:r>
              <a:rPr lang="en-US" sz="2000" dirty="0" smtClean="0"/>
              <a:t>	</a:t>
            </a:r>
            <a:r>
              <a:rPr lang="en-US" sz="2000" dirty="0"/>
              <a:t>void show() 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{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super.show</a:t>
            </a:r>
            <a:r>
              <a:rPr lang="en-US" sz="2000" dirty="0" smtClean="0"/>
              <a:t>();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err="1"/>
              <a:t>System.out.print</a:t>
            </a:r>
            <a:r>
              <a:rPr lang="en-US" sz="2000" dirty="0"/>
              <a:t>("show() in sub class");</a:t>
            </a:r>
          </a:p>
          <a:p>
            <a:pPr marL="0" indent="0" algn="just">
              <a:buNone/>
            </a:pPr>
            <a:r>
              <a:rPr lang="en-US" sz="2000" dirty="0"/>
              <a:t>	}</a:t>
            </a:r>
          </a:p>
          <a:p>
            <a:pPr marL="0" indent="0" algn="just">
              <a:buNone/>
            </a:pPr>
            <a:r>
              <a:rPr lang="en-US" sz="2000" dirty="0"/>
              <a:t>	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 []) {</a:t>
            </a:r>
          </a:p>
          <a:p>
            <a:pPr marL="0" indent="0" algn="just">
              <a:buNone/>
            </a:pPr>
            <a:r>
              <a:rPr lang="en-US" sz="2000" dirty="0"/>
              <a:t>		B </a:t>
            </a:r>
            <a:r>
              <a:rPr lang="en-US" sz="2000" dirty="0" err="1"/>
              <a:t>subOb</a:t>
            </a:r>
            <a:r>
              <a:rPr lang="en-US" sz="2000" dirty="0"/>
              <a:t> = new B();</a:t>
            </a:r>
          </a:p>
          <a:p>
            <a:pPr marL="0" indent="0" algn="just">
              <a:buNone/>
            </a:pPr>
            <a:r>
              <a:rPr lang="en-US" sz="2000" dirty="0"/>
              <a:t>		</a:t>
            </a:r>
            <a:r>
              <a:rPr lang="en-US" sz="2000" dirty="0" err="1"/>
              <a:t>subOb.show</a:t>
            </a:r>
            <a:r>
              <a:rPr lang="en-US" sz="2000" dirty="0"/>
              <a:t>();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</a:p>
          <a:p>
            <a:pPr marL="0" indent="0" algn="just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721723" y="616510"/>
            <a:ext cx="20170" cy="6174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1288676" y="5031582"/>
            <a:ext cx="3124199" cy="1396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b="1" dirty="0" smtClean="0"/>
              <a:t>Output:</a:t>
            </a:r>
          </a:p>
          <a:p>
            <a:pPr marL="457200" lvl="1" indent="0" algn="just">
              <a:buNone/>
            </a:pPr>
            <a:r>
              <a:rPr lang="en-US" sz="2000" dirty="0"/>
              <a:t>show() in super </a:t>
            </a:r>
            <a:r>
              <a:rPr lang="en-US" sz="2000" dirty="0" smtClean="0"/>
              <a:t>class</a:t>
            </a:r>
          </a:p>
          <a:p>
            <a:pPr marL="457200" lvl="1" indent="0" algn="just">
              <a:buNone/>
            </a:pPr>
            <a:r>
              <a:rPr lang="en-US" sz="2000" dirty="0" smtClean="0"/>
              <a:t>show</a:t>
            </a:r>
            <a:r>
              <a:rPr lang="en-US" sz="2000" dirty="0"/>
              <a:t>() in sub class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29897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556045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 Superclass Variable Can Reference a Subclass </a:t>
            </a:r>
            <a:r>
              <a:rPr lang="en-US" sz="3200" dirty="0" smtClean="0"/>
              <a:t>Object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Java uses this fact to resolve calls to overridden methods at run time.</a:t>
            </a:r>
          </a:p>
          <a:p>
            <a:pPr algn="just"/>
            <a:r>
              <a:rPr lang="en-US" dirty="0"/>
              <a:t>When an overridden method is called through a superclass reference, </a:t>
            </a:r>
            <a:r>
              <a:rPr lang="en-US" dirty="0" smtClean="0"/>
              <a:t>Java determines </a:t>
            </a:r>
            <a:r>
              <a:rPr lang="en-US" dirty="0"/>
              <a:t>which version of that method to execute based upon the </a:t>
            </a:r>
            <a:r>
              <a:rPr lang="en-US" i="1" dirty="0"/>
              <a:t>type of the </a:t>
            </a:r>
            <a:r>
              <a:rPr lang="en-US" i="1" dirty="0" smtClean="0"/>
              <a:t>object </a:t>
            </a:r>
            <a:r>
              <a:rPr lang="en-US" dirty="0" smtClean="0"/>
              <a:t>being </a:t>
            </a:r>
            <a:r>
              <a:rPr lang="en-US" dirty="0"/>
              <a:t>referred to at the time the call occurs. </a:t>
            </a:r>
          </a:p>
          <a:p>
            <a:pPr algn="just"/>
            <a:r>
              <a:rPr lang="en-US" dirty="0"/>
              <a:t>It is the type of the object being referred to (not the type of </a:t>
            </a:r>
            <a:r>
              <a:rPr lang="en-US" dirty="0" smtClean="0"/>
              <a:t>the reference </a:t>
            </a:r>
            <a:r>
              <a:rPr lang="en-US" dirty="0"/>
              <a:t>variable) that determines which version of an overridden method will be executed.</a:t>
            </a:r>
          </a:p>
          <a:p>
            <a:pPr algn="just"/>
            <a:r>
              <a:rPr lang="en-US" dirty="0"/>
              <a:t>If a superclass contains a method that is overridden by a subclass, then </a:t>
            </a:r>
            <a:r>
              <a:rPr lang="en-US" dirty="0" smtClean="0"/>
              <a:t>when different </a:t>
            </a:r>
            <a:r>
              <a:rPr lang="en-US" dirty="0"/>
              <a:t>types of objects are referred to through a superclass reference variable, different versions of the method are executed.</a:t>
            </a:r>
          </a:p>
        </p:txBody>
      </p:sp>
    </p:spTree>
    <p:extLst>
      <p:ext uri="{BB962C8B-B14F-4D97-AF65-F5344CB8AC3E}">
        <p14:creationId xmlns:p14="http://schemas.microsoft.com/office/powerpoint/2010/main" xmlns="" val="239312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1" y="616510"/>
            <a:ext cx="5432611" cy="59994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/>
              <a:t>class A {</a:t>
            </a:r>
          </a:p>
          <a:p>
            <a:pPr marL="0" indent="0" algn="just">
              <a:buNone/>
            </a:pPr>
            <a:r>
              <a:rPr lang="en-US" sz="1800" dirty="0"/>
              <a:t>	void show () </a:t>
            </a:r>
          </a:p>
          <a:p>
            <a:pPr marL="0" indent="0" algn="just">
              <a:buNone/>
            </a:pPr>
            <a:r>
              <a:rPr lang="en-US" sz="1800" dirty="0"/>
              <a:t>	{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</a:t>
            </a:r>
            <a:r>
              <a:rPr lang="en-US" sz="1800" dirty="0"/>
              <a:t>show() in A class");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smtClean="0"/>
              <a:t>}</a:t>
            </a:r>
          </a:p>
          <a:p>
            <a:pPr marL="0" indent="0" algn="just">
              <a:buNone/>
            </a:pPr>
            <a:r>
              <a:rPr lang="en-US" sz="1800" dirty="0" smtClean="0"/>
              <a:t>}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class B extends A{</a:t>
            </a:r>
          </a:p>
          <a:p>
            <a:pPr marL="0" indent="0" algn="just">
              <a:buNone/>
            </a:pPr>
            <a:r>
              <a:rPr lang="en-US" sz="1800" dirty="0"/>
              <a:t>	void show () </a:t>
            </a:r>
          </a:p>
          <a:p>
            <a:pPr marL="0" indent="0" algn="just">
              <a:buNone/>
            </a:pPr>
            <a:r>
              <a:rPr lang="en-US" sz="1800" dirty="0"/>
              <a:t>	{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</a:t>
            </a:r>
            <a:r>
              <a:rPr lang="en-US" sz="1800" dirty="0"/>
              <a:t>show() in B class");</a:t>
            </a:r>
          </a:p>
          <a:p>
            <a:pPr marL="0" indent="0" algn="just">
              <a:buNone/>
            </a:pPr>
            <a:r>
              <a:rPr lang="en-US" sz="1800" dirty="0"/>
              <a:t>	}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}</a:t>
            </a: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136340" y="616510"/>
            <a:ext cx="5921189" cy="5560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/>
              <a:t>class C extends B {</a:t>
            </a:r>
          </a:p>
          <a:p>
            <a:pPr marL="0" indent="0" algn="just">
              <a:buNone/>
            </a:pPr>
            <a:r>
              <a:rPr lang="en-US" sz="1800" dirty="0"/>
              <a:t>	void show() </a:t>
            </a:r>
          </a:p>
          <a:p>
            <a:pPr marL="0" indent="0" algn="just">
              <a:buNone/>
            </a:pPr>
            <a:r>
              <a:rPr lang="en-US" sz="1800" dirty="0"/>
              <a:t>	{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</a:t>
            </a:r>
            <a:r>
              <a:rPr lang="en-US" sz="1800" dirty="0"/>
              <a:t>show() in C class");</a:t>
            </a:r>
          </a:p>
          <a:p>
            <a:pPr marL="0" indent="0" algn="just">
              <a:buNone/>
            </a:pPr>
            <a:r>
              <a:rPr lang="en-US" sz="1800" dirty="0"/>
              <a:t>	}</a:t>
            </a:r>
          </a:p>
          <a:p>
            <a:pPr marL="0" indent="0" algn="just">
              <a:buNone/>
            </a:pPr>
            <a:r>
              <a:rPr lang="en-US" sz="1800" dirty="0"/>
              <a:t>	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 []) {</a:t>
            </a:r>
          </a:p>
          <a:p>
            <a:pPr marL="0" indent="0" algn="just">
              <a:buNone/>
            </a:pPr>
            <a:r>
              <a:rPr lang="en-US" sz="1800" dirty="0"/>
              <a:t>		A </a:t>
            </a:r>
            <a:r>
              <a:rPr lang="en-US" sz="1800" dirty="0" err="1"/>
              <a:t>a</a:t>
            </a:r>
            <a:r>
              <a:rPr lang="en-US" sz="1800" dirty="0"/>
              <a:t> = new A(); </a:t>
            </a:r>
          </a:p>
          <a:p>
            <a:pPr marL="0" indent="0" algn="just">
              <a:buNone/>
            </a:pPr>
            <a:r>
              <a:rPr lang="en-US" sz="1800" dirty="0"/>
              <a:t>		B </a:t>
            </a:r>
            <a:r>
              <a:rPr lang="en-US" sz="1800" dirty="0" err="1"/>
              <a:t>b</a:t>
            </a:r>
            <a:r>
              <a:rPr lang="en-US" sz="1800" dirty="0"/>
              <a:t> = new B(); </a:t>
            </a:r>
          </a:p>
          <a:p>
            <a:pPr marL="0" indent="0" algn="just">
              <a:buNone/>
            </a:pPr>
            <a:r>
              <a:rPr lang="en-US" sz="1800" dirty="0"/>
              <a:t>		C </a:t>
            </a:r>
            <a:r>
              <a:rPr lang="en-US" sz="1800" dirty="0" err="1"/>
              <a:t>c</a:t>
            </a:r>
            <a:r>
              <a:rPr lang="en-US" sz="1800" dirty="0"/>
              <a:t> = new C(); </a:t>
            </a:r>
          </a:p>
          <a:p>
            <a:pPr marL="0" indent="0" algn="just">
              <a:buNone/>
            </a:pPr>
            <a:r>
              <a:rPr lang="en-US" sz="1800" dirty="0"/>
              <a:t>		A r; </a:t>
            </a:r>
          </a:p>
          <a:p>
            <a:pPr marL="0" indent="0" algn="just">
              <a:buNone/>
            </a:pPr>
            <a:r>
              <a:rPr lang="en-US" sz="1800" dirty="0"/>
              <a:t>		r = a; 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r.show</a:t>
            </a:r>
            <a:r>
              <a:rPr lang="en-US" sz="1800" dirty="0"/>
              <a:t>(); </a:t>
            </a:r>
          </a:p>
          <a:p>
            <a:pPr marL="0" indent="0" algn="just">
              <a:buNone/>
            </a:pPr>
            <a:r>
              <a:rPr lang="en-US" sz="1800" dirty="0"/>
              <a:t>		r = b; 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r.show</a:t>
            </a:r>
            <a:r>
              <a:rPr lang="en-US" sz="1800" dirty="0"/>
              <a:t>(); </a:t>
            </a:r>
          </a:p>
          <a:p>
            <a:pPr marL="0" indent="0" algn="just">
              <a:buNone/>
            </a:pPr>
            <a:r>
              <a:rPr lang="en-US" sz="1800" dirty="0"/>
              <a:t>		r = c; 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r.show</a:t>
            </a:r>
            <a:r>
              <a:rPr lang="en-US" sz="1800" dirty="0"/>
              <a:t>(); 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smtClean="0"/>
              <a:t>}}</a:t>
            </a:r>
            <a:endParaRPr lang="en-US" sz="1800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721723" y="616510"/>
            <a:ext cx="20170" cy="6174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9928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1" y="616510"/>
            <a:ext cx="5432611" cy="59994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/>
              <a:t>class A {</a:t>
            </a:r>
          </a:p>
          <a:p>
            <a:pPr marL="0" indent="0" algn="just">
              <a:buNone/>
            </a:pPr>
            <a:r>
              <a:rPr lang="en-US" sz="1800" dirty="0"/>
              <a:t>	void show () </a:t>
            </a:r>
          </a:p>
          <a:p>
            <a:pPr marL="0" indent="0" algn="just">
              <a:buNone/>
            </a:pPr>
            <a:r>
              <a:rPr lang="en-US" sz="1800" dirty="0"/>
              <a:t>	{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</a:t>
            </a:r>
            <a:r>
              <a:rPr lang="en-US" sz="1800" dirty="0"/>
              <a:t>show() in A class");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smtClean="0"/>
              <a:t>}</a:t>
            </a:r>
          </a:p>
          <a:p>
            <a:pPr marL="0" indent="0" algn="just">
              <a:buNone/>
            </a:pPr>
            <a:r>
              <a:rPr lang="en-US" sz="1800" dirty="0" smtClean="0"/>
              <a:t>}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class B extends A{</a:t>
            </a:r>
          </a:p>
          <a:p>
            <a:pPr marL="0" indent="0" algn="just">
              <a:buNone/>
            </a:pPr>
            <a:r>
              <a:rPr lang="en-US" sz="1800" dirty="0"/>
              <a:t>	void show () </a:t>
            </a:r>
          </a:p>
          <a:p>
            <a:pPr marL="0" indent="0" algn="just">
              <a:buNone/>
            </a:pPr>
            <a:r>
              <a:rPr lang="en-US" sz="1800" dirty="0"/>
              <a:t>	{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</a:t>
            </a:r>
            <a:r>
              <a:rPr lang="en-US" sz="1800" dirty="0"/>
              <a:t>show() in B class");</a:t>
            </a:r>
          </a:p>
          <a:p>
            <a:pPr marL="0" indent="0" algn="just">
              <a:buNone/>
            </a:pPr>
            <a:r>
              <a:rPr lang="en-US" sz="1800" dirty="0"/>
              <a:t>	}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}</a:t>
            </a: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136340" y="616510"/>
            <a:ext cx="5921189" cy="5560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/>
              <a:t>class C extends B {</a:t>
            </a:r>
          </a:p>
          <a:p>
            <a:pPr marL="0" indent="0" algn="just">
              <a:buNone/>
            </a:pPr>
            <a:r>
              <a:rPr lang="en-US" sz="1800" dirty="0"/>
              <a:t>	void show() </a:t>
            </a:r>
          </a:p>
          <a:p>
            <a:pPr marL="0" indent="0" algn="just">
              <a:buNone/>
            </a:pPr>
            <a:r>
              <a:rPr lang="en-US" sz="1800" dirty="0"/>
              <a:t>	{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</a:t>
            </a:r>
            <a:r>
              <a:rPr lang="en-US" sz="1800" dirty="0"/>
              <a:t>show() in C class");</a:t>
            </a:r>
          </a:p>
          <a:p>
            <a:pPr marL="0" indent="0" algn="just">
              <a:buNone/>
            </a:pPr>
            <a:r>
              <a:rPr lang="en-US" sz="1800" dirty="0"/>
              <a:t>	}</a:t>
            </a:r>
          </a:p>
          <a:p>
            <a:pPr marL="0" indent="0" algn="just">
              <a:buNone/>
            </a:pPr>
            <a:r>
              <a:rPr lang="en-US" sz="1800" dirty="0"/>
              <a:t>	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 []) {</a:t>
            </a:r>
          </a:p>
          <a:p>
            <a:pPr marL="0" indent="0" algn="just">
              <a:buNone/>
            </a:pPr>
            <a:r>
              <a:rPr lang="en-US" sz="1800" dirty="0"/>
              <a:t>		A </a:t>
            </a:r>
            <a:r>
              <a:rPr lang="en-US" sz="1800" dirty="0" err="1"/>
              <a:t>a</a:t>
            </a:r>
            <a:r>
              <a:rPr lang="en-US" sz="1800" dirty="0"/>
              <a:t> = new A(); </a:t>
            </a:r>
          </a:p>
          <a:p>
            <a:pPr marL="0" indent="0" algn="just">
              <a:buNone/>
            </a:pPr>
            <a:r>
              <a:rPr lang="en-US" sz="1800" dirty="0"/>
              <a:t>		B </a:t>
            </a:r>
            <a:r>
              <a:rPr lang="en-US" sz="1800" dirty="0" err="1"/>
              <a:t>b</a:t>
            </a:r>
            <a:r>
              <a:rPr lang="en-US" sz="1800" dirty="0"/>
              <a:t> = new B(); </a:t>
            </a:r>
          </a:p>
          <a:p>
            <a:pPr marL="0" indent="0" algn="just">
              <a:buNone/>
            </a:pPr>
            <a:r>
              <a:rPr lang="en-US" sz="1800" dirty="0"/>
              <a:t>		C </a:t>
            </a:r>
            <a:r>
              <a:rPr lang="en-US" sz="1800" dirty="0" err="1"/>
              <a:t>c</a:t>
            </a:r>
            <a:r>
              <a:rPr lang="en-US" sz="1800" dirty="0"/>
              <a:t> = new C(); </a:t>
            </a:r>
          </a:p>
          <a:p>
            <a:pPr marL="0" indent="0" algn="just">
              <a:buNone/>
            </a:pPr>
            <a:r>
              <a:rPr lang="en-US" sz="1800" dirty="0"/>
              <a:t>		A r; </a:t>
            </a:r>
          </a:p>
          <a:p>
            <a:pPr marL="0" indent="0" algn="just">
              <a:buNone/>
            </a:pPr>
            <a:r>
              <a:rPr lang="en-US" sz="1800" dirty="0"/>
              <a:t>		r = a; 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r.show</a:t>
            </a:r>
            <a:r>
              <a:rPr lang="en-US" sz="1800" dirty="0"/>
              <a:t>(); </a:t>
            </a:r>
          </a:p>
          <a:p>
            <a:pPr marL="0" indent="0" algn="just">
              <a:buNone/>
            </a:pPr>
            <a:r>
              <a:rPr lang="en-US" sz="1800" dirty="0"/>
              <a:t>		r = b; 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r.show</a:t>
            </a:r>
            <a:r>
              <a:rPr lang="en-US" sz="1800" dirty="0"/>
              <a:t>(); </a:t>
            </a:r>
          </a:p>
          <a:p>
            <a:pPr marL="0" indent="0" algn="just">
              <a:buNone/>
            </a:pPr>
            <a:r>
              <a:rPr lang="en-US" sz="1800" dirty="0"/>
              <a:t>		r = c; </a:t>
            </a:r>
          </a:p>
          <a:p>
            <a:pPr marL="0" indent="0" algn="just">
              <a:buNone/>
            </a:pPr>
            <a:r>
              <a:rPr lang="en-US" sz="1800" dirty="0"/>
              <a:t>		</a:t>
            </a:r>
            <a:r>
              <a:rPr lang="en-US" sz="1800" dirty="0" err="1"/>
              <a:t>r.show</a:t>
            </a:r>
            <a:r>
              <a:rPr lang="en-US" sz="1800" dirty="0"/>
              <a:t>(); 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dirty="0" smtClean="0"/>
              <a:t>}}</a:t>
            </a:r>
            <a:endParaRPr lang="en-US" sz="1800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721723" y="616510"/>
            <a:ext cx="20170" cy="6174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1880345" y="5408099"/>
            <a:ext cx="3124199" cy="1396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b="1" dirty="0" smtClean="0"/>
              <a:t>Output:</a:t>
            </a:r>
          </a:p>
          <a:p>
            <a:pPr marL="457200" lvl="1" indent="0" algn="just">
              <a:buNone/>
            </a:pPr>
            <a:r>
              <a:rPr lang="en-US" sz="2000" dirty="0"/>
              <a:t>show() in A </a:t>
            </a:r>
            <a:r>
              <a:rPr lang="en-US" sz="2000" dirty="0" smtClean="0"/>
              <a:t>class</a:t>
            </a:r>
          </a:p>
          <a:p>
            <a:pPr marL="457200" lvl="1" indent="0" algn="just">
              <a:buNone/>
            </a:pPr>
            <a:r>
              <a:rPr lang="en-US" sz="2000" dirty="0" smtClean="0"/>
              <a:t>show</a:t>
            </a:r>
            <a:r>
              <a:rPr lang="en-US" sz="2000" dirty="0"/>
              <a:t>() in B </a:t>
            </a:r>
            <a:r>
              <a:rPr lang="en-US" sz="2000" dirty="0" smtClean="0"/>
              <a:t>class</a:t>
            </a:r>
          </a:p>
          <a:p>
            <a:pPr marL="457200" lvl="1" indent="0" algn="just">
              <a:buNone/>
            </a:pPr>
            <a:r>
              <a:rPr lang="en-US" sz="2000" dirty="0" smtClean="0"/>
              <a:t>show</a:t>
            </a:r>
            <a:r>
              <a:rPr lang="en-US" sz="2000" dirty="0"/>
              <a:t>() in C class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2355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608012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 smtClean="0"/>
              <a:t>Important points</a:t>
            </a:r>
            <a:r>
              <a:rPr lang="en-US" dirty="0" smtClean="0"/>
              <a:t>:</a:t>
            </a:r>
            <a:endParaRPr lang="en-US" dirty="0"/>
          </a:p>
          <a:p>
            <a:pPr algn="just"/>
            <a:r>
              <a:rPr lang="en-US" dirty="0"/>
              <a:t>The new method definition must have the same method signature, i.e., </a:t>
            </a:r>
            <a:r>
              <a:rPr lang="en-US" dirty="0" smtClean="0"/>
              <a:t>the method </a:t>
            </a:r>
            <a:r>
              <a:rPr lang="en-US" dirty="0"/>
              <a:t>name, and the types and the number of parameters, including </a:t>
            </a:r>
            <a:r>
              <a:rPr lang="en-US" dirty="0" smtClean="0"/>
              <a:t>their order</a:t>
            </a:r>
            <a:r>
              <a:rPr lang="en-US" dirty="0"/>
              <a:t>, are the same as in the overridden method.</a:t>
            </a:r>
          </a:p>
          <a:p>
            <a:pPr algn="just"/>
            <a:r>
              <a:rPr lang="en-US" dirty="0"/>
              <a:t>Whether parameters in the overriding method should be </a:t>
            </a:r>
            <a:r>
              <a:rPr lang="en-US" i="1" dirty="0"/>
              <a:t>final</a:t>
            </a:r>
            <a:r>
              <a:rPr lang="en-US" dirty="0"/>
              <a:t> is at the discretion of the </a:t>
            </a:r>
            <a:r>
              <a:rPr lang="en-US" dirty="0" smtClean="0"/>
              <a:t>subclass. </a:t>
            </a:r>
            <a:r>
              <a:rPr lang="en-US" dirty="0"/>
              <a:t>A method's signature does </a:t>
            </a:r>
            <a:r>
              <a:rPr lang="en-US" dirty="0" smtClean="0"/>
              <a:t>not comprise </a:t>
            </a:r>
            <a:r>
              <a:rPr lang="en-US" dirty="0"/>
              <a:t>the final modifier of parameters, only their types and order.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return type of the overriding method can be a </a:t>
            </a:r>
            <a:r>
              <a:rPr lang="en-US" i="1" dirty="0"/>
              <a:t>subtype</a:t>
            </a:r>
            <a:r>
              <a:rPr lang="en-US" dirty="0"/>
              <a:t> of the return type </a:t>
            </a:r>
            <a:r>
              <a:rPr lang="en-US" dirty="0" smtClean="0"/>
              <a:t>of the </a:t>
            </a:r>
            <a:r>
              <a:rPr lang="en-US" dirty="0"/>
              <a:t>overridden method (called covariant return</a:t>
            </a:r>
            <a:r>
              <a:rPr lang="en-US" dirty="0" smtClean="0"/>
              <a:t>). </a:t>
            </a:r>
          </a:p>
          <a:p>
            <a:pPr algn="just"/>
            <a:r>
              <a:rPr lang="en-US" dirty="0" smtClean="0"/>
              <a:t>The new method definition cannot narrow the accessibility of the method, but it can </a:t>
            </a:r>
            <a:r>
              <a:rPr lang="en-US" dirty="0"/>
              <a:t>widen </a:t>
            </a:r>
            <a:r>
              <a:rPr lang="en-US" dirty="0" smtClean="0"/>
              <a:t>it.</a:t>
            </a:r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new method definition can only throw all or none, or a subset of </a:t>
            </a:r>
            <a:r>
              <a:rPr lang="en-US" dirty="0" smtClean="0"/>
              <a:t>the checked </a:t>
            </a:r>
            <a:r>
              <a:rPr lang="en-US" dirty="0"/>
              <a:t>exceptions (including their subclasses) that are specified in the </a:t>
            </a:r>
            <a:r>
              <a:rPr lang="en-US" dirty="0" smtClean="0"/>
              <a:t>throws clause </a:t>
            </a:r>
            <a:r>
              <a:rPr lang="en-US" dirty="0"/>
              <a:t>of the overridden method in the superclass</a:t>
            </a:r>
          </a:p>
        </p:txBody>
      </p:sp>
    </p:spTree>
    <p:extLst>
      <p:ext uri="{BB962C8B-B14F-4D97-AF65-F5344CB8AC3E}">
        <p14:creationId xmlns:p14="http://schemas.microsoft.com/office/powerpoint/2010/main" xmlns="" val="348817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Overriding vs. Overloading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64775"/>
            <a:ext cx="10349753" cy="62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86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71" y="616510"/>
            <a:ext cx="5298141" cy="55604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class A {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=5, j=10;</a:t>
            </a:r>
          </a:p>
          <a:p>
            <a:pPr marL="0" indent="0" algn="just">
              <a:buNone/>
            </a:pPr>
            <a:r>
              <a:rPr lang="en-US" sz="2000" dirty="0" smtClean="0"/>
              <a:t>	void </a:t>
            </a:r>
            <a:r>
              <a:rPr lang="en-US" sz="2000" dirty="0" err="1" smtClean="0"/>
              <a:t>showij</a:t>
            </a:r>
            <a:r>
              <a:rPr lang="en-US" sz="2000" dirty="0" smtClean="0"/>
              <a:t>() 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{</a:t>
            </a:r>
          </a:p>
          <a:p>
            <a:pPr marL="0" indent="0" algn="just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</a:t>
            </a:r>
            <a:r>
              <a:rPr lang="en-US" sz="2000" dirty="0" err="1" smtClean="0"/>
              <a:t>i</a:t>
            </a:r>
            <a:r>
              <a:rPr lang="en-US" sz="2000" dirty="0" smtClean="0"/>
              <a:t> and j: " + </a:t>
            </a:r>
            <a:r>
              <a:rPr lang="en-US" sz="2000" dirty="0" err="1" smtClean="0"/>
              <a:t>i</a:t>
            </a:r>
            <a:r>
              <a:rPr lang="en-US" sz="2000" dirty="0" smtClean="0"/>
              <a:t> + " " + j);</a:t>
            </a:r>
          </a:p>
          <a:p>
            <a:pPr marL="0" indent="0" algn="just">
              <a:buNone/>
            </a:pPr>
            <a:r>
              <a:rPr lang="en-US" sz="2000" dirty="0" smtClean="0"/>
              <a:t>	}</a:t>
            </a:r>
          </a:p>
          <a:p>
            <a:pPr marL="0" indent="0" algn="just">
              <a:buNone/>
            </a:pPr>
            <a:r>
              <a:rPr lang="en-US" sz="2000" dirty="0" smtClean="0"/>
              <a:t>}</a:t>
            </a:r>
          </a:p>
          <a:p>
            <a:pPr marL="0" indent="0" algn="just">
              <a:buNone/>
            </a:pPr>
            <a:endParaRPr lang="en-US" sz="2000" dirty="0" smtClean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701554" y="616510"/>
            <a:ext cx="6355976" cy="5560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class B extends A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k=100;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showk</a:t>
            </a:r>
            <a:r>
              <a:rPr lang="en-US" dirty="0" smtClean="0"/>
              <a:t>()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("k: " + k);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	}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	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 [])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	A </a:t>
            </a:r>
            <a:r>
              <a:rPr lang="en-US" dirty="0" err="1" smtClean="0"/>
              <a:t>superOb</a:t>
            </a:r>
            <a:r>
              <a:rPr lang="en-US" dirty="0" smtClean="0"/>
              <a:t> = new A();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	B </a:t>
            </a:r>
            <a:r>
              <a:rPr lang="en-US" dirty="0" err="1" smtClean="0"/>
              <a:t>subOb</a:t>
            </a:r>
            <a:r>
              <a:rPr lang="en-US" dirty="0" smtClean="0"/>
              <a:t> = new B();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("Method with </a:t>
            </a:r>
            <a:r>
              <a:rPr lang="en-US" dirty="0" err="1" smtClean="0"/>
              <a:t>super_Object</a:t>
            </a:r>
            <a:r>
              <a:rPr lang="en-US" dirty="0" smtClean="0"/>
              <a:t>: ");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  <a:r>
              <a:rPr lang="en-US" dirty="0" err="1" smtClean="0"/>
              <a:t>superOb.showij</a:t>
            </a:r>
            <a:r>
              <a:rPr lang="en-US" dirty="0" smtClean="0"/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("Method with </a:t>
            </a:r>
            <a:r>
              <a:rPr lang="en-US" dirty="0" err="1" smtClean="0"/>
              <a:t>sub_Object</a:t>
            </a:r>
            <a:r>
              <a:rPr lang="en-US" dirty="0" smtClean="0"/>
              <a:t>: ");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  <a:r>
              <a:rPr lang="en-US" dirty="0" err="1" smtClean="0"/>
              <a:t>subOb.showij</a:t>
            </a:r>
            <a:r>
              <a:rPr lang="en-US" dirty="0" smtClean="0"/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  <a:r>
              <a:rPr lang="en-US" dirty="0" err="1" smtClean="0"/>
              <a:t>subOb.showk</a:t>
            </a:r>
            <a:r>
              <a:rPr lang="en-US" dirty="0" smtClean="0"/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	}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73806" y="549274"/>
            <a:ext cx="0" cy="6241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8224" y="3993775"/>
            <a:ext cx="4827494" cy="2301827"/>
            <a:chOff x="605118" y="3442448"/>
            <a:chExt cx="4827494" cy="2301827"/>
          </a:xfrm>
        </p:grpSpPr>
        <p:grpSp>
          <p:nvGrpSpPr>
            <p:cNvPr id="18" name="Group 17"/>
            <p:cNvGrpSpPr/>
            <p:nvPr/>
          </p:nvGrpSpPr>
          <p:grpSpPr>
            <a:xfrm>
              <a:off x="605118" y="3442448"/>
              <a:ext cx="1555376" cy="2274933"/>
              <a:chOff x="10797988" y="2191871"/>
              <a:chExt cx="1555376" cy="2274933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0797988" y="2191871"/>
                <a:ext cx="1116106" cy="564776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A</a:t>
                </a:r>
                <a:endParaRPr lang="en-US" b="1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0797988" y="3765176"/>
                <a:ext cx="1116106" cy="701628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B</a:t>
                </a:r>
                <a:endParaRPr lang="en-US" b="1" dirty="0"/>
              </a:p>
            </p:txBody>
          </p:sp>
          <p:cxnSp>
            <p:nvCxnSpPr>
              <p:cNvPr id="21" name="Straight Arrow Connector 20"/>
              <p:cNvCxnSpPr>
                <a:stCxn id="19" idx="4"/>
                <a:endCxn id="20" idx="0"/>
              </p:cNvCxnSpPr>
              <p:nvPr/>
            </p:nvCxnSpPr>
            <p:spPr>
              <a:xfrm>
                <a:off x="11356041" y="2756647"/>
                <a:ext cx="0" cy="100852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1295529" y="2986601"/>
                <a:ext cx="10578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extends</a:t>
                </a:r>
                <a:endParaRPr lang="en-US" sz="2000" b="1" dirty="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2057401" y="3563470"/>
              <a:ext cx="1304365" cy="673707"/>
            </a:xfrm>
            <a:prstGeom prst="rect">
              <a:avLst/>
            </a:prstGeom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showij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057400" y="5070568"/>
              <a:ext cx="1304365" cy="673707"/>
            </a:xfrm>
            <a:prstGeom prst="rect">
              <a:avLst/>
            </a:prstGeom>
            <a:ln w="285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showij</a:t>
              </a:r>
              <a:r>
                <a:rPr lang="en-US" dirty="0" smtClean="0"/>
                <a:t>()</a:t>
              </a:r>
            </a:p>
            <a:p>
              <a:pPr algn="ctr"/>
              <a:r>
                <a:rPr lang="en-US" dirty="0" err="1" smtClean="0"/>
                <a:t>showk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45859" y="3563470"/>
              <a:ext cx="1586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Generalization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45858" y="5227025"/>
              <a:ext cx="1586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Specialization</a:t>
              </a:r>
              <a:endParaRPr lang="en-US" dirty="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4249271" y="4684937"/>
              <a:ext cx="510987" cy="542088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Up Arrow 30"/>
            <p:cNvSpPr/>
            <p:nvPr/>
          </p:nvSpPr>
          <p:spPr>
            <a:xfrm>
              <a:off x="4249271" y="3932802"/>
              <a:ext cx="510987" cy="616510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83455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594565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We </a:t>
            </a:r>
            <a:r>
              <a:rPr lang="en-US" dirty="0"/>
              <a:t>can only specify one superclass for any </a:t>
            </a:r>
            <a:r>
              <a:rPr lang="en-US" dirty="0" smtClean="0"/>
              <a:t>subclass. </a:t>
            </a:r>
          </a:p>
          <a:p>
            <a:pPr algn="just"/>
            <a:r>
              <a:rPr lang="en-US" dirty="0" smtClean="0"/>
              <a:t>Java </a:t>
            </a:r>
            <a:r>
              <a:rPr lang="en-US" dirty="0"/>
              <a:t>does </a:t>
            </a:r>
            <a:r>
              <a:rPr lang="en-US" dirty="0" smtClean="0"/>
              <a:t>not support </a:t>
            </a:r>
            <a:r>
              <a:rPr lang="en-US" dirty="0"/>
              <a:t>the inheritance of multiple </a:t>
            </a:r>
            <a:r>
              <a:rPr lang="en-US" dirty="0" smtClean="0"/>
              <a:t>super-classes </a:t>
            </a:r>
            <a:r>
              <a:rPr lang="en-US" dirty="0"/>
              <a:t>into a single subclass. </a:t>
            </a:r>
            <a:endParaRPr lang="en-US" dirty="0" smtClean="0"/>
          </a:p>
          <a:p>
            <a:pPr algn="just"/>
            <a:r>
              <a:rPr lang="en-US" dirty="0" smtClean="0"/>
              <a:t>But it is possible that we can create </a:t>
            </a:r>
            <a:r>
              <a:rPr lang="en-US" dirty="0"/>
              <a:t>a hierarchy of inheritance in which a subclass becomes a superclass of </a:t>
            </a:r>
            <a:r>
              <a:rPr lang="en-US" dirty="0" smtClean="0"/>
              <a:t>another subclass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no class can be a superclass of itself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inherited fields can be used directly, just like any other fields.</a:t>
            </a:r>
          </a:p>
          <a:p>
            <a:pPr algn="just"/>
            <a:r>
              <a:rPr lang="en-US" dirty="0" smtClean="0"/>
              <a:t>Although </a:t>
            </a:r>
            <a:r>
              <a:rPr lang="en-US" dirty="0"/>
              <a:t>a subclass includes all of the members of its superclass, it cannot access </a:t>
            </a:r>
            <a:r>
              <a:rPr lang="en-US" dirty="0" smtClean="0"/>
              <a:t>those members </a:t>
            </a:r>
            <a:r>
              <a:rPr lang="en-US" dirty="0"/>
              <a:t>of the superclass that have been declared as </a:t>
            </a:r>
            <a:r>
              <a:rPr lang="en-US" b="1" dirty="0"/>
              <a:t>private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 A </a:t>
            </a:r>
            <a:r>
              <a:rPr lang="en-US" dirty="0"/>
              <a:t>class member that has been declared as private will remain private to its class. It is </a:t>
            </a:r>
            <a:r>
              <a:rPr lang="en-US" dirty="0" smtClean="0"/>
              <a:t>not accessible </a:t>
            </a:r>
            <a:r>
              <a:rPr lang="en-US" dirty="0"/>
              <a:t>by any code outside its class, including subclasses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156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Types of Inheritance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62414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Single Inheritance</a:t>
            </a:r>
            <a:r>
              <a:rPr lang="en-US" dirty="0" smtClean="0"/>
              <a:t>:</a:t>
            </a:r>
            <a:endParaRPr lang="en-US" dirty="0"/>
          </a:p>
          <a:p>
            <a:pPr algn="just"/>
            <a:r>
              <a:rPr lang="en-US" dirty="0"/>
              <a:t>Multilevel Inheritance: </a:t>
            </a:r>
            <a:endParaRPr lang="en-US" dirty="0" smtClean="0"/>
          </a:p>
          <a:p>
            <a:pPr algn="just"/>
            <a:r>
              <a:rPr lang="en-US" dirty="0" smtClean="0"/>
              <a:t>Multiple Inheritance </a:t>
            </a:r>
          </a:p>
          <a:p>
            <a:pPr algn="just"/>
            <a:r>
              <a:rPr lang="en-US" dirty="0" smtClean="0"/>
              <a:t>Hybrid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023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Types of Inheritance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62414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Single Inheritance: In single inheritance, subclasses inherit the features of one superclass. </a:t>
            </a:r>
            <a:endParaRPr lang="en-US" dirty="0" smtClean="0"/>
          </a:p>
          <a:p>
            <a:pPr algn="just"/>
            <a:r>
              <a:rPr lang="en-US" dirty="0"/>
              <a:t>class A serves as a base class for the derived class B.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365" y="2366936"/>
            <a:ext cx="1998755" cy="248901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1999" y="2366936"/>
            <a:ext cx="6342529" cy="464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 smtClean="0"/>
              <a:t>Example:</a:t>
            </a:r>
          </a:p>
          <a:p>
            <a:pPr marL="0" indent="0" algn="just">
              <a:buNone/>
            </a:pPr>
            <a:r>
              <a:rPr lang="en-US" sz="2000" dirty="0" smtClean="0"/>
              <a:t>class A</a:t>
            </a:r>
          </a:p>
          <a:p>
            <a:pPr marL="457200" lvl="1" indent="0" algn="just">
              <a:buNone/>
            </a:pPr>
            <a:r>
              <a:rPr lang="en-US" sz="2000" dirty="0" smtClean="0"/>
              <a:t>{</a:t>
            </a:r>
          </a:p>
          <a:p>
            <a:pPr marL="457200" lvl="1" indent="0" algn="just">
              <a:buNone/>
            </a:pPr>
            <a:r>
              <a:rPr lang="en-US" sz="2000" dirty="0" smtClean="0"/>
              <a:t>// body of the class</a:t>
            </a:r>
            <a:endParaRPr lang="en-US" sz="2000" dirty="0"/>
          </a:p>
          <a:p>
            <a:pPr marL="457200" lvl="1" indent="0" algn="just">
              <a:buNone/>
            </a:pPr>
            <a:r>
              <a:rPr lang="en-US" sz="2000" dirty="0" smtClean="0"/>
              <a:t>}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/>
              <a:t>class </a:t>
            </a:r>
            <a:r>
              <a:rPr lang="en-US" sz="2000" dirty="0" smtClean="0"/>
              <a:t>B extends A</a:t>
            </a:r>
            <a:endParaRPr lang="en-US" sz="2000" dirty="0"/>
          </a:p>
          <a:p>
            <a:pPr marL="457200" lvl="1" indent="0" algn="just">
              <a:buNone/>
            </a:pPr>
            <a:r>
              <a:rPr lang="en-US" sz="2000" dirty="0"/>
              <a:t>{</a:t>
            </a:r>
          </a:p>
          <a:p>
            <a:pPr marL="457200" lvl="1" indent="0" algn="just">
              <a:buNone/>
            </a:pPr>
            <a:r>
              <a:rPr lang="en-US" sz="2000" dirty="0"/>
              <a:t>// body of the class</a:t>
            </a:r>
          </a:p>
          <a:p>
            <a:pPr marL="457200" lvl="1" indent="0" algn="just">
              <a:buNone/>
            </a:pPr>
            <a:r>
              <a:rPr lang="en-US" sz="2000" dirty="0"/>
              <a:t>}</a:t>
            </a:r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58753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Types of Inheritance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624149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Multilevel </a:t>
            </a:r>
            <a:r>
              <a:rPr lang="en-US" dirty="0"/>
              <a:t>Inheritance: In Multilevel Inheritance, a derived class will be inheriting a base class and as well as the derived class also act as the base class to other class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class A serves as a base class for the derived class B, which in turn serves as a base class for the derived class 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07" y="2719022"/>
            <a:ext cx="2036570" cy="401179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1999" y="2651787"/>
            <a:ext cx="6342529" cy="429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 smtClean="0"/>
              <a:t>Example:</a:t>
            </a:r>
          </a:p>
          <a:p>
            <a:pPr marL="0" indent="0" algn="just">
              <a:buNone/>
            </a:pPr>
            <a:r>
              <a:rPr lang="en-US" sz="2000" dirty="0" smtClean="0"/>
              <a:t>class A</a:t>
            </a:r>
          </a:p>
          <a:p>
            <a:pPr marL="457200" lvl="1" indent="0" algn="just">
              <a:buNone/>
            </a:pPr>
            <a:r>
              <a:rPr lang="en-US" sz="1600" dirty="0" smtClean="0"/>
              <a:t>{</a:t>
            </a:r>
          </a:p>
          <a:p>
            <a:pPr marL="457200" lvl="1" indent="0" algn="just">
              <a:buNone/>
            </a:pPr>
            <a:r>
              <a:rPr lang="en-US" sz="1600" dirty="0" smtClean="0"/>
              <a:t>// body of the class</a:t>
            </a:r>
            <a:endParaRPr lang="en-US" sz="1600" dirty="0"/>
          </a:p>
          <a:p>
            <a:pPr marL="457200" lvl="1" indent="0" algn="just">
              <a:buNone/>
            </a:pPr>
            <a:r>
              <a:rPr lang="en-US" sz="1600" dirty="0" smtClean="0"/>
              <a:t>}</a:t>
            </a:r>
          </a:p>
          <a:p>
            <a:pPr marL="0" indent="0" algn="just">
              <a:buNone/>
            </a:pPr>
            <a:r>
              <a:rPr lang="en-US" sz="2000" dirty="0" smtClean="0"/>
              <a:t>class B extends A</a:t>
            </a:r>
            <a:endParaRPr lang="en-US" sz="2000" dirty="0"/>
          </a:p>
          <a:p>
            <a:pPr marL="457200" lvl="1" indent="0" algn="just">
              <a:buNone/>
            </a:pPr>
            <a:r>
              <a:rPr lang="en-US" sz="1600" dirty="0"/>
              <a:t>{</a:t>
            </a:r>
          </a:p>
          <a:p>
            <a:pPr marL="457200" lvl="1" indent="0" algn="just">
              <a:buNone/>
            </a:pPr>
            <a:r>
              <a:rPr lang="en-US" sz="1600" dirty="0"/>
              <a:t>// body of the class</a:t>
            </a:r>
          </a:p>
          <a:p>
            <a:pPr marL="457200" lvl="1" indent="0" algn="just">
              <a:buNone/>
            </a:pPr>
            <a:r>
              <a:rPr lang="en-US" sz="1600" dirty="0" smtClean="0"/>
              <a:t>}</a:t>
            </a:r>
          </a:p>
          <a:p>
            <a:pPr marL="0" indent="0" algn="just">
              <a:buNone/>
            </a:pPr>
            <a:r>
              <a:rPr lang="en-US" sz="2000" dirty="0"/>
              <a:t>class </a:t>
            </a:r>
            <a:r>
              <a:rPr lang="en-US" sz="2000" dirty="0" smtClean="0"/>
              <a:t>C </a:t>
            </a:r>
            <a:r>
              <a:rPr lang="en-US" sz="2000" dirty="0"/>
              <a:t>extends </a:t>
            </a:r>
            <a:r>
              <a:rPr lang="en-US" sz="2000" dirty="0" smtClean="0"/>
              <a:t>B</a:t>
            </a:r>
            <a:endParaRPr lang="en-US" sz="2000" dirty="0"/>
          </a:p>
          <a:p>
            <a:pPr marL="457200" lvl="1" indent="0" algn="just">
              <a:buNone/>
            </a:pPr>
            <a:r>
              <a:rPr lang="en-US" sz="1600" dirty="0"/>
              <a:t>{</a:t>
            </a:r>
          </a:p>
          <a:p>
            <a:pPr marL="457200" lvl="1" indent="0" algn="just">
              <a:buNone/>
            </a:pPr>
            <a:r>
              <a:rPr lang="en-US" sz="1600" dirty="0"/>
              <a:t>// body of the class</a:t>
            </a:r>
          </a:p>
          <a:p>
            <a:pPr marL="457200" lvl="1" indent="0" algn="just">
              <a:buNone/>
            </a:pPr>
            <a:r>
              <a:rPr lang="en-US" sz="1600" dirty="0"/>
              <a:t>}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80062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Types of Inheritance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624149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Multiple </a:t>
            </a:r>
            <a:r>
              <a:rPr lang="en-US" dirty="0"/>
              <a:t>Inheritance (Through Interfaces): In Multiple inheritances, one class can have more than one superclass and inherit features from all parent classes. </a:t>
            </a:r>
            <a:endParaRPr lang="en-US" dirty="0" smtClean="0"/>
          </a:p>
          <a:p>
            <a:pPr algn="just"/>
            <a:r>
              <a:rPr lang="en-US" dirty="0" smtClean="0"/>
              <a:t>Java </a:t>
            </a:r>
            <a:r>
              <a:rPr lang="en-US" dirty="0"/>
              <a:t>does not support multiple inheritances with classes. In java, we can achieve multiple inheritances only through Interfaces. </a:t>
            </a:r>
            <a:endParaRPr lang="en-US" dirty="0" smtClean="0"/>
          </a:p>
          <a:p>
            <a:pPr fontAlgn="base"/>
            <a:r>
              <a:rPr lang="en-US" dirty="0"/>
              <a:t>class </a:t>
            </a:r>
            <a:r>
              <a:rPr lang="en-US" dirty="0" smtClean="0"/>
              <a:t>A and B </a:t>
            </a:r>
            <a:r>
              <a:rPr lang="en-US" dirty="0"/>
              <a:t>serves as a base class for the derived class </a:t>
            </a:r>
            <a:r>
              <a:rPr lang="en-US" dirty="0" smtClean="0"/>
              <a:t>C.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734" y="3544267"/>
            <a:ext cx="4020750" cy="254130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490806" y="3227293"/>
            <a:ext cx="3666642" cy="37696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 smtClean="0"/>
              <a:t>Example:</a:t>
            </a:r>
          </a:p>
          <a:p>
            <a:pPr marL="0" indent="0" algn="just">
              <a:buNone/>
            </a:pPr>
            <a:r>
              <a:rPr lang="en-US" sz="2000" dirty="0" smtClean="0"/>
              <a:t>class A</a:t>
            </a:r>
          </a:p>
          <a:p>
            <a:pPr marL="457200" lvl="1" indent="0" algn="just">
              <a:buNone/>
            </a:pPr>
            <a:r>
              <a:rPr lang="en-US" sz="1600" dirty="0" smtClean="0"/>
              <a:t>{</a:t>
            </a:r>
          </a:p>
          <a:p>
            <a:pPr marL="457200" lvl="1" indent="0" algn="just">
              <a:buNone/>
            </a:pPr>
            <a:r>
              <a:rPr lang="en-US" sz="1600" dirty="0" smtClean="0"/>
              <a:t>// body of the class</a:t>
            </a:r>
            <a:endParaRPr lang="en-US" sz="1600" dirty="0"/>
          </a:p>
          <a:p>
            <a:pPr marL="457200" lvl="1" indent="0" algn="just">
              <a:buNone/>
            </a:pPr>
            <a:r>
              <a:rPr lang="en-US" sz="1600" dirty="0" smtClean="0"/>
              <a:t>}</a:t>
            </a:r>
          </a:p>
          <a:p>
            <a:pPr marL="0" indent="0" algn="just">
              <a:buNone/>
            </a:pPr>
            <a:r>
              <a:rPr lang="en-US" sz="2000" dirty="0" smtClean="0"/>
              <a:t>Interface B</a:t>
            </a:r>
            <a:endParaRPr lang="en-US" sz="2000" dirty="0"/>
          </a:p>
          <a:p>
            <a:pPr marL="457200" lvl="1" indent="0" algn="just">
              <a:buNone/>
            </a:pPr>
            <a:r>
              <a:rPr lang="en-US" sz="1600" dirty="0"/>
              <a:t>{</a:t>
            </a:r>
          </a:p>
          <a:p>
            <a:pPr marL="457200" lvl="1" indent="0" algn="just">
              <a:buNone/>
            </a:pPr>
            <a:r>
              <a:rPr lang="en-US" sz="1600" dirty="0"/>
              <a:t>// body of the Interface </a:t>
            </a:r>
          </a:p>
          <a:p>
            <a:pPr marL="457200" lvl="1" indent="0" algn="just">
              <a:buNone/>
            </a:pPr>
            <a:r>
              <a:rPr lang="en-US" sz="1600" dirty="0" smtClean="0"/>
              <a:t>}</a:t>
            </a:r>
          </a:p>
          <a:p>
            <a:pPr marL="0" indent="0" algn="just">
              <a:buNone/>
            </a:pPr>
            <a:r>
              <a:rPr lang="en-US" sz="2000" dirty="0"/>
              <a:t>class </a:t>
            </a:r>
            <a:r>
              <a:rPr lang="en-US" sz="2000" dirty="0" smtClean="0"/>
              <a:t>C </a:t>
            </a:r>
            <a:r>
              <a:rPr lang="en-US" sz="2000" dirty="0"/>
              <a:t>extends </a:t>
            </a:r>
            <a:r>
              <a:rPr lang="en-US" sz="2000" dirty="0" smtClean="0"/>
              <a:t>A implements B</a:t>
            </a:r>
            <a:endParaRPr lang="en-US" sz="2000" dirty="0"/>
          </a:p>
          <a:p>
            <a:pPr marL="457200" lvl="1" indent="0" algn="just">
              <a:buNone/>
            </a:pPr>
            <a:r>
              <a:rPr lang="en-US" sz="1600" dirty="0"/>
              <a:t>{</a:t>
            </a:r>
          </a:p>
          <a:p>
            <a:pPr marL="457200" lvl="1" indent="0" algn="just">
              <a:buNone/>
            </a:pPr>
            <a:r>
              <a:rPr lang="en-US" sz="1600" dirty="0"/>
              <a:t>// body of the class</a:t>
            </a:r>
          </a:p>
          <a:p>
            <a:pPr marL="457200" lvl="1" indent="0" algn="just">
              <a:buNone/>
            </a:pPr>
            <a:r>
              <a:rPr lang="en-US" sz="1600" dirty="0"/>
              <a:t>}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018416" y="3227293"/>
            <a:ext cx="3177987" cy="37696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 smtClean="0"/>
              <a:t>Example:</a:t>
            </a:r>
          </a:p>
          <a:p>
            <a:pPr marL="0" indent="0" algn="just">
              <a:buNone/>
            </a:pPr>
            <a:r>
              <a:rPr lang="en-US" sz="2000" dirty="0"/>
              <a:t>Interface </a:t>
            </a:r>
            <a:r>
              <a:rPr lang="en-US" sz="2000" dirty="0" smtClean="0"/>
              <a:t>A</a:t>
            </a:r>
          </a:p>
          <a:p>
            <a:pPr marL="457200" lvl="1" indent="0" algn="just">
              <a:buNone/>
            </a:pPr>
            <a:r>
              <a:rPr lang="en-US" sz="1600" dirty="0" smtClean="0"/>
              <a:t>{</a:t>
            </a:r>
          </a:p>
          <a:p>
            <a:pPr marL="457200" lvl="1" indent="0" algn="just">
              <a:buNone/>
            </a:pPr>
            <a:r>
              <a:rPr lang="en-US" sz="1600" dirty="0" smtClean="0"/>
              <a:t>// body of the </a:t>
            </a:r>
            <a:r>
              <a:rPr lang="en-US" sz="1600" dirty="0"/>
              <a:t>Interface </a:t>
            </a:r>
          </a:p>
          <a:p>
            <a:pPr marL="457200" lvl="1" indent="0" algn="just">
              <a:buNone/>
            </a:pPr>
            <a:r>
              <a:rPr lang="en-US" sz="1600" dirty="0" smtClean="0"/>
              <a:t>}</a:t>
            </a:r>
          </a:p>
          <a:p>
            <a:pPr marL="0" indent="0" algn="just">
              <a:buNone/>
            </a:pPr>
            <a:r>
              <a:rPr lang="en-US" sz="2000" dirty="0" smtClean="0"/>
              <a:t>Interface B</a:t>
            </a:r>
            <a:endParaRPr lang="en-US" sz="2000" dirty="0"/>
          </a:p>
          <a:p>
            <a:pPr marL="457200" lvl="1" indent="0" algn="just">
              <a:buNone/>
            </a:pPr>
            <a:r>
              <a:rPr lang="en-US" sz="1600" dirty="0"/>
              <a:t>{</a:t>
            </a:r>
          </a:p>
          <a:p>
            <a:pPr marL="457200" lvl="1" indent="0" algn="just">
              <a:buNone/>
            </a:pPr>
            <a:r>
              <a:rPr lang="en-US" sz="1600" dirty="0"/>
              <a:t>// body of the Interface </a:t>
            </a:r>
          </a:p>
          <a:p>
            <a:pPr marL="457200" lvl="1" indent="0" algn="just">
              <a:buNone/>
            </a:pPr>
            <a:r>
              <a:rPr lang="en-US" sz="1600" dirty="0" smtClean="0"/>
              <a:t>}</a:t>
            </a:r>
          </a:p>
          <a:p>
            <a:pPr marL="0" indent="0" algn="just">
              <a:buNone/>
            </a:pPr>
            <a:r>
              <a:rPr lang="en-US" sz="2000" dirty="0"/>
              <a:t>class </a:t>
            </a:r>
            <a:r>
              <a:rPr lang="en-US" sz="2000" dirty="0" smtClean="0"/>
              <a:t>C implements A, B</a:t>
            </a:r>
            <a:endParaRPr lang="en-US" sz="2000" dirty="0"/>
          </a:p>
          <a:p>
            <a:pPr marL="457200" lvl="1" indent="0" algn="just">
              <a:buNone/>
            </a:pPr>
            <a:r>
              <a:rPr lang="en-US" sz="1600" dirty="0"/>
              <a:t>{</a:t>
            </a:r>
          </a:p>
          <a:p>
            <a:pPr marL="457200" lvl="1" indent="0" algn="just">
              <a:buNone/>
            </a:pPr>
            <a:r>
              <a:rPr lang="en-US" sz="1600" dirty="0"/>
              <a:t>// body of the class</a:t>
            </a:r>
          </a:p>
          <a:p>
            <a:pPr marL="457200" lvl="1" indent="0" algn="just">
              <a:buNone/>
            </a:pPr>
            <a:r>
              <a:rPr lang="en-US" sz="1600" dirty="0"/>
              <a:t>}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4527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Types of Inheritance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510"/>
            <a:ext cx="10515600" cy="62414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Hierarchical Inheritance: In Hierarchical Inheritance, one class serves as a superclass (base class) for more than one subclass. </a:t>
            </a:r>
            <a:endParaRPr lang="en-US" dirty="0" smtClean="0"/>
          </a:p>
          <a:p>
            <a:pPr algn="just"/>
            <a:r>
              <a:rPr lang="en-US" dirty="0" smtClean="0"/>
              <a:t>class </a:t>
            </a:r>
            <a:r>
              <a:rPr lang="en-US" dirty="0"/>
              <a:t>A serves as a base class for the derived class </a:t>
            </a:r>
            <a:r>
              <a:rPr lang="en-US" dirty="0" smtClean="0"/>
              <a:t>B and C.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1676"/>
            <a:ext cx="4646008" cy="250991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701552" y="2194587"/>
            <a:ext cx="6342529" cy="429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 smtClean="0"/>
              <a:t>Example:</a:t>
            </a:r>
          </a:p>
          <a:p>
            <a:pPr marL="0" indent="0" algn="just">
              <a:buNone/>
            </a:pPr>
            <a:r>
              <a:rPr lang="en-US" sz="2000" dirty="0" smtClean="0"/>
              <a:t>class A</a:t>
            </a:r>
          </a:p>
          <a:p>
            <a:pPr marL="457200" lvl="1" indent="0" algn="just">
              <a:buNone/>
            </a:pPr>
            <a:r>
              <a:rPr lang="en-US" sz="1600" dirty="0" smtClean="0"/>
              <a:t>{</a:t>
            </a:r>
          </a:p>
          <a:p>
            <a:pPr marL="457200" lvl="1" indent="0" algn="just">
              <a:buNone/>
            </a:pPr>
            <a:r>
              <a:rPr lang="en-US" sz="1600" dirty="0" smtClean="0"/>
              <a:t>// body of the class</a:t>
            </a:r>
            <a:endParaRPr lang="en-US" sz="1600" dirty="0"/>
          </a:p>
          <a:p>
            <a:pPr marL="457200" lvl="1" indent="0" algn="just">
              <a:buNone/>
            </a:pPr>
            <a:r>
              <a:rPr lang="en-US" sz="1600" dirty="0" smtClean="0"/>
              <a:t>}</a:t>
            </a:r>
          </a:p>
          <a:p>
            <a:pPr marL="0" indent="0" algn="just">
              <a:buNone/>
            </a:pPr>
            <a:r>
              <a:rPr lang="en-US" sz="2000" dirty="0" smtClean="0"/>
              <a:t>class B extends A</a:t>
            </a:r>
            <a:endParaRPr lang="en-US" sz="2000" dirty="0"/>
          </a:p>
          <a:p>
            <a:pPr marL="457200" lvl="1" indent="0" algn="just">
              <a:buNone/>
            </a:pPr>
            <a:r>
              <a:rPr lang="en-US" sz="1600" dirty="0"/>
              <a:t>{</a:t>
            </a:r>
          </a:p>
          <a:p>
            <a:pPr marL="457200" lvl="1" indent="0" algn="just">
              <a:buNone/>
            </a:pPr>
            <a:r>
              <a:rPr lang="en-US" sz="1600" dirty="0"/>
              <a:t>// body of the class</a:t>
            </a:r>
          </a:p>
          <a:p>
            <a:pPr marL="457200" lvl="1" indent="0" algn="just">
              <a:buNone/>
            </a:pPr>
            <a:r>
              <a:rPr lang="en-US" sz="1600" dirty="0" smtClean="0"/>
              <a:t>}</a:t>
            </a:r>
          </a:p>
          <a:p>
            <a:pPr marL="0" indent="0" algn="just">
              <a:buNone/>
            </a:pPr>
            <a:r>
              <a:rPr lang="en-US" sz="2000" dirty="0"/>
              <a:t>class </a:t>
            </a:r>
            <a:r>
              <a:rPr lang="en-US" sz="2000" dirty="0" smtClean="0"/>
              <a:t>C </a:t>
            </a:r>
            <a:r>
              <a:rPr lang="en-US" sz="2000" dirty="0"/>
              <a:t>extends </a:t>
            </a:r>
            <a:r>
              <a:rPr lang="en-US" sz="2000" dirty="0" smtClean="0"/>
              <a:t>A</a:t>
            </a:r>
            <a:endParaRPr lang="en-US" sz="2000" dirty="0"/>
          </a:p>
          <a:p>
            <a:pPr marL="457200" lvl="1" indent="0" algn="just">
              <a:buNone/>
            </a:pPr>
            <a:r>
              <a:rPr lang="en-US" sz="1600" dirty="0"/>
              <a:t>{</a:t>
            </a:r>
          </a:p>
          <a:p>
            <a:pPr marL="457200" lvl="1" indent="0" algn="just">
              <a:buNone/>
            </a:pPr>
            <a:r>
              <a:rPr lang="en-US" sz="1600" dirty="0"/>
              <a:t>// body of the class</a:t>
            </a:r>
          </a:p>
          <a:p>
            <a:pPr marL="457200" lvl="1" indent="0" algn="just">
              <a:buNone/>
            </a:pPr>
            <a:r>
              <a:rPr lang="en-US" sz="1600" dirty="0"/>
              <a:t>}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9196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4108</TotalTime>
  <Words>1382</Words>
  <Application>Microsoft Office PowerPoint</Application>
  <PresentationFormat>Custom</PresentationFormat>
  <Paragraphs>382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Inheritance</vt:lpstr>
      <vt:lpstr>Inheritance</vt:lpstr>
      <vt:lpstr>Inheritance</vt:lpstr>
      <vt:lpstr>Inheritance</vt:lpstr>
      <vt:lpstr>Types of Inheritance in Java</vt:lpstr>
      <vt:lpstr>Types of Inheritance in Java</vt:lpstr>
      <vt:lpstr>Types of Inheritance in Java</vt:lpstr>
      <vt:lpstr>Types of Inheritance in Java</vt:lpstr>
      <vt:lpstr>Types of Inheritance in Java</vt:lpstr>
      <vt:lpstr>Types of Inheritance in Java</vt:lpstr>
      <vt:lpstr>A Superclass Variable Can Reference a Subclass Object</vt:lpstr>
      <vt:lpstr>A Superclass Variable Can Reference a Subclass Object</vt:lpstr>
      <vt:lpstr>Using super</vt:lpstr>
      <vt:lpstr>Using super</vt:lpstr>
      <vt:lpstr>Using super</vt:lpstr>
      <vt:lpstr>Method Overriding</vt:lpstr>
      <vt:lpstr>Method Overriding</vt:lpstr>
      <vt:lpstr>Method Overriding</vt:lpstr>
      <vt:lpstr>Method Overriding</vt:lpstr>
      <vt:lpstr>Method Overriding</vt:lpstr>
      <vt:lpstr>Method Overriding</vt:lpstr>
      <vt:lpstr>Method Overriding</vt:lpstr>
      <vt:lpstr>Method Overriding</vt:lpstr>
      <vt:lpstr>Method Overriding</vt:lpstr>
      <vt:lpstr>Method Overriding</vt:lpstr>
      <vt:lpstr>Overriding vs. Overloading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Windows User</dc:creator>
  <cp:lastModifiedBy>Kuldeep Singh</cp:lastModifiedBy>
  <cp:revision>172</cp:revision>
  <dcterms:created xsi:type="dcterms:W3CDTF">2021-05-28T12:06:44Z</dcterms:created>
  <dcterms:modified xsi:type="dcterms:W3CDTF">2022-05-20T11:06:39Z</dcterms:modified>
</cp:coreProperties>
</file>