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6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8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2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55E3-5B56-4B56-B874-E1B4912F49D0}" type="datetimeFigureOut">
              <a:rPr lang="en-US" smtClean="0"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DD14-71D8-476E-97F2-2C005BFD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0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this, static </a:t>
            </a:r>
            <a:r>
              <a:rPr lang="en-US" smtClean="0"/>
              <a:t>&amp;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600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void show()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show</a:t>
            </a:r>
            <a:r>
              <a:rPr lang="en-US" dirty="0" smtClean="0"/>
              <a:t>() </a:t>
            </a:r>
            <a:r>
              <a:rPr lang="en-US" dirty="0"/>
              <a:t>");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this.test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void test()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test</a:t>
            </a:r>
            <a:r>
              <a:rPr lang="en-US" dirty="0" smtClean="0"/>
              <a:t>() </a:t>
            </a:r>
            <a:r>
              <a:rPr lang="en-US" dirty="0"/>
              <a:t>");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A </a:t>
            </a:r>
            <a:r>
              <a:rPr lang="en-US" dirty="0" err="1"/>
              <a:t>obj</a:t>
            </a:r>
            <a:r>
              <a:rPr lang="en-US" dirty="0"/>
              <a:t> = new A();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600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void show()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show</a:t>
            </a:r>
            <a:r>
              <a:rPr lang="en-US" dirty="0" smtClean="0"/>
              <a:t>() </a:t>
            </a:r>
            <a:r>
              <a:rPr lang="en-US" dirty="0"/>
              <a:t>");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this.test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void test()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test</a:t>
            </a:r>
            <a:r>
              <a:rPr lang="en-US" dirty="0" smtClean="0"/>
              <a:t>() </a:t>
            </a:r>
            <a:r>
              <a:rPr lang="en-US" dirty="0"/>
              <a:t>");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A </a:t>
            </a:r>
            <a:r>
              <a:rPr lang="en-US" dirty="0" err="1"/>
              <a:t>obj</a:t>
            </a:r>
            <a:r>
              <a:rPr lang="en-US" dirty="0"/>
              <a:t> = new A();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89474" y="5300523"/>
            <a:ext cx="3124199" cy="139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 smtClean="0"/>
              <a:t>Output:</a:t>
            </a:r>
          </a:p>
          <a:p>
            <a:pPr marL="457200" lvl="1" indent="0" algn="just">
              <a:buNone/>
            </a:pPr>
            <a:r>
              <a:rPr lang="nn-NO" sz="2000" dirty="0"/>
              <a:t>In show</a:t>
            </a:r>
            <a:r>
              <a:rPr lang="nn-NO" sz="2000" dirty="0" smtClean="0"/>
              <a:t>()</a:t>
            </a:r>
            <a:endParaRPr lang="nn-NO" sz="2000" dirty="0"/>
          </a:p>
          <a:p>
            <a:pPr marL="457200" lvl="1" indent="0" algn="just">
              <a:buNone/>
            </a:pPr>
            <a:r>
              <a:rPr lang="nn-NO" sz="2000" dirty="0"/>
              <a:t>In test</a:t>
            </a:r>
            <a:r>
              <a:rPr lang="nn-NO" sz="2000" dirty="0" smtClean="0"/>
              <a:t>()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97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particular, the this reference can be used explicitly to invoke other methods in the 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</a:t>
            </a:r>
            <a:r>
              <a:rPr lang="en-US" dirty="0"/>
              <a:t>, for some reason, a method needs to pass the current object to another method, it can do so using the </a:t>
            </a:r>
            <a:r>
              <a:rPr lang="en-US" b="1" dirty="0"/>
              <a:t>this</a:t>
            </a:r>
            <a:r>
              <a:rPr lang="en-US" dirty="0"/>
              <a:t> reference. </a:t>
            </a:r>
            <a:endParaRPr lang="en-US" dirty="0" smtClean="0"/>
          </a:p>
          <a:p>
            <a:pPr algn="just"/>
            <a:r>
              <a:rPr lang="en-US" dirty="0" smtClean="0"/>
              <a:t>Another use of </a:t>
            </a:r>
            <a:r>
              <a:rPr lang="en-US" b="1" dirty="0" smtClean="0"/>
              <a:t>this</a:t>
            </a:r>
            <a:r>
              <a:rPr lang="en-US" dirty="0" smtClean="0"/>
              <a:t> keyword to call the other constructor of the same class.</a:t>
            </a:r>
            <a:endParaRPr lang="en-US" dirty="0"/>
          </a:p>
          <a:p>
            <a:pPr algn="just"/>
            <a:r>
              <a:rPr lang="en-US" dirty="0" smtClean="0"/>
              <a:t>Note </a:t>
            </a:r>
            <a:r>
              <a:rPr lang="en-US" dirty="0"/>
              <a:t>that the </a:t>
            </a:r>
            <a:r>
              <a:rPr lang="en-US" b="1" dirty="0"/>
              <a:t>this</a:t>
            </a:r>
            <a:r>
              <a:rPr lang="en-US" dirty="0"/>
              <a:t> reference cannot be used in a static context, as static code is </a:t>
            </a:r>
            <a:r>
              <a:rPr lang="en-US" dirty="0" smtClean="0"/>
              <a:t>not executed </a:t>
            </a:r>
            <a:r>
              <a:rPr lang="en-US" dirty="0"/>
              <a:t>in the context of any object.</a:t>
            </a:r>
          </a:p>
        </p:txBody>
      </p:sp>
    </p:spTree>
    <p:extLst>
      <p:ext uri="{BB962C8B-B14F-4D97-AF65-F5344CB8AC3E}">
        <p14:creationId xmlns:p14="http://schemas.microsoft.com/office/powerpoint/2010/main" val="36782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will be times when you will want to define a class member that will be </a:t>
            </a:r>
            <a:r>
              <a:rPr lang="en-US" dirty="0" smtClean="0"/>
              <a:t>used independently </a:t>
            </a:r>
            <a:r>
              <a:rPr lang="en-US" dirty="0"/>
              <a:t>of any object of that class.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member is declared static, it can be </a:t>
            </a:r>
            <a:r>
              <a:rPr lang="en-US" dirty="0" smtClean="0"/>
              <a:t>accessed </a:t>
            </a:r>
            <a:r>
              <a:rPr lang="en-US" i="1" dirty="0" smtClean="0"/>
              <a:t>before </a:t>
            </a:r>
            <a:r>
              <a:rPr lang="en-US" i="1" dirty="0"/>
              <a:t>any objects of its class are created</a:t>
            </a:r>
            <a:r>
              <a:rPr lang="en-US" dirty="0"/>
              <a:t>, and </a:t>
            </a:r>
            <a:r>
              <a:rPr lang="en-US" i="1" dirty="0"/>
              <a:t>without reference to any object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declare both </a:t>
            </a:r>
            <a:r>
              <a:rPr lang="en-US" i="1" dirty="0"/>
              <a:t>methods</a:t>
            </a:r>
            <a:r>
              <a:rPr lang="en-US" dirty="0"/>
              <a:t> and </a:t>
            </a:r>
            <a:r>
              <a:rPr lang="en-US" i="1" dirty="0"/>
              <a:t>variables</a:t>
            </a:r>
            <a:r>
              <a:rPr lang="en-US" dirty="0"/>
              <a:t> to be static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When objects </a:t>
            </a:r>
            <a:r>
              <a:rPr lang="en-US" dirty="0" smtClean="0"/>
              <a:t>of its </a:t>
            </a:r>
            <a:r>
              <a:rPr lang="en-US" dirty="0"/>
              <a:t>class are declared, </a:t>
            </a:r>
            <a:r>
              <a:rPr lang="en-US" b="1" dirty="0"/>
              <a:t>no copy </a:t>
            </a:r>
            <a:r>
              <a:rPr lang="en-US" dirty="0"/>
              <a:t>of a static variable is made. Instead, all instances of the </a:t>
            </a:r>
            <a:r>
              <a:rPr lang="en-US" dirty="0" smtClean="0"/>
              <a:t>class </a:t>
            </a:r>
            <a:r>
              <a:rPr lang="en-US" b="1" dirty="0" smtClean="0"/>
              <a:t>share </a:t>
            </a:r>
            <a:r>
              <a:rPr lang="en-US" b="1" dirty="0"/>
              <a:t>the same static variable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static </a:t>
            </a:r>
            <a:r>
              <a:rPr lang="en-US" dirty="0"/>
              <a:t>variable belongs to the class, and not to any object of the class. </a:t>
            </a:r>
          </a:p>
          <a:p>
            <a:pPr algn="just"/>
            <a:r>
              <a:rPr lang="en-US" dirty="0"/>
              <a:t>A static variable is initialized when the class </a:t>
            </a:r>
            <a:r>
              <a:rPr lang="en-US" dirty="0" smtClean="0"/>
              <a:t>is loaded at runtime.</a:t>
            </a:r>
          </a:p>
          <a:p>
            <a:pPr algn="just"/>
            <a:r>
              <a:rPr lang="en-US" dirty="0"/>
              <a:t>Similarly, a class can have static methods that </a:t>
            </a:r>
            <a:r>
              <a:rPr lang="en-US" dirty="0" smtClean="0"/>
              <a:t>belong </a:t>
            </a:r>
            <a:r>
              <a:rPr lang="en-US" dirty="0"/>
              <a:t>to the class, and not to any specific objects of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Static members can also be accessed via object references, but this is </a:t>
            </a:r>
            <a:r>
              <a:rPr lang="en-US" dirty="0" smtClean="0"/>
              <a:t>considered bad </a:t>
            </a:r>
            <a:r>
              <a:rPr lang="en-US" dirty="0"/>
              <a:t>style.</a:t>
            </a:r>
          </a:p>
          <a:p>
            <a:pPr algn="just"/>
            <a:r>
              <a:rPr lang="en-US" dirty="0"/>
              <a:t>Static members in a class can be accessed both by the class name and via object references, but instance members can only be accessed by object references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Java supports </a:t>
            </a:r>
            <a:r>
              <a:rPr lang="en-US" b="1" dirty="0"/>
              <a:t>static block </a:t>
            </a:r>
            <a:r>
              <a:rPr lang="en-US" dirty="0"/>
              <a:t>that gets executed exactly once, when the class is first loaded.</a:t>
            </a:r>
            <a:endParaRPr lang="en-US" dirty="0" smtClean="0"/>
          </a:p>
          <a:p>
            <a:pPr algn="just"/>
            <a:r>
              <a:rPr lang="en-US" dirty="0" smtClean="0"/>
              <a:t>Methods </a:t>
            </a:r>
            <a:r>
              <a:rPr lang="en-US" dirty="0"/>
              <a:t>declared as static have several restrictions:</a:t>
            </a:r>
          </a:p>
          <a:p>
            <a:pPr marL="349250" algn="just">
              <a:buFont typeface="Wingdings" panose="05000000000000000000" pitchFamily="2" charset="2"/>
              <a:buChar char="ü"/>
            </a:pPr>
            <a:r>
              <a:rPr lang="en-US" dirty="0" smtClean="0"/>
              <a:t>They </a:t>
            </a:r>
            <a:r>
              <a:rPr lang="en-US" dirty="0"/>
              <a:t>can only directly call other static methods.</a:t>
            </a:r>
          </a:p>
          <a:p>
            <a:pPr marL="349250" algn="just">
              <a:buFont typeface="Wingdings" panose="05000000000000000000" pitchFamily="2" charset="2"/>
              <a:buChar char="ü"/>
            </a:pPr>
            <a:r>
              <a:rPr lang="en-US" dirty="0" smtClean="0"/>
              <a:t>They </a:t>
            </a:r>
            <a:r>
              <a:rPr lang="en-US" dirty="0"/>
              <a:t>can only directly access static data.</a:t>
            </a:r>
          </a:p>
          <a:p>
            <a:pPr marL="349250" algn="just">
              <a:buFont typeface="Wingdings" panose="05000000000000000000" pitchFamily="2" charset="2"/>
              <a:buChar char="ü"/>
            </a:pPr>
            <a:r>
              <a:rPr lang="en-US" dirty="0" smtClean="0"/>
              <a:t>They </a:t>
            </a:r>
            <a:r>
              <a:rPr lang="en-US" dirty="0"/>
              <a:t>cannot refer to </a:t>
            </a:r>
            <a:r>
              <a:rPr lang="en-US" b="1" dirty="0"/>
              <a:t>this</a:t>
            </a:r>
            <a:r>
              <a:rPr lang="en-US" dirty="0"/>
              <a:t> or </a:t>
            </a:r>
            <a:r>
              <a:rPr lang="en-US" b="1" dirty="0"/>
              <a:t>super</a:t>
            </a:r>
            <a:r>
              <a:rPr lang="en-US" dirty="0"/>
              <a:t> in any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static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600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 marL="0" indent="0" algn="just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 algn="just">
              <a:buNone/>
            </a:pPr>
            <a:r>
              <a:rPr lang="en-US" dirty="0"/>
              <a:t>	static void show(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/>
              <a:t>("x = " + x);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/>
              <a:t>("a = " + a);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/>
              <a:t>("b = " + b);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static {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("Static block initialized.");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b </a:t>
            </a:r>
            <a:r>
              <a:rPr lang="en-US" dirty="0"/>
              <a:t>= a * 5;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show(10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 algn="just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static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600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 marL="0" indent="0" algn="just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 algn="just">
              <a:buNone/>
            </a:pPr>
            <a:r>
              <a:rPr lang="en-US" dirty="0"/>
              <a:t>	static void show(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("x = " + x);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("a = " + a);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("b = " + b);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static {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("Static block initialized.");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b </a:t>
            </a:r>
            <a:r>
              <a:rPr lang="en-US" dirty="0"/>
              <a:t>= a * </a:t>
            </a:r>
            <a:r>
              <a:rPr lang="en-US" dirty="0" smtClean="0"/>
              <a:t>4;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show(10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 algn="just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89474" y="4854389"/>
            <a:ext cx="3124199" cy="17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 smtClean="0"/>
              <a:t>Output:</a:t>
            </a:r>
          </a:p>
          <a:p>
            <a:pPr marL="457200" lvl="1" indent="0" algn="just">
              <a:buNone/>
            </a:pPr>
            <a:r>
              <a:rPr lang="en-US" sz="2000" dirty="0"/>
              <a:t>Static block initialized.</a:t>
            </a:r>
          </a:p>
          <a:p>
            <a:pPr marL="457200" lvl="1" indent="0" algn="just">
              <a:buNone/>
            </a:pPr>
            <a:r>
              <a:rPr lang="en-US" sz="2000" dirty="0"/>
              <a:t>x = 10</a:t>
            </a:r>
          </a:p>
          <a:p>
            <a:pPr marL="457200" lvl="1" indent="0" algn="just">
              <a:buNone/>
            </a:pPr>
            <a:r>
              <a:rPr lang="en-US" sz="2000" dirty="0"/>
              <a:t>a = 5</a:t>
            </a:r>
          </a:p>
          <a:p>
            <a:pPr marL="457200" lvl="1" indent="0" algn="just">
              <a:buNone/>
            </a:pPr>
            <a:r>
              <a:rPr lang="en-US" sz="2000" dirty="0"/>
              <a:t>b = </a:t>
            </a:r>
            <a:r>
              <a:rPr lang="en-US" sz="2000" dirty="0" smtClean="0"/>
              <a:t>20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402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soon as class A is loaded, all of the static statements are run. </a:t>
            </a:r>
          </a:p>
          <a:p>
            <a:pPr algn="just"/>
            <a:r>
              <a:rPr lang="en-US" dirty="0"/>
              <a:t>First, </a:t>
            </a:r>
            <a:r>
              <a:rPr lang="en-US" b="1" dirty="0"/>
              <a:t>a</a:t>
            </a:r>
            <a:r>
              <a:rPr lang="en-US" dirty="0"/>
              <a:t> is set to </a:t>
            </a:r>
            <a:r>
              <a:rPr lang="en-US" b="1" dirty="0"/>
              <a:t>5</a:t>
            </a:r>
            <a:r>
              <a:rPr lang="en-US" dirty="0"/>
              <a:t>, then the static block executes, which prints a message and then initializes </a:t>
            </a:r>
            <a:r>
              <a:rPr lang="en-US" b="1" dirty="0"/>
              <a:t>b</a:t>
            </a:r>
            <a:r>
              <a:rPr lang="en-US" dirty="0"/>
              <a:t> to </a:t>
            </a:r>
            <a:r>
              <a:rPr lang="en-US" b="1" dirty="0"/>
              <a:t>a*4</a:t>
            </a:r>
            <a:r>
              <a:rPr lang="en-US" dirty="0"/>
              <a:t> or 20. </a:t>
            </a:r>
          </a:p>
          <a:p>
            <a:pPr algn="just"/>
            <a:r>
              <a:rPr lang="en-US" dirty="0"/>
              <a:t>Then main( ) is called, which calls show( ), passing 10 to x.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three </a:t>
            </a:r>
            <a:r>
              <a:rPr lang="en-US" dirty="0" err="1"/>
              <a:t>println</a:t>
            </a:r>
            <a:r>
              <a:rPr lang="en-US" dirty="0"/>
              <a:t>( </a:t>
            </a:r>
            <a:r>
              <a:rPr lang="en-US" dirty="0" smtClean="0"/>
              <a:t>) statements </a:t>
            </a:r>
            <a:r>
              <a:rPr lang="en-US" dirty="0"/>
              <a:t>refer to the two static variables a and b, as well as to the local variable x.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9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Outside of the class in which they are defined, static methods and variables can </a:t>
            </a:r>
            <a:r>
              <a:rPr lang="en-US" dirty="0" smtClean="0"/>
              <a:t>be used </a:t>
            </a:r>
            <a:r>
              <a:rPr lang="en-US" dirty="0"/>
              <a:t>independently of any object.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do so, you need only specify the name of their class followed by the dot operator. 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sz="2400" i="1" dirty="0" err="1" smtClean="0"/>
              <a:t>classname</a:t>
            </a:r>
            <a:r>
              <a:rPr lang="en-US" sz="2400" dirty="0" err="1" smtClean="0"/>
              <a:t>.method</a:t>
            </a:r>
            <a:r>
              <a:rPr lang="en-US" sz="2400" dirty="0"/>
              <a:t>( )</a:t>
            </a:r>
          </a:p>
          <a:p>
            <a:pPr algn="just"/>
            <a:r>
              <a:rPr lang="en-US" dirty="0"/>
              <a:t>Here, </a:t>
            </a:r>
            <a:r>
              <a:rPr lang="en-US" i="1" dirty="0" err="1"/>
              <a:t>classname</a:t>
            </a:r>
            <a:r>
              <a:rPr lang="en-US" dirty="0"/>
              <a:t> is the name of the class in which the static method is declared.</a:t>
            </a:r>
          </a:p>
          <a:p>
            <a:pPr algn="just"/>
            <a:r>
              <a:rPr lang="en-US" dirty="0"/>
              <a:t>A static variable can be accessed in the same way—by use of the </a:t>
            </a:r>
            <a:r>
              <a:rPr lang="en-US" dirty="0" smtClean="0"/>
              <a:t>dot operator </a:t>
            </a:r>
            <a:r>
              <a:rPr lang="en-US" dirty="0"/>
              <a:t>on the name of the class.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5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static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600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 marL="0" indent="0" algn="just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b=10;</a:t>
            </a:r>
          </a:p>
          <a:p>
            <a:pPr marL="0" indent="0" algn="just">
              <a:buNone/>
            </a:pPr>
            <a:r>
              <a:rPr lang="en-US" dirty="0"/>
              <a:t>	static void show() {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("a = " + a);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class B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A.show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("b = " + </a:t>
            </a:r>
            <a:r>
              <a:rPr lang="en-US" dirty="0" err="1"/>
              <a:t>A.b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 smtClean="0"/>
              <a:t>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Sometimes a method will need to refer to the object that invoked it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allow this, </a:t>
            </a:r>
            <a:r>
              <a:rPr lang="en-US" dirty="0" smtClean="0"/>
              <a:t>Java defines </a:t>
            </a:r>
            <a:r>
              <a:rPr lang="en-US" dirty="0"/>
              <a:t>the </a:t>
            </a:r>
            <a:r>
              <a:rPr lang="en-US" b="1" dirty="0"/>
              <a:t>this</a:t>
            </a:r>
            <a:r>
              <a:rPr lang="en-US" dirty="0"/>
              <a:t> keyword. </a:t>
            </a:r>
            <a:endParaRPr lang="en-US" dirty="0" smtClean="0"/>
          </a:p>
          <a:p>
            <a:pPr algn="just"/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en-US" dirty="0"/>
              <a:t>can be used inside any method to refer to the current (</a:t>
            </a:r>
            <a:r>
              <a:rPr lang="en-US" dirty="0" smtClean="0"/>
              <a:t>invoking) </a:t>
            </a:r>
            <a:r>
              <a:rPr lang="en-US" dirty="0"/>
              <a:t>object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en-US" dirty="0"/>
              <a:t>is always a reference to the object on which the method was invoked. </a:t>
            </a:r>
            <a:endParaRPr lang="en-US" dirty="0" smtClean="0"/>
          </a:p>
          <a:p>
            <a:pPr algn="just"/>
            <a:r>
              <a:rPr lang="en-US" dirty="0" smtClean="0"/>
              <a:t>You can use </a:t>
            </a:r>
            <a:r>
              <a:rPr lang="en-US" b="1" dirty="0"/>
              <a:t>this</a:t>
            </a:r>
            <a:r>
              <a:rPr lang="en-US" dirty="0"/>
              <a:t> anywhere a reference to an object of the current class’ type is permitted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the body of the method, the </a:t>
            </a:r>
            <a:r>
              <a:rPr lang="en-US" b="1" dirty="0"/>
              <a:t>this</a:t>
            </a:r>
            <a:r>
              <a:rPr lang="en-US" dirty="0"/>
              <a:t> reference can be used like any other object reference to access members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36676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static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600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 marL="0" indent="0" algn="just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b=10;</a:t>
            </a:r>
          </a:p>
          <a:p>
            <a:pPr marL="914400" lvl="2" indent="0" algn="just">
              <a:buNone/>
            </a:pPr>
            <a:r>
              <a:rPr lang="en-US" sz="2800" dirty="0" smtClean="0"/>
              <a:t>static </a:t>
            </a:r>
            <a:r>
              <a:rPr lang="en-US" sz="2800" dirty="0"/>
              <a:t>void show() {</a:t>
            </a:r>
          </a:p>
          <a:p>
            <a:pPr marL="914400" lvl="2" indent="0" algn="just">
              <a:buNone/>
            </a:pPr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("a = " + a);</a:t>
            </a:r>
          </a:p>
          <a:p>
            <a:pPr marL="914400" lvl="2" indent="0" algn="just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class B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A.show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("b = " + </a:t>
            </a:r>
            <a:r>
              <a:rPr lang="en-US" dirty="0" err="1"/>
              <a:t>A.b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 smtClean="0"/>
              <a:t>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89474" y="4854389"/>
            <a:ext cx="3124199" cy="17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 smtClean="0"/>
              <a:t>Output:</a:t>
            </a:r>
          </a:p>
          <a:p>
            <a:pPr marL="457200" lvl="1" indent="0" algn="just">
              <a:buNone/>
            </a:pPr>
            <a:r>
              <a:rPr lang="en-US" sz="2000" dirty="0"/>
              <a:t>a = 5</a:t>
            </a:r>
          </a:p>
          <a:p>
            <a:pPr marL="457200" lvl="1" indent="0" algn="just">
              <a:buNone/>
            </a:pPr>
            <a:r>
              <a:rPr lang="en-US" sz="2000" dirty="0"/>
              <a:t>b = 10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85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static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66" y="655779"/>
            <a:ext cx="10049434" cy="60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</a:t>
            </a:r>
            <a:r>
              <a:rPr lang="en-US" sz="3600" dirty="0"/>
              <a:t>final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Members of the class can be declared as final.</a:t>
            </a:r>
          </a:p>
          <a:p>
            <a:pPr algn="just"/>
            <a:r>
              <a:rPr lang="en-US" dirty="0" smtClean="0"/>
              <a:t>Instance </a:t>
            </a:r>
            <a:r>
              <a:rPr lang="en-US" dirty="0"/>
              <a:t>and static variables can be </a:t>
            </a:r>
            <a:r>
              <a:rPr lang="en-US" dirty="0" smtClean="0"/>
              <a:t>declared final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Note </a:t>
            </a:r>
            <a:r>
              <a:rPr lang="en-US" dirty="0"/>
              <a:t>that the keyword final can also be applied to local variables, </a:t>
            </a:r>
            <a:r>
              <a:rPr lang="en-US" dirty="0" smtClean="0"/>
              <a:t>including method </a:t>
            </a:r>
            <a:r>
              <a:rPr lang="en-US" dirty="0"/>
              <a:t>parameters. </a:t>
            </a:r>
            <a:endParaRPr lang="en-US" dirty="0" smtClean="0"/>
          </a:p>
          <a:p>
            <a:pPr algn="just"/>
            <a:r>
              <a:rPr lang="en-US" dirty="0"/>
              <a:t>In addition to fields, both method parameters and local variables can be declared final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Final static variables are commonly used to define </a:t>
            </a:r>
            <a:r>
              <a:rPr lang="en-US" dirty="0" smtClean="0"/>
              <a:t>constants.</a:t>
            </a:r>
            <a:endParaRPr lang="en-US" dirty="0"/>
          </a:p>
          <a:p>
            <a:pPr algn="just"/>
            <a:r>
              <a:rPr lang="en-US" dirty="0"/>
              <a:t>Declaring a parameter final prevents it from being changed within the method. </a:t>
            </a:r>
            <a:endParaRPr lang="en-US" dirty="0" smtClean="0"/>
          </a:p>
          <a:p>
            <a:pPr algn="just"/>
            <a:r>
              <a:rPr lang="en-US" dirty="0" smtClean="0"/>
              <a:t>Declaring </a:t>
            </a:r>
            <a:r>
              <a:rPr lang="en-US" dirty="0"/>
              <a:t>a local variable final prevents it from being assigned a value more than once.</a:t>
            </a:r>
            <a:endParaRPr lang="en-US" dirty="0" smtClean="0"/>
          </a:p>
          <a:p>
            <a:pPr algn="just"/>
            <a:r>
              <a:rPr lang="en-US" dirty="0" smtClean="0"/>
              <a:t>There are two ways to initialize final variables.</a:t>
            </a:r>
          </a:p>
          <a:p>
            <a:pPr marL="511175" indent="-282575" algn="just">
              <a:buFont typeface="Wingdings" panose="05000000000000000000" pitchFamily="2" charset="2"/>
              <a:buChar char="ü"/>
            </a:pPr>
            <a:r>
              <a:rPr lang="en-US" dirty="0"/>
              <a:t>First, you can give it a value when it </a:t>
            </a:r>
            <a:r>
              <a:rPr lang="en-US" dirty="0" smtClean="0"/>
              <a:t>is declared</a:t>
            </a:r>
            <a:r>
              <a:rPr lang="en-US" dirty="0"/>
              <a:t>. </a:t>
            </a:r>
            <a:endParaRPr lang="en-US" dirty="0" smtClean="0"/>
          </a:p>
          <a:p>
            <a:pPr marL="511175" indent="-282575" algn="just">
              <a:buFont typeface="Wingdings" panose="05000000000000000000" pitchFamily="2" charset="2"/>
              <a:buChar char="ü"/>
            </a:pPr>
            <a:r>
              <a:rPr lang="en-US" dirty="0" smtClean="0"/>
              <a:t>Second</a:t>
            </a:r>
            <a:r>
              <a:rPr lang="en-US" dirty="0"/>
              <a:t>, you can assign it a value within a constructor.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3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</a:t>
            </a:r>
            <a:r>
              <a:rPr lang="en-US" sz="3600" dirty="0"/>
              <a:t>final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final variable of a reference type cannot change its reference value once </a:t>
            </a:r>
            <a:r>
              <a:rPr lang="en-US" dirty="0" smtClean="0"/>
              <a:t>it has </a:t>
            </a:r>
            <a:r>
              <a:rPr lang="en-US" dirty="0"/>
              <a:t>been initialized.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effectively means that a final reference will </a:t>
            </a:r>
            <a:r>
              <a:rPr lang="en-US" dirty="0" smtClean="0"/>
              <a:t>always refer </a:t>
            </a:r>
            <a:r>
              <a:rPr lang="en-US" dirty="0"/>
              <a:t>to the same object. </a:t>
            </a:r>
            <a:endParaRPr lang="en-US" dirty="0" smtClean="0"/>
          </a:p>
          <a:p>
            <a:pPr algn="just"/>
            <a:r>
              <a:rPr lang="en-US" dirty="0"/>
              <a:t>A final method in a class is </a:t>
            </a:r>
            <a:r>
              <a:rPr lang="en-US" dirty="0" smtClean="0"/>
              <a:t>complete </a:t>
            </a:r>
            <a:r>
              <a:rPr lang="en-US" dirty="0"/>
              <a:t>and cannot </a:t>
            </a:r>
            <a:r>
              <a:rPr lang="en-US" dirty="0" smtClean="0"/>
              <a:t>be </a:t>
            </a:r>
            <a:r>
              <a:rPr lang="en-US" b="1" dirty="0" smtClean="0"/>
              <a:t>overridden</a:t>
            </a:r>
            <a:r>
              <a:rPr lang="en-US" dirty="0" smtClean="0"/>
              <a:t> </a:t>
            </a:r>
            <a:r>
              <a:rPr lang="en-US" dirty="0"/>
              <a:t>in any </a:t>
            </a:r>
            <a:r>
              <a:rPr lang="en-US" dirty="0" smtClean="0"/>
              <a:t>subclass.</a:t>
            </a:r>
            <a:endParaRPr lang="en-US" dirty="0"/>
          </a:p>
          <a:p>
            <a:pPr algn="just"/>
            <a:r>
              <a:rPr lang="en-US" dirty="0"/>
              <a:t>Final variables ensure that values cannot be </a:t>
            </a:r>
            <a:r>
              <a:rPr lang="en-US" b="1" dirty="0"/>
              <a:t>changed</a:t>
            </a:r>
            <a:r>
              <a:rPr lang="en-US" dirty="0"/>
              <a:t> and final methods </a:t>
            </a:r>
            <a:r>
              <a:rPr lang="en-US" dirty="0" smtClean="0"/>
              <a:t>ensure that </a:t>
            </a:r>
            <a:r>
              <a:rPr lang="en-US" dirty="0"/>
              <a:t>behavior cannot be changed. </a:t>
            </a:r>
          </a:p>
          <a:p>
            <a:pPr algn="just"/>
            <a:r>
              <a:rPr lang="en-US" dirty="0"/>
              <a:t>The compiler may be able to perform code optimizations for final members</a:t>
            </a:r>
            <a:r>
              <a:rPr lang="en-US" dirty="0" smtClean="0"/>
              <a:t>, because </a:t>
            </a:r>
            <a:r>
              <a:rPr lang="en-US" dirty="0"/>
              <a:t>certain assumptions can be made about such members.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95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Understanding </a:t>
            </a:r>
            <a:r>
              <a:rPr lang="en-US" sz="3600" dirty="0"/>
              <a:t>final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Sometimes you will want to prevent a class from being inherited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do this, precede </a:t>
            </a:r>
            <a:r>
              <a:rPr lang="en-US" dirty="0" smtClean="0"/>
              <a:t>the class </a:t>
            </a:r>
            <a:r>
              <a:rPr lang="en-US" dirty="0"/>
              <a:t>declaration with final. </a:t>
            </a:r>
            <a:endParaRPr lang="en-US" dirty="0" smtClean="0"/>
          </a:p>
          <a:p>
            <a:pPr algn="just"/>
            <a:r>
              <a:rPr lang="en-US" dirty="0" smtClean="0"/>
              <a:t>Declaring </a:t>
            </a:r>
            <a:r>
              <a:rPr lang="en-US" dirty="0"/>
              <a:t>a class as final implicitly declares all of its methods as final, too.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you might expect, it is illegal to declare a class as both abstract and final since an abstract class is incomplete by itself and relies upon its  subclasses to provide complete implementations.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0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you know, it is illegal in Java to declare two local variables with the same name inside </a:t>
            </a:r>
            <a:r>
              <a:rPr lang="en-US" dirty="0" smtClean="0"/>
              <a:t>the same </a:t>
            </a:r>
            <a:r>
              <a:rPr lang="en-US" dirty="0"/>
              <a:t>or enclosing scopes. </a:t>
            </a:r>
            <a:endParaRPr lang="en-US" dirty="0" smtClean="0"/>
          </a:p>
          <a:p>
            <a:pPr algn="just"/>
            <a:r>
              <a:rPr lang="en-US" dirty="0" smtClean="0"/>
              <a:t>Interestingly</a:t>
            </a:r>
            <a:r>
              <a:rPr lang="en-US" dirty="0"/>
              <a:t>, you can have </a:t>
            </a:r>
            <a:r>
              <a:rPr lang="en-US" b="1" dirty="0"/>
              <a:t>local variables</a:t>
            </a:r>
            <a:r>
              <a:rPr lang="en-US" dirty="0"/>
              <a:t>, including </a:t>
            </a:r>
            <a:r>
              <a:rPr lang="en-US" b="1" dirty="0" smtClean="0"/>
              <a:t>formal parameters</a:t>
            </a:r>
            <a:r>
              <a:rPr lang="en-US" dirty="0" smtClean="0"/>
              <a:t> </a:t>
            </a:r>
            <a:r>
              <a:rPr lang="en-US" dirty="0"/>
              <a:t>to methods, which overlap with the names of the class’ instance variables. </a:t>
            </a:r>
            <a:endParaRPr lang="en-US" dirty="0" smtClean="0"/>
          </a:p>
          <a:p>
            <a:pPr algn="just"/>
            <a:r>
              <a:rPr lang="en-US" dirty="0" smtClean="0"/>
              <a:t>However, when </a:t>
            </a:r>
            <a:r>
              <a:rPr lang="en-US" dirty="0"/>
              <a:t>a local variable has the same name as an instance variable, the local variable </a:t>
            </a:r>
            <a:r>
              <a:rPr lang="en-US" b="1" dirty="0"/>
              <a:t>hides</a:t>
            </a:r>
            <a:r>
              <a:rPr lang="en-US" dirty="0"/>
              <a:t> </a:t>
            </a:r>
            <a:r>
              <a:rPr lang="en-US" dirty="0" smtClean="0"/>
              <a:t>the instance </a:t>
            </a:r>
            <a:r>
              <a:rPr lang="en-US" dirty="0"/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26158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600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=10;</a:t>
            </a:r>
          </a:p>
          <a:p>
            <a:pPr marL="0" indent="0" algn="just">
              <a:buNone/>
            </a:pPr>
            <a:r>
              <a:rPr lang="en-US" dirty="0"/>
              <a:t>	void show()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=100;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("Local variable i: "+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("Instance variable i: "+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A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new A();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obj.show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5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600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=10;</a:t>
            </a:r>
          </a:p>
          <a:p>
            <a:pPr marL="0" indent="0" algn="just">
              <a:buNone/>
            </a:pPr>
            <a:r>
              <a:rPr lang="en-US" dirty="0"/>
              <a:t>	void show()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=100;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("Local variable i: "+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("Instance variable i: </a:t>
            </a:r>
            <a:r>
              <a:rPr lang="en-US" dirty="0" smtClean="0"/>
              <a:t>"+</a:t>
            </a:r>
            <a:r>
              <a:rPr lang="en-US" dirty="0" err="1" smtClean="0"/>
              <a:t>this.i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A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new A();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obj.show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89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600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=10;</a:t>
            </a:r>
          </a:p>
          <a:p>
            <a:pPr marL="0" indent="0" algn="just">
              <a:buNone/>
            </a:pPr>
            <a:r>
              <a:rPr lang="en-US" dirty="0"/>
              <a:t>	void show()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=100;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("Local variable i: "+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("Instance variable i: </a:t>
            </a:r>
            <a:r>
              <a:rPr lang="en-US" dirty="0" smtClean="0"/>
              <a:t>"+</a:t>
            </a:r>
            <a:r>
              <a:rPr lang="en-US" dirty="0" err="1" smtClean="0"/>
              <a:t>this.i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A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new A();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obj.show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89474" y="5300523"/>
            <a:ext cx="3124199" cy="139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 smtClean="0"/>
              <a:t>Output:</a:t>
            </a:r>
          </a:p>
          <a:p>
            <a:pPr marL="457200" lvl="1" indent="0" algn="just">
              <a:buNone/>
            </a:pPr>
            <a:r>
              <a:rPr lang="nn-NO" sz="2000" dirty="0"/>
              <a:t>Local variable i: 100</a:t>
            </a:r>
          </a:p>
          <a:p>
            <a:pPr marL="457200" lvl="1" indent="0" algn="just">
              <a:buNone/>
            </a:pPr>
            <a:r>
              <a:rPr lang="nn-NO" sz="2000" dirty="0"/>
              <a:t>Instance variable i: 10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80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particular, the this reference can be used explicitly to invoke other methods in the class.</a:t>
            </a:r>
          </a:p>
        </p:txBody>
      </p:sp>
    </p:spTree>
    <p:extLst>
      <p:ext uri="{BB962C8B-B14F-4D97-AF65-F5344CB8AC3E}">
        <p14:creationId xmlns:p14="http://schemas.microsoft.com/office/powerpoint/2010/main" val="790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600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void show()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show</a:t>
            </a:r>
            <a:r>
              <a:rPr lang="en-US" dirty="0" smtClean="0"/>
              <a:t>() </a:t>
            </a:r>
            <a:r>
              <a:rPr lang="en-US" dirty="0"/>
              <a:t>");</a:t>
            </a:r>
          </a:p>
          <a:p>
            <a:pPr marL="0" indent="0" algn="just">
              <a:buNone/>
            </a:pPr>
            <a:r>
              <a:rPr lang="en-US" dirty="0"/>
              <a:t>		test();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void test()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test</a:t>
            </a:r>
            <a:r>
              <a:rPr lang="en-US" dirty="0" smtClean="0"/>
              <a:t>() </a:t>
            </a:r>
            <a:r>
              <a:rPr lang="en-US" dirty="0"/>
              <a:t>");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A </a:t>
            </a:r>
            <a:r>
              <a:rPr lang="en-US" dirty="0" err="1"/>
              <a:t>obj</a:t>
            </a:r>
            <a:r>
              <a:rPr lang="en-US" dirty="0"/>
              <a:t> = new A();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600" dirty="0" smtClean="0"/>
              <a:t>Example:</a:t>
            </a:r>
          </a:p>
          <a:p>
            <a:pPr marL="0" indent="0" algn="just">
              <a:buNone/>
            </a:pP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void show()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show</a:t>
            </a:r>
            <a:r>
              <a:rPr lang="en-US" dirty="0" smtClean="0"/>
              <a:t>() </a:t>
            </a:r>
            <a:r>
              <a:rPr lang="en-US" dirty="0"/>
              <a:t>");</a:t>
            </a:r>
          </a:p>
          <a:p>
            <a:pPr marL="0" indent="0" algn="just">
              <a:buNone/>
            </a:pPr>
            <a:r>
              <a:rPr lang="en-US" dirty="0"/>
              <a:t>		test();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void test()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test</a:t>
            </a:r>
            <a:r>
              <a:rPr lang="en-US" dirty="0" smtClean="0"/>
              <a:t>() </a:t>
            </a:r>
            <a:r>
              <a:rPr lang="en-US" dirty="0"/>
              <a:t>");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A </a:t>
            </a:r>
            <a:r>
              <a:rPr lang="en-US" dirty="0" err="1"/>
              <a:t>obj</a:t>
            </a:r>
            <a:r>
              <a:rPr lang="en-US" dirty="0"/>
              <a:t> = new A();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89474" y="5300523"/>
            <a:ext cx="3124199" cy="139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 smtClean="0"/>
              <a:t>Output:</a:t>
            </a:r>
          </a:p>
          <a:p>
            <a:pPr marL="457200" lvl="1" indent="0" algn="just">
              <a:buNone/>
            </a:pPr>
            <a:r>
              <a:rPr lang="nn-NO" sz="2000" dirty="0"/>
              <a:t>In show</a:t>
            </a:r>
            <a:r>
              <a:rPr lang="nn-NO" sz="2000" dirty="0" smtClean="0"/>
              <a:t>()</a:t>
            </a:r>
            <a:endParaRPr lang="nn-NO" sz="2000" dirty="0"/>
          </a:p>
          <a:p>
            <a:pPr marL="457200" lvl="1" indent="0" algn="just">
              <a:buNone/>
            </a:pPr>
            <a:r>
              <a:rPr lang="nn-NO" sz="2000" dirty="0"/>
              <a:t>In test</a:t>
            </a:r>
            <a:r>
              <a:rPr lang="nn-NO" sz="2000" dirty="0" smtClean="0"/>
              <a:t>()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930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</TotalTime>
  <Words>1096</Words>
  <Application>Microsoft Office PowerPoint</Application>
  <PresentationFormat>Widescreen</PresentationFormat>
  <Paragraphs>273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this, static &amp; final</vt:lpstr>
      <vt:lpstr>this Keyword</vt:lpstr>
      <vt:lpstr>this Keyword</vt:lpstr>
      <vt:lpstr>this Keyword</vt:lpstr>
      <vt:lpstr>this Keyword</vt:lpstr>
      <vt:lpstr>this Keyword</vt:lpstr>
      <vt:lpstr>this Keyword</vt:lpstr>
      <vt:lpstr>this Keyword</vt:lpstr>
      <vt:lpstr>this Keyword</vt:lpstr>
      <vt:lpstr>this Keyword</vt:lpstr>
      <vt:lpstr>this Keyword</vt:lpstr>
      <vt:lpstr>this Keyword</vt:lpstr>
      <vt:lpstr>Understanding static</vt:lpstr>
      <vt:lpstr>Understanding static</vt:lpstr>
      <vt:lpstr>Understanding static</vt:lpstr>
      <vt:lpstr>Understanding static</vt:lpstr>
      <vt:lpstr>Understanding static</vt:lpstr>
      <vt:lpstr>Understanding static</vt:lpstr>
      <vt:lpstr>Understanding static</vt:lpstr>
      <vt:lpstr>Understanding static</vt:lpstr>
      <vt:lpstr>Understanding static</vt:lpstr>
      <vt:lpstr>Understanding final</vt:lpstr>
      <vt:lpstr>Understanding final</vt:lpstr>
      <vt:lpstr>Understanding final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Windows User</dc:creator>
  <cp:lastModifiedBy>Windows User</cp:lastModifiedBy>
  <cp:revision>234</cp:revision>
  <dcterms:created xsi:type="dcterms:W3CDTF">2021-05-28T12:06:44Z</dcterms:created>
  <dcterms:modified xsi:type="dcterms:W3CDTF">2021-06-02T06:28:08Z</dcterms:modified>
</cp:coreProperties>
</file>