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436" r:id="rId3"/>
    <p:sldId id="526" r:id="rId4"/>
    <p:sldId id="527" r:id="rId5"/>
    <p:sldId id="437" r:id="rId6"/>
    <p:sldId id="529" r:id="rId7"/>
    <p:sldId id="530" r:id="rId8"/>
    <p:sldId id="548" r:id="rId9"/>
    <p:sldId id="546" r:id="rId10"/>
    <p:sldId id="516" r:id="rId11"/>
    <p:sldId id="531" r:id="rId12"/>
    <p:sldId id="532" r:id="rId13"/>
    <p:sldId id="491" r:id="rId14"/>
    <p:sldId id="542" r:id="rId15"/>
    <p:sldId id="543" r:id="rId16"/>
    <p:sldId id="544" r:id="rId17"/>
    <p:sldId id="545" r:id="rId18"/>
    <p:sldId id="524" r:id="rId19"/>
    <p:sldId id="547" r:id="rId20"/>
    <p:sldId id="549" r:id="rId21"/>
    <p:sldId id="604" r:id="rId22"/>
    <p:sldId id="550" r:id="rId23"/>
    <p:sldId id="605" r:id="rId24"/>
    <p:sldId id="551" r:id="rId25"/>
    <p:sldId id="552" r:id="rId26"/>
    <p:sldId id="553" r:id="rId27"/>
    <p:sldId id="599" r:id="rId28"/>
    <p:sldId id="554" r:id="rId29"/>
    <p:sldId id="555" r:id="rId30"/>
    <p:sldId id="606" r:id="rId31"/>
    <p:sldId id="556" r:id="rId32"/>
    <p:sldId id="557" r:id="rId33"/>
    <p:sldId id="558" r:id="rId34"/>
    <p:sldId id="600" r:id="rId35"/>
    <p:sldId id="559" r:id="rId36"/>
    <p:sldId id="560" r:id="rId37"/>
    <p:sldId id="561" r:id="rId38"/>
    <p:sldId id="563" r:id="rId39"/>
    <p:sldId id="562" r:id="rId40"/>
    <p:sldId id="566" r:id="rId41"/>
    <p:sldId id="564" r:id="rId42"/>
    <p:sldId id="567" r:id="rId43"/>
    <p:sldId id="565" r:id="rId44"/>
    <p:sldId id="568" r:id="rId45"/>
    <p:sldId id="569" r:id="rId46"/>
    <p:sldId id="601" r:id="rId47"/>
    <p:sldId id="570" r:id="rId48"/>
    <p:sldId id="602" r:id="rId49"/>
    <p:sldId id="571" r:id="rId50"/>
    <p:sldId id="572" r:id="rId51"/>
    <p:sldId id="573" r:id="rId52"/>
    <p:sldId id="574" r:id="rId53"/>
    <p:sldId id="575" r:id="rId54"/>
    <p:sldId id="578" r:id="rId55"/>
    <p:sldId id="576" r:id="rId56"/>
    <p:sldId id="603" r:id="rId57"/>
    <p:sldId id="581" r:id="rId58"/>
    <p:sldId id="582" r:id="rId59"/>
    <p:sldId id="585" r:id="rId60"/>
    <p:sldId id="607" r:id="rId61"/>
    <p:sldId id="586" r:id="rId62"/>
    <p:sldId id="577" r:id="rId63"/>
    <p:sldId id="579" r:id="rId64"/>
    <p:sldId id="580" r:id="rId65"/>
    <p:sldId id="583" r:id="rId66"/>
    <p:sldId id="584" r:id="rId67"/>
    <p:sldId id="587" r:id="rId68"/>
    <p:sldId id="588" r:id="rId69"/>
    <p:sldId id="589" r:id="rId70"/>
    <p:sldId id="590" r:id="rId71"/>
    <p:sldId id="591" r:id="rId72"/>
    <p:sldId id="592" r:id="rId73"/>
    <p:sldId id="593" r:id="rId74"/>
    <p:sldId id="594" r:id="rId75"/>
    <p:sldId id="595" r:id="rId76"/>
    <p:sldId id="596" r:id="rId77"/>
    <p:sldId id="597" r:id="rId78"/>
    <p:sldId id="32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sorterViewPr>
    <p:cViewPr>
      <p:scale>
        <a:sx n="100" d="100"/>
        <a:sy n="100" d="100"/>
      </p:scale>
      <p:origin x="0" y="-17227"/>
    </p:cViewPr>
  </p:sorter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8F4C50-C66C-46A3-9237-BA6E37277C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916F199-45F4-4B63-B0E6-88AD98A63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B9C59-10FC-4B1E-A326-888128FE39B2}" type="datetimeFigureOut">
              <a:rPr lang="en-IN" smtClean="0"/>
              <a:t>18-04-2023</a:t>
            </a:fld>
            <a:endParaRPr lang="en-IN"/>
          </a:p>
        </p:txBody>
      </p:sp>
      <p:sp>
        <p:nvSpPr>
          <p:cNvPr id="4" name="Footer Placeholder 3">
            <a:extLst>
              <a:ext uri="{FF2B5EF4-FFF2-40B4-BE49-F238E27FC236}">
                <a16:creationId xmlns:a16="http://schemas.microsoft.com/office/drawing/2014/main" id="{7676627D-96A4-4BA4-A525-3FA81A1B3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31031ED-A1AD-47AB-9549-6C6D925FB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0C89-E01F-4400-880F-8207EF301E13}" type="slidenum">
              <a:rPr lang="en-IN" smtClean="0"/>
              <a:t>‹#›</a:t>
            </a:fld>
            <a:endParaRPr lang="en-IN"/>
          </a:p>
        </p:txBody>
      </p:sp>
    </p:spTree>
    <p:extLst>
      <p:ext uri="{BB962C8B-B14F-4D97-AF65-F5344CB8AC3E}">
        <p14:creationId xmlns:p14="http://schemas.microsoft.com/office/powerpoint/2010/main" val="1727809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D68D6-180B-415B-A304-80E0C497ED21}" type="datetimeFigureOut">
              <a:rPr lang="en-IN" smtClean="0"/>
              <a:t>18-04-2023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5C58F-C9B5-4D49-B43B-981C82E1F004}" type="slidenum">
              <a:rPr lang="en-IN" smtClean="0"/>
              <a:t>‹#›</a:t>
            </a:fld>
            <a:endParaRPr lang="en-IN"/>
          </a:p>
        </p:txBody>
      </p:sp>
    </p:spTree>
    <p:extLst>
      <p:ext uri="{BB962C8B-B14F-4D97-AF65-F5344CB8AC3E}">
        <p14:creationId xmlns:p14="http://schemas.microsoft.com/office/powerpoint/2010/main" val="2619637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8301404-D876-4FA9-9859-EB43354FAFAE}"/>
              </a:ext>
            </a:extLst>
          </p:cNvPr>
          <p:cNvSpPr>
            <a:spLocks noGrp="1" noRot="1" noChangeAspect="1" noChangeArrowheads="1" noTextEdit="1"/>
          </p:cNvSpPr>
          <p:nvPr>
            <p:ph type="sldImg"/>
          </p:nvPr>
        </p:nvSpPr>
        <p:spPr>
          <a:xfrm>
            <a:off x="407988" y="698500"/>
            <a:ext cx="6196012" cy="3486150"/>
          </a:xfrm>
          <a:ln/>
        </p:spPr>
      </p:sp>
      <p:sp>
        <p:nvSpPr>
          <p:cNvPr id="60419" name="Rectangle 3">
            <a:extLst>
              <a:ext uri="{FF2B5EF4-FFF2-40B4-BE49-F238E27FC236}">
                <a16:creationId xmlns:a16="http://schemas.microsoft.com/office/drawing/2014/main" id="{EB83674B-F150-4C3E-831A-26B553169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012D2EB-E5CC-432C-AA35-77EFC9F89485}"/>
              </a:ext>
            </a:extLst>
          </p:cNvPr>
          <p:cNvSpPr>
            <a:spLocks noGrp="1" noRot="1" noChangeAspect="1" noChangeArrowheads="1" noTextEdit="1"/>
          </p:cNvSpPr>
          <p:nvPr>
            <p:ph type="sldImg"/>
          </p:nvPr>
        </p:nvSpPr>
        <p:spPr>
          <a:xfrm>
            <a:off x="407988" y="698500"/>
            <a:ext cx="6196012" cy="3486150"/>
          </a:xfrm>
          <a:ln/>
        </p:spPr>
      </p:sp>
      <p:sp>
        <p:nvSpPr>
          <p:cNvPr id="70659" name="Rectangle 3">
            <a:extLst>
              <a:ext uri="{FF2B5EF4-FFF2-40B4-BE49-F238E27FC236}">
                <a16:creationId xmlns:a16="http://schemas.microsoft.com/office/drawing/2014/main" id="{03456285-A128-4E7C-BB44-15A078AAE0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D856385-0064-4BB9-8988-568621472550}"/>
              </a:ext>
            </a:extLst>
          </p:cNvPr>
          <p:cNvSpPr>
            <a:spLocks noGrp="1" noRot="1" noChangeAspect="1" noChangeArrowheads="1" noTextEdit="1"/>
          </p:cNvSpPr>
          <p:nvPr>
            <p:ph type="sldImg"/>
          </p:nvPr>
        </p:nvSpPr>
        <p:spPr>
          <a:xfrm>
            <a:off x="407988" y="698500"/>
            <a:ext cx="6196012" cy="3486150"/>
          </a:xfrm>
          <a:ln/>
        </p:spPr>
      </p:sp>
      <p:sp>
        <p:nvSpPr>
          <p:cNvPr id="72707" name="Rectangle 3">
            <a:extLst>
              <a:ext uri="{FF2B5EF4-FFF2-40B4-BE49-F238E27FC236}">
                <a16:creationId xmlns:a16="http://schemas.microsoft.com/office/drawing/2014/main" id="{889C8C6F-0009-4DC3-B43A-17955C7C8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254272E-8B5C-40B4-A4EA-B3AC2155864E}"/>
              </a:ext>
            </a:extLst>
          </p:cNvPr>
          <p:cNvSpPr>
            <a:spLocks noGrp="1" noRot="1" noChangeAspect="1" noChangeArrowheads="1" noTextEdit="1"/>
          </p:cNvSpPr>
          <p:nvPr>
            <p:ph type="sldImg"/>
          </p:nvPr>
        </p:nvSpPr>
        <p:spPr>
          <a:xfrm>
            <a:off x="407988" y="698500"/>
            <a:ext cx="6196012" cy="3486150"/>
          </a:xfrm>
          <a:ln/>
        </p:spPr>
      </p:sp>
      <p:sp>
        <p:nvSpPr>
          <p:cNvPr id="66563" name="Rectangle 3">
            <a:extLst>
              <a:ext uri="{FF2B5EF4-FFF2-40B4-BE49-F238E27FC236}">
                <a16:creationId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643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D856385-0064-4BB9-8988-568621472550}"/>
              </a:ext>
            </a:extLst>
          </p:cNvPr>
          <p:cNvSpPr>
            <a:spLocks noGrp="1" noRot="1" noChangeAspect="1" noChangeArrowheads="1" noTextEdit="1"/>
          </p:cNvSpPr>
          <p:nvPr>
            <p:ph type="sldImg"/>
          </p:nvPr>
        </p:nvSpPr>
        <p:spPr>
          <a:xfrm>
            <a:off x="407988" y="698500"/>
            <a:ext cx="6196012" cy="3486150"/>
          </a:xfrm>
          <a:ln/>
        </p:spPr>
      </p:sp>
      <p:sp>
        <p:nvSpPr>
          <p:cNvPr id="72707" name="Rectangle 3">
            <a:extLst>
              <a:ext uri="{FF2B5EF4-FFF2-40B4-BE49-F238E27FC236}">
                <a16:creationId xmlns:a16="http://schemas.microsoft.com/office/drawing/2014/main" id="{889C8C6F-0009-4DC3-B43A-17955C7C8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254272E-8B5C-40B4-A4EA-B3AC2155864E}"/>
              </a:ext>
            </a:extLst>
          </p:cNvPr>
          <p:cNvSpPr>
            <a:spLocks noGrp="1" noRot="1" noChangeAspect="1" noChangeArrowheads="1" noTextEdit="1"/>
          </p:cNvSpPr>
          <p:nvPr>
            <p:ph type="sldImg"/>
          </p:nvPr>
        </p:nvSpPr>
        <p:spPr>
          <a:xfrm>
            <a:off x="407988" y="698500"/>
            <a:ext cx="6196012" cy="3486150"/>
          </a:xfrm>
          <a:ln/>
        </p:spPr>
      </p:sp>
      <p:sp>
        <p:nvSpPr>
          <p:cNvPr id="66563" name="Rectangle 3">
            <a:extLst>
              <a:ext uri="{FF2B5EF4-FFF2-40B4-BE49-F238E27FC236}">
                <a16:creationId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643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B7DE31E6-8C1D-4E43-8FC9-1E2F3766D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BBD69-54AE-4751-B982-30356D027400}"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8DB144-017B-4356-8EB3-B56BEAA00FD5}"/>
              </a:ext>
            </a:extLst>
          </p:cNvPr>
          <p:cNvSpPr>
            <a:spLocks noGrp="1" noRot="1" noChangeAspect="1" noChangeArrowheads="1" noTextEdit="1"/>
          </p:cNvSpPr>
          <p:nvPr>
            <p:ph type="sldImg"/>
          </p:nvPr>
        </p:nvSpPr>
        <p:spPr>
          <a:xfrm>
            <a:off x="407988" y="698500"/>
            <a:ext cx="6196012" cy="3486150"/>
          </a:xfrm>
          <a:ln/>
        </p:spPr>
      </p:sp>
      <p:sp>
        <p:nvSpPr>
          <p:cNvPr id="18435" name="Rectangle 3">
            <a:extLst>
              <a:ext uri="{FF2B5EF4-FFF2-40B4-BE49-F238E27FC236}">
                <a16:creationId xmlns:a16="http://schemas.microsoft.com/office/drawing/2014/main" id="{8FA50972-E87E-46C7-B77B-BB77C65B2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57063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B7DE31E6-8C1D-4E43-8FC9-1E2F3766D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BBD69-54AE-4751-B982-30356D027400}"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8DB144-017B-4356-8EB3-B56BEAA00FD5}"/>
              </a:ext>
            </a:extLst>
          </p:cNvPr>
          <p:cNvSpPr>
            <a:spLocks noGrp="1" noRot="1" noChangeAspect="1" noChangeArrowheads="1" noTextEdit="1"/>
          </p:cNvSpPr>
          <p:nvPr>
            <p:ph type="sldImg"/>
          </p:nvPr>
        </p:nvSpPr>
        <p:spPr>
          <a:xfrm>
            <a:off x="407988" y="698500"/>
            <a:ext cx="6196012" cy="3486150"/>
          </a:xfrm>
          <a:ln/>
        </p:spPr>
      </p:sp>
      <p:sp>
        <p:nvSpPr>
          <p:cNvPr id="18435" name="Rectangle 3">
            <a:extLst>
              <a:ext uri="{FF2B5EF4-FFF2-40B4-BE49-F238E27FC236}">
                <a16:creationId xmlns:a16="http://schemas.microsoft.com/office/drawing/2014/main" id="{8FA50972-E87E-46C7-B77B-BB77C65B2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5706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8301404-D876-4FA9-9859-EB43354FAFAE}"/>
              </a:ext>
            </a:extLst>
          </p:cNvPr>
          <p:cNvSpPr>
            <a:spLocks noGrp="1" noRot="1" noChangeAspect="1" noChangeArrowheads="1" noTextEdit="1"/>
          </p:cNvSpPr>
          <p:nvPr>
            <p:ph type="sldImg"/>
          </p:nvPr>
        </p:nvSpPr>
        <p:spPr>
          <a:xfrm>
            <a:off x="407988" y="698500"/>
            <a:ext cx="6196012" cy="3486150"/>
          </a:xfrm>
          <a:ln/>
        </p:spPr>
      </p:sp>
      <p:sp>
        <p:nvSpPr>
          <p:cNvPr id="60419" name="Rectangle 3">
            <a:extLst>
              <a:ext uri="{FF2B5EF4-FFF2-40B4-BE49-F238E27FC236}">
                <a16:creationId xmlns:a16="http://schemas.microsoft.com/office/drawing/2014/main" id="{EB83674B-F150-4C3E-831A-26B553169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8301404-D876-4FA9-9859-EB43354FAFAE}"/>
              </a:ext>
            </a:extLst>
          </p:cNvPr>
          <p:cNvSpPr>
            <a:spLocks noGrp="1" noRot="1" noChangeAspect="1" noChangeArrowheads="1" noTextEdit="1"/>
          </p:cNvSpPr>
          <p:nvPr>
            <p:ph type="sldImg"/>
          </p:nvPr>
        </p:nvSpPr>
        <p:spPr>
          <a:xfrm>
            <a:off x="407988" y="698500"/>
            <a:ext cx="6196012" cy="3486150"/>
          </a:xfrm>
          <a:ln/>
        </p:spPr>
      </p:sp>
      <p:sp>
        <p:nvSpPr>
          <p:cNvPr id="60419" name="Rectangle 3">
            <a:extLst>
              <a:ext uri="{FF2B5EF4-FFF2-40B4-BE49-F238E27FC236}">
                <a16:creationId xmlns:a16="http://schemas.microsoft.com/office/drawing/2014/main" id="{EB83674B-F150-4C3E-831A-26B553169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4F8BBD9-185E-425D-9763-2A1219F950A1}"/>
              </a:ext>
            </a:extLst>
          </p:cNvPr>
          <p:cNvSpPr>
            <a:spLocks noGrp="1" noRot="1" noChangeAspect="1" noChangeArrowheads="1" noTextEdit="1"/>
          </p:cNvSpPr>
          <p:nvPr>
            <p:ph type="sldImg"/>
          </p:nvPr>
        </p:nvSpPr>
        <p:spPr>
          <a:xfrm>
            <a:off x="407988" y="698500"/>
            <a:ext cx="6196012" cy="3486150"/>
          </a:xfrm>
          <a:ln/>
        </p:spPr>
      </p:sp>
      <p:sp>
        <p:nvSpPr>
          <p:cNvPr id="62467" name="Rectangle 3">
            <a:extLst>
              <a:ext uri="{FF2B5EF4-FFF2-40B4-BE49-F238E27FC236}">
                <a16:creationId xmlns:a16="http://schemas.microsoft.com/office/drawing/2014/main" id="{C11B4F24-2CE2-4D89-BDF4-88019FD3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4F8BBD9-185E-425D-9763-2A1219F950A1}"/>
              </a:ext>
            </a:extLst>
          </p:cNvPr>
          <p:cNvSpPr>
            <a:spLocks noGrp="1" noRot="1" noChangeAspect="1" noChangeArrowheads="1" noTextEdit="1"/>
          </p:cNvSpPr>
          <p:nvPr>
            <p:ph type="sldImg"/>
          </p:nvPr>
        </p:nvSpPr>
        <p:spPr>
          <a:xfrm>
            <a:off x="407988" y="698500"/>
            <a:ext cx="6196012" cy="3486150"/>
          </a:xfrm>
          <a:ln/>
        </p:spPr>
      </p:sp>
      <p:sp>
        <p:nvSpPr>
          <p:cNvPr id="62467" name="Rectangle 3">
            <a:extLst>
              <a:ext uri="{FF2B5EF4-FFF2-40B4-BE49-F238E27FC236}">
                <a16:creationId xmlns:a16="http://schemas.microsoft.com/office/drawing/2014/main" id="{C11B4F24-2CE2-4D89-BDF4-88019FD3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4F8BBD9-185E-425D-9763-2A1219F950A1}"/>
              </a:ext>
            </a:extLst>
          </p:cNvPr>
          <p:cNvSpPr>
            <a:spLocks noGrp="1" noRot="1" noChangeAspect="1" noChangeArrowheads="1" noTextEdit="1"/>
          </p:cNvSpPr>
          <p:nvPr>
            <p:ph type="sldImg"/>
          </p:nvPr>
        </p:nvSpPr>
        <p:spPr>
          <a:xfrm>
            <a:off x="407988" y="698500"/>
            <a:ext cx="6196012" cy="3486150"/>
          </a:xfrm>
          <a:ln/>
        </p:spPr>
      </p:sp>
      <p:sp>
        <p:nvSpPr>
          <p:cNvPr id="62467" name="Rectangle 3">
            <a:extLst>
              <a:ext uri="{FF2B5EF4-FFF2-40B4-BE49-F238E27FC236}">
                <a16:creationId xmlns:a16="http://schemas.microsoft.com/office/drawing/2014/main" id="{C11B4F24-2CE2-4D89-BDF4-88019FD3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DE71AF2-BE40-466B-B1D6-529EC4391F00}"/>
              </a:ext>
            </a:extLst>
          </p:cNvPr>
          <p:cNvSpPr>
            <a:spLocks noGrp="1" noRot="1" noChangeAspect="1" noChangeArrowheads="1" noTextEdit="1"/>
          </p:cNvSpPr>
          <p:nvPr>
            <p:ph type="sldImg"/>
          </p:nvPr>
        </p:nvSpPr>
        <p:spPr>
          <a:xfrm>
            <a:off x="407988" y="698500"/>
            <a:ext cx="6196012" cy="3486150"/>
          </a:xfrm>
          <a:ln/>
        </p:spPr>
      </p:sp>
      <p:sp>
        <p:nvSpPr>
          <p:cNvPr id="76803" name="Rectangle 3">
            <a:extLst>
              <a:ext uri="{FF2B5EF4-FFF2-40B4-BE49-F238E27FC236}">
                <a16:creationId xmlns:a16="http://schemas.microsoft.com/office/drawing/2014/main" id="{163544B4-63EF-4C2F-8659-49A75C26F2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254272E-8B5C-40B4-A4EA-B3AC2155864E}"/>
              </a:ext>
            </a:extLst>
          </p:cNvPr>
          <p:cNvSpPr>
            <a:spLocks noGrp="1" noRot="1" noChangeAspect="1" noChangeArrowheads="1" noTextEdit="1"/>
          </p:cNvSpPr>
          <p:nvPr>
            <p:ph type="sldImg"/>
          </p:nvPr>
        </p:nvSpPr>
        <p:spPr>
          <a:xfrm>
            <a:off x="407988" y="698500"/>
            <a:ext cx="6196012" cy="3486150"/>
          </a:xfrm>
          <a:ln/>
        </p:spPr>
      </p:sp>
      <p:sp>
        <p:nvSpPr>
          <p:cNvPr id="66563" name="Rectangle 3">
            <a:extLst>
              <a:ext uri="{FF2B5EF4-FFF2-40B4-BE49-F238E27FC236}">
                <a16:creationId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643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254272E-8B5C-40B4-A4EA-B3AC2155864E}"/>
              </a:ext>
            </a:extLst>
          </p:cNvPr>
          <p:cNvSpPr>
            <a:spLocks noGrp="1" noRot="1" noChangeAspect="1" noChangeArrowheads="1" noTextEdit="1"/>
          </p:cNvSpPr>
          <p:nvPr>
            <p:ph type="sldImg"/>
          </p:nvPr>
        </p:nvSpPr>
        <p:spPr>
          <a:xfrm>
            <a:off x="407988" y="698500"/>
            <a:ext cx="6196012" cy="3486150"/>
          </a:xfrm>
          <a:ln/>
        </p:spPr>
      </p:sp>
      <p:sp>
        <p:nvSpPr>
          <p:cNvPr id="66563" name="Rectangle 3">
            <a:extLst>
              <a:ext uri="{FF2B5EF4-FFF2-40B4-BE49-F238E27FC236}">
                <a16:creationId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64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8A05-F9E7-4F0B-BE4C-50B7425430EA}"/>
              </a:ext>
            </a:extLst>
          </p:cNvPr>
          <p:cNvSpPr>
            <a:spLocks noGrp="1"/>
          </p:cNvSpPr>
          <p:nvPr>
            <p:ph type="ctrTitle"/>
          </p:nvPr>
        </p:nvSpPr>
        <p:spPr>
          <a:xfrm>
            <a:off x="1524000" y="1122363"/>
            <a:ext cx="9144000" cy="2387600"/>
          </a:xfrm>
        </p:spPr>
        <p:txBody>
          <a:bodyPr anchor="b"/>
          <a:lstStyle>
            <a:lvl1pPr algn="ctr">
              <a:defRPr sz="6000"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A1B7444-2517-4C11-BD41-E259260E9369}"/>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5FF19-ED87-462E-97B8-C0A915FCC081}"/>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5" name="Footer Placeholder 4">
            <a:extLst>
              <a:ext uri="{FF2B5EF4-FFF2-40B4-BE49-F238E27FC236}">
                <a16:creationId xmlns:a16="http://schemas.microsoft.com/office/drawing/2014/main" id="{186406D9-EF0F-46E3-A15A-98C015AA7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9797E-F48A-4ED2-8273-72D7FBA1FD3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63537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896-6F9C-405E-8BC1-0F56DA3BC3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FECD0-EE04-4861-A716-73F8BD12C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6BD4B-5EB3-49CB-94CA-7718BA99097E}"/>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5" name="Footer Placeholder 4">
            <a:extLst>
              <a:ext uri="{FF2B5EF4-FFF2-40B4-BE49-F238E27FC236}">
                <a16:creationId xmlns:a16="http://schemas.microsoft.com/office/drawing/2014/main" id="{3B6F9A1B-E2DD-49CC-8EFD-442B01493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8D940-1E79-445B-8A97-B5B180971C44}"/>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7885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9C8BD-57EE-43CD-8E7D-F3037B63BE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E95AD-F752-4BB3-BA00-7DB06DD26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AB684-DE67-4D77-8F87-2250AC1C1480}"/>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5" name="Footer Placeholder 4">
            <a:extLst>
              <a:ext uri="{FF2B5EF4-FFF2-40B4-BE49-F238E27FC236}">
                <a16:creationId xmlns:a16="http://schemas.microsoft.com/office/drawing/2014/main" id="{3452AB93-ACE3-45F9-B925-52496848D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709DD-45AF-4354-91B3-87E69B55027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2956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2403-B691-495E-AE71-E31A91B1FE7A}"/>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42E0F8-4F9D-4BFC-A7D9-911D31BDC54D}"/>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76DC7-4F8A-4BE1-8E8C-B9042F2A65F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18-04-2023</a:t>
            </a:fld>
            <a:endParaRPr lang="en-IN"/>
          </a:p>
        </p:txBody>
      </p:sp>
      <p:sp>
        <p:nvSpPr>
          <p:cNvPr id="5" name="Footer Placeholder 4">
            <a:extLst>
              <a:ext uri="{FF2B5EF4-FFF2-40B4-BE49-F238E27FC236}">
                <a16:creationId xmlns:a16="http://schemas.microsoft.com/office/drawing/2014/main" id="{BE64E6E7-EADB-4711-B2C8-7A72F412507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2C379E6-96BC-4F08-BC4B-F5CB58E4ADAF}"/>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16875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A43D-A0F6-4654-AD04-10B08C424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8AF693-1971-4A95-A6A8-78720AB1C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4692D-EA14-4AF8-A1BF-0216E18F052A}"/>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5" name="Footer Placeholder 4">
            <a:extLst>
              <a:ext uri="{FF2B5EF4-FFF2-40B4-BE49-F238E27FC236}">
                <a16:creationId xmlns:a16="http://schemas.microsoft.com/office/drawing/2014/main" id="{E20138D4-621A-45F4-9C5A-529BB376C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D77B7-5579-47BA-90E8-AB8D4253CD1B}"/>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3807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BE83-DB66-4536-BD76-C2B791877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18B714-09D6-49AE-86E2-5EA5BD6856A8}"/>
              </a:ext>
            </a:extLst>
          </p:cNvPr>
          <p:cNvSpPr>
            <a:spLocks noGrp="1"/>
          </p:cNvSpPr>
          <p:nvPr>
            <p:ph sz="half" idx="1"/>
          </p:nvPr>
        </p:nvSpPr>
        <p:spPr>
          <a:xfrm>
            <a:off x="838200" y="1825625"/>
            <a:ext cx="5181600" cy="4351338"/>
          </a:xfrm>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CB9B1E-5BC1-409B-8A82-B5FAC2C3C3EF}"/>
              </a:ext>
            </a:extLst>
          </p:cNvPr>
          <p:cNvSpPr>
            <a:spLocks noGrp="1"/>
          </p:cNvSpPr>
          <p:nvPr>
            <p:ph sz="half" idx="2"/>
          </p:nvPr>
        </p:nvSpPr>
        <p:spPr>
          <a:xfrm>
            <a:off x="6172200" y="1825625"/>
            <a:ext cx="5181600" cy="4351338"/>
          </a:xfrm>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5A2DAD-788A-49F4-93AB-9D73E74C8A2C}"/>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6" name="Footer Placeholder 5">
            <a:extLst>
              <a:ext uri="{FF2B5EF4-FFF2-40B4-BE49-F238E27FC236}">
                <a16:creationId xmlns:a16="http://schemas.microsoft.com/office/drawing/2014/main" id="{03881A01-E614-48A0-B417-43D645388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D5DE7-CF2C-4FB8-8934-5E70C1C2279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8550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9ECB-C1C7-4B06-B1C7-CE6341DF5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FA970-C063-43B7-8708-C97E2123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C7559-785A-4D6D-A4EC-36E86F6D4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32A68C-89EA-4025-BB96-5C48B9DE1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58A4D-442D-417B-86C9-9EBE58111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9F33A-D3DE-4642-B486-659A4AD83BA0}"/>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8" name="Footer Placeholder 7">
            <a:extLst>
              <a:ext uri="{FF2B5EF4-FFF2-40B4-BE49-F238E27FC236}">
                <a16:creationId xmlns:a16="http://schemas.microsoft.com/office/drawing/2014/main" id="{E22F93D9-57C9-4B04-B7DB-B04CCB47B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9ED20A-3D7E-4A29-966E-841F875711B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37074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304B-F872-4901-8CDB-DAF5F92BCE04}"/>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99D38D1C-4B48-476B-AF64-510C2820065C}"/>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4" name="Footer Placeholder 3">
            <a:extLst>
              <a:ext uri="{FF2B5EF4-FFF2-40B4-BE49-F238E27FC236}">
                <a16:creationId xmlns:a16="http://schemas.microsoft.com/office/drawing/2014/main" id="{6F024895-C0EB-4F5F-87E5-6785AB8922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85555-C91E-4873-895C-4751700DC6E2}"/>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32466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A227C-8E17-45E5-9C05-58E7C0157E96}"/>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3" name="Footer Placeholder 2">
            <a:extLst>
              <a:ext uri="{FF2B5EF4-FFF2-40B4-BE49-F238E27FC236}">
                <a16:creationId xmlns:a16="http://schemas.microsoft.com/office/drawing/2014/main" id="{CDB60C25-F227-4D24-83B3-43D583C0F8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12A598-6D76-4C39-8D41-9A9BE7E233E9}"/>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8327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4AE-0142-4DEB-A012-45626F42C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9721CE-16C4-4A0A-9133-228EAD9C1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A563A-DBF5-412C-9086-1BE3A86B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B7382-9917-4142-8905-A4E8CF462267}"/>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6" name="Footer Placeholder 5">
            <a:extLst>
              <a:ext uri="{FF2B5EF4-FFF2-40B4-BE49-F238E27FC236}">
                <a16:creationId xmlns:a16="http://schemas.microsoft.com/office/drawing/2014/main" id="{AAD561A0-D76D-488F-850B-53489E5A4D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8B716A-1C53-4BB7-A1FA-B5ACA70E425A}"/>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92575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5D47-A266-4FFA-BF4B-A9B67EDF3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CE75A-2A86-4621-8911-8947D9F27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272EED8-FC14-4207-A001-D96987E93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589B8-FC8C-4FB9-9EF1-C2DC83B44984}"/>
              </a:ext>
            </a:extLst>
          </p:cNvPr>
          <p:cNvSpPr>
            <a:spLocks noGrp="1"/>
          </p:cNvSpPr>
          <p:nvPr>
            <p:ph type="dt" sz="half" idx="10"/>
          </p:nvPr>
        </p:nvSpPr>
        <p:spPr/>
        <p:txBody>
          <a:bodyPr/>
          <a:lstStyle/>
          <a:p>
            <a:fld id="{7EC3B8BB-2DEB-49F7-A9B6-6255DA1242DD}" type="datetimeFigureOut">
              <a:rPr lang="en-IN" smtClean="0"/>
              <a:t>18-04-2023</a:t>
            </a:fld>
            <a:endParaRPr lang="en-IN"/>
          </a:p>
        </p:txBody>
      </p:sp>
      <p:sp>
        <p:nvSpPr>
          <p:cNvPr id="6" name="Footer Placeholder 5">
            <a:extLst>
              <a:ext uri="{FF2B5EF4-FFF2-40B4-BE49-F238E27FC236}">
                <a16:creationId xmlns:a16="http://schemas.microsoft.com/office/drawing/2014/main" id="{4D831226-EDD4-4D80-AB9D-0CEF38373C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4257E-2963-4C88-BCEC-ACD2F8B776CC}"/>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70962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3CDBA-79C3-45CF-B200-C06C4EBE0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A3CADC-A7D7-45B7-ACD8-470E05F28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D0458-05D3-4E6C-9E51-012E445B1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18-04-2023</a:t>
            </a:fld>
            <a:endParaRPr lang="en-IN"/>
          </a:p>
        </p:txBody>
      </p:sp>
      <p:sp>
        <p:nvSpPr>
          <p:cNvPr id="5" name="Footer Placeholder 4">
            <a:extLst>
              <a:ext uri="{FF2B5EF4-FFF2-40B4-BE49-F238E27FC236}">
                <a16:creationId xmlns:a16="http://schemas.microsoft.com/office/drawing/2014/main" id="{30EDF2AC-715E-4996-AC7D-4FBB873FB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161EA4F-BAC0-48D2-B43C-DFEC666D3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99361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tldp.org/LDP/lpg/node34.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BFB3-9D9F-4536-A6B2-B270E195C22A}"/>
              </a:ext>
            </a:extLst>
          </p:cNvPr>
          <p:cNvSpPr>
            <a:spLocks noGrp="1"/>
          </p:cNvSpPr>
          <p:nvPr>
            <p:ph type="ctrTitle"/>
          </p:nvPr>
        </p:nvSpPr>
        <p:spPr/>
        <p:txBody>
          <a:bodyPr/>
          <a:lstStyle/>
          <a:p>
            <a:r>
              <a:rPr lang="en-US" altLang="en-US" dirty="0" err="1"/>
              <a:t>Interprocess</a:t>
            </a:r>
            <a:r>
              <a:rPr lang="en-US" altLang="en-US" dirty="0"/>
              <a:t> Communication</a:t>
            </a:r>
            <a:endParaRPr lang="en-IN" dirty="0"/>
          </a:p>
        </p:txBody>
      </p:sp>
      <p:sp>
        <p:nvSpPr>
          <p:cNvPr id="3" name="Subtitle 2">
            <a:extLst>
              <a:ext uri="{FF2B5EF4-FFF2-40B4-BE49-F238E27FC236}">
                <a16:creationId xmlns:a16="http://schemas.microsoft.com/office/drawing/2014/main" id="{BBE2FDE3-D932-403D-99A8-08634410B7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6344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9141823-0818-4D21-8248-27E5004ACAF5}"/>
              </a:ext>
            </a:extLst>
          </p:cNvPr>
          <p:cNvSpPr>
            <a:spLocks noGrp="1" noChangeArrowheads="1"/>
          </p:cNvSpPr>
          <p:nvPr>
            <p:ph type="title"/>
          </p:nvPr>
        </p:nvSpPr>
        <p:spPr>
          <a:xfrm>
            <a:off x="838200" y="365125"/>
            <a:ext cx="10515600" cy="1325563"/>
          </a:xfrm>
        </p:spPr>
        <p:txBody>
          <a:bodyPr>
            <a:normAutofit/>
          </a:bodyPr>
          <a:lstStyle/>
          <a:p>
            <a:r>
              <a:rPr lang="en-US" altLang="en-US" dirty="0"/>
              <a:t>IPC in Shared-Memory Systems</a:t>
            </a:r>
          </a:p>
        </p:txBody>
      </p:sp>
      <p:sp>
        <p:nvSpPr>
          <p:cNvPr id="65539" name="Rectangle 3">
            <a:extLst>
              <a:ext uri="{FF2B5EF4-FFF2-40B4-BE49-F238E27FC236}">
                <a16:creationId xmlns:a16="http://schemas.microsoft.com/office/drawing/2014/main" id="{99B8C2EA-F3A4-449A-81E9-2FC5EC36E1D3}"/>
              </a:ext>
            </a:extLst>
          </p:cNvPr>
          <p:cNvSpPr>
            <a:spLocks noGrp="1" noChangeArrowheads="1"/>
          </p:cNvSpPr>
          <p:nvPr>
            <p:ph idx="1"/>
          </p:nvPr>
        </p:nvSpPr>
        <p:spPr>
          <a:xfrm>
            <a:off x="838200" y="1825625"/>
            <a:ext cx="10515600" cy="4351338"/>
          </a:xfrm>
        </p:spPr>
        <p:txBody>
          <a:bodyPr>
            <a:noAutofit/>
          </a:bodyPr>
          <a:lstStyle/>
          <a:p>
            <a:pPr lvl="1"/>
            <a:r>
              <a:rPr lang="en-IN" altLang="en-US" dirty="0"/>
              <a:t>The producer–consumer problem, </a:t>
            </a:r>
          </a:p>
          <a:p>
            <a:pPr lvl="2"/>
            <a:r>
              <a:rPr lang="en-IN" altLang="en-US" dirty="0"/>
              <a:t>A common paradigm for cooperating processes.</a:t>
            </a:r>
          </a:p>
          <a:p>
            <a:pPr lvl="1"/>
            <a:r>
              <a:rPr lang="en-IN" altLang="en-US" dirty="0"/>
              <a:t>Exchange information by reading and writing data in the shared areas.</a:t>
            </a:r>
          </a:p>
          <a:p>
            <a:pPr lvl="1"/>
            <a:r>
              <a:rPr lang="en-IN" altLang="en-US" dirty="0"/>
              <a:t>To allow producer and consumer processes to run concurrently, </a:t>
            </a:r>
            <a:r>
              <a:rPr lang="en-IN" altLang="en-US" dirty="0">
                <a:solidFill>
                  <a:srgbClr val="C00000"/>
                </a:solidFill>
              </a:rPr>
              <a:t>requirements?</a:t>
            </a:r>
          </a:p>
          <a:p>
            <a:pPr lvl="2"/>
            <a:r>
              <a:rPr lang="en-IN" altLang="en-US" dirty="0"/>
              <a:t>A buffer of items </a:t>
            </a:r>
          </a:p>
          <a:p>
            <a:pPr lvl="2"/>
            <a:r>
              <a:rPr lang="en-IN" altLang="en-US" dirty="0"/>
              <a:t>Filled by the producer </a:t>
            </a:r>
          </a:p>
          <a:p>
            <a:pPr lvl="2"/>
            <a:r>
              <a:rPr lang="en-IN" altLang="en-US" dirty="0"/>
              <a:t>Emptied by the consumer</a:t>
            </a:r>
          </a:p>
          <a:p>
            <a:pPr lvl="1"/>
            <a:r>
              <a:rPr lang="en-IN" altLang="en-US" dirty="0"/>
              <a:t>This buffer will reside in a region of memory that is shared by the producer and consumer processes. </a:t>
            </a:r>
          </a:p>
          <a:p>
            <a:pPr lvl="1"/>
            <a:r>
              <a:rPr lang="en-IN" altLang="en-US" dirty="0"/>
              <a:t>The producer and consumer must be </a:t>
            </a:r>
            <a:r>
              <a:rPr lang="en-IN" altLang="en-US" dirty="0">
                <a:solidFill>
                  <a:srgbClr val="C00000"/>
                </a:solidFill>
              </a:rPr>
              <a:t>synchronized, why?</a:t>
            </a:r>
            <a:endParaRPr lang="en-IN" altLang="en-US" dirty="0"/>
          </a:p>
          <a:p>
            <a:pPr lvl="2"/>
            <a:r>
              <a:rPr lang="en-IN" altLang="en-US" dirty="0"/>
              <a:t>The consumer does not try to consume an item that has not yet been produced.</a:t>
            </a:r>
            <a:endParaRPr lang="en-US" altLang="en-US" dirty="0"/>
          </a:p>
          <a:p>
            <a:pPr lvl="1"/>
            <a:endParaRPr lang="en-IN" altLang="en-US" dirty="0"/>
          </a:p>
          <a:p>
            <a:pPr lvl="1"/>
            <a:endParaRPr lang="en-US" altLang="en-US" dirty="0"/>
          </a:p>
        </p:txBody>
      </p:sp>
    </p:spTree>
    <p:extLst>
      <p:ext uri="{BB962C8B-B14F-4D97-AF65-F5344CB8AC3E}">
        <p14:creationId xmlns:p14="http://schemas.microsoft.com/office/powerpoint/2010/main" val="126198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9141823-0818-4D21-8248-27E5004ACAF5}"/>
              </a:ext>
            </a:extLst>
          </p:cNvPr>
          <p:cNvSpPr>
            <a:spLocks noGrp="1" noChangeArrowheads="1"/>
          </p:cNvSpPr>
          <p:nvPr>
            <p:ph type="title"/>
          </p:nvPr>
        </p:nvSpPr>
        <p:spPr>
          <a:xfrm>
            <a:off x="838200" y="365125"/>
            <a:ext cx="10515600" cy="1325563"/>
          </a:xfrm>
        </p:spPr>
        <p:txBody>
          <a:bodyPr>
            <a:normAutofit/>
          </a:bodyPr>
          <a:lstStyle/>
          <a:p>
            <a:r>
              <a:rPr lang="en-US" altLang="en-US" dirty="0"/>
              <a:t>IPC in Shared-Memory Systems</a:t>
            </a:r>
          </a:p>
        </p:txBody>
      </p:sp>
      <p:sp>
        <p:nvSpPr>
          <p:cNvPr id="65539" name="Rectangle 3">
            <a:extLst>
              <a:ext uri="{FF2B5EF4-FFF2-40B4-BE49-F238E27FC236}">
                <a16:creationId xmlns:a16="http://schemas.microsoft.com/office/drawing/2014/main" id="{99B8C2EA-F3A4-449A-81E9-2FC5EC36E1D3}"/>
              </a:ext>
            </a:extLst>
          </p:cNvPr>
          <p:cNvSpPr>
            <a:spLocks noGrp="1" noChangeArrowheads="1"/>
          </p:cNvSpPr>
          <p:nvPr>
            <p:ph idx="1"/>
          </p:nvPr>
        </p:nvSpPr>
        <p:spPr>
          <a:xfrm>
            <a:off x="838200" y="1825625"/>
            <a:ext cx="10515600" cy="4351338"/>
          </a:xfrm>
        </p:spPr>
        <p:txBody>
          <a:bodyPr>
            <a:noAutofit/>
          </a:bodyPr>
          <a:lstStyle/>
          <a:p>
            <a:r>
              <a:rPr lang="en-IN" altLang="en-US" dirty="0"/>
              <a:t>Two types of buffers can be used:</a:t>
            </a:r>
            <a:endParaRPr lang="en-US" altLang="en-US" dirty="0"/>
          </a:p>
          <a:p>
            <a:pPr lvl="1"/>
            <a:r>
              <a:rPr lang="en-US" altLang="en-US" dirty="0"/>
              <a:t>Unbounded-buffer places no practical limit on the size of the buffer:</a:t>
            </a:r>
          </a:p>
          <a:p>
            <a:pPr lvl="2"/>
            <a:r>
              <a:rPr lang="en-US" altLang="en-US" dirty="0"/>
              <a:t>Producer never waits</a:t>
            </a:r>
          </a:p>
          <a:p>
            <a:pPr lvl="2"/>
            <a:r>
              <a:rPr lang="en-US" altLang="en-US" dirty="0"/>
              <a:t>Consumer waits if there is no buffer to consume</a:t>
            </a:r>
          </a:p>
          <a:p>
            <a:pPr lvl="1"/>
            <a:r>
              <a:rPr lang="en-US" altLang="en-US" dirty="0"/>
              <a:t>Bounded-buffer assumes, there is a fixed buffer size</a:t>
            </a:r>
          </a:p>
          <a:p>
            <a:pPr lvl="2"/>
            <a:r>
              <a:rPr lang="en-US" altLang="en-US" dirty="0"/>
              <a:t>Producer must wait if all buffers are full</a:t>
            </a:r>
          </a:p>
          <a:p>
            <a:pPr lvl="2"/>
            <a:r>
              <a:rPr lang="en-US" altLang="en-US" dirty="0"/>
              <a:t>Consumer waits if there is no buffer to consume</a:t>
            </a:r>
          </a:p>
        </p:txBody>
      </p:sp>
    </p:spTree>
    <p:extLst>
      <p:ext uri="{BB962C8B-B14F-4D97-AF65-F5344CB8AC3E}">
        <p14:creationId xmlns:p14="http://schemas.microsoft.com/office/powerpoint/2010/main" val="1314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9EE88E8-FB94-4EA2-914B-EA0288206255}"/>
              </a:ext>
            </a:extLst>
          </p:cNvPr>
          <p:cNvSpPr>
            <a:spLocks noGrp="1" noChangeArrowheads="1"/>
          </p:cNvSpPr>
          <p:nvPr>
            <p:ph type="title"/>
          </p:nvPr>
        </p:nvSpPr>
        <p:spPr>
          <a:xfrm>
            <a:off x="838200" y="365125"/>
            <a:ext cx="10515600" cy="1325563"/>
          </a:xfrm>
        </p:spPr>
        <p:txBody>
          <a:bodyPr>
            <a:noAutofit/>
          </a:bodyPr>
          <a:lstStyle/>
          <a:p>
            <a:r>
              <a:rPr lang="en-US" altLang="en-US" dirty="0"/>
              <a:t>Bounded-Buffer – Shared-Memory Solution</a:t>
            </a:r>
          </a:p>
        </p:txBody>
      </p:sp>
      <p:sp>
        <p:nvSpPr>
          <p:cNvPr id="69635" name="Rectangle 3">
            <a:extLst>
              <a:ext uri="{FF2B5EF4-FFF2-40B4-BE49-F238E27FC236}">
                <a16:creationId xmlns:a16="http://schemas.microsoft.com/office/drawing/2014/main" id="{06B4B2DB-0CD0-402C-8F68-104A05E1E5E5}"/>
              </a:ext>
            </a:extLst>
          </p:cNvPr>
          <p:cNvSpPr>
            <a:spLocks noGrp="1" noChangeArrowheads="1"/>
          </p:cNvSpPr>
          <p:nvPr>
            <p:ph idx="1"/>
          </p:nvPr>
        </p:nvSpPr>
        <p:spPr>
          <a:xfrm>
            <a:off x="838200" y="1825625"/>
            <a:ext cx="10515600" cy="4351338"/>
          </a:xfrm>
        </p:spPr>
        <p:txBody>
          <a:bodyPr>
            <a:normAutofit lnSpcReduction="10000"/>
          </a:bodyPr>
          <a:lstStyle/>
          <a:p>
            <a:r>
              <a:rPr lang="en-US" altLang="en-US" sz="2400" dirty="0"/>
              <a:t>Shared data</a:t>
            </a:r>
          </a:p>
          <a:p>
            <a:pPr marL="1371600" lvl="3" indent="0">
              <a:buNone/>
            </a:pPr>
            <a:r>
              <a:rPr lang="en-US" altLang="en-US" dirty="0"/>
              <a:t>#define BUFFER_SIZE 10</a:t>
            </a:r>
          </a:p>
          <a:p>
            <a:pPr marL="1371600" lvl="3" indent="0">
              <a:buNone/>
            </a:pPr>
            <a:r>
              <a:rPr lang="en-US" altLang="en-US" dirty="0" err="1"/>
              <a:t>typedef</a:t>
            </a:r>
            <a:r>
              <a:rPr lang="en-US" altLang="en-US" dirty="0"/>
              <a:t> </a:t>
            </a:r>
            <a:r>
              <a:rPr lang="en-US" altLang="en-US" dirty="0" err="1"/>
              <a:t>struct</a:t>
            </a:r>
            <a:r>
              <a:rPr lang="en-US" altLang="en-US" dirty="0"/>
              <a:t> {</a:t>
            </a:r>
          </a:p>
          <a:p>
            <a:pPr marL="1371600" lvl="3" indent="0">
              <a:buNone/>
            </a:pPr>
            <a:r>
              <a:rPr lang="en-US" altLang="en-US" dirty="0"/>
              <a:t>	. . .</a:t>
            </a:r>
          </a:p>
          <a:p>
            <a:pPr marL="1371600" lvl="3" indent="0">
              <a:buNone/>
            </a:pPr>
            <a:r>
              <a:rPr lang="en-US" altLang="en-US" dirty="0"/>
              <a:t>} item;</a:t>
            </a:r>
          </a:p>
          <a:p>
            <a:pPr marL="1371600" lvl="3" indent="0">
              <a:buNone/>
            </a:pPr>
            <a:endParaRPr lang="en-US" altLang="en-US" dirty="0"/>
          </a:p>
          <a:p>
            <a:pPr marL="1371600" lvl="3" indent="0">
              <a:buNone/>
            </a:pPr>
            <a:r>
              <a:rPr lang="en-US" altLang="en-US" dirty="0"/>
              <a:t>item buffer[BUFFER_SIZE];</a:t>
            </a:r>
          </a:p>
          <a:p>
            <a:pPr marL="1371600" lvl="3" indent="0">
              <a:buNone/>
            </a:pPr>
            <a:r>
              <a:rPr lang="en-US" altLang="en-US" dirty="0" err="1"/>
              <a:t>int</a:t>
            </a:r>
            <a:r>
              <a:rPr lang="en-US" altLang="en-US" dirty="0"/>
              <a:t> in = 0;</a:t>
            </a:r>
          </a:p>
          <a:p>
            <a:pPr marL="1371600" lvl="3" indent="0">
              <a:buNone/>
            </a:pPr>
            <a:r>
              <a:rPr lang="en-US" altLang="en-US" dirty="0" err="1"/>
              <a:t>int</a:t>
            </a:r>
            <a:r>
              <a:rPr lang="en-US" altLang="en-US" dirty="0"/>
              <a:t> out = 0;</a:t>
            </a:r>
          </a:p>
          <a:p>
            <a:r>
              <a:rPr lang="en-IN" altLang="en-US" sz="2400" dirty="0"/>
              <a:t>The shared buffer is implemented as a </a:t>
            </a:r>
            <a:r>
              <a:rPr lang="en-IN" altLang="en-US" sz="2400" dirty="0">
                <a:solidFill>
                  <a:srgbClr val="C00000"/>
                </a:solidFill>
              </a:rPr>
              <a:t>circular array </a:t>
            </a:r>
            <a:r>
              <a:rPr lang="en-IN" altLang="en-US" sz="2400" dirty="0"/>
              <a:t>with two logical pointers: in and out.</a:t>
            </a:r>
          </a:p>
          <a:p>
            <a:r>
              <a:rPr lang="en-IN" altLang="en-US" sz="2400" dirty="0">
                <a:latin typeface="Times New Roman" panose="02020603050405020304" pitchFamily="18" charset="0"/>
                <a:cs typeface="Times New Roman" panose="02020603050405020304" pitchFamily="18" charset="0"/>
              </a:rPr>
              <a:t>The variable </a:t>
            </a:r>
            <a:r>
              <a:rPr lang="en-IN" altLang="en-US" sz="2400" b="1" dirty="0">
                <a:latin typeface="Times New Roman" panose="02020603050405020304" pitchFamily="18" charset="0"/>
                <a:cs typeface="Times New Roman" panose="02020603050405020304" pitchFamily="18" charset="0"/>
              </a:rPr>
              <a:t>in</a:t>
            </a:r>
            <a:r>
              <a:rPr lang="en-IN" altLang="en-US" sz="2400" dirty="0">
                <a:latin typeface="Times New Roman" panose="02020603050405020304" pitchFamily="18" charset="0"/>
                <a:cs typeface="Times New Roman" panose="02020603050405020304" pitchFamily="18" charset="0"/>
              </a:rPr>
              <a:t> points to the next free position in the buffer; </a:t>
            </a:r>
          </a:p>
          <a:p>
            <a:r>
              <a:rPr lang="en-IN" altLang="en-US" sz="2400" dirty="0">
                <a:latin typeface="Times New Roman" panose="02020603050405020304" pitchFamily="18" charset="0"/>
                <a:cs typeface="Times New Roman" panose="02020603050405020304" pitchFamily="18" charset="0"/>
              </a:rPr>
              <a:t>The variable </a:t>
            </a:r>
            <a:r>
              <a:rPr lang="en-IN" altLang="en-US" sz="2400" b="1" dirty="0">
                <a:latin typeface="Times New Roman" panose="02020603050405020304" pitchFamily="18" charset="0"/>
                <a:cs typeface="Times New Roman" panose="02020603050405020304" pitchFamily="18" charset="0"/>
              </a:rPr>
              <a:t>out</a:t>
            </a:r>
            <a:r>
              <a:rPr lang="en-IN" altLang="en-US" sz="2400" dirty="0">
                <a:latin typeface="Times New Roman" panose="02020603050405020304" pitchFamily="18" charset="0"/>
                <a:cs typeface="Times New Roman" panose="02020603050405020304" pitchFamily="18" charset="0"/>
              </a:rPr>
              <a:t> points to the first full position in the buffer.</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426FA82-2801-4913-A63A-AF57E7132643}"/>
              </a:ext>
            </a:extLst>
          </p:cNvPr>
          <p:cNvSpPr>
            <a:spLocks noGrp="1" noChangeArrowheads="1"/>
          </p:cNvSpPr>
          <p:nvPr>
            <p:ph type="title"/>
          </p:nvPr>
        </p:nvSpPr>
        <p:spPr/>
        <p:txBody>
          <a:bodyPr>
            <a:noAutofit/>
          </a:bodyPr>
          <a:lstStyle/>
          <a:p>
            <a:r>
              <a:rPr lang="en-US" altLang="en-US" dirty="0"/>
              <a:t>Bounded-Buffer – Shared-Memory Solution</a:t>
            </a:r>
          </a:p>
        </p:txBody>
      </p:sp>
      <p:sp>
        <p:nvSpPr>
          <p:cNvPr id="71683" name="Rectangle 3">
            <a:extLst>
              <a:ext uri="{FF2B5EF4-FFF2-40B4-BE49-F238E27FC236}">
                <a16:creationId xmlns:a16="http://schemas.microsoft.com/office/drawing/2014/main" id="{918AC823-35A6-4F95-9F20-D71790E773CD}"/>
              </a:ext>
            </a:extLst>
          </p:cNvPr>
          <p:cNvSpPr>
            <a:spLocks noGrp="1" noChangeArrowheads="1"/>
          </p:cNvSpPr>
          <p:nvPr>
            <p:ph sz="half" idx="1"/>
          </p:nvPr>
        </p:nvSpPr>
        <p:spPr/>
        <p:txBody>
          <a:bodyPr>
            <a:noAutofit/>
          </a:bodyPr>
          <a:lstStyle/>
          <a:p>
            <a:pPr marL="0" indent="0">
              <a:buNone/>
            </a:pPr>
            <a:r>
              <a:rPr lang="en-US" altLang="en-US" sz="2400" b="1" dirty="0">
                <a:solidFill>
                  <a:srgbClr val="C00000"/>
                </a:solidFill>
              </a:rPr>
              <a:t>item </a:t>
            </a:r>
            <a:r>
              <a:rPr lang="en-US" altLang="en-US" sz="2400" b="1" dirty="0" err="1">
                <a:solidFill>
                  <a:srgbClr val="C00000"/>
                </a:solidFill>
              </a:rPr>
              <a:t>next_produced</a:t>
            </a:r>
            <a:r>
              <a:rPr lang="en-US" altLang="en-US" sz="2400" b="1" dirty="0">
                <a:solidFill>
                  <a:srgbClr val="C00000"/>
                </a:solidFill>
              </a:rPr>
              <a:t>; </a:t>
            </a:r>
          </a:p>
          <a:p>
            <a:pPr marL="0" indent="0">
              <a:buNone/>
            </a:pPr>
            <a:r>
              <a:rPr lang="en-US" altLang="en-US" sz="2000" dirty="0"/>
              <a:t>while (true) { </a:t>
            </a:r>
          </a:p>
          <a:p>
            <a:pPr marL="0" indent="0">
              <a:buNone/>
            </a:pPr>
            <a:r>
              <a:rPr lang="en-US" altLang="en-US" sz="2000" dirty="0"/>
              <a:t>	/* produce an item in next produced */ </a:t>
            </a:r>
          </a:p>
          <a:p>
            <a:pPr marL="0" indent="0">
              <a:buNone/>
            </a:pPr>
            <a:r>
              <a:rPr lang="en-US" altLang="en-US" sz="2000" dirty="0"/>
              <a:t>     while (((in + 1) % BUFFER_SIZE) == out)</a:t>
            </a:r>
          </a:p>
          <a:p>
            <a:pPr marL="0" indent="0">
              <a:buNone/>
            </a:pPr>
            <a:r>
              <a:rPr lang="en-US" altLang="en-US" sz="2000" dirty="0"/>
              <a:t>      ; /* do nothing */ </a:t>
            </a:r>
          </a:p>
          <a:p>
            <a:pPr marL="0" indent="0">
              <a:buNone/>
            </a:pPr>
            <a:r>
              <a:rPr lang="en-US" altLang="en-US" sz="2000" dirty="0"/>
              <a:t>     buffer[in] = </a:t>
            </a:r>
            <a:r>
              <a:rPr lang="en-US" altLang="en-US" sz="2000" dirty="0" err="1"/>
              <a:t>next_produced</a:t>
            </a:r>
            <a:r>
              <a:rPr lang="en-US" altLang="en-US" sz="2000" dirty="0"/>
              <a:t>; </a:t>
            </a:r>
          </a:p>
          <a:p>
            <a:pPr marL="0" indent="0">
              <a:buNone/>
            </a:pPr>
            <a:r>
              <a:rPr lang="en-US" altLang="en-US" sz="2000" dirty="0"/>
              <a:t>     in = (in + 1) % BUFFER_SIZE; </a:t>
            </a:r>
          </a:p>
          <a:p>
            <a:pPr marL="0" indent="0">
              <a:buNone/>
            </a:pPr>
            <a:r>
              <a:rPr lang="en-US" altLang="en-US" sz="2000" dirty="0"/>
              <a:t>}</a:t>
            </a:r>
            <a:endParaRPr lang="en-US" altLang="en-US" dirty="0"/>
          </a:p>
          <a:p>
            <a:pPr marL="0" indent="0">
              <a:buNone/>
            </a:pPr>
            <a:endParaRPr lang="en-US" altLang="en-US" sz="2000" dirty="0"/>
          </a:p>
          <a:p>
            <a:pPr marL="185738" lvl="1" indent="-185738">
              <a:spcBef>
                <a:spcPct val="20000"/>
              </a:spcBef>
            </a:pPr>
            <a:r>
              <a:rPr lang="en-IN" altLang="en-US" sz="2200" dirty="0"/>
              <a:t>The buffer is empty when </a:t>
            </a:r>
            <a:r>
              <a:rPr lang="en-IN" altLang="en-US" sz="2200" b="1" dirty="0"/>
              <a:t>in</a:t>
            </a:r>
            <a:r>
              <a:rPr lang="en-IN" altLang="en-US" sz="2200" dirty="0"/>
              <a:t> == </a:t>
            </a:r>
            <a:r>
              <a:rPr lang="en-IN" altLang="en-US" sz="2200" b="1" dirty="0"/>
              <a:t>out</a:t>
            </a:r>
            <a:r>
              <a:rPr lang="en-IN" altLang="en-US" sz="2200" dirty="0"/>
              <a:t>; </a:t>
            </a:r>
          </a:p>
          <a:p>
            <a:pPr marL="185738" lvl="1" indent="-185738">
              <a:spcBef>
                <a:spcPct val="20000"/>
              </a:spcBef>
            </a:pPr>
            <a:r>
              <a:rPr lang="en-IN" altLang="en-US" sz="2200" dirty="0"/>
              <a:t>The buffer is full when ((</a:t>
            </a:r>
            <a:r>
              <a:rPr lang="en-IN" altLang="en-US" sz="2200" b="1" dirty="0"/>
              <a:t>in</a:t>
            </a:r>
            <a:r>
              <a:rPr lang="en-IN" altLang="en-US" sz="2200" dirty="0"/>
              <a:t> + 1) % BUFFER SIZE) == </a:t>
            </a:r>
            <a:r>
              <a:rPr lang="en-IN" altLang="en-US" sz="2200" b="1" dirty="0"/>
              <a:t>out</a:t>
            </a:r>
            <a:r>
              <a:rPr lang="en-IN" altLang="en-US" sz="2200" dirty="0"/>
              <a:t>.</a:t>
            </a:r>
          </a:p>
          <a:p>
            <a:pPr marL="0" indent="0">
              <a:buNone/>
            </a:pPr>
            <a:endParaRPr lang="en-US" altLang="en-US" sz="2000" dirty="0"/>
          </a:p>
        </p:txBody>
      </p:sp>
      <p:sp>
        <p:nvSpPr>
          <p:cNvPr id="7" name="Content Placeholder 6">
            <a:extLst>
              <a:ext uri="{FF2B5EF4-FFF2-40B4-BE49-F238E27FC236}">
                <a16:creationId xmlns:a16="http://schemas.microsoft.com/office/drawing/2014/main" id="{F98680DC-261B-4A31-9756-B822D5FE60DD}"/>
              </a:ext>
            </a:extLst>
          </p:cNvPr>
          <p:cNvSpPr>
            <a:spLocks noGrp="1"/>
          </p:cNvSpPr>
          <p:nvPr>
            <p:ph sz="half" idx="2"/>
          </p:nvPr>
        </p:nvSpPr>
        <p:spPr/>
        <p:txBody>
          <a:bodyPr>
            <a:normAutofit fontScale="92500" lnSpcReduction="10000"/>
          </a:bodyPr>
          <a:lstStyle/>
          <a:p>
            <a:pPr marL="0" indent="0" algn="l" eaLnBrk="1" fontAlgn="auto" hangingPunct="1">
              <a:spcBef>
                <a:spcPct val="20000"/>
              </a:spcBef>
              <a:spcAft>
                <a:spcPts val="0"/>
              </a:spcAft>
              <a:buNone/>
              <a:defRPr/>
            </a:pPr>
            <a:r>
              <a:rPr lang="en-US" altLang="en-US" sz="2600" b="1" dirty="0">
                <a:solidFill>
                  <a:srgbClr val="C00000"/>
                </a:solidFill>
                <a:latin typeface="Times New Roman" panose="02020603050405020304" pitchFamily="18" charset="0"/>
                <a:cs typeface="Times New Roman" panose="02020603050405020304" pitchFamily="18" charset="0"/>
              </a:rPr>
              <a:t>item </a:t>
            </a:r>
            <a:r>
              <a:rPr lang="en-US" altLang="en-US" sz="2600" b="1" dirty="0" err="1">
                <a:solidFill>
                  <a:srgbClr val="C00000"/>
                </a:solidFill>
                <a:latin typeface="Times New Roman" panose="02020603050405020304" pitchFamily="18" charset="0"/>
                <a:cs typeface="Times New Roman" panose="02020603050405020304" pitchFamily="18" charset="0"/>
              </a:rPr>
              <a:t>next_consumed</a:t>
            </a:r>
            <a:r>
              <a:rPr lang="en-US" altLang="en-US" sz="2600" b="1" dirty="0">
                <a:solidFill>
                  <a:srgbClr val="C00000"/>
                </a:solidFill>
                <a:latin typeface="Times New Roman" panose="02020603050405020304" pitchFamily="18" charset="0"/>
                <a:cs typeface="Times New Roman" panose="02020603050405020304" pitchFamily="18" charset="0"/>
              </a:rPr>
              <a:t>; </a:t>
            </a:r>
          </a:p>
          <a:p>
            <a:pPr marL="0" indent="0" algn="l" eaLnBrk="1" fontAlgn="auto" hangingPunct="1">
              <a:spcBef>
                <a:spcPct val="20000"/>
              </a:spcBef>
              <a:spcAft>
                <a:spcPts val="0"/>
              </a:spcAft>
              <a:buNone/>
              <a:defRPr/>
            </a:pPr>
            <a:br>
              <a:rPr lang="en-US" altLang="en-US" sz="3200" b="1" dirty="0">
                <a:solidFill>
                  <a:srgbClr val="00B050"/>
                </a:solidFill>
                <a:latin typeface="Times New Roman" panose="02020603050405020304" pitchFamily="18" charset="0"/>
                <a:cs typeface="Times New Roman" panose="02020603050405020304" pitchFamily="18" charset="0"/>
              </a:rPr>
            </a:br>
            <a:r>
              <a:rPr lang="en-US" altLang="en-US" sz="2200" dirty="0">
                <a:latin typeface="Times New Roman" panose="02020603050405020304" pitchFamily="18" charset="0"/>
                <a:cs typeface="Times New Roman" panose="02020603050405020304" pitchFamily="18" charset="0"/>
              </a:rPr>
              <a:t>while (true) {</a:t>
            </a:r>
            <a:br>
              <a:rPr lang="en-US" altLang="en-US" sz="2200" dirty="0">
                <a:latin typeface="Times New Roman" panose="02020603050405020304" pitchFamily="18" charset="0"/>
                <a:cs typeface="Times New Roman" panose="02020603050405020304" pitchFamily="18" charset="0"/>
              </a:rPr>
            </a:br>
            <a:r>
              <a:rPr lang="en-US" altLang="en-US" sz="2200" dirty="0">
                <a:latin typeface="Times New Roman" panose="02020603050405020304" pitchFamily="18" charset="0"/>
                <a:cs typeface="Times New Roman" panose="02020603050405020304" pitchFamily="18" charset="0"/>
              </a:rPr>
              <a:t>	while (in == out) </a:t>
            </a:r>
          </a:p>
          <a:p>
            <a:pPr marL="0" indent="0" algn="l" eaLnBrk="1" fontAlgn="auto" hangingPunct="1">
              <a:spcBef>
                <a:spcPct val="20000"/>
              </a:spcBef>
              <a:spcAft>
                <a:spcPts val="0"/>
              </a:spcAft>
              <a:buNone/>
              <a:defRPr/>
            </a:pPr>
            <a:r>
              <a:rPr lang="en-US" altLang="en-US" sz="2200" dirty="0">
                <a:latin typeface="Times New Roman" panose="02020603050405020304" pitchFamily="18" charset="0"/>
                <a:cs typeface="Times New Roman" panose="02020603050405020304" pitchFamily="18" charset="0"/>
              </a:rPr>
              <a:t>		; /* do nothing */</a:t>
            </a:r>
            <a:br>
              <a:rPr lang="en-US" altLang="en-US" sz="2200" dirty="0">
                <a:latin typeface="Times New Roman" panose="02020603050405020304" pitchFamily="18" charset="0"/>
                <a:cs typeface="Times New Roman" panose="02020603050405020304" pitchFamily="18" charset="0"/>
              </a:rPr>
            </a:b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next_consumed</a:t>
            </a:r>
            <a:r>
              <a:rPr lang="en-US" altLang="en-US" sz="2200" dirty="0">
                <a:latin typeface="Times New Roman" panose="02020603050405020304" pitchFamily="18" charset="0"/>
                <a:cs typeface="Times New Roman" panose="02020603050405020304" pitchFamily="18" charset="0"/>
              </a:rPr>
              <a:t> = buffer[out]; </a:t>
            </a:r>
          </a:p>
          <a:p>
            <a:pPr marL="0" indent="0" algn="l" eaLnBrk="1" fontAlgn="auto" hangingPunct="1">
              <a:spcBef>
                <a:spcPct val="20000"/>
              </a:spcBef>
              <a:spcAft>
                <a:spcPts val="0"/>
              </a:spcAft>
              <a:buNone/>
              <a:defRPr/>
            </a:pPr>
            <a:r>
              <a:rPr lang="en-US" altLang="en-US" sz="2200" dirty="0">
                <a:latin typeface="Times New Roman" panose="02020603050405020304" pitchFamily="18" charset="0"/>
                <a:cs typeface="Times New Roman" panose="02020603050405020304" pitchFamily="18" charset="0"/>
              </a:rPr>
              <a:t>	out = (out + 1) % BUFFER_SIZE;</a:t>
            </a:r>
            <a:br>
              <a:rPr lang="en-US" altLang="en-US" sz="2200" dirty="0">
                <a:latin typeface="Times New Roman" panose="02020603050405020304" pitchFamily="18" charset="0"/>
                <a:cs typeface="Times New Roman" panose="02020603050405020304" pitchFamily="18" charset="0"/>
              </a:rPr>
            </a:br>
            <a:r>
              <a:rPr lang="en-US" altLang="en-US" sz="2200" dirty="0">
                <a:latin typeface="Times New Roman" panose="02020603050405020304" pitchFamily="18" charset="0"/>
                <a:cs typeface="Times New Roman" panose="02020603050405020304" pitchFamily="18" charset="0"/>
              </a:rPr>
              <a:t>	/* consume the item in next consumed */ </a:t>
            </a:r>
          </a:p>
          <a:p>
            <a:pPr marL="0" indent="0" algn="l" eaLnBrk="1" fontAlgn="auto" hangingPunct="1">
              <a:spcBef>
                <a:spcPct val="20000"/>
              </a:spcBef>
              <a:spcAft>
                <a:spcPts val="0"/>
              </a:spcAft>
              <a:buNone/>
              <a:defRPr/>
            </a:pPr>
            <a:r>
              <a:rPr lang="en-US" altLang="en-US" sz="2200" dirty="0">
                <a:latin typeface="Times New Roman" panose="02020603050405020304" pitchFamily="18" charset="0"/>
                <a:cs typeface="Times New Roman" panose="02020603050405020304" pitchFamily="18" charset="0"/>
              </a:rPr>
              <a:t>   } </a:t>
            </a:r>
          </a:p>
          <a:p>
            <a:pPr marL="0" indent="0" algn="l" eaLnBrk="1" fontAlgn="auto" hangingPunct="1">
              <a:spcBef>
                <a:spcPct val="20000"/>
              </a:spcBef>
              <a:spcAft>
                <a:spcPts val="0"/>
              </a:spcAft>
              <a:buNone/>
              <a:defRPr/>
            </a:pPr>
            <a:endParaRPr lang="en-US" altLang="en-US" dirty="0"/>
          </a:p>
          <a:p>
            <a:pPr marL="0" indent="0" algn="l">
              <a:spcBef>
                <a:spcPct val="20000"/>
              </a:spcBef>
              <a:buNone/>
              <a:defRPr/>
            </a:pPr>
            <a:r>
              <a:rPr lang="en-IN" altLang="en-US" sz="2200" dirty="0">
                <a:latin typeface="Times New Roman" panose="02020603050405020304" pitchFamily="18" charset="0"/>
                <a:cs typeface="Times New Roman" panose="02020603050405020304" pitchFamily="18" charset="0"/>
              </a:rPr>
              <a:t>The variable </a:t>
            </a:r>
            <a:r>
              <a:rPr lang="en-IN" altLang="en-US" sz="2200" b="1" dirty="0">
                <a:latin typeface="Times New Roman" panose="02020603050405020304" pitchFamily="18" charset="0"/>
                <a:cs typeface="Times New Roman" panose="02020603050405020304" pitchFamily="18" charset="0"/>
              </a:rPr>
              <a:t>in</a:t>
            </a:r>
            <a:r>
              <a:rPr lang="en-IN" altLang="en-US" sz="2200" dirty="0">
                <a:latin typeface="Times New Roman" panose="02020603050405020304" pitchFamily="18" charset="0"/>
                <a:cs typeface="Times New Roman" panose="02020603050405020304" pitchFamily="18" charset="0"/>
              </a:rPr>
              <a:t> points to the next free position in the buffer; </a:t>
            </a:r>
            <a:r>
              <a:rPr lang="en-IN" altLang="en-US" sz="2200" b="1" dirty="0">
                <a:latin typeface="Times New Roman" panose="02020603050405020304" pitchFamily="18" charset="0"/>
                <a:cs typeface="Times New Roman" panose="02020603050405020304" pitchFamily="18" charset="0"/>
              </a:rPr>
              <a:t>out</a:t>
            </a:r>
            <a:r>
              <a:rPr lang="en-IN" altLang="en-US" sz="2200" dirty="0">
                <a:latin typeface="Times New Roman" panose="02020603050405020304" pitchFamily="18" charset="0"/>
                <a:cs typeface="Times New Roman" panose="02020603050405020304" pitchFamily="18" charset="0"/>
              </a:rPr>
              <a:t> points to the first full position in the buffer.</a:t>
            </a:r>
            <a:endParaRPr lang="en-IN" dirty="0"/>
          </a:p>
        </p:txBody>
      </p:sp>
      <p:sp>
        <p:nvSpPr>
          <p:cNvPr id="4" name="Rectangle 3">
            <a:extLst>
              <a:ext uri="{FF2B5EF4-FFF2-40B4-BE49-F238E27FC236}">
                <a16:creationId xmlns:a16="http://schemas.microsoft.com/office/drawing/2014/main" id="{A4383804-C100-4255-A1BD-B8DC67A9F255}"/>
              </a:ext>
            </a:extLst>
          </p:cNvPr>
          <p:cNvSpPr txBox="1">
            <a:spLocks noChangeArrowheads="1"/>
          </p:cNvSpPr>
          <p:nvPr/>
        </p:nvSpPr>
        <p:spPr>
          <a:xfrm>
            <a:off x="6517398" y="4001294"/>
            <a:ext cx="5467933" cy="2784763"/>
          </a:xfrm>
          <a:prstGeom prst="rect">
            <a:avLst/>
          </a:prstGeom>
        </p:spPr>
        <p:txBody>
          <a:bodyPr vert="horz" lIns="91440" tIns="45720" rIns="91440" bIns="45720" rtlCol="0">
            <a:noAutofit/>
          </a:bodyPr>
          <a:lstStyle/>
          <a:p>
            <a:pPr eaLnBrk="1" fontAlgn="auto" hangingPunct="1">
              <a:spcBef>
                <a:spcPct val="20000"/>
              </a:spcBef>
              <a:spcAft>
                <a:spcPts val="0"/>
              </a:spcAft>
              <a:defRPr/>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68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9141823-0818-4D21-8248-27E5004ACAF5}"/>
              </a:ext>
            </a:extLst>
          </p:cNvPr>
          <p:cNvSpPr>
            <a:spLocks noGrp="1" noChangeArrowheads="1"/>
          </p:cNvSpPr>
          <p:nvPr>
            <p:ph type="title"/>
          </p:nvPr>
        </p:nvSpPr>
        <p:spPr>
          <a:xfrm>
            <a:off x="838200" y="365125"/>
            <a:ext cx="10515600" cy="1325563"/>
          </a:xfrm>
        </p:spPr>
        <p:txBody>
          <a:bodyPr>
            <a:noAutofit/>
          </a:bodyPr>
          <a:lstStyle/>
          <a:p>
            <a:r>
              <a:rPr lang="en-US" altLang="en-US" dirty="0"/>
              <a:t>Bounded-Buffer – Shared-Memory Solution</a:t>
            </a:r>
          </a:p>
        </p:txBody>
      </p:sp>
      <p:sp>
        <p:nvSpPr>
          <p:cNvPr id="65539" name="Rectangle 3">
            <a:extLst>
              <a:ext uri="{FF2B5EF4-FFF2-40B4-BE49-F238E27FC236}">
                <a16:creationId xmlns:a16="http://schemas.microsoft.com/office/drawing/2014/main" id="{99B8C2EA-F3A4-449A-81E9-2FC5EC36E1D3}"/>
              </a:ext>
            </a:extLst>
          </p:cNvPr>
          <p:cNvSpPr>
            <a:spLocks noGrp="1" noChangeArrowheads="1"/>
          </p:cNvSpPr>
          <p:nvPr>
            <p:ph idx="1"/>
          </p:nvPr>
        </p:nvSpPr>
        <p:spPr>
          <a:xfrm>
            <a:off x="838200" y="1825625"/>
            <a:ext cx="10515600" cy="4351338"/>
          </a:xfrm>
        </p:spPr>
        <p:txBody>
          <a:bodyPr>
            <a:noAutofit/>
          </a:bodyPr>
          <a:lstStyle/>
          <a:p>
            <a:r>
              <a:rPr lang="en-IN" altLang="en-US" dirty="0"/>
              <a:t>Our original solution allowed at most BUFFER_SIZE − 1 items in the buffer at the same time.</a:t>
            </a:r>
            <a:endParaRPr lang="en-US" altLang="en-US" dirty="0"/>
          </a:p>
          <a:p>
            <a:r>
              <a:rPr lang="en-IN" altLang="en-US" dirty="0"/>
              <a:t>One more solution could be </a:t>
            </a:r>
          </a:p>
          <a:p>
            <a:pPr lvl="1"/>
            <a:r>
              <a:rPr lang="en-IN" altLang="en-US" dirty="0"/>
              <a:t>To add an integer variable, </a:t>
            </a:r>
            <a:r>
              <a:rPr lang="en-IN" altLang="en-US" dirty="0">
                <a:solidFill>
                  <a:srgbClr val="C00000"/>
                </a:solidFill>
              </a:rPr>
              <a:t>count</a:t>
            </a:r>
            <a:r>
              <a:rPr lang="en-IN" altLang="en-US" dirty="0"/>
              <a:t>, initialized to 0. </a:t>
            </a:r>
          </a:p>
          <a:p>
            <a:r>
              <a:rPr lang="en-IN" altLang="en-US" dirty="0"/>
              <a:t>Count is incremented every time we add a new item to the buffer and is decremented every time we remove one item from the buffer. </a:t>
            </a:r>
          </a:p>
          <a:p>
            <a:endParaRPr lang="en-IN" altLang="en-US" dirty="0"/>
          </a:p>
          <a:p>
            <a:pPr lvl="1"/>
            <a:endParaRPr lang="en-US" altLang="en-US" dirty="0"/>
          </a:p>
        </p:txBody>
      </p:sp>
    </p:spTree>
    <p:extLst>
      <p:ext uri="{BB962C8B-B14F-4D97-AF65-F5344CB8AC3E}">
        <p14:creationId xmlns:p14="http://schemas.microsoft.com/office/powerpoint/2010/main" val="174685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426FA82-2801-4913-A63A-AF57E7132643}"/>
              </a:ext>
            </a:extLst>
          </p:cNvPr>
          <p:cNvSpPr>
            <a:spLocks noGrp="1" noChangeArrowheads="1"/>
          </p:cNvSpPr>
          <p:nvPr>
            <p:ph type="title"/>
          </p:nvPr>
        </p:nvSpPr>
        <p:spPr/>
        <p:txBody>
          <a:bodyPr>
            <a:noAutofit/>
          </a:bodyPr>
          <a:lstStyle/>
          <a:p>
            <a:r>
              <a:rPr lang="en-US" altLang="en-US" dirty="0"/>
              <a:t>Bounded-Buffer – Shared-Memory Solution</a:t>
            </a:r>
          </a:p>
        </p:txBody>
      </p:sp>
      <p:sp>
        <p:nvSpPr>
          <p:cNvPr id="71683" name="Rectangle 3">
            <a:extLst>
              <a:ext uri="{FF2B5EF4-FFF2-40B4-BE49-F238E27FC236}">
                <a16:creationId xmlns:a16="http://schemas.microsoft.com/office/drawing/2014/main" id="{918AC823-35A6-4F95-9F20-D71790E773CD}"/>
              </a:ext>
            </a:extLst>
          </p:cNvPr>
          <p:cNvSpPr>
            <a:spLocks noGrp="1" noChangeArrowheads="1"/>
          </p:cNvSpPr>
          <p:nvPr>
            <p:ph sz="half" idx="1"/>
          </p:nvPr>
        </p:nvSpPr>
        <p:spPr/>
        <p:txBody>
          <a:bodyPr>
            <a:noAutofit/>
          </a:bodyPr>
          <a:lstStyle/>
          <a:p>
            <a:pPr marL="0" indent="0" algn="l">
              <a:buNone/>
            </a:pPr>
            <a:r>
              <a:rPr lang="en-US" altLang="en-US" sz="1800" b="1" dirty="0">
                <a:solidFill>
                  <a:srgbClr val="C00000"/>
                </a:solidFill>
              </a:rPr>
              <a:t>item </a:t>
            </a:r>
            <a:r>
              <a:rPr lang="en-US" altLang="en-US" sz="1800" b="1" dirty="0" err="1">
                <a:solidFill>
                  <a:srgbClr val="C00000"/>
                </a:solidFill>
              </a:rPr>
              <a:t>next_produced</a:t>
            </a:r>
            <a:r>
              <a:rPr lang="en-US" altLang="en-US" sz="1800" b="1" dirty="0">
                <a:solidFill>
                  <a:srgbClr val="C00000"/>
                </a:solidFill>
              </a:rPr>
              <a:t>; </a:t>
            </a:r>
          </a:p>
          <a:p>
            <a:pPr marL="0" indent="0" algn="l">
              <a:buNone/>
            </a:pPr>
            <a:endParaRPr lang="en-US" altLang="en-US" sz="1800" b="1" dirty="0">
              <a:solidFill>
                <a:srgbClr val="C00000"/>
              </a:solidFill>
            </a:endParaRPr>
          </a:p>
          <a:p>
            <a:pPr marL="0" indent="0" algn="l">
              <a:buNone/>
            </a:pPr>
            <a:r>
              <a:rPr lang="en-US" altLang="en-US" sz="2000" dirty="0"/>
              <a:t>while (true) {</a:t>
            </a:r>
            <a:br>
              <a:rPr lang="en-US" altLang="en-US" sz="2000" dirty="0"/>
            </a:br>
            <a:r>
              <a:rPr lang="en-US" altLang="en-US" sz="2000" dirty="0"/>
              <a:t>	/* produce an item in next produced */ </a:t>
            </a:r>
          </a:p>
          <a:p>
            <a:pPr marL="0" indent="0" algn="l">
              <a:buNone/>
            </a:pPr>
            <a:r>
              <a:rPr lang="en-US" altLang="en-US" sz="2000" dirty="0"/>
              <a:t>	</a:t>
            </a:r>
          </a:p>
          <a:p>
            <a:pPr marL="0" indent="0" algn="l">
              <a:buNone/>
            </a:pPr>
            <a:r>
              <a:rPr lang="en-US" altLang="en-US" sz="2000" dirty="0"/>
              <a:t>	while (count == BUFFER_SIZE)  </a:t>
            </a:r>
          </a:p>
          <a:p>
            <a:pPr marL="0" indent="0" algn="l">
              <a:buNone/>
            </a:pPr>
            <a:r>
              <a:rPr lang="en-US" altLang="en-US" sz="2000" dirty="0"/>
              <a:t>		; /* do nothing */ </a:t>
            </a:r>
          </a:p>
          <a:p>
            <a:pPr marL="0" indent="0" algn="l">
              <a:buNone/>
            </a:pPr>
            <a:r>
              <a:rPr lang="en-US" altLang="en-US" sz="2000" dirty="0"/>
              <a:t>	buffer[in] = </a:t>
            </a:r>
            <a:r>
              <a:rPr lang="en-US" altLang="en-US" sz="2000" dirty="0" err="1"/>
              <a:t>next_produced</a:t>
            </a:r>
            <a:r>
              <a:rPr lang="en-US" altLang="en-US" sz="2000" dirty="0"/>
              <a:t>; </a:t>
            </a:r>
          </a:p>
          <a:p>
            <a:pPr marL="0" indent="0" algn="l">
              <a:buNone/>
            </a:pPr>
            <a:r>
              <a:rPr lang="en-US" altLang="en-US" sz="2000" dirty="0"/>
              <a:t>	in = (in + 1) % BUFFER_SIZE; </a:t>
            </a:r>
          </a:p>
          <a:p>
            <a:pPr marL="0" indent="0" algn="l">
              <a:buNone/>
            </a:pPr>
            <a:r>
              <a:rPr lang="en-US" altLang="en-US" sz="2000" dirty="0"/>
              <a:t>	count++; </a:t>
            </a:r>
          </a:p>
          <a:p>
            <a:pPr marL="0" indent="0" algn="l">
              <a:buNone/>
            </a:pPr>
            <a:r>
              <a:rPr lang="en-US" altLang="en-US" sz="2000" dirty="0"/>
              <a:t>}</a:t>
            </a:r>
          </a:p>
        </p:txBody>
      </p:sp>
      <p:sp>
        <p:nvSpPr>
          <p:cNvPr id="5" name="Content Placeholder 4">
            <a:extLst>
              <a:ext uri="{FF2B5EF4-FFF2-40B4-BE49-F238E27FC236}">
                <a16:creationId xmlns:a16="http://schemas.microsoft.com/office/drawing/2014/main" id="{93A4C5DE-2216-49E6-BBAD-C36FBD56A7FC}"/>
              </a:ext>
            </a:extLst>
          </p:cNvPr>
          <p:cNvSpPr>
            <a:spLocks noGrp="1"/>
          </p:cNvSpPr>
          <p:nvPr>
            <p:ph sz="half" idx="2"/>
          </p:nvPr>
        </p:nvSpPr>
        <p:spPr/>
        <p:txBody>
          <a:bodyPr>
            <a:normAutofit fontScale="92500"/>
          </a:bodyPr>
          <a:lstStyle/>
          <a:p>
            <a:pPr marL="0" indent="0">
              <a:buNone/>
            </a:pPr>
            <a:r>
              <a:rPr lang="en-US" altLang="en-US" sz="2400" b="1" dirty="0">
                <a:solidFill>
                  <a:srgbClr val="C00000"/>
                </a:solidFill>
                <a:latin typeface="Times New Roman" panose="02020603050405020304" pitchFamily="18" charset="0"/>
                <a:cs typeface="Times New Roman" panose="02020603050405020304" pitchFamily="18" charset="0"/>
              </a:rPr>
              <a:t>item </a:t>
            </a:r>
            <a:r>
              <a:rPr lang="en-US" altLang="en-US" sz="2400" b="1" dirty="0" err="1">
                <a:solidFill>
                  <a:srgbClr val="C00000"/>
                </a:solidFill>
                <a:latin typeface="Times New Roman" panose="02020603050405020304" pitchFamily="18" charset="0"/>
                <a:cs typeface="Times New Roman" panose="02020603050405020304" pitchFamily="18" charset="0"/>
              </a:rPr>
              <a:t>next_consumed</a:t>
            </a:r>
            <a:r>
              <a:rPr lang="en-US" altLang="en-US" sz="2400" b="1" dirty="0">
                <a:solidFill>
                  <a:srgbClr val="C00000"/>
                </a:solidFill>
                <a:latin typeface="Times New Roman" panose="02020603050405020304" pitchFamily="18" charset="0"/>
                <a:cs typeface="Times New Roman" panose="02020603050405020304" pitchFamily="18" charset="0"/>
              </a:rPr>
              <a:t>; </a:t>
            </a:r>
          </a:p>
          <a:p>
            <a:pPr marL="0" indent="0">
              <a:buNone/>
            </a:pPr>
            <a:endParaRPr lang="en-US" sz="2400" dirty="0"/>
          </a:p>
          <a:p>
            <a:pPr marL="0" indent="0">
              <a:buNone/>
            </a:pPr>
            <a:r>
              <a:rPr lang="en-US" sz="2200" dirty="0"/>
              <a:t>while (true) {</a:t>
            </a:r>
          </a:p>
          <a:p>
            <a:pPr marL="0" indent="0">
              <a:buNone/>
            </a:pPr>
            <a:r>
              <a:rPr lang="en-US" sz="2200" dirty="0"/>
              <a:t>	while (count == 0) </a:t>
            </a:r>
          </a:p>
          <a:p>
            <a:pPr marL="0" indent="0">
              <a:buNone/>
            </a:pPr>
            <a:r>
              <a:rPr lang="en-US" sz="2200" dirty="0"/>
              <a:t>		; /* do nothing */ </a:t>
            </a:r>
          </a:p>
          <a:p>
            <a:pPr marL="0" indent="0">
              <a:buNone/>
            </a:pPr>
            <a:r>
              <a:rPr lang="en-US" sz="2200" dirty="0"/>
              <a:t>	</a:t>
            </a:r>
            <a:r>
              <a:rPr lang="en-US" sz="2200" dirty="0" err="1"/>
              <a:t>next_consumed</a:t>
            </a:r>
            <a:r>
              <a:rPr lang="en-US" sz="2200" dirty="0"/>
              <a:t> = buffer[out]; </a:t>
            </a:r>
          </a:p>
          <a:p>
            <a:pPr marL="0" indent="0">
              <a:buNone/>
            </a:pPr>
            <a:r>
              <a:rPr lang="en-US" sz="2200" dirty="0"/>
              <a:t>	out = (out + 1) % BUFFER_SIZE; 	</a:t>
            </a:r>
          </a:p>
          <a:p>
            <a:pPr marL="0" indent="0">
              <a:buNone/>
            </a:pPr>
            <a:r>
              <a:rPr lang="en-US" sz="2200" dirty="0"/>
              <a:t>        count--; </a:t>
            </a:r>
          </a:p>
          <a:p>
            <a:pPr marL="0" indent="0">
              <a:buNone/>
            </a:pPr>
            <a:r>
              <a:rPr lang="en-US" sz="2200" dirty="0"/>
              <a:t>	/* consume the item in next consumed */ </a:t>
            </a:r>
          </a:p>
          <a:p>
            <a:pPr marL="0" indent="0">
              <a:buNone/>
            </a:pPr>
            <a:r>
              <a:rPr lang="en-US" sz="2200" dirty="0"/>
              <a:t>}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9141823-0818-4D21-8248-27E5004ACAF5}"/>
              </a:ext>
            </a:extLst>
          </p:cNvPr>
          <p:cNvSpPr>
            <a:spLocks noGrp="1" noChangeArrowheads="1"/>
          </p:cNvSpPr>
          <p:nvPr>
            <p:ph type="title"/>
          </p:nvPr>
        </p:nvSpPr>
        <p:spPr>
          <a:xfrm>
            <a:off x="838200" y="365125"/>
            <a:ext cx="10515600" cy="1325563"/>
          </a:xfrm>
        </p:spPr>
        <p:txBody>
          <a:bodyPr>
            <a:noAutofit/>
          </a:bodyPr>
          <a:lstStyle/>
          <a:p>
            <a:r>
              <a:rPr lang="en-US" altLang="en-US" dirty="0"/>
              <a:t>Bounded-Buffer – Shared-Memory Solution</a:t>
            </a:r>
          </a:p>
        </p:txBody>
      </p:sp>
      <p:sp>
        <p:nvSpPr>
          <p:cNvPr id="65539" name="Rectangle 3">
            <a:extLst>
              <a:ext uri="{FF2B5EF4-FFF2-40B4-BE49-F238E27FC236}">
                <a16:creationId xmlns:a16="http://schemas.microsoft.com/office/drawing/2014/main" id="{99B8C2EA-F3A4-449A-81E9-2FC5EC36E1D3}"/>
              </a:ext>
            </a:extLst>
          </p:cNvPr>
          <p:cNvSpPr>
            <a:spLocks noGrp="1" noChangeArrowheads="1"/>
          </p:cNvSpPr>
          <p:nvPr>
            <p:ph idx="1"/>
          </p:nvPr>
        </p:nvSpPr>
        <p:spPr>
          <a:xfrm>
            <a:off x="838200" y="1825625"/>
            <a:ext cx="10515600" cy="4351338"/>
          </a:xfrm>
        </p:spPr>
        <p:txBody>
          <a:bodyPr>
            <a:noAutofit/>
          </a:bodyPr>
          <a:lstStyle/>
          <a:p>
            <a:r>
              <a:rPr lang="en-IN" altLang="en-US" dirty="0"/>
              <a:t>Although the producer and consumer routines shown are correct separately, they may not function correctly when executed concurrently.</a:t>
            </a:r>
          </a:p>
          <a:p>
            <a:r>
              <a:rPr lang="en-IN" altLang="en-US" dirty="0"/>
              <a:t>Suppose that the value of the variable count is currently 5 and that the producer and consumer processes concurrently execute the statements count++ and count—.</a:t>
            </a:r>
          </a:p>
          <a:p>
            <a:r>
              <a:rPr lang="en-IN" altLang="en-US" dirty="0"/>
              <a:t>Following the execution of these two statements, the value of the variable count may be 4, 5, or 6. The only correct result, though, is count == 5</a:t>
            </a:r>
          </a:p>
          <a:p>
            <a:pPr lvl="1"/>
            <a:endParaRPr lang="en-US" altLang="en-US" dirty="0"/>
          </a:p>
        </p:txBody>
      </p:sp>
    </p:spTree>
    <p:extLst>
      <p:ext uri="{BB962C8B-B14F-4D97-AF65-F5344CB8AC3E}">
        <p14:creationId xmlns:p14="http://schemas.microsoft.com/office/powerpoint/2010/main" val="3395701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a16="http://schemas.microsoft.com/office/drawing/2014/main" id="{8C101D6F-C0EC-4766-8D52-60E1DFA5593C}"/>
              </a:ext>
            </a:extLst>
          </p:cNvPr>
          <p:cNvSpPr>
            <a:spLocks noGrp="1" noChangeArrowheads="1"/>
          </p:cNvSpPr>
          <p:nvPr>
            <p:ph type="title"/>
          </p:nvPr>
        </p:nvSpPr>
        <p:spPr>
          <a:xfrm>
            <a:off x="838200" y="365125"/>
            <a:ext cx="10515600" cy="1325563"/>
          </a:xfrm>
        </p:spPr>
        <p:txBody>
          <a:bodyPr>
            <a:noAutofit/>
          </a:bodyPr>
          <a:lstStyle/>
          <a:p>
            <a:r>
              <a:rPr lang="en-US" altLang="en-US" dirty="0"/>
              <a:t>Bounded-Buffer – Shared-Memory Solution</a:t>
            </a:r>
          </a:p>
        </p:txBody>
      </p:sp>
      <p:sp>
        <p:nvSpPr>
          <p:cNvPr id="17410" name="Rectangle 1027">
            <a:extLst>
              <a:ext uri="{FF2B5EF4-FFF2-40B4-BE49-F238E27FC236}">
                <a16:creationId xmlns:a16="http://schemas.microsoft.com/office/drawing/2014/main" id="{338D3C38-85C1-4063-A149-971FC47DCC1F}"/>
              </a:ext>
            </a:extLst>
          </p:cNvPr>
          <p:cNvSpPr>
            <a:spLocks noGrp="1" noChangeArrowheads="1"/>
          </p:cNvSpPr>
          <p:nvPr>
            <p:ph idx="1"/>
          </p:nvPr>
        </p:nvSpPr>
        <p:spPr>
          <a:xfrm>
            <a:off x="838200" y="1825625"/>
            <a:ext cx="10515600" cy="4808440"/>
          </a:xfrm>
        </p:spPr>
        <p:txBody>
          <a:bodyPr>
            <a:normAutofit lnSpcReduction="10000"/>
          </a:bodyPr>
          <a:lstStyle/>
          <a:p>
            <a:pPr algn="l"/>
            <a:r>
              <a:rPr lang="en-US" altLang="en-US" sz="2000" dirty="0"/>
              <a:t>count++ could be implemented as  (Producer )</a:t>
            </a:r>
            <a:br>
              <a:rPr lang="en-US" altLang="en-US" sz="2000" dirty="0"/>
            </a:br>
            <a:r>
              <a:rPr lang="en-US" altLang="en-US" sz="2000" dirty="0"/>
              <a:t>     register1 = count</a:t>
            </a:r>
            <a:br>
              <a:rPr lang="en-US" altLang="en-US" sz="2000" dirty="0"/>
            </a:br>
            <a:r>
              <a:rPr lang="en-US" altLang="en-US" sz="2000" dirty="0"/>
              <a:t>     register1 = register1 + 1</a:t>
            </a:r>
            <a:br>
              <a:rPr lang="en-US" altLang="en-US" sz="2000" dirty="0"/>
            </a:br>
            <a:r>
              <a:rPr lang="en-US" altLang="en-US" sz="2000" dirty="0"/>
              <a:t>     count = register1</a:t>
            </a:r>
          </a:p>
          <a:p>
            <a:pPr algn="l"/>
            <a:r>
              <a:rPr lang="en-US" altLang="en-US" sz="2000" dirty="0"/>
              <a:t>count-- could be implemented as	(Consumer )</a:t>
            </a:r>
            <a:br>
              <a:rPr lang="en-US" altLang="en-US" sz="2000" dirty="0"/>
            </a:br>
            <a:r>
              <a:rPr lang="en-US" altLang="en-US" sz="2000" dirty="0"/>
              <a:t>     register2 = count</a:t>
            </a:r>
            <a:br>
              <a:rPr lang="en-US" altLang="en-US" sz="2000" dirty="0"/>
            </a:br>
            <a:r>
              <a:rPr lang="en-US" altLang="en-US" sz="2000" dirty="0"/>
              <a:t>     register2 = register2 - 1</a:t>
            </a:r>
            <a:br>
              <a:rPr lang="en-US" altLang="en-US" sz="2000" dirty="0"/>
            </a:br>
            <a:r>
              <a:rPr lang="en-US" altLang="en-US" sz="2000" dirty="0"/>
              <a:t>     count = register2</a:t>
            </a:r>
          </a:p>
          <a:p>
            <a:pPr algn="l"/>
            <a:r>
              <a:rPr lang="en-US" altLang="en-US" sz="2000" dirty="0"/>
              <a:t>Consider this execution interleaving with </a:t>
            </a:r>
            <a:r>
              <a:rPr lang="ja-JP" altLang="en-US" sz="2000" dirty="0"/>
              <a:t>“</a:t>
            </a:r>
            <a:r>
              <a:rPr lang="en-US" altLang="ja-JP" sz="2000" dirty="0"/>
              <a:t>count = 5</a:t>
            </a:r>
            <a:r>
              <a:rPr lang="ja-JP" altLang="en-US" sz="2000" dirty="0"/>
              <a:t>”</a:t>
            </a:r>
            <a:r>
              <a:rPr lang="en-US" altLang="ja-JP" sz="2000" dirty="0"/>
              <a:t> initially:</a:t>
            </a:r>
          </a:p>
          <a:p>
            <a:pPr algn="l"/>
            <a:r>
              <a:rPr lang="en-US" altLang="en-US" sz="2000" dirty="0"/>
              <a:t>S0: producer execute register1 = count		{register1 = 5}</a:t>
            </a:r>
            <a:br>
              <a:rPr lang="en-US" altLang="en-US" sz="2000" dirty="0"/>
            </a:br>
            <a:r>
              <a:rPr lang="en-US" altLang="en-US" sz="2000" dirty="0"/>
              <a:t>S1: producer execute register1 = register1 + 1	{register1 = 6} </a:t>
            </a:r>
            <a:br>
              <a:rPr lang="en-US" altLang="en-US" sz="2000" dirty="0"/>
            </a:br>
            <a:r>
              <a:rPr lang="en-US" altLang="en-US" sz="2000" dirty="0"/>
              <a:t>S2: consumer execute register2 = count		{register2 = 5} </a:t>
            </a:r>
            <a:br>
              <a:rPr lang="en-US" altLang="en-US" sz="2000" dirty="0"/>
            </a:br>
            <a:r>
              <a:rPr lang="en-US" altLang="en-US" sz="2000" dirty="0"/>
              <a:t>S3: consumer execute register2 = register2 – 1	{register2 = 4} </a:t>
            </a:r>
            <a:br>
              <a:rPr lang="en-US" altLang="en-US" sz="2000" dirty="0"/>
            </a:br>
            <a:r>
              <a:rPr lang="en-US" altLang="en-US" sz="2000" dirty="0"/>
              <a:t>S4: producer execute count = register1		{count = 6 } </a:t>
            </a:r>
            <a:br>
              <a:rPr lang="en-US" altLang="en-US" sz="2000" dirty="0"/>
            </a:br>
            <a:r>
              <a:rPr lang="en-US" altLang="en-US" sz="2000" dirty="0"/>
              <a:t>S5: consumer execute count = register2		{count = 4}</a:t>
            </a:r>
            <a:endParaRPr lang="en-US" altLang="ja-JP" sz="2000" dirty="0"/>
          </a:p>
          <a:p>
            <a:pPr algn="l"/>
            <a:r>
              <a:rPr lang="en-IN" altLang="en-US" sz="2000" dirty="0"/>
              <a:t>If, we reversed the order of the statements at S4 and S5, we would arrive at the incorrect state count= 6.</a:t>
            </a:r>
            <a:endParaRPr lang="en-US" altLang="ja-JP" sz="2000" dirty="0"/>
          </a:p>
        </p:txBody>
      </p:sp>
    </p:spTree>
    <p:extLst>
      <p:ext uri="{BB962C8B-B14F-4D97-AF65-F5344CB8AC3E}">
        <p14:creationId xmlns:p14="http://schemas.microsoft.com/office/powerpoint/2010/main" val="296410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a16="http://schemas.microsoft.com/office/drawing/2014/main" id="{8C101D6F-C0EC-4766-8D52-60E1DFA5593C}"/>
              </a:ext>
            </a:extLst>
          </p:cNvPr>
          <p:cNvSpPr>
            <a:spLocks noGrp="1" noChangeArrowheads="1"/>
          </p:cNvSpPr>
          <p:nvPr>
            <p:ph type="title"/>
          </p:nvPr>
        </p:nvSpPr>
        <p:spPr>
          <a:xfrm>
            <a:off x="838200" y="365125"/>
            <a:ext cx="10515600" cy="1325563"/>
          </a:xfrm>
        </p:spPr>
        <p:txBody>
          <a:bodyPr>
            <a:normAutofit/>
          </a:bodyPr>
          <a:lstStyle/>
          <a:p>
            <a:r>
              <a:rPr lang="en-US" altLang="en-US" dirty="0"/>
              <a:t>Race Condition</a:t>
            </a:r>
          </a:p>
        </p:txBody>
      </p:sp>
      <p:sp>
        <p:nvSpPr>
          <p:cNvPr id="17410" name="Rectangle 1027">
            <a:extLst>
              <a:ext uri="{FF2B5EF4-FFF2-40B4-BE49-F238E27FC236}">
                <a16:creationId xmlns:a16="http://schemas.microsoft.com/office/drawing/2014/main" id="{338D3C38-85C1-4063-A149-971FC47DCC1F}"/>
              </a:ext>
            </a:extLst>
          </p:cNvPr>
          <p:cNvSpPr>
            <a:spLocks noGrp="1" noChangeArrowheads="1"/>
          </p:cNvSpPr>
          <p:nvPr>
            <p:ph idx="1"/>
          </p:nvPr>
        </p:nvSpPr>
        <p:spPr>
          <a:xfrm>
            <a:off x="838200" y="1825625"/>
            <a:ext cx="10515600" cy="4351338"/>
          </a:xfrm>
        </p:spPr>
        <p:txBody>
          <a:bodyPr>
            <a:normAutofit/>
          </a:bodyPr>
          <a:lstStyle/>
          <a:p>
            <a:r>
              <a:rPr lang="en-IN" altLang="en-US" dirty="0"/>
              <a:t>When two or more process </a:t>
            </a:r>
            <a:r>
              <a:rPr lang="en-IN" altLang="en-US" dirty="0">
                <a:solidFill>
                  <a:srgbClr val="C00000"/>
                </a:solidFill>
              </a:rPr>
              <a:t>cooperates</a:t>
            </a:r>
            <a:r>
              <a:rPr lang="en-IN" altLang="en-US" dirty="0"/>
              <a:t> with each other, manipulate the same data concurrently and the outcome of the execution </a:t>
            </a:r>
            <a:r>
              <a:rPr lang="en-IN" altLang="en-US" dirty="0">
                <a:solidFill>
                  <a:srgbClr val="C00000"/>
                </a:solidFill>
              </a:rPr>
              <a:t>depends on the particular order in which the access takes place</a:t>
            </a:r>
            <a:r>
              <a:rPr lang="en-IN" altLang="en-US" dirty="0"/>
              <a:t>, is called a race condition.</a:t>
            </a:r>
          </a:p>
          <a:p>
            <a:r>
              <a:rPr lang="en-IN" altLang="en-US" dirty="0"/>
              <a:t>Such processes need to be </a:t>
            </a:r>
            <a:r>
              <a:rPr lang="en-IN" altLang="en-US" dirty="0">
                <a:solidFill>
                  <a:srgbClr val="C00000"/>
                </a:solidFill>
              </a:rPr>
              <a:t>synchronized</a:t>
            </a:r>
            <a:r>
              <a:rPr lang="en-IN" altLang="en-US" dirty="0"/>
              <a:t> so that their order of execution can be guaranteed.</a:t>
            </a:r>
          </a:p>
          <a:p>
            <a:r>
              <a:rPr lang="en-IN" altLang="en-US" dirty="0"/>
              <a:t>The procedure involved in preserving the appropriate order of execution of cooperative processes is known as Process Synchronization. </a:t>
            </a:r>
          </a:p>
        </p:txBody>
      </p:sp>
    </p:spTree>
    <p:extLst>
      <p:ext uri="{BB962C8B-B14F-4D97-AF65-F5344CB8AC3E}">
        <p14:creationId xmlns:p14="http://schemas.microsoft.com/office/powerpoint/2010/main" val="365396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0D26-9583-43BE-A1DD-5504A73DEA02}"/>
              </a:ext>
            </a:extLst>
          </p:cNvPr>
          <p:cNvSpPr>
            <a:spLocks noGrp="1"/>
          </p:cNvSpPr>
          <p:nvPr>
            <p:ph type="title"/>
          </p:nvPr>
        </p:nvSpPr>
        <p:spPr/>
        <p:txBody>
          <a:bodyPr/>
          <a:lstStyle/>
          <a:p>
            <a:r>
              <a:rPr lang="en-US" dirty="0"/>
              <a:t>IPC- Unix System V</a:t>
            </a:r>
            <a:endParaRPr lang="en-IN" dirty="0"/>
          </a:p>
        </p:txBody>
      </p:sp>
      <p:sp>
        <p:nvSpPr>
          <p:cNvPr id="3" name="Content Placeholder 2">
            <a:extLst>
              <a:ext uri="{FF2B5EF4-FFF2-40B4-BE49-F238E27FC236}">
                <a16:creationId xmlns:a16="http://schemas.microsoft.com/office/drawing/2014/main" id="{2ACF1B65-376E-463D-B444-1FEFE5588191}"/>
              </a:ext>
            </a:extLst>
          </p:cNvPr>
          <p:cNvSpPr>
            <a:spLocks noGrp="1"/>
          </p:cNvSpPr>
          <p:nvPr>
            <p:ph idx="1"/>
          </p:nvPr>
        </p:nvSpPr>
        <p:spPr/>
        <p:txBody>
          <a:bodyPr/>
          <a:lstStyle/>
          <a:p>
            <a:r>
              <a:rPr lang="en-US" dirty="0"/>
              <a:t>In Unix System V: </a:t>
            </a:r>
          </a:p>
          <a:p>
            <a:pPr lvl="1"/>
            <a:r>
              <a:rPr lang="en-US" dirty="0">
                <a:solidFill>
                  <a:srgbClr val="C00000"/>
                </a:solidFill>
              </a:rPr>
              <a:t>Messages</a:t>
            </a:r>
            <a:r>
              <a:rPr lang="en-US" dirty="0"/>
              <a:t> allow processes to send formatted data streams to arbitrary processes </a:t>
            </a:r>
          </a:p>
          <a:p>
            <a:pPr lvl="1"/>
            <a:r>
              <a:rPr lang="en-US" dirty="0">
                <a:solidFill>
                  <a:srgbClr val="C00000"/>
                </a:solidFill>
              </a:rPr>
              <a:t>Shared memory </a:t>
            </a:r>
            <a:r>
              <a:rPr lang="en-US" dirty="0"/>
              <a:t>allows processes to share parts of their virtual address space</a:t>
            </a:r>
          </a:p>
          <a:p>
            <a:pPr lvl="1"/>
            <a:r>
              <a:rPr lang="en-US" dirty="0">
                <a:solidFill>
                  <a:srgbClr val="C00000"/>
                </a:solidFill>
              </a:rPr>
              <a:t>Semaphores</a:t>
            </a:r>
            <a:r>
              <a:rPr lang="en-US" dirty="0"/>
              <a:t> allow processes to </a:t>
            </a:r>
            <a:r>
              <a:rPr lang="en-US" dirty="0">
                <a:solidFill>
                  <a:srgbClr val="C00000"/>
                </a:solidFill>
              </a:rPr>
              <a:t>synchronize</a:t>
            </a:r>
            <a:r>
              <a:rPr lang="en-US" dirty="0"/>
              <a:t> execution.</a:t>
            </a:r>
          </a:p>
          <a:p>
            <a:r>
              <a:rPr lang="en-US" dirty="0"/>
              <a:t>Implemented as a unit</a:t>
            </a:r>
            <a:endParaRPr lang="en-IN" dirty="0"/>
          </a:p>
        </p:txBody>
      </p:sp>
    </p:spTree>
    <p:extLst>
      <p:ext uri="{BB962C8B-B14F-4D97-AF65-F5344CB8AC3E}">
        <p14:creationId xmlns:p14="http://schemas.microsoft.com/office/powerpoint/2010/main" val="238805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09D0E5E8-A027-43B0-871E-ED73DF85B2CC}"/>
              </a:ext>
            </a:extLst>
          </p:cNvPr>
          <p:cNvSpPr>
            <a:spLocks noGrp="1" noChangeArrowheads="1"/>
          </p:cNvSpPr>
          <p:nvPr>
            <p:ph type="title"/>
          </p:nvPr>
        </p:nvSpPr>
        <p:spPr>
          <a:xfrm>
            <a:off x="838200" y="365125"/>
            <a:ext cx="10515600" cy="1325563"/>
          </a:xfrm>
        </p:spPr>
        <p:txBody>
          <a:bodyPr>
            <a:normAutofit/>
          </a:bodyPr>
          <a:lstStyle/>
          <a:p>
            <a:r>
              <a:rPr lang="en-US" altLang="en-US" dirty="0"/>
              <a:t>Interprocess Communication</a:t>
            </a:r>
          </a:p>
        </p:txBody>
      </p:sp>
      <p:sp>
        <p:nvSpPr>
          <p:cNvPr id="59395" name="Content Placeholder 2">
            <a:extLst>
              <a:ext uri="{FF2B5EF4-FFF2-40B4-BE49-F238E27FC236}">
                <a16:creationId xmlns:a16="http://schemas.microsoft.com/office/drawing/2014/main" id="{2EF26BE1-FCB0-440F-8834-E9B667D36DB4}"/>
              </a:ext>
            </a:extLst>
          </p:cNvPr>
          <p:cNvSpPr>
            <a:spLocks noGrp="1" noChangeArrowheads="1"/>
          </p:cNvSpPr>
          <p:nvPr>
            <p:ph idx="1"/>
          </p:nvPr>
        </p:nvSpPr>
        <p:spPr>
          <a:xfrm>
            <a:off x="838200" y="1825625"/>
            <a:ext cx="10515600" cy="4351338"/>
          </a:xfrm>
        </p:spPr>
        <p:txBody>
          <a:bodyPr>
            <a:normAutofit fontScale="92500" lnSpcReduction="10000"/>
          </a:bodyPr>
          <a:lstStyle/>
          <a:p>
            <a:pPr algn="just"/>
            <a:r>
              <a:rPr lang="en-US" altLang="en-US" dirty="0"/>
              <a:t>Processes executing concurrently in the operating system may be:</a:t>
            </a:r>
          </a:p>
          <a:p>
            <a:pPr lvl="1" algn="just"/>
            <a:r>
              <a:rPr lang="en-US" altLang="en-US" dirty="0"/>
              <a:t>Independent  </a:t>
            </a:r>
          </a:p>
          <a:p>
            <a:pPr lvl="1" algn="just"/>
            <a:r>
              <a:rPr lang="en-US" altLang="en-US" dirty="0"/>
              <a:t>Cooperating </a:t>
            </a:r>
          </a:p>
          <a:p>
            <a:endParaRPr lang="en-US" altLang="en-US" dirty="0">
              <a:solidFill>
                <a:srgbClr val="C00000"/>
              </a:solidFill>
            </a:endParaRPr>
          </a:p>
          <a:p>
            <a:r>
              <a:rPr lang="en-US" altLang="en-US" dirty="0">
                <a:solidFill>
                  <a:srgbClr val="C00000"/>
                </a:solidFill>
              </a:rPr>
              <a:t>Independent</a:t>
            </a:r>
            <a:r>
              <a:rPr lang="en-US" altLang="en-US" dirty="0"/>
              <a:t> process </a:t>
            </a:r>
          </a:p>
          <a:p>
            <a:pPr lvl="1"/>
            <a:r>
              <a:rPr lang="en-IN" altLang="en-US" dirty="0"/>
              <a:t>if a process does not share data with any other processes executing in the system.</a:t>
            </a:r>
          </a:p>
          <a:p>
            <a:pPr lvl="1"/>
            <a:r>
              <a:rPr lang="en-US" altLang="en-US" dirty="0"/>
              <a:t>Cannot affect or be affected by the other processes executing in the system.</a:t>
            </a:r>
          </a:p>
          <a:p>
            <a:pPr algn="just"/>
            <a:endParaRPr lang="en-US" altLang="en-US" dirty="0"/>
          </a:p>
          <a:p>
            <a:r>
              <a:rPr lang="en-US" altLang="en-US" dirty="0">
                <a:solidFill>
                  <a:srgbClr val="C00000"/>
                </a:solidFill>
              </a:rPr>
              <a:t>Cooperating</a:t>
            </a:r>
            <a:r>
              <a:rPr lang="en-US" altLang="en-US" dirty="0"/>
              <a:t> process</a:t>
            </a:r>
          </a:p>
          <a:p>
            <a:pPr lvl="1"/>
            <a:r>
              <a:rPr lang="en-US" altLang="en-US" dirty="0"/>
              <a:t>Any process that shares data with other processes cooperating process.</a:t>
            </a:r>
          </a:p>
          <a:p>
            <a:pPr lvl="1"/>
            <a:r>
              <a:rPr lang="en-US" altLang="en-US" dirty="0"/>
              <a:t>Can affect or be affected by other processes executing in the system.</a:t>
            </a:r>
          </a:p>
          <a:p>
            <a:pPr algn="just"/>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39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3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6815-F6F8-476B-8D12-383BFE067DE4}"/>
              </a:ext>
            </a:extLst>
          </p:cNvPr>
          <p:cNvSpPr>
            <a:spLocks noGrp="1"/>
          </p:cNvSpPr>
          <p:nvPr>
            <p:ph type="title"/>
          </p:nvPr>
        </p:nvSpPr>
        <p:spPr/>
        <p:txBody>
          <a:bodyPr/>
          <a:lstStyle/>
          <a:p>
            <a:r>
              <a:rPr lang="en-US" dirty="0"/>
              <a:t>IPC- Unix System V</a:t>
            </a:r>
            <a:endParaRPr lang="en-IN" dirty="0"/>
          </a:p>
        </p:txBody>
      </p:sp>
      <p:sp>
        <p:nvSpPr>
          <p:cNvPr id="3" name="Content Placeholder 2">
            <a:extLst>
              <a:ext uri="{FF2B5EF4-FFF2-40B4-BE49-F238E27FC236}">
                <a16:creationId xmlns:a16="http://schemas.microsoft.com/office/drawing/2014/main" id="{7C7AD510-58E5-479F-9C7D-E91D1AC258DD}"/>
              </a:ext>
            </a:extLst>
          </p:cNvPr>
          <p:cNvSpPr>
            <a:spLocks noGrp="1"/>
          </p:cNvSpPr>
          <p:nvPr>
            <p:ph idx="1"/>
          </p:nvPr>
        </p:nvSpPr>
        <p:spPr/>
        <p:txBody>
          <a:bodyPr>
            <a:normAutofit/>
          </a:bodyPr>
          <a:lstStyle/>
          <a:p>
            <a:r>
              <a:rPr lang="en-US" dirty="0"/>
              <a:t>Each mechanism contains </a:t>
            </a:r>
            <a:r>
              <a:rPr lang="en-US" dirty="0">
                <a:solidFill>
                  <a:srgbClr val="C00000"/>
                </a:solidFill>
              </a:rPr>
              <a:t>a table </a:t>
            </a:r>
            <a:r>
              <a:rPr lang="en-US" dirty="0"/>
              <a:t>whose entries describe all instances of the mechanism.</a:t>
            </a:r>
          </a:p>
          <a:p>
            <a:r>
              <a:rPr lang="en-US" dirty="0"/>
              <a:t>Each entry contains </a:t>
            </a:r>
            <a:r>
              <a:rPr lang="en-US" dirty="0">
                <a:solidFill>
                  <a:srgbClr val="C00000"/>
                </a:solidFill>
              </a:rPr>
              <a:t>a numeric key</a:t>
            </a:r>
            <a:r>
              <a:rPr lang="en-US" dirty="0"/>
              <a:t>, which is its user-chosen name.</a:t>
            </a:r>
          </a:p>
        </p:txBody>
      </p:sp>
    </p:spTree>
    <p:extLst>
      <p:ext uri="{BB962C8B-B14F-4D97-AF65-F5344CB8AC3E}">
        <p14:creationId xmlns:p14="http://schemas.microsoft.com/office/powerpoint/2010/main" val="232011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6815-F6F8-476B-8D12-383BFE067DE4}"/>
              </a:ext>
            </a:extLst>
          </p:cNvPr>
          <p:cNvSpPr>
            <a:spLocks noGrp="1"/>
          </p:cNvSpPr>
          <p:nvPr>
            <p:ph type="title"/>
          </p:nvPr>
        </p:nvSpPr>
        <p:spPr/>
        <p:txBody>
          <a:bodyPr/>
          <a:lstStyle/>
          <a:p>
            <a:r>
              <a:rPr lang="en-US" dirty="0"/>
              <a:t>IPC- Unix System V</a:t>
            </a:r>
            <a:endParaRPr lang="en-IN" dirty="0"/>
          </a:p>
        </p:txBody>
      </p:sp>
      <p:sp>
        <p:nvSpPr>
          <p:cNvPr id="3" name="Content Placeholder 2">
            <a:extLst>
              <a:ext uri="{FF2B5EF4-FFF2-40B4-BE49-F238E27FC236}">
                <a16:creationId xmlns:a16="http://schemas.microsoft.com/office/drawing/2014/main" id="{7C7AD510-58E5-479F-9C7D-E91D1AC258DD}"/>
              </a:ext>
            </a:extLst>
          </p:cNvPr>
          <p:cNvSpPr>
            <a:spLocks noGrp="1"/>
          </p:cNvSpPr>
          <p:nvPr>
            <p:ph idx="1"/>
          </p:nvPr>
        </p:nvSpPr>
        <p:spPr/>
        <p:txBody>
          <a:bodyPr>
            <a:normAutofit lnSpcReduction="10000"/>
          </a:bodyPr>
          <a:lstStyle/>
          <a:p>
            <a:r>
              <a:rPr lang="en-US" dirty="0"/>
              <a:t>Each mechanism contains a "</a:t>
            </a:r>
            <a:r>
              <a:rPr lang="en-US" dirty="0">
                <a:solidFill>
                  <a:srgbClr val="C00000"/>
                </a:solidFill>
              </a:rPr>
              <a:t>get</a:t>
            </a:r>
            <a:r>
              <a:rPr lang="en-US" dirty="0"/>
              <a:t>" system call to create a new entry or to retrieve an existing one, and the parameters to the calls include a key and flags.</a:t>
            </a:r>
          </a:p>
          <a:p>
            <a:pPr lvl="1"/>
            <a:r>
              <a:rPr lang="en-US" dirty="0"/>
              <a:t>The kernel searches the proper table for an entry named by the key. </a:t>
            </a:r>
          </a:p>
          <a:p>
            <a:pPr lvl="1"/>
            <a:r>
              <a:rPr lang="en-US" dirty="0"/>
              <a:t>Processes can call the "get" system calls with the key </a:t>
            </a:r>
            <a:r>
              <a:rPr lang="en-US" dirty="0">
                <a:solidFill>
                  <a:srgbClr val="C00000"/>
                </a:solidFill>
              </a:rPr>
              <a:t>IPC_PRIVATE </a:t>
            </a:r>
            <a:r>
              <a:rPr lang="en-US" dirty="0"/>
              <a:t>to assure the return of an </a:t>
            </a:r>
            <a:r>
              <a:rPr lang="en-US" dirty="0">
                <a:solidFill>
                  <a:srgbClr val="C00000"/>
                </a:solidFill>
              </a:rPr>
              <a:t>unused entry</a:t>
            </a:r>
            <a:r>
              <a:rPr lang="en-US" dirty="0"/>
              <a:t>. </a:t>
            </a:r>
          </a:p>
          <a:p>
            <a:pPr lvl="1"/>
            <a:r>
              <a:rPr lang="en-US" dirty="0"/>
              <a:t>They can set the </a:t>
            </a:r>
            <a:r>
              <a:rPr lang="en-US" dirty="0">
                <a:solidFill>
                  <a:srgbClr val="C00000"/>
                </a:solidFill>
              </a:rPr>
              <a:t>IPC_CREAT </a:t>
            </a:r>
            <a:r>
              <a:rPr lang="en-US" dirty="0"/>
              <a:t>bit in the flag field to create a </a:t>
            </a:r>
            <a:r>
              <a:rPr lang="en-US" dirty="0">
                <a:solidFill>
                  <a:srgbClr val="C00000"/>
                </a:solidFill>
              </a:rPr>
              <a:t>new entry </a:t>
            </a:r>
            <a:r>
              <a:rPr lang="en-US" dirty="0"/>
              <a:t>if one by the given key does not already exist, and they can force an error notification by setting the </a:t>
            </a:r>
            <a:r>
              <a:rPr lang="en-US" dirty="0">
                <a:solidFill>
                  <a:srgbClr val="C00000"/>
                </a:solidFill>
              </a:rPr>
              <a:t>IPC_EXCL </a:t>
            </a:r>
            <a:r>
              <a:rPr lang="en-US" dirty="0"/>
              <a:t>and </a:t>
            </a:r>
            <a:r>
              <a:rPr lang="en-US" dirty="0">
                <a:solidFill>
                  <a:srgbClr val="C00000"/>
                </a:solidFill>
              </a:rPr>
              <a:t>IPC_CREAT flags</a:t>
            </a:r>
            <a:r>
              <a:rPr lang="en-US" dirty="0"/>
              <a:t>, if an entry </a:t>
            </a:r>
            <a:r>
              <a:rPr lang="en-US" dirty="0">
                <a:solidFill>
                  <a:srgbClr val="C00000"/>
                </a:solidFill>
              </a:rPr>
              <a:t>already exists </a:t>
            </a:r>
            <a:r>
              <a:rPr lang="en-US" dirty="0"/>
              <a:t>for the key. </a:t>
            </a:r>
          </a:p>
          <a:p>
            <a:pPr lvl="1"/>
            <a:r>
              <a:rPr lang="en-US" dirty="0"/>
              <a:t>The "get" system calls </a:t>
            </a:r>
            <a:r>
              <a:rPr lang="en-US" dirty="0">
                <a:solidFill>
                  <a:srgbClr val="C00000"/>
                </a:solidFill>
              </a:rPr>
              <a:t>return a kernel-chosen descriptor </a:t>
            </a:r>
            <a:r>
              <a:rPr lang="en-US" dirty="0"/>
              <a:t>for use in the other system calls</a:t>
            </a:r>
            <a:endParaRPr lang="en-IN" dirty="0"/>
          </a:p>
        </p:txBody>
      </p:sp>
    </p:spTree>
    <p:extLst>
      <p:ext uri="{BB962C8B-B14F-4D97-AF65-F5344CB8AC3E}">
        <p14:creationId xmlns:p14="http://schemas.microsoft.com/office/powerpoint/2010/main" val="26428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40D5-1A86-439C-9F98-09C37A3976A4}"/>
              </a:ext>
            </a:extLst>
          </p:cNvPr>
          <p:cNvSpPr>
            <a:spLocks noGrp="1"/>
          </p:cNvSpPr>
          <p:nvPr>
            <p:ph type="title"/>
          </p:nvPr>
        </p:nvSpPr>
        <p:spPr/>
        <p:txBody>
          <a:bodyPr/>
          <a:lstStyle/>
          <a:p>
            <a:r>
              <a:rPr lang="en-US" dirty="0"/>
              <a:t>IPC- Unix System V</a:t>
            </a:r>
            <a:endParaRPr lang="en-IN" dirty="0"/>
          </a:p>
        </p:txBody>
      </p:sp>
      <p:sp>
        <p:nvSpPr>
          <p:cNvPr id="3" name="Content Placeholder 2">
            <a:extLst>
              <a:ext uri="{FF2B5EF4-FFF2-40B4-BE49-F238E27FC236}">
                <a16:creationId xmlns:a16="http://schemas.microsoft.com/office/drawing/2014/main" id="{710B9B08-3006-48AC-ABC1-F69A2C44F9CD}"/>
              </a:ext>
            </a:extLst>
          </p:cNvPr>
          <p:cNvSpPr>
            <a:spLocks noGrp="1"/>
          </p:cNvSpPr>
          <p:nvPr>
            <p:ph idx="1"/>
          </p:nvPr>
        </p:nvSpPr>
        <p:spPr/>
        <p:txBody>
          <a:bodyPr>
            <a:normAutofit/>
          </a:bodyPr>
          <a:lstStyle/>
          <a:p>
            <a:r>
              <a:rPr lang="en-US" dirty="0"/>
              <a:t>For each IPC mechanism, the kernel uses the following formula </a:t>
            </a:r>
            <a:r>
              <a:rPr lang="en-US" dirty="0">
                <a:solidFill>
                  <a:srgbClr val="C00000"/>
                </a:solidFill>
              </a:rPr>
              <a:t>to find the index into the table of data structures </a:t>
            </a:r>
            <a:r>
              <a:rPr lang="en-US" dirty="0"/>
              <a:t>from the descriptor:</a:t>
            </a:r>
          </a:p>
          <a:p>
            <a:pPr marL="0" indent="0" algn="ctr">
              <a:buNone/>
            </a:pPr>
            <a:r>
              <a:rPr lang="en-US" dirty="0"/>
              <a:t>index = descriptor modulo (number of entries in table)</a:t>
            </a:r>
          </a:p>
          <a:p>
            <a:pPr lvl="1"/>
            <a:r>
              <a:rPr lang="en-US" dirty="0"/>
              <a:t>For example, if the table of message structures contains 100 entries, </a:t>
            </a:r>
          </a:p>
          <a:p>
            <a:pPr lvl="1"/>
            <a:r>
              <a:rPr lang="en-US" dirty="0"/>
              <a:t>The descriptors for entry 1 are 1, 101 , 201 , and so on. </a:t>
            </a:r>
          </a:p>
        </p:txBody>
      </p:sp>
    </p:spTree>
    <p:extLst>
      <p:ext uri="{BB962C8B-B14F-4D97-AF65-F5344CB8AC3E}">
        <p14:creationId xmlns:p14="http://schemas.microsoft.com/office/powerpoint/2010/main" val="192171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40D5-1A86-439C-9F98-09C37A3976A4}"/>
              </a:ext>
            </a:extLst>
          </p:cNvPr>
          <p:cNvSpPr>
            <a:spLocks noGrp="1"/>
          </p:cNvSpPr>
          <p:nvPr>
            <p:ph type="title"/>
          </p:nvPr>
        </p:nvSpPr>
        <p:spPr/>
        <p:txBody>
          <a:bodyPr/>
          <a:lstStyle/>
          <a:p>
            <a:r>
              <a:rPr lang="en-US" dirty="0"/>
              <a:t>IPC- Unix System V</a:t>
            </a:r>
            <a:endParaRPr lang="en-IN" dirty="0"/>
          </a:p>
        </p:txBody>
      </p:sp>
      <p:sp>
        <p:nvSpPr>
          <p:cNvPr id="3" name="Content Placeholder 2">
            <a:extLst>
              <a:ext uri="{FF2B5EF4-FFF2-40B4-BE49-F238E27FC236}">
                <a16:creationId xmlns:a16="http://schemas.microsoft.com/office/drawing/2014/main" id="{710B9B08-3006-48AC-ABC1-F69A2C44F9CD}"/>
              </a:ext>
            </a:extLst>
          </p:cNvPr>
          <p:cNvSpPr>
            <a:spLocks noGrp="1"/>
          </p:cNvSpPr>
          <p:nvPr>
            <p:ph idx="1"/>
          </p:nvPr>
        </p:nvSpPr>
        <p:spPr/>
        <p:txBody>
          <a:bodyPr>
            <a:normAutofit lnSpcReduction="10000"/>
          </a:bodyPr>
          <a:lstStyle/>
          <a:p>
            <a:r>
              <a:rPr lang="en-US" dirty="0"/>
              <a:t>When a process removes an entry,</a:t>
            </a:r>
          </a:p>
          <a:p>
            <a:pPr lvl="1"/>
            <a:r>
              <a:rPr lang="en-US" dirty="0"/>
              <a:t>The kernel </a:t>
            </a:r>
            <a:r>
              <a:rPr lang="en-US" dirty="0">
                <a:solidFill>
                  <a:srgbClr val="C00000"/>
                </a:solidFill>
              </a:rPr>
              <a:t>increments</a:t>
            </a:r>
            <a:r>
              <a:rPr lang="en-US" dirty="0"/>
              <a:t> the descriptor associated with it by the number of entries in the table</a:t>
            </a:r>
          </a:p>
          <a:p>
            <a:pPr lvl="1"/>
            <a:r>
              <a:rPr lang="en-US" dirty="0"/>
              <a:t>The </a:t>
            </a:r>
            <a:r>
              <a:rPr lang="en-US" dirty="0">
                <a:solidFill>
                  <a:srgbClr val="C00000"/>
                </a:solidFill>
              </a:rPr>
              <a:t>incremented</a:t>
            </a:r>
            <a:r>
              <a:rPr lang="en-US" dirty="0"/>
              <a:t> value becomes the </a:t>
            </a:r>
            <a:r>
              <a:rPr lang="en-US" dirty="0">
                <a:solidFill>
                  <a:srgbClr val="C00000"/>
                </a:solidFill>
              </a:rPr>
              <a:t>new</a:t>
            </a:r>
            <a:r>
              <a:rPr lang="en-US" dirty="0"/>
              <a:t> descriptor for the entry when it is next allocated by a "</a:t>
            </a:r>
            <a:r>
              <a:rPr lang="en-US" dirty="0">
                <a:solidFill>
                  <a:srgbClr val="C00000"/>
                </a:solidFill>
              </a:rPr>
              <a:t>get</a:t>
            </a:r>
            <a:r>
              <a:rPr lang="en-US" dirty="0"/>
              <a:t>" call. </a:t>
            </a:r>
          </a:p>
          <a:p>
            <a:pPr lvl="1"/>
            <a:r>
              <a:rPr lang="en-US" dirty="0"/>
              <a:t>Processes that attempt to access the entry by its old descriptor fail on their access. </a:t>
            </a:r>
          </a:p>
          <a:p>
            <a:pPr lvl="1"/>
            <a:r>
              <a:rPr lang="en-US" dirty="0"/>
              <a:t>Referring to the previous example, if the descriptor associated with message entry 1 is 201 when it is removed, the kernel assigns a new descriptor, 301 , to the entry. </a:t>
            </a:r>
          </a:p>
          <a:p>
            <a:pPr lvl="1"/>
            <a:r>
              <a:rPr lang="en-US" dirty="0"/>
              <a:t>Processes that attempt to access descriptor 201 receive an error, because it is no longer valid. The kernel eventually recycles descriptor numbers, presumably after a long time lapse.</a:t>
            </a:r>
            <a:endParaRPr lang="en-IN" dirty="0"/>
          </a:p>
        </p:txBody>
      </p:sp>
    </p:spTree>
    <p:extLst>
      <p:ext uri="{BB962C8B-B14F-4D97-AF65-F5344CB8AC3E}">
        <p14:creationId xmlns:p14="http://schemas.microsoft.com/office/powerpoint/2010/main" val="195115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67CA-E450-4AAB-AA67-01ADAE851927}"/>
              </a:ext>
            </a:extLst>
          </p:cNvPr>
          <p:cNvSpPr>
            <a:spLocks noGrp="1"/>
          </p:cNvSpPr>
          <p:nvPr>
            <p:ph type="title"/>
          </p:nvPr>
        </p:nvSpPr>
        <p:spPr/>
        <p:txBody>
          <a:bodyPr/>
          <a:lstStyle/>
          <a:p>
            <a:r>
              <a:rPr lang="en-US" dirty="0"/>
              <a:t>IPC- Unix System V</a:t>
            </a:r>
            <a:endParaRPr lang="en-IN" dirty="0"/>
          </a:p>
        </p:txBody>
      </p:sp>
      <p:sp>
        <p:nvSpPr>
          <p:cNvPr id="3" name="Content Placeholder 2">
            <a:extLst>
              <a:ext uri="{FF2B5EF4-FFF2-40B4-BE49-F238E27FC236}">
                <a16:creationId xmlns:a16="http://schemas.microsoft.com/office/drawing/2014/main" id="{C3B376EF-4763-46E1-BCF9-942AB3CFF79C}"/>
              </a:ext>
            </a:extLst>
          </p:cNvPr>
          <p:cNvSpPr>
            <a:spLocks noGrp="1"/>
          </p:cNvSpPr>
          <p:nvPr>
            <p:ph idx="1"/>
          </p:nvPr>
        </p:nvSpPr>
        <p:spPr/>
        <p:txBody>
          <a:bodyPr/>
          <a:lstStyle/>
          <a:p>
            <a:r>
              <a:rPr lang="en-US" dirty="0"/>
              <a:t>Each IPC entry has a </a:t>
            </a:r>
            <a:r>
              <a:rPr lang="en-US" dirty="0">
                <a:solidFill>
                  <a:srgbClr val="C00000"/>
                </a:solidFill>
              </a:rPr>
              <a:t>permissions structure </a:t>
            </a:r>
            <a:r>
              <a:rPr lang="en-US" dirty="0"/>
              <a:t>that includes </a:t>
            </a:r>
          </a:p>
          <a:p>
            <a:pPr lvl="1"/>
            <a:r>
              <a:rPr lang="en-US" dirty="0"/>
              <a:t>The user ID and </a:t>
            </a:r>
          </a:p>
          <a:p>
            <a:pPr lvl="1"/>
            <a:r>
              <a:rPr lang="en-US" dirty="0"/>
              <a:t>group ID of the process that created the entry, </a:t>
            </a:r>
          </a:p>
          <a:p>
            <a:pPr lvl="1"/>
            <a:r>
              <a:rPr lang="en-US" dirty="0"/>
              <a:t>A user and group ID set by the "control" system call, and </a:t>
            </a:r>
          </a:p>
          <a:p>
            <a:pPr lvl="1"/>
            <a:r>
              <a:rPr lang="en-US" dirty="0"/>
              <a:t>A set of read-write-execute permissions for user, group, and others, similar to the file permission modes.</a:t>
            </a:r>
            <a:endParaRPr lang="en-IN" dirty="0"/>
          </a:p>
        </p:txBody>
      </p:sp>
    </p:spTree>
    <p:extLst>
      <p:ext uri="{BB962C8B-B14F-4D97-AF65-F5344CB8AC3E}">
        <p14:creationId xmlns:p14="http://schemas.microsoft.com/office/powerpoint/2010/main" val="2864125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2490-BF2F-44C7-ADD1-E200FF3E169E}"/>
              </a:ext>
            </a:extLst>
          </p:cNvPr>
          <p:cNvSpPr>
            <a:spLocks noGrp="1"/>
          </p:cNvSpPr>
          <p:nvPr>
            <p:ph type="title"/>
          </p:nvPr>
        </p:nvSpPr>
        <p:spPr/>
        <p:txBody>
          <a:bodyPr/>
          <a:lstStyle/>
          <a:p>
            <a:r>
              <a:rPr lang="en-US" dirty="0"/>
              <a:t>IPC- Unix System V</a:t>
            </a:r>
            <a:endParaRPr lang="en-IN" dirty="0"/>
          </a:p>
        </p:txBody>
      </p:sp>
      <p:sp>
        <p:nvSpPr>
          <p:cNvPr id="3" name="Content Placeholder 2">
            <a:extLst>
              <a:ext uri="{FF2B5EF4-FFF2-40B4-BE49-F238E27FC236}">
                <a16:creationId xmlns:a16="http://schemas.microsoft.com/office/drawing/2014/main" id="{309C0A6A-2E39-4A42-B976-9DA3CEB7BAA9}"/>
              </a:ext>
            </a:extLst>
          </p:cNvPr>
          <p:cNvSpPr>
            <a:spLocks noGrp="1"/>
          </p:cNvSpPr>
          <p:nvPr>
            <p:ph idx="1"/>
          </p:nvPr>
        </p:nvSpPr>
        <p:spPr/>
        <p:txBody>
          <a:bodyPr>
            <a:normAutofit/>
          </a:bodyPr>
          <a:lstStyle/>
          <a:p>
            <a:r>
              <a:rPr lang="en-US" sz="3200" dirty="0"/>
              <a:t>Each entry contains </a:t>
            </a:r>
            <a:r>
              <a:rPr lang="en-US" sz="3200" dirty="0">
                <a:solidFill>
                  <a:srgbClr val="C00000"/>
                </a:solidFill>
              </a:rPr>
              <a:t>other status information</a:t>
            </a:r>
            <a:r>
              <a:rPr lang="en-US" sz="3200" dirty="0"/>
              <a:t>, such as </a:t>
            </a:r>
          </a:p>
          <a:p>
            <a:pPr lvl="1"/>
            <a:r>
              <a:rPr lang="en-US" sz="2800" dirty="0"/>
              <a:t>The </a:t>
            </a:r>
            <a:r>
              <a:rPr lang="en-US" sz="2800" dirty="0">
                <a:solidFill>
                  <a:srgbClr val="C00000"/>
                </a:solidFill>
              </a:rPr>
              <a:t>process ID of the last process </a:t>
            </a:r>
            <a:r>
              <a:rPr lang="en-US" sz="2800" dirty="0"/>
              <a:t>to update the entry {send a message, receive a message, attach shared memory, and so on) , and </a:t>
            </a:r>
          </a:p>
          <a:p>
            <a:pPr lvl="1"/>
            <a:r>
              <a:rPr lang="en-US" sz="2800" dirty="0"/>
              <a:t>The </a:t>
            </a:r>
            <a:r>
              <a:rPr lang="en-US" sz="2800" dirty="0">
                <a:solidFill>
                  <a:srgbClr val="C00000"/>
                </a:solidFill>
              </a:rPr>
              <a:t>time of last access or update</a:t>
            </a:r>
            <a:r>
              <a:rPr lang="en-US" sz="2800" dirty="0"/>
              <a:t>.</a:t>
            </a:r>
            <a:endParaRPr lang="en-IN" sz="2800" dirty="0"/>
          </a:p>
        </p:txBody>
      </p:sp>
    </p:spTree>
    <p:extLst>
      <p:ext uri="{BB962C8B-B14F-4D97-AF65-F5344CB8AC3E}">
        <p14:creationId xmlns:p14="http://schemas.microsoft.com/office/powerpoint/2010/main" val="129966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2490-BF2F-44C7-ADD1-E200FF3E169E}"/>
              </a:ext>
            </a:extLst>
          </p:cNvPr>
          <p:cNvSpPr>
            <a:spLocks noGrp="1"/>
          </p:cNvSpPr>
          <p:nvPr>
            <p:ph type="title"/>
          </p:nvPr>
        </p:nvSpPr>
        <p:spPr/>
        <p:txBody>
          <a:bodyPr/>
          <a:lstStyle/>
          <a:p>
            <a:r>
              <a:rPr lang="en-US" dirty="0"/>
              <a:t>IPC- Unix System V</a:t>
            </a:r>
            <a:endParaRPr lang="en-IN" dirty="0"/>
          </a:p>
        </p:txBody>
      </p:sp>
      <p:sp>
        <p:nvSpPr>
          <p:cNvPr id="3" name="Content Placeholder 2">
            <a:extLst>
              <a:ext uri="{FF2B5EF4-FFF2-40B4-BE49-F238E27FC236}">
                <a16:creationId xmlns:a16="http://schemas.microsoft.com/office/drawing/2014/main" id="{309C0A6A-2E39-4A42-B976-9DA3CEB7BAA9}"/>
              </a:ext>
            </a:extLst>
          </p:cNvPr>
          <p:cNvSpPr>
            <a:spLocks noGrp="1"/>
          </p:cNvSpPr>
          <p:nvPr>
            <p:ph idx="1"/>
          </p:nvPr>
        </p:nvSpPr>
        <p:spPr/>
        <p:txBody>
          <a:bodyPr>
            <a:normAutofit/>
          </a:bodyPr>
          <a:lstStyle/>
          <a:p>
            <a:r>
              <a:rPr lang="en-US" dirty="0"/>
              <a:t>Each mechanism contains a </a:t>
            </a:r>
            <a:r>
              <a:rPr lang="en-US" dirty="0">
                <a:solidFill>
                  <a:srgbClr val="C00000"/>
                </a:solidFill>
              </a:rPr>
              <a:t>"control" system call </a:t>
            </a:r>
          </a:p>
          <a:p>
            <a:pPr lvl="1"/>
            <a:r>
              <a:rPr lang="en-US" dirty="0"/>
              <a:t>To query status of an entry, </a:t>
            </a:r>
          </a:p>
          <a:p>
            <a:pPr lvl="1"/>
            <a:r>
              <a:rPr lang="en-US" dirty="0"/>
              <a:t>To set status information, or </a:t>
            </a:r>
          </a:p>
          <a:p>
            <a:pPr lvl="1"/>
            <a:r>
              <a:rPr lang="en-US" dirty="0"/>
              <a:t>To remove the entry from the system. </a:t>
            </a:r>
          </a:p>
          <a:p>
            <a:r>
              <a:rPr lang="en-US" dirty="0"/>
              <a:t>When a process queries the </a:t>
            </a:r>
            <a:r>
              <a:rPr lang="en-US" dirty="0">
                <a:solidFill>
                  <a:srgbClr val="C00000"/>
                </a:solidFill>
              </a:rPr>
              <a:t>status of an entry</a:t>
            </a:r>
            <a:r>
              <a:rPr lang="en-US" dirty="0"/>
              <a:t>, </a:t>
            </a:r>
          </a:p>
          <a:p>
            <a:pPr lvl="1"/>
            <a:r>
              <a:rPr lang="en-US" dirty="0"/>
              <a:t>The kernel verifies that the process has </a:t>
            </a:r>
            <a:r>
              <a:rPr lang="en-US" dirty="0">
                <a:solidFill>
                  <a:srgbClr val="C00000"/>
                </a:solidFill>
              </a:rPr>
              <a:t>read permission </a:t>
            </a:r>
            <a:r>
              <a:rPr lang="en-US" dirty="0"/>
              <a:t>and </a:t>
            </a:r>
          </a:p>
          <a:p>
            <a:pPr lvl="1"/>
            <a:r>
              <a:rPr lang="en-US" dirty="0"/>
              <a:t>Then copies data from the table entry to the user address.</a:t>
            </a:r>
          </a:p>
        </p:txBody>
      </p:sp>
    </p:spTree>
    <p:extLst>
      <p:ext uri="{BB962C8B-B14F-4D97-AF65-F5344CB8AC3E}">
        <p14:creationId xmlns:p14="http://schemas.microsoft.com/office/powerpoint/2010/main" val="64020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2490-BF2F-44C7-ADD1-E200FF3E169E}"/>
              </a:ext>
            </a:extLst>
          </p:cNvPr>
          <p:cNvSpPr>
            <a:spLocks noGrp="1"/>
          </p:cNvSpPr>
          <p:nvPr>
            <p:ph type="title"/>
          </p:nvPr>
        </p:nvSpPr>
        <p:spPr/>
        <p:txBody>
          <a:bodyPr/>
          <a:lstStyle/>
          <a:p>
            <a:r>
              <a:rPr lang="en-US" dirty="0"/>
              <a:t>IPC- Unix System V</a:t>
            </a:r>
            <a:endParaRPr lang="en-IN" dirty="0"/>
          </a:p>
        </p:txBody>
      </p:sp>
      <p:sp>
        <p:nvSpPr>
          <p:cNvPr id="3" name="Content Placeholder 2">
            <a:extLst>
              <a:ext uri="{FF2B5EF4-FFF2-40B4-BE49-F238E27FC236}">
                <a16:creationId xmlns:a16="http://schemas.microsoft.com/office/drawing/2014/main" id="{309C0A6A-2E39-4A42-B976-9DA3CEB7BAA9}"/>
              </a:ext>
            </a:extLst>
          </p:cNvPr>
          <p:cNvSpPr>
            <a:spLocks noGrp="1"/>
          </p:cNvSpPr>
          <p:nvPr>
            <p:ph idx="1"/>
          </p:nvPr>
        </p:nvSpPr>
        <p:spPr/>
        <p:txBody>
          <a:bodyPr>
            <a:normAutofit lnSpcReduction="10000"/>
          </a:bodyPr>
          <a:lstStyle/>
          <a:p>
            <a:r>
              <a:rPr lang="en-US" sz="2400" dirty="0"/>
              <a:t>To </a:t>
            </a:r>
            <a:r>
              <a:rPr lang="en-US" sz="2400" dirty="0">
                <a:solidFill>
                  <a:srgbClr val="C00000"/>
                </a:solidFill>
              </a:rPr>
              <a:t>set parameters </a:t>
            </a:r>
            <a:r>
              <a:rPr lang="en-US" sz="2400" dirty="0"/>
              <a:t>on an entry, </a:t>
            </a:r>
          </a:p>
          <a:p>
            <a:pPr lvl="1"/>
            <a:r>
              <a:rPr lang="en-US" sz="2000" dirty="0"/>
              <a:t>The kernel </a:t>
            </a:r>
            <a:r>
              <a:rPr lang="en-US" sz="2000" dirty="0">
                <a:solidFill>
                  <a:srgbClr val="C00000"/>
                </a:solidFill>
              </a:rPr>
              <a:t>verifies</a:t>
            </a:r>
            <a:r>
              <a:rPr lang="en-US" sz="2000" dirty="0"/>
              <a:t> that </a:t>
            </a:r>
          </a:p>
          <a:p>
            <a:pPr lvl="2"/>
            <a:r>
              <a:rPr lang="en-US" sz="1800" dirty="0"/>
              <a:t>User ID of the process matches the user ID </a:t>
            </a:r>
            <a:r>
              <a:rPr lang="en-US" sz="1800" dirty="0">
                <a:solidFill>
                  <a:srgbClr val="C00000"/>
                </a:solidFill>
              </a:rPr>
              <a:t>or</a:t>
            </a:r>
            <a:r>
              <a:rPr lang="en-US" sz="1800" dirty="0"/>
              <a:t> the creator user ID of the entry or</a:t>
            </a:r>
          </a:p>
          <a:p>
            <a:pPr lvl="2"/>
            <a:r>
              <a:rPr lang="en-US" sz="1800" dirty="0"/>
              <a:t>The process is run by a superuser; </a:t>
            </a:r>
            <a:r>
              <a:rPr lang="en-US" sz="1800" dirty="0">
                <a:solidFill>
                  <a:srgbClr val="C00000"/>
                </a:solidFill>
              </a:rPr>
              <a:t>Write permission </a:t>
            </a:r>
            <a:r>
              <a:rPr lang="en-US" sz="1800" dirty="0"/>
              <a:t>is </a:t>
            </a:r>
            <a:r>
              <a:rPr lang="en-US" sz="1800" dirty="0">
                <a:solidFill>
                  <a:srgbClr val="C00000"/>
                </a:solidFill>
              </a:rPr>
              <a:t>not</a:t>
            </a:r>
            <a:r>
              <a:rPr lang="en-US" sz="1800" dirty="0"/>
              <a:t> sufficient to set parameters. </a:t>
            </a:r>
          </a:p>
          <a:p>
            <a:pPr lvl="1"/>
            <a:r>
              <a:rPr lang="en-US" sz="2000" dirty="0"/>
              <a:t>The kernel </a:t>
            </a:r>
            <a:r>
              <a:rPr lang="en-US" sz="2000" dirty="0">
                <a:solidFill>
                  <a:srgbClr val="C00000"/>
                </a:solidFill>
              </a:rPr>
              <a:t>copies</a:t>
            </a:r>
            <a:r>
              <a:rPr lang="en-US" sz="2000" dirty="0"/>
              <a:t> the user data into the table entry, </a:t>
            </a:r>
          </a:p>
          <a:p>
            <a:pPr lvl="1"/>
            <a:r>
              <a:rPr lang="en-US" sz="2000" dirty="0">
                <a:solidFill>
                  <a:srgbClr val="C00000"/>
                </a:solidFill>
              </a:rPr>
              <a:t>Setting the user ID, group ID, permission modes</a:t>
            </a:r>
            <a:r>
              <a:rPr lang="en-US" sz="2000" dirty="0"/>
              <a:t>, and other fields dependent on the type of mechanism. </a:t>
            </a:r>
          </a:p>
          <a:p>
            <a:pPr lvl="1"/>
            <a:r>
              <a:rPr lang="en-US" sz="2000" dirty="0"/>
              <a:t>The kernel </a:t>
            </a:r>
            <a:r>
              <a:rPr lang="en-US" sz="2000" dirty="0">
                <a:solidFill>
                  <a:srgbClr val="C00000"/>
                </a:solidFill>
              </a:rPr>
              <a:t>does not change </a:t>
            </a:r>
            <a:r>
              <a:rPr lang="en-US" sz="2000" dirty="0"/>
              <a:t>the creator user and group ID fields, so the user who created an entry retains control rights to it.</a:t>
            </a:r>
          </a:p>
          <a:p>
            <a:pPr lvl="1"/>
            <a:r>
              <a:rPr lang="en-US" sz="2000" dirty="0"/>
              <a:t>Finally, </a:t>
            </a:r>
            <a:r>
              <a:rPr lang="en-US" sz="2000" dirty="0">
                <a:solidFill>
                  <a:srgbClr val="C00000"/>
                </a:solidFill>
              </a:rPr>
              <a:t>a user can remove an entry </a:t>
            </a:r>
            <a:r>
              <a:rPr lang="en-US" sz="2000" dirty="0"/>
              <a:t>if it is the </a:t>
            </a:r>
            <a:r>
              <a:rPr lang="en-US" sz="2000" dirty="0">
                <a:solidFill>
                  <a:srgbClr val="C00000"/>
                </a:solidFill>
              </a:rPr>
              <a:t>superuser</a:t>
            </a:r>
            <a:r>
              <a:rPr lang="en-US" sz="2000" dirty="0"/>
              <a:t> or if its process ID matches either ID field in the entry structure.</a:t>
            </a:r>
          </a:p>
          <a:p>
            <a:pPr lvl="1"/>
            <a:r>
              <a:rPr lang="en-US" sz="2000" dirty="0"/>
              <a:t>The kernel </a:t>
            </a:r>
            <a:r>
              <a:rPr lang="en-US" sz="2000" dirty="0">
                <a:solidFill>
                  <a:srgbClr val="C00000"/>
                </a:solidFill>
              </a:rPr>
              <a:t>increments the descriptor number </a:t>
            </a:r>
            <a:r>
              <a:rPr lang="en-US" sz="2000" dirty="0"/>
              <a:t>so that the next instance of assigning the entry will return a different descriptor. </a:t>
            </a:r>
          </a:p>
          <a:p>
            <a:pPr lvl="1"/>
            <a:r>
              <a:rPr lang="en-US" sz="2000" dirty="0"/>
              <a:t>System calls will fail if a process attempts to access an entry by an old descriptor.</a:t>
            </a:r>
            <a:endParaRPr lang="en-IN" sz="2000" dirty="0"/>
          </a:p>
        </p:txBody>
      </p:sp>
    </p:spTree>
    <p:extLst>
      <p:ext uri="{BB962C8B-B14F-4D97-AF65-F5344CB8AC3E}">
        <p14:creationId xmlns:p14="http://schemas.microsoft.com/office/powerpoint/2010/main" val="216585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2490-BF2F-44C7-ADD1-E200FF3E169E}"/>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309C0A6A-2E39-4A42-B976-9DA3CEB7BAA9}"/>
              </a:ext>
            </a:extLst>
          </p:cNvPr>
          <p:cNvSpPr>
            <a:spLocks noGrp="1"/>
          </p:cNvSpPr>
          <p:nvPr>
            <p:ph idx="1"/>
          </p:nvPr>
        </p:nvSpPr>
        <p:spPr/>
        <p:txBody>
          <a:bodyPr>
            <a:normAutofit fontScale="92500" lnSpcReduction="20000"/>
          </a:bodyPr>
          <a:lstStyle/>
          <a:p>
            <a:r>
              <a:rPr lang="en-US" dirty="0"/>
              <a:t>There are four system calls for messages: </a:t>
            </a:r>
          </a:p>
          <a:p>
            <a:r>
              <a:rPr lang="en-US" i="1" dirty="0" err="1"/>
              <a:t>msgget</a:t>
            </a:r>
            <a:r>
              <a:rPr lang="en-US" dirty="0"/>
              <a:t> returns (and possibly creates) </a:t>
            </a:r>
          </a:p>
          <a:p>
            <a:pPr lvl="1"/>
            <a:r>
              <a:rPr lang="en-US" dirty="0"/>
              <a:t>A message descriptor that designates a message queue for use in other system calls</a:t>
            </a:r>
          </a:p>
          <a:p>
            <a:r>
              <a:rPr lang="en-US" i="1" dirty="0" err="1"/>
              <a:t>msgctl</a:t>
            </a:r>
            <a:r>
              <a:rPr lang="en-US" dirty="0"/>
              <a:t> </a:t>
            </a:r>
          </a:p>
          <a:p>
            <a:pPr lvl="1"/>
            <a:r>
              <a:rPr lang="en-US" dirty="0"/>
              <a:t>To set and return parameters associated with a message descriptor and an option to remove descriptors</a:t>
            </a:r>
          </a:p>
          <a:p>
            <a:r>
              <a:rPr lang="en-US" i="1" dirty="0" err="1"/>
              <a:t>msgsnd</a:t>
            </a:r>
            <a:r>
              <a:rPr lang="en-US" dirty="0"/>
              <a:t> </a:t>
            </a:r>
          </a:p>
          <a:p>
            <a:pPr lvl="1"/>
            <a:r>
              <a:rPr lang="en-US" dirty="0"/>
              <a:t>Sends a message, and</a:t>
            </a:r>
          </a:p>
          <a:p>
            <a:r>
              <a:rPr lang="en-US" i="1" dirty="0" err="1"/>
              <a:t>msgrcv</a:t>
            </a:r>
            <a:r>
              <a:rPr lang="en-US" dirty="0"/>
              <a:t> </a:t>
            </a:r>
          </a:p>
          <a:p>
            <a:pPr lvl="1"/>
            <a:r>
              <a:rPr lang="en-US" dirty="0"/>
              <a:t>Receives a message</a:t>
            </a:r>
          </a:p>
          <a:p>
            <a:pPr marL="457200" lvl="1" indent="0">
              <a:buNone/>
            </a:pPr>
            <a:endParaRPr lang="en-IN" dirty="0"/>
          </a:p>
          <a:p>
            <a:pPr marL="457200" lvl="1" indent="0">
              <a:buNone/>
            </a:pPr>
            <a:r>
              <a:rPr lang="en-IN" dirty="0">
                <a:hlinkClick r:id="rId2"/>
              </a:rPr>
              <a:t>https://tldp.org/LDP/lpg/node34.html</a:t>
            </a:r>
            <a:r>
              <a:rPr lang="en-IN" dirty="0"/>
              <a:t> </a:t>
            </a:r>
          </a:p>
        </p:txBody>
      </p:sp>
    </p:spTree>
    <p:extLst>
      <p:ext uri="{BB962C8B-B14F-4D97-AF65-F5344CB8AC3E}">
        <p14:creationId xmlns:p14="http://schemas.microsoft.com/office/powerpoint/2010/main" val="40124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37F2-C6BE-451A-B096-BC952DDA0F72}"/>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E95D3813-0BB3-40B0-8C7D-F384A1F012B5}"/>
              </a:ext>
            </a:extLst>
          </p:cNvPr>
          <p:cNvSpPr>
            <a:spLocks noGrp="1"/>
          </p:cNvSpPr>
          <p:nvPr>
            <p:ph idx="1"/>
          </p:nvPr>
        </p:nvSpPr>
        <p:spPr/>
        <p:txBody>
          <a:bodyPr>
            <a:normAutofit/>
          </a:bodyPr>
          <a:lstStyle/>
          <a:p>
            <a:r>
              <a:rPr lang="en-US" dirty="0"/>
              <a:t>The syntax of the </a:t>
            </a:r>
            <a:r>
              <a:rPr lang="en-US" dirty="0" err="1"/>
              <a:t>msgget</a:t>
            </a:r>
            <a:r>
              <a:rPr lang="en-US" dirty="0"/>
              <a:t> system call is</a:t>
            </a:r>
          </a:p>
          <a:p>
            <a:pPr marL="0" indent="0" algn="ctr">
              <a:buNone/>
            </a:pPr>
            <a:r>
              <a:rPr lang="en-US" i="1" dirty="0" err="1">
                <a:solidFill>
                  <a:srgbClr val="C00000"/>
                </a:solidFill>
              </a:rPr>
              <a:t>msgqid</a:t>
            </a:r>
            <a:r>
              <a:rPr lang="en-US" i="1" dirty="0">
                <a:solidFill>
                  <a:srgbClr val="C00000"/>
                </a:solidFill>
              </a:rPr>
              <a:t> = </a:t>
            </a:r>
            <a:r>
              <a:rPr lang="en-US" i="1" dirty="0" err="1">
                <a:solidFill>
                  <a:srgbClr val="C00000"/>
                </a:solidFill>
              </a:rPr>
              <a:t>msgget</a:t>
            </a:r>
            <a:r>
              <a:rPr lang="en-US" i="1" dirty="0">
                <a:solidFill>
                  <a:srgbClr val="C00000"/>
                </a:solidFill>
              </a:rPr>
              <a:t> (key, flag) ;</a:t>
            </a:r>
          </a:p>
          <a:p>
            <a:r>
              <a:rPr lang="en-US" dirty="0"/>
              <a:t>where </a:t>
            </a:r>
          </a:p>
          <a:p>
            <a:pPr lvl="1"/>
            <a:r>
              <a:rPr lang="en-US" i="1" dirty="0" err="1"/>
              <a:t>msgqid</a:t>
            </a:r>
            <a:r>
              <a:rPr lang="en-US" i="1" dirty="0"/>
              <a:t> </a:t>
            </a:r>
            <a:r>
              <a:rPr lang="en-US" dirty="0"/>
              <a:t>is the descriptor returned by the call, and </a:t>
            </a:r>
          </a:p>
          <a:p>
            <a:pPr lvl="1"/>
            <a:r>
              <a:rPr lang="en-US" i="1" dirty="0"/>
              <a:t>key </a:t>
            </a:r>
            <a:r>
              <a:rPr lang="en-US" dirty="0"/>
              <a:t>and </a:t>
            </a:r>
            <a:r>
              <a:rPr lang="en-US" i="1" dirty="0"/>
              <a:t>flag </a:t>
            </a:r>
            <a:r>
              <a:rPr lang="en-US" dirty="0"/>
              <a:t>have the semantics as for the general "get" calls. </a:t>
            </a:r>
          </a:p>
          <a:p>
            <a:pPr lvl="1"/>
            <a:r>
              <a:rPr lang="en-US" dirty="0"/>
              <a:t>The kernel stores messages on a linked list (queue) per descriptor, and it uses </a:t>
            </a:r>
            <a:r>
              <a:rPr lang="en-US" i="1" dirty="0" err="1"/>
              <a:t>msgqid</a:t>
            </a:r>
            <a:r>
              <a:rPr lang="en-US" dirty="0"/>
              <a:t> as an index into an array of message queue headers. </a:t>
            </a:r>
          </a:p>
        </p:txBody>
      </p:sp>
    </p:spTree>
    <p:extLst>
      <p:ext uri="{BB962C8B-B14F-4D97-AF65-F5344CB8AC3E}">
        <p14:creationId xmlns:p14="http://schemas.microsoft.com/office/powerpoint/2010/main" val="257025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09D0E5E8-A027-43B0-871E-ED73DF85B2CC}"/>
              </a:ext>
            </a:extLst>
          </p:cNvPr>
          <p:cNvSpPr>
            <a:spLocks noGrp="1" noChangeArrowheads="1"/>
          </p:cNvSpPr>
          <p:nvPr>
            <p:ph type="title"/>
          </p:nvPr>
        </p:nvSpPr>
        <p:spPr>
          <a:xfrm>
            <a:off x="838200" y="365125"/>
            <a:ext cx="10515600" cy="1325563"/>
          </a:xfrm>
        </p:spPr>
        <p:txBody>
          <a:bodyPr>
            <a:normAutofit/>
          </a:bodyPr>
          <a:lstStyle/>
          <a:p>
            <a:r>
              <a:rPr lang="en-US" altLang="en-US" dirty="0"/>
              <a:t>Interprocess Communication</a:t>
            </a:r>
          </a:p>
        </p:txBody>
      </p:sp>
      <p:sp>
        <p:nvSpPr>
          <p:cNvPr id="59395" name="Content Placeholder 2">
            <a:extLst>
              <a:ext uri="{FF2B5EF4-FFF2-40B4-BE49-F238E27FC236}">
                <a16:creationId xmlns:a16="http://schemas.microsoft.com/office/drawing/2014/main" id="{2EF26BE1-FCB0-440F-8834-E9B667D36DB4}"/>
              </a:ext>
            </a:extLst>
          </p:cNvPr>
          <p:cNvSpPr>
            <a:spLocks noGrp="1" noChangeArrowheads="1"/>
          </p:cNvSpPr>
          <p:nvPr>
            <p:ph idx="1"/>
          </p:nvPr>
        </p:nvSpPr>
        <p:spPr>
          <a:xfrm>
            <a:off x="838200" y="1825625"/>
            <a:ext cx="10515600" cy="4351338"/>
          </a:xfrm>
        </p:spPr>
        <p:txBody>
          <a:bodyPr>
            <a:noAutofit/>
          </a:bodyPr>
          <a:lstStyle/>
          <a:p>
            <a:r>
              <a:rPr lang="en-IN" altLang="en-US" dirty="0"/>
              <a:t>Why process cooperation?</a:t>
            </a:r>
            <a:endParaRPr lang="en-US" altLang="en-US" dirty="0"/>
          </a:p>
          <a:p>
            <a:pPr lvl="1"/>
            <a:r>
              <a:rPr lang="en-US" altLang="en-US" dirty="0"/>
              <a:t>Information sharing </a:t>
            </a:r>
          </a:p>
          <a:p>
            <a:pPr lvl="2"/>
            <a:r>
              <a:rPr lang="en-IN" altLang="en-US" dirty="0"/>
              <a:t>Since several applications may be interested in the same piece of information, we must provide an environment to allow concurrent access to such information.</a:t>
            </a:r>
            <a:endParaRPr lang="en-US" altLang="en-US" dirty="0"/>
          </a:p>
          <a:p>
            <a:pPr lvl="1"/>
            <a:r>
              <a:rPr lang="en-US" altLang="en-US" dirty="0"/>
              <a:t>Modularity</a:t>
            </a:r>
          </a:p>
          <a:p>
            <a:pPr lvl="2"/>
            <a:r>
              <a:rPr lang="en-IN" altLang="en-US" dirty="0"/>
              <a:t>To construct the system in a modular fashion, dividing the system functions into separate processes or threads</a:t>
            </a:r>
            <a:endParaRPr lang="en-US" altLang="en-US" dirty="0"/>
          </a:p>
          <a:p>
            <a:pPr lvl="1"/>
            <a:r>
              <a:rPr lang="en-US" altLang="en-US" dirty="0"/>
              <a:t>Computation speedup</a:t>
            </a:r>
          </a:p>
          <a:p>
            <a:pPr lvl="2"/>
            <a:r>
              <a:rPr lang="en-IN" altLang="en-US" dirty="0"/>
              <a:t>If we want a particular task to run faster, we must break it into subtasks, each of which will be executing in parallel with the others. </a:t>
            </a:r>
            <a:endParaRPr lang="en-US" altLang="en-US" dirty="0"/>
          </a:p>
          <a:p>
            <a:pPr lvl="1"/>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37F2-C6BE-451A-B096-BC952DDA0F72}"/>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E95D3813-0BB3-40B0-8C7D-F384A1F012B5}"/>
              </a:ext>
            </a:extLst>
          </p:cNvPr>
          <p:cNvSpPr>
            <a:spLocks noGrp="1"/>
          </p:cNvSpPr>
          <p:nvPr>
            <p:ph idx="1"/>
          </p:nvPr>
        </p:nvSpPr>
        <p:spPr/>
        <p:txBody>
          <a:bodyPr>
            <a:normAutofit/>
          </a:bodyPr>
          <a:lstStyle/>
          <a:p>
            <a:r>
              <a:rPr lang="en-US" dirty="0"/>
              <a:t>In addition, the queue structure contains the following fields</a:t>
            </a:r>
          </a:p>
          <a:p>
            <a:pPr lvl="1"/>
            <a:r>
              <a:rPr lang="en-US" dirty="0">
                <a:solidFill>
                  <a:srgbClr val="C00000"/>
                </a:solidFill>
              </a:rPr>
              <a:t>Pointers</a:t>
            </a:r>
            <a:r>
              <a:rPr lang="en-US" dirty="0"/>
              <a:t> to the first and last messages on a linked list;</a:t>
            </a:r>
          </a:p>
          <a:p>
            <a:pPr lvl="1"/>
            <a:r>
              <a:rPr lang="en-US" dirty="0"/>
              <a:t>The </a:t>
            </a:r>
            <a:r>
              <a:rPr lang="en-US" dirty="0">
                <a:solidFill>
                  <a:srgbClr val="C00000"/>
                </a:solidFill>
              </a:rPr>
              <a:t>number</a:t>
            </a:r>
            <a:r>
              <a:rPr lang="en-US" dirty="0"/>
              <a:t> of messages and the </a:t>
            </a:r>
            <a:r>
              <a:rPr lang="en-US" dirty="0">
                <a:solidFill>
                  <a:srgbClr val="C00000"/>
                </a:solidFill>
              </a:rPr>
              <a:t>total</a:t>
            </a:r>
            <a:r>
              <a:rPr lang="en-US" dirty="0"/>
              <a:t> number of </a:t>
            </a:r>
            <a:r>
              <a:rPr lang="en-US" dirty="0">
                <a:solidFill>
                  <a:srgbClr val="C00000"/>
                </a:solidFill>
              </a:rPr>
              <a:t>data bytes </a:t>
            </a:r>
            <a:r>
              <a:rPr lang="en-US" dirty="0"/>
              <a:t>on the linked list;</a:t>
            </a:r>
          </a:p>
          <a:p>
            <a:pPr lvl="1"/>
            <a:r>
              <a:rPr lang="en-US" dirty="0"/>
              <a:t>The </a:t>
            </a:r>
            <a:r>
              <a:rPr lang="en-US" dirty="0">
                <a:solidFill>
                  <a:srgbClr val="C00000"/>
                </a:solidFill>
              </a:rPr>
              <a:t>maximum</a:t>
            </a:r>
            <a:r>
              <a:rPr lang="en-US" dirty="0"/>
              <a:t> number of </a:t>
            </a:r>
            <a:r>
              <a:rPr lang="en-US" dirty="0">
                <a:solidFill>
                  <a:srgbClr val="C00000"/>
                </a:solidFill>
              </a:rPr>
              <a:t>bytes</a:t>
            </a:r>
            <a:r>
              <a:rPr lang="en-US" dirty="0"/>
              <a:t> of data that can be on the linked list;</a:t>
            </a:r>
          </a:p>
          <a:p>
            <a:pPr lvl="1"/>
            <a:r>
              <a:rPr lang="en-US" dirty="0"/>
              <a:t>The </a:t>
            </a:r>
            <a:r>
              <a:rPr lang="en-US" dirty="0">
                <a:solidFill>
                  <a:srgbClr val="C00000"/>
                </a:solidFill>
              </a:rPr>
              <a:t>process IDs of the last processes </a:t>
            </a:r>
            <a:r>
              <a:rPr lang="en-US" dirty="0"/>
              <a:t>to send and receive messages;</a:t>
            </a:r>
          </a:p>
          <a:p>
            <a:pPr lvl="1"/>
            <a:r>
              <a:rPr lang="en-US" dirty="0">
                <a:solidFill>
                  <a:srgbClr val="C00000"/>
                </a:solidFill>
              </a:rPr>
              <a:t>Time stamps </a:t>
            </a:r>
            <a:r>
              <a:rPr lang="en-US" dirty="0"/>
              <a:t>of the last </a:t>
            </a:r>
            <a:r>
              <a:rPr lang="en-US" i="1" dirty="0" err="1"/>
              <a:t>msgsnd</a:t>
            </a:r>
            <a:r>
              <a:rPr lang="en-US" dirty="0"/>
              <a:t>, </a:t>
            </a:r>
            <a:r>
              <a:rPr lang="en-US" i="1" dirty="0" err="1"/>
              <a:t>msgrcv</a:t>
            </a:r>
            <a:r>
              <a:rPr lang="en-US" dirty="0"/>
              <a:t>, and </a:t>
            </a:r>
            <a:r>
              <a:rPr lang="en-US" i="1" dirty="0" err="1"/>
              <a:t>msgctl</a:t>
            </a:r>
            <a:r>
              <a:rPr lang="en-US" i="1" dirty="0"/>
              <a:t> </a:t>
            </a:r>
            <a:r>
              <a:rPr lang="en-US" dirty="0"/>
              <a:t>operations.</a:t>
            </a:r>
            <a:endParaRPr lang="en-IN" dirty="0"/>
          </a:p>
        </p:txBody>
      </p:sp>
    </p:spTree>
    <p:extLst>
      <p:ext uri="{BB962C8B-B14F-4D97-AF65-F5344CB8AC3E}">
        <p14:creationId xmlns:p14="http://schemas.microsoft.com/office/powerpoint/2010/main" val="103392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D743-21B8-4DAC-AB5F-BE83A4E02268}"/>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A8E37F84-8E00-4C5F-B4E7-2844E6EA6139}"/>
              </a:ext>
            </a:extLst>
          </p:cNvPr>
          <p:cNvSpPr>
            <a:spLocks noGrp="1"/>
          </p:cNvSpPr>
          <p:nvPr>
            <p:ph idx="1"/>
          </p:nvPr>
        </p:nvSpPr>
        <p:spPr/>
        <p:txBody>
          <a:bodyPr/>
          <a:lstStyle/>
          <a:p>
            <a:r>
              <a:rPr lang="en-US" dirty="0"/>
              <a:t>When a user calls </a:t>
            </a:r>
            <a:r>
              <a:rPr lang="en-US" i="1" dirty="0" err="1"/>
              <a:t>msgget</a:t>
            </a:r>
            <a:r>
              <a:rPr lang="en-US" dirty="0"/>
              <a:t> to create a new descriptor, the kernel searches the array of message queues to see if one exists with the given key. </a:t>
            </a:r>
          </a:p>
          <a:p>
            <a:r>
              <a:rPr lang="en-US" dirty="0"/>
              <a:t>If there is no entry for the specified key, the kernel allocates a new queue structure, initializes it, and returns an identifier to the user. </a:t>
            </a:r>
          </a:p>
          <a:p>
            <a:r>
              <a:rPr lang="en-US" dirty="0"/>
              <a:t>Otherwise, it checks permissions and returns</a:t>
            </a:r>
            <a:endParaRPr lang="en-IN" dirty="0"/>
          </a:p>
        </p:txBody>
      </p:sp>
    </p:spTree>
    <p:extLst>
      <p:ext uri="{BB962C8B-B14F-4D97-AF65-F5344CB8AC3E}">
        <p14:creationId xmlns:p14="http://schemas.microsoft.com/office/powerpoint/2010/main" val="744565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0653-57FA-4D2A-A964-10E459CDCA83}"/>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0C2F829B-9BF9-43C5-9E9B-B42D3A53AFFC}"/>
              </a:ext>
            </a:extLst>
          </p:cNvPr>
          <p:cNvSpPr>
            <a:spLocks noGrp="1"/>
          </p:cNvSpPr>
          <p:nvPr>
            <p:ph idx="1"/>
          </p:nvPr>
        </p:nvSpPr>
        <p:spPr/>
        <p:txBody>
          <a:bodyPr>
            <a:normAutofit lnSpcReduction="10000"/>
          </a:bodyPr>
          <a:lstStyle/>
          <a:p>
            <a:r>
              <a:rPr lang="en-US" dirty="0"/>
              <a:t>A process uses the </a:t>
            </a:r>
            <a:r>
              <a:rPr lang="en-US" dirty="0" err="1"/>
              <a:t>msgsnd</a:t>
            </a:r>
            <a:r>
              <a:rPr lang="en-US" dirty="0"/>
              <a:t> system call to send a message:</a:t>
            </a:r>
          </a:p>
          <a:p>
            <a:pPr marL="0" indent="0" algn="ctr">
              <a:buNone/>
            </a:pPr>
            <a:r>
              <a:rPr lang="en-US" i="1" dirty="0" err="1">
                <a:solidFill>
                  <a:srgbClr val="C00000"/>
                </a:solidFill>
              </a:rPr>
              <a:t>msgsnd</a:t>
            </a:r>
            <a:r>
              <a:rPr lang="en-US" i="1" dirty="0">
                <a:solidFill>
                  <a:srgbClr val="C00000"/>
                </a:solidFill>
              </a:rPr>
              <a:t> (</a:t>
            </a:r>
            <a:r>
              <a:rPr lang="en-US" i="1" dirty="0" err="1">
                <a:solidFill>
                  <a:srgbClr val="C00000"/>
                </a:solidFill>
              </a:rPr>
              <a:t>msgqid</a:t>
            </a:r>
            <a:r>
              <a:rPr lang="en-US" i="1" dirty="0">
                <a:solidFill>
                  <a:srgbClr val="C00000"/>
                </a:solidFill>
              </a:rPr>
              <a:t>, msg, size, flag) </a:t>
            </a:r>
            <a:r>
              <a:rPr lang="en-US" dirty="0">
                <a:solidFill>
                  <a:srgbClr val="C00000"/>
                </a:solidFill>
              </a:rPr>
              <a:t>;</a:t>
            </a:r>
          </a:p>
          <a:p>
            <a:r>
              <a:rPr lang="en-US" dirty="0"/>
              <a:t>where </a:t>
            </a:r>
          </a:p>
          <a:p>
            <a:pPr lvl="1"/>
            <a:r>
              <a:rPr lang="en-US" i="1" dirty="0" err="1"/>
              <a:t>msgqid</a:t>
            </a:r>
            <a:r>
              <a:rPr lang="en-US" dirty="0"/>
              <a:t> is the descriptor of a message queue typically returned by a </a:t>
            </a:r>
            <a:r>
              <a:rPr lang="en-US" dirty="0" err="1"/>
              <a:t>msgget</a:t>
            </a:r>
            <a:r>
              <a:rPr lang="en-US" dirty="0"/>
              <a:t> call, </a:t>
            </a:r>
          </a:p>
          <a:p>
            <a:pPr lvl="1"/>
            <a:r>
              <a:rPr lang="en-US" i="1" dirty="0"/>
              <a:t>msg </a:t>
            </a:r>
            <a:r>
              <a:rPr lang="en-US" dirty="0"/>
              <a:t>is a pointer to a structure consisting of a user chosen integer type and a character array, </a:t>
            </a:r>
          </a:p>
          <a:p>
            <a:pPr lvl="1"/>
            <a:r>
              <a:rPr lang="en-US" i="1" dirty="0"/>
              <a:t>size</a:t>
            </a:r>
            <a:r>
              <a:rPr lang="en-US" dirty="0"/>
              <a:t> gives the size of the data array, and </a:t>
            </a:r>
          </a:p>
          <a:p>
            <a:pPr lvl="1"/>
            <a:r>
              <a:rPr lang="en-US" i="1" dirty="0"/>
              <a:t>flag</a:t>
            </a:r>
            <a:r>
              <a:rPr lang="en-US" dirty="0"/>
              <a:t> specifies the action the kernel should take if it runs out of internal buffer space</a:t>
            </a:r>
          </a:p>
          <a:p>
            <a:pPr lvl="2"/>
            <a:r>
              <a:rPr lang="en-US" dirty="0"/>
              <a:t>The </a:t>
            </a:r>
            <a:r>
              <a:rPr lang="en-US" i="1" dirty="0"/>
              <a:t>flag</a:t>
            </a:r>
            <a:r>
              <a:rPr lang="en-US" dirty="0"/>
              <a:t> argument can be set to 0 (ignored), or </a:t>
            </a:r>
            <a:r>
              <a:rPr lang="en-US" b="1" dirty="0">
                <a:solidFill>
                  <a:srgbClr val="C00000"/>
                </a:solidFill>
              </a:rPr>
              <a:t>IPC_NOWAIT</a:t>
            </a:r>
          </a:p>
          <a:p>
            <a:pPr marL="457200" lvl="1" indent="0">
              <a:buNone/>
            </a:pPr>
            <a:endParaRPr lang="en-US" dirty="0"/>
          </a:p>
        </p:txBody>
      </p:sp>
    </p:spTree>
    <p:extLst>
      <p:ext uri="{BB962C8B-B14F-4D97-AF65-F5344CB8AC3E}">
        <p14:creationId xmlns:p14="http://schemas.microsoft.com/office/powerpoint/2010/main" val="2550414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a:bodyPr>
          <a:lstStyle/>
          <a:p>
            <a:r>
              <a:rPr lang="en-US" dirty="0"/>
              <a:t>The kernel checks that </a:t>
            </a:r>
          </a:p>
          <a:p>
            <a:pPr lvl="1"/>
            <a:r>
              <a:rPr lang="en-US" dirty="0"/>
              <a:t>The sending process has </a:t>
            </a:r>
            <a:r>
              <a:rPr lang="en-US" dirty="0">
                <a:solidFill>
                  <a:srgbClr val="C00000"/>
                </a:solidFill>
              </a:rPr>
              <a:t>write permission </a:t>
            </a:r>
            <a:r>
              <a:rPr lang="en-US" dirty="0"/>
              <a:t>for the message descriptor,</a:t>
            </a:r>
          </a:p>
          <a:p>
            <a:pPr lvl="1"/>
            <a:r>
              <a:rPr lang="en-US" dirty="0"/>
              <a:t>The </a:t>
            </a:r>
            <a:r>
              <a:rPr lang="en-US" dirty="0">
                <a:solidFill>
                  <a:srgbClr val="C00000"/>
                </a:solidFill>
              </a:rPr>
              <a:t>message length </a:t>
            </a:r>
            <a:r>
              <a:rPr lang="en-US" dirty="0"/>
              <a:t>does not exceed the system limit, </a:t>
            </a:r>
          </a:p>
          <a:p>
            <a:pPr lvl="1"/>
            <a:r>
              <a:rPr lang="en-US" dirty="0"/>
              <a:t>The </a:t>
            </a:r>
            <a:r>
              <a:rPr lang="en-US" dirty="0">
                <a:solidFill>
                  <a:srgbClr val="C00000"/>
                </a:solidFill>
              </a:rPr>
              <a:t>message queue </a:t>
            </a:r>
            <a:r>
              <a:rPr lang="en-US" dirty="0"/>
              <a:t>does not contain too many bytes, and </a:t>
            </a:r>
          </a:p>
          <a:p>
            <a:pPr lvl="1"/>
            <a:r>
              <a:rPr lang="en-US" dirty="0"/>
              <a:t>The </a:t>
            </a:r>
            <a:r>
              <a:rPr lang="en-US" dirty="0">
                <a:solidFill>
                  <a:srgbClr val="C00000"/>
                </a:solidFill>
              </a:rPr>
              <a:t>message type</a:t>
            </a:r>
            <a:r>
              <a:rPr lang="en-US" dirty="0"/>
              <a:t> is a positive integer. </a:t>
            </a:r>
          </a:p>
        </p:txBody>
      </p:sp>
    </p:spTree>
    <p:extLst>
      <p:ext uri="{BB962C8B-B14F-4D97-AF65-F5344CB8AC3E}">
        <p14:creationId xmlns:p14="http://schemas.microsoft.com/office/powerpoint/2010/main" val="255135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487D-2855-452A-8C9C-234EEF6CFDF2}"/>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7DDE49C7-4DD2-46B9-A4BA-29DB9820C551}"/>
              </a:ext>
            </a:extLst>
          </p:cNvPr>
          <p:cNvSpPr>
            <a:spLocks noGrp="1"/>
          </p:cNvSpPr>
          <p:nvPr>
            <p:ph idx="1"/>
          </p:nvPr>
        </p:nvSpPr>
        <p:spPr/>
        <p:txBody>
          <a:bodyPr>
            <a:normAutofit/>
          </a:bodyPr>
          <a:lstStyle/>
          <a:p>
            <a:r>
              <a:rPr lang="en-US" sz="2400" dirty="0"/>
              <a:t>If all tests succeed, the kernel </a:t>
            </a:r>
          </a:p>
          <a:p>
            <a:pPr lvl="1"/>
            <a:r>
              <a:rPr lang="en-US" sz="2000" dirty="0">
                <a:solidFill>
                  <a:srgbClr val="C00000"/>
                </a:solidFill>
              </a:rPr>
              <a:t>Allocates</a:t>
            </a:r>
            <a:r>
              <a:rPr lang="en-US" sz="2000" dirty="0"/>
              <a:t> space for the message from a message map and </a:t>
            </a:r>
          </a:p>
          <a:p>
            <a:pPr lvl="1"/>
            <a:r>
              <a:rPr lang="en-US" sz="2000" dirty="0">
                <a:solidFill>
                  <a:srgbClr val="C00000"/>
                </a:solidFill>
              </a:rPr>
              <a:t>Copies</a:t>
            </a:r>
            <a:r>
              <a:rPr lang="en-US" sz="2000" dirty="0"/>
              <a:t> the data from user space. </a:t>
            </a:r>
          </a:p>
          <a:p>
            <a:pPr lvl="1"/>
            <a:r>
              <a:rPr lang="en-US" sz="2000" dirty="0"/>
              <a:t>Allocates a </a:t>
            </a:r>
            <a:r>
              <a:rPr lang="en-US" sz="2000" dirty="0">
                <a:solidFill>
                  <a:srgbClr val="C00000"/>
                </a:solidFill>
              </a:rPr>
              <a:t>message header </a:t>
            </a:r>
          </a:p>
          <a:p>
            <a:pPr lvl="1"/>
            <a:r>
              <a:rPr lang="en-US" sz="2000" dirty="0"/>
              <a:t>Puts it on the </a:t>
            </a:r>
            <a:r>
              <a:rPr lang="en-US" sz="2000" dirty="0">
                <a:solidFill>
                  <a:srgbClr val="C00000"/>
                </a:solidFill>
              </a:rPr>
              <a:t>end of the linked list </a:t>
            </a:r>
            <a:r>
              <a:rPr lang="en-US" sz="2000" dirty="0"/>
              <a:t>of message headers for the message queue. </a:t>
            </a:r>
          </a:p>
          <a:p>
            <a:r>
              <a:rPr lang="en-US" sz="2400" dirty="0"/>
              <a:t>It records </a:t>
            </a:r>
          </a:p>
          <a:p>
            <a:pPr lvl="1"/>
            <a:r>
              <a:rPr lang="en-US" sz="2000" dirty="0"/>
              <a:t>The </a:t>
            </a:r>
            <a:r>
              <a:rPr lang="en-US" sz="2000" dirty="0">
                <a:solidFill>
                  <a:srgbClr val="C00000"/>
                </a:solidFill>
              </a:rPr>
              <a:t>message type </a:t>
            </a:r>
            <a:r>
              <a:rPr lang="en-US" sz="2000" dirty="0"/>
              <a:t>and </a:t>
            </a:r>
          </a:p>
          <a:p>
            <a:pPr lvl="1"/>
            <a:r>
              <a:rPr lang="en-US" sz="2000" dirty="0">
                <a:solidFill>
                  <a:srgbClr val="C00000"/>
                </a:solidFill>
              </a:rPr>
              <a:t>Size</a:t>
            </a:r>
            <a:r>
              <a:rPr lang="en-US" sz="2000" dirty="0"/>
              <a:t> in the message header, </a:t>
            </a:r>
          </a:p>
          <a:p>
            <a:r>
              <a:rPr lang="en-US" sz="2400" dirty="0"/>
              <a:t>Sets the message header to point to the message data, and updates various statistics fields (number of messages and bytes on queue, time stamps and process ID of sender) in the queue header. </a:t>
            </a:r>
            <a:endParaRPr lang="en-IN" sz="2400" dirty="0"/>
          </a:p>
          <a:p>
            <a:endParaRPr lang="en-IN" sz="2400" dirty="0"/>
          </a:p>
        </p:txBody>
      </p:sp>
    </p:spTree>
    <p:extLst>
      <p:ext uri="{BB962C8B-B14F-4D97-AF65-F5344CB8AC3E}">
        <p14:creationId xmlns:p14="http://schemas.microsoft.com/office/powerpoint/2010/main" val="2738460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lstStyle/>
          <a:p>
            <a:r>
              <a:rPr lang="en-US" dirty="0"/>
              <a:t>The kernel then </a:t>
            </a:r>
            <a:r>
              <a:rPr lang="en-US" dirty="0">
                <a:solidFill>
                  <a:srgbClr val="C00000"/>
                </a:solidFill>
              </a:rPr>
              <a:t>awakens processes </a:t>
            </a:r>
            <a:r>
              <a:rPr lang="en-US" dirty="0"/>
              <a:t>that were asleep, </a:t>
            </a:r>
            <a:r>
              <a:rPr lang="en-US" dirty="0">
                <a:solidFill>
                  <a:srgbClr val="C00000"/>
                </a:solidFill>
              </a:rPr>
              <a:t>waiting</a:t>
            </a:r>
            <a:r>
              <a:rPr lang="en-US" dirty="0"/>
              <a:t> for </a:t>
            </a:r>
            <a:r>
              <a:rPr lang="en-US" dirty="0">
                <a:solidFill>
                  <a:srgbClr val="C00000"/>
                </a:solidFill>
              </a:rPr>
              <a:t>messages</a:t>
            </a:r>
            <a:r>
              <a:rPr lang="en-US" dirty="0"/>
              <a:t> to arrive on the queue. </a:t>
            </a:r>
          </a:p>
          <a:p>
            <a:r>
              <a:rPr lang="en-US" dirty="0"/>
              <a:t>If the </a:t>
            </a:r>
            <a:r>
              <a:rPr lang="en-US" dirty="0">
                <a:solidFill>
                  <a:srgbClr val="C00000"/>
                </a:solidFill>
              </a:rPr>
              <a:t>number of bytes on the queue exceeds the queue's limit</a:t>
            </a:r>
            <a:r>
              <a:rPr lang="en-US" dirty="0"/>
              <a:t>, the process sleeps until other messages are removed from the queue.</a:t>
            </a:r>
          </a:p>
          <a:p>
            <a:r>
              <a:rPr lang="en-US" dirty="0"/>
              <a:t>If the process specified not to wait (flag </a:t>
            </a:r>
            <a:r>
              <a:rPr lang="en-US" dirty="0">
                <a:solidFill>
                  <a:srgbClr val="C00000"/>
                </a:solidFill>
              </a:rPr>
              <a:t>IPC_NOWAIT</a:t>
            </a:r>
            <a:r>
              <a:rPr lang="en-US" dirty="0"/>
              <a:t>), however, it returns immediately with an error indication</a:t>
            </a:r>
            <a:endParaRPr lang="en-IN" dirty="0"/>
          </a:p>
        </p:txBody>
      </p:sp>
    </p:spTree>
    <p:extLst>
      <p:ext uri="{BB962C8B-B14F-4D97-AF65-F5344CB8AC3E}">
        <p14:creationId xmlns:p14="http://schemas.microsoft.com/office/powerpoint/2010/main" val="1649064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Messages</a:t>
            </a:r>
          </a:p>
        </p:txBody>
      </p:sp>
      <p:pic>
        <p:nvPicPr>
          <p:cNvPr id="5" name="Content Placeholder 4">
            <a:extLst>
              <a:ext uri="{FF2B5EF4-FFF2-40B4-BE49-F238E27FC236}">
                <a16:creationId xmlns:a16="http://schemas.microsoft.com/office/drawing/2014/main" id="{00E5FAF0-845E-453A-9E6C-E456D6493A18}"/>
              </a:ext>
            </a:extLst>
          </p:cNvPr>
          <p:cNvPicPr>
            <a:picLocks noGrp="1" noChangeAspect="1"/>
          </p:cNvPicPr>
          <p:nvPr>
            <p:ph idx="1"/>
          </p:nvPr>
        </p:nvPicPr>
        <p:blipFill>
          <a:blip r:embed="rId2"/>
          <a:stretch>
            <a:fillRect/>
          </a:stretch>
        </p:blipFill>
        <p:spPr>
          <a:xfrm>
            <a:off x="3554963" y="1565586"/>
            <a:ext cx="5183017" cy="5196568"/>
          </a:xfrm>
        </p:spPr>
      </p:pic>
    </p:spTree>
    <p:extLst>
      <p:ext uri="{BB962C8B-B14F-4D97-AF65-F5344CB8AC3E}">
        <p14:creationId xmlns:p14="http://schemas.microsoft.com/office/powerpoint/2010/main" val="2393407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Messages</a:t>
            </a:r>
          </a:p>
        </p:txBody>
      </p:sp>
      <p:pic>
        <p:nvPicPr>
          <p:cNvPr id="5" name="Content Placeholder 4">
            <a:extLst>
              <a:ext uri="{FF2B5EF4-FFF2-40B4-BE49-F238E27FC236}">
                <a16:creationId xmlns:a16="http://schemas.microsoft.com/office/drawing/2014/main" id="{C813542D-5F65-410F-A378-840B9C459C0D}"/>
              </a:ext>
            </a:extLst>
          </p:cNvPr>
          <p:cNvPicPr>
            <a:picLocks noGrp="1" noChangeAspect="1"/>
          </p:cNvPicPr>
          <p:nvPr>
            <p:ph sz="half" idx="1"/>
          </p:nvPr>
        </p:nvPicPr>
        <p:blipFill>
          <a:blip r:embed="rId2"/>
          <a:stretch>
            <a:fillRect/>
          </a:stretch>
        </p:blipFill>
        <p:spPr>
          <a:xfrm>
            <a:off x="890681" y="1483990"/>
            <a:ext cx="4866307" cy="5262043"/>
          </a:xfrm>
        </p:spPr>
      </p:pic>
      <p:sp>
        <p:nvSpPr>
          <p:cNvPr id="6" name="Content Placeholder 5">
            <a:extLst>
              <a:ext uri="{FF2B5EF4-FFF2-40B4-BE49-F238E27FC236}">
                <a16:creationId xmlns:a16="http://schemas.microsoft.com/office/drawing/2014/main" id="{FC73F5EB-C893-4EE3-9209-F48AF0D04143}"/>
              </a:ext>
            </a:extLst>
          </p:cNvPr>
          <p:cNvSpPr>
            <a:spLocks noGrp="1"/>
          </p:cNvSpPr>
          <p:nvPr>
            <p:ph sz="half" idx="2"/>
          </p:nvPr>
        </p:nvSpPr>
        <p:spPr/>
        <p:txBody>
          <a:bodyPr/>
          <a:lstStyle/>
          <a:p>
            <a:r>
              <a:rPr lang="en-US" dirty="0"/>
              <a:t>Depicts messages on a queue, showing queue headers, linked lists of message headers, and pointers from the message headers to a data area.</a:t>
            </a:r>
            <a:endParaRPr lang="en-IN" dirty="0"/>
          </a:p>
        </p:txBody>
      </p:sp>
    </p:spTree>
    <p:extLst>
      <p:ext uri="{BB962C8B-B14F-4D97-AF65-F5344CB8AC3E}">
        <p14:creationId xmlns:p14="http://schemas.microsoft.com/office/powerpoint/2010/main" val="519595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Messages</a:t>
            </a:r>
          </a:p>
        </p:txBody>
      </p:sp>
      <p:pic>
        <p:nvPicPr>
          <p:cNvPr id="9" name="Content Placeholder 8">
            <a:extLst>
              <a:ext uri="{FF2B5EF4-FFF2-40B4-BE49-F238E27FC236}">
                <a16:creationId xmlns:a16="http://schemas.microsoft.com/office/drawing/2014/main" id="{576D1168-8D24-43F2-9733-947AB85A38CB}"/>
              </a:ext>
            </a:extLst>
          </p:cNvPr>
          <p:cNvPicPr>
            <a:picLocks noGrp="1" noChangeAspect="1"/>
          </p:cNvPicPr>
          <p:nvPr>
            <p:ph sz="half" idx="1"/>
          </p:nvPr>
        </p:nvPicPr>
        <p:blipFill>
          <a:blip r:embed="rId2"/>
          <a:stretch>
            <a:fillRect/>
          </a:stretch>
        </p:blipFill>
        <p:spPr>
          <a:xfrm>
            <a:off x="285950" y="1450110"/>
            <a:ext cx="5616085" cy="5367016"/>
          </a:xfrm>
        </p:spPr>
      </p:pic>
      <p:sp>
        <p:nvSpPr>
          <p:cNvPr id="7" name="Content Placeholder 6">
            <a:extLst>
              <a:ext uri="{FF2B5EF4-FFF2-40B4-BE49-F238E27FC236}">
                <a16:creationId xmlns:a16="http://schemas.microsoft.com/office/drawing/2014/main" id="{BC465A77-3220-491E-B3DB-F463AADBDD4F}"/>
              </a:ext>
            </a:extLst>
          </p:cNvPr>
          <p:cNvSpPr>
            <a:spLocks noGrp="1"/>
          </p:cNvSpPr>
          <p:nvPr>
            <p:ph sz="half" idx="2"/>
          </p:nvPr>
        </p:nvSpPr>
        <p:spPr/>
        <p:txBody>
          <a:bodyPr>
            <a:normAutofit/>
          </a:bodyPr>
          <a:lstStyle/>
          <a:p>
            <a:r>
              <a:rPr lang="en-US" sz="2400" dirty="0"/>
              <a:t>A process calls </a:t>
            </a:r>
            <a:r>
              <a:rPr lang="en-US" sz="2400" i="1" dirty="0" err="1"/>
              <a:t>msgget</a:t>
            </a:r>
            <a:r>
              <a:rPr lang="en-US" sz="2400" dirty="0"/>
              <a:t> to get a descriptor for MSGKEY. </a:t>
            </a:r>
          </a:p>
          <a:p>
            <a:r>
              <a:rPr lang="en-US" sz="2400" dirty="0"/>
              <a:t>It sets up a message of length 256 bytes, although it uses only the first integer, </a:t>
            </a:r>
          </a:p>
          <a:p>
            <a:r>
              <a:rPr lang="en-US" sz="2400" dirty="0"/>
              <a:t>Copies its process ID into the message text,</a:t>
            </a:r>
          </a:p>
          <a:p>
            <a:r>
              <a:rPr lang="en-US" sz="2400" dirty="0"/>
              <a:t>Assigns the message type value 1, then calls </a:t>
            </a:r>
            <a:r>
              <a:rPr lang="en-US" sz="2400" i="1" dirty="0" err="1"/>
              <a:t>msgsnd</a:t>
            </a:r>
            <a:r>
              <a:rPr lang="en-US" sz="2400" dirty="0"/>
              <a:t> to send the message. </a:t>
            </a:r>
            <a:endParaRPr lang="en-IN" sz="2400" dirty="0"/>
          </a:p>
        </p:txBody>
      </p:sp>
      <p:sp>
        <p:nvSpPr>
          <p:cNvPr id="3" name="Rectangle 2">
            <a:extLst>
              <a:ext uri="{FF2B5EF4-FFF2-40B4-BE49-F238E27FC236}">
                <a16:creationId xmlns:a16="http://schemas.microsoft.com/office/drawing/2014/main" id="{C61FD3F2-ABD1-102C-2563-E60FF7E98DE9}"/>
              </a:ext>
            </a:extLst>
          </p:cNvPr>
          <p:cNvSpPr/>
          <p:nvPr/>
        </p:nvSpPr>
        <p:spPr>
          <a:xfrm>
            <a:off x="745836" y="5865090"/>
            <a:ext cx="5045363" cy="378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755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lstStyle/>
          <a:p>
            <a:r>
              <a:rPr lang="en-US" dirty="0"/>
              <a:t>A process receives messages by</a:t>
            </a:r>
          </a:p>
          <a:p>
            <a:pPr marL="0" indent="0" algn="ctr">
              <a:buNone/>
            </a:pPr>
            <a:r>
              <a:rPr lang="en-US" i="1" dirty="0">
                <a:solidFill>
                  <a:srgbClr val="C00000"/>
                </a:solidFill>
              </a:rPr>
              <a:t>count = </a:t>
            </a:r>
            <a:r>
              <a:rPr lang="en-US" i="1" dirty="0" err="1">
                <a:solidFill>
                  <a:srgbClr val="C00000"/>
                </a:solidFill>
              </a:rPr>
              <a:t>msgrcv</a:t>
            </a:r>
            <a:r>
              <a:rPr lang="en-US" i="1" dirty="0">
                <a:solidFill>
                  <a:srgbClr val="C00000"/>
                </a:solidFill>
              </a:rPr>
              <a:t>(id, msg, </a:t>
            </a:r>
            <a:r>
              <a:rPr lang="en-US" i="1" dirty="0" err="1">
                <a:solidFill>
                  <a:srgbClr val="C00000"/>
                </a:solidFill>
              </a:rPr>
              <a:t>maxcount</a:t>
            </a:r>
            <a:r>
              <a:rPr lang="en-US" i="1" dirty="0">
                <a:solidFill>
                  <a:srgbClr val="C00000"/>
                </a:solidFill>
              </a:rPr>
              <a:t>, type, flag) ;</a:t>
            </a:r>
          </a:p>
          <a:p>
            <a:pPr marL="0" indent="0">
              <a:buNone/>
            </a:pPr>
            <a:r>
              <a:rPr lang="en-US" dirty="0"/>
              <a:t>where </a:t>
            </a:r>
          </a:p>
          <a:p>
            <a:pPr lvl="1"/>
            <a:r>
              <a:rPr lang="en-US" i="1" dirty="0"/>
              <a:t>id</a:t>
            </a:r>
            <a:r>
              <a:rPr lang="en-US" dirty="0"/>
              <a:t> is the message descriptor, </a:t>
            </a:r>
          </a:p>
          <a:p>
            <a:pPr lvl="1"/>
            <a:r>
              <a:rPr lang="en-US" i="1" dirty="0"/>
              <a:t>msg</a:t>
            </a:r>
            <a:r>
              <a:rPr lang="en-US" dirty="0"/>
              <a:t> is the address of a user structure to contain the received message, </a:t>
            </a:r>
          </a:p>
          <a:p>
            <a:pPr lvl="1"/>
            <a:r>
              <a:rPr lang="en-US" i="1" dirty="0" err="1"/>
              <a:t>maxcount</a:t>
            </a:r>
            <a:r>
              <a:rPr lang="en-US" i="1" dirty="0"/>
              <a:t> </a:t>
            </a:r>
            <a:r>
              <a:rPr lang="en-US" dirty="0"/>
              <a:t>is the size of the data array in msg, </a:t>
            </a:r>
          </a:p>
          <a:p>
            <a:pPr lvl="1"/>
            <a:r>
              <a:rPr lang="en-US" i="1" dirty="0"/>
              <a:t>type </a:t>
            </a:r>
            <a:r>
              <a:rPr lang="en-US" dirty="0"/>
              <a:t>specifies the message type the user wants to read, and </a:t>
            </a:r>
          </a:p>
          <a:p>
            <a:pPr lvl="1"/>
            <a:r>
              <a:rPr lang="en-US" i="1" dirty="0"/>
              <a:t>flag</a:t>
            </a:r>
            <a:r>
              <a:rPr lang="en-US" dirty="0"/>
              <a:t> specifies what the kernel should do if no messages are on the queue. </a:t>
            </a:r>
          </a:p>
          <a:p>
            <a:pPr lvl="1"/>
            <a:r>
              <a:rPr lang="en-US" dirty="0"/>
              <a:t>The return value, </a:t>
            </a:r>
            <a:r>
              <a:rPr lang="en-US" i="1" dirty="0"/>
              <a:t>count</a:t>
            </a:r>
            <a:r>
              <a:rPr lang="en-US" dirty="0"/>
              <a:t>, is the number of bytes returned to the user.</a:t>
            </a:r>
            <a:endParaRPr lang="en-IN" dirty="0"/>
          </a:p>
        </p:txBody>
      </p:sp>
    </p:spTree>
    <p:extLst>
      <p:ext uri="{BB962C8B-B14F-4D97-AF65-F5344CB8AC3E}">
        <p14:creationId xmlns:p14="http://schemas.microsoft.com/office/powerpoint/2010/main" val="236755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09D0E5E8-A027-43B0-871E-ED73DF85B2CC}"/>
              </a:ext>
            </a:extLst>
          </p:cNvPr>
          <p:cNvSpPr>
            <a:spLocks noGrp="1" noChangeArrowheads="1"/>
          </p:cNvSpPr>
          <p:nvPr>
            <p:ph type="title"/>
          </p:nvPr>
        </p:nvSpPr>
        <p:spPr>
          <a:xfrm>
            <a:off x="838200" y="365125"/>
            <a:ext cx="10515600" cy="1325563"/>
          </a:xfrm>
        </p:spPr>
        <p:txBody>
          <a:bodyPr>
            <a:normAutofit/>
          </a:bodyPr>
          <a:lstStyle/>
          <a:p>
            <a:r>
              <a:rPr lang="en-US" altLang="en-US" dirty="0"/>
              <a:t>Interprocess Communication</a:t>
            </a:r>
          </a:p>
        </p:txBody>
      </p:sp>
      <p:sp>
        <p:nvSpPr>
          <p:cNvPr id="59395" name="Content Placeholder 2">
            <a:extLst>
              <a:ext uri="{FF2B5EF4-FFF2-40B4-BE49-F238E27FC236}">
                <a16:creationId xmlns:a16="http://schemas.microsoft.com/office/drawing/2014/main" id="{2EF26BE1-FCB0-440F-8834-E9B667D36DB4}"/>
              </a:ext>
            </a:extLst>
          </p:cNvPr>
          <p:cNvSpPr>
            <a:spLocks noGrp="1" noChangeArrowheads="1"/>
          </p:cNvSpPr>
          <p:nvPr>
            <p:ph idx="1"/>
          </p:nvPr>
        </p:nvSpPr>
        <p:spPr>
          <a:xfrm>
            <a:off x="838200" y="1825625"/>
            <a:ext cx="10515600" cy="4351338"/>
          </a:xfrm>
        </p:spPr>
        <p:txBody>
          <a:bodyPr>
            <a:normAutofit/>
          </a:bodyPr>
          <a:lstStyle/>
          <a:p>
            <a:r>
              <a:rPr lang="en-IN" altLang="en-US" dirty="0"/>
              <a:t>Cooperating processes require an inter-process communication (IPC) mechanism that will allow them to exchange data</a:t>
            </a:r>
          </a:p>
          <a:p>
            <a:pPr lvl="1"/>
            <a:r>
              <a:rPr lang="en-IN" altLang="en-US" dirty="0"/>
              <a:t>Send data to and </a:t>
            </a:r>
          </a:p>
          <a:p>
            <a:pPr lvl="1"/>
            <a:r>
              <a:rPr lang="en-IN" altLang="en-US" dirty="0"/>
              <a:t>Receive data from each other</a:t>
            </a:r>
          </a:p>
          <a:p>
            <a:r>
              <a:rPr lang="en-US" altLang="en-US" dirty="0"/>
              <a:t>Two</a:t>
            </a:r>
            <a:r>
              <a:rPr lang="en-IN" altLang="en-US" dirty="0"/>
              <a:t> fundamental models of </a:t>
            </a:r>
            <a:r>
              <a:rPr lang="en-IN" altLang="en-US" dirty="0" err="1"/>
              <a:t>interprocess</a:t>
            </a:r>
            <a:r>
              <a:rPr lang="en-IN" altLang="en-US" dirty="0"/>
              <a:t> communication:</a:t>
            </a:r>
            <a:endParaRPr lang="en-US" altLang="en-US" dirty="0"/>
          </a:p>
          <a:p>
            <a:pPr lvl="1"/>
            <a:r>
              <a:rPr lang="en-US" altLang="en-US" dirty="0"/>
              <a:t>Shared memory</a:t>
            </a:r>
          </a:p>
          <a:p>
            <a:pPr lvl="1"/>
            <a:r>
              <a:rPr lang="en-US" altLang="en-US" dirty="0"/>
              <a:t>Message passing</a:t>
            </a:r>
          </a:p>
          <a:p>
            <a:pPr lvl="1"/>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C1F-ACA2-4E6A-A7F8-A5BC28401FA9}"/>
              </a:ext>
            </a:extLst>
          </p:cNvPr>
          <p:cNvSpPr>
            <a:spLocks noGrp="1"/>
          </p:cNvSpPr>
          <p:nvPr>
            <p:ph type="title"/>
          </p:nvPr>
        </p:nvSpPr>
        <p:spPr/>
        <p:txBody>
          <a:bodyPr/>
          <a:lstStyle/>
          <a:p>
            <a:r>
              <a:rPr lang="en-US" dirty="0"/>
              <a:t>IPC- Unix System V: </a:t>
            </a:r>
            <a:r>
              <a:rPr lang="en-IN" dirty="0"/>
              <a:t>Messages</a:t>
            </a:r>
          </a:p>
        </p:txBody>
      </p:sp>
      <p:pic>
        <p:nvPicPr>
          <p:cNvPr id="5" name="Content Placeholder 4">
            <a:extLst>
              <a:ext uri="{FF2B5EF4-FFF2-40B4-BE49-F238E27FC236}">
                <a16:creationId xmlns:a16="http://schemas.microsoft.com/office/drawing/2014/main" id="{2A7BFD4E-B487-457F-ACE7-2838DE66C5EF}"/>
              </a:ext>
            </a:extLst>
          </p:cNvPr>
          <p:cNvPicPr>
            <a:picLocks noGrp="1" noChangeAspect="1"/>
          </p:cNvPicPr>
          <p:nvPr>
            <p:ph sz="half" idx="1"/>
          </p:nvPr>
        </p:nvPicPr>
        <p:blipFill>
          <a:blip r:embed="rId2"/>
          <a:stretch>
            <a:fillRect/>
          </a:stretch>
        </p:blipFill>
        <p:spPr>
          <a:xfrm>
            <a:off x="610917" y="1325083"/>
            <a:ext cx="3942609" cy="5524981"/>
          </a:xfrm>
        </p:spPr>
      </p:pic>
      <p:sp>
        <p:nvSpPr>
          <p:cNvPr id="3" name="Content Placeholder 2">
            <a:extLst>
              <a:ext uri="{FF2B5EF4-FFF2-40B4-BE49-F238E27FC236}">
                <a16:creationId xmlns:a16="http://schemas.microsoft.com/office/drawing/2014/main" id="{8199D686-4F97-4CD7-8490-9EE8B1F5241E}"/>
              </a:ext>
            </a:extLst>
          </p:cNvPr>
          <p:cNvSpPr>
            <a:spLocks noGrp="1"/>
          </p:cNvSpPr>
          <p:nvPr>
            <p:ph sz="half" idx="2"/>
          </p:nvPr>
        </p:nvSpPr>
        <p:spPr>
          <a:xfrm>
            <a:off x="6172200" y="1825624"/>
            <a:ext cx="5181600" cy="4833793"/>
          </a:xfrm>
        </p:spPr>
        <p:txBody>
          <a:bodyPr>
            <a:normAutofit fontScale="92500" lnSpcReduction="10000"/>
          </a:bodyPr>
          <a:lstStyle/>
          <a:p>
            <a:r>
              <a:rPr lang="en-US" sz="1600" dirty="0"/>
              <a:t>The kernel checks that the user has the necessary access rights to the message queue.</a:t>
            </a:r>
          </a:p>
          <a:p>
            <a:r>
              <a:rPr lang="en-US" sz="1600" dirty="0"/>
              <a:t>If the requested message type is 0, the kernel finds the first message on the linked list. </a:t>
            </a:r>
          </a:p>
          <a:p>
            <a:r>
              <a:rPr lang="en-US" sz="1600" dirty="0"/>
              <a:t>If its size is less than or equal to the size requested by the user, the kernel copies the message data to the user data structure and adjusts its internal structures appropriately: </a:t>
            </a:r>
          </a:p>
          <a:p>
            <a:pPr lvl="1"/>
            <a:r>
              <a:rPr lang="en-US" sz="1400" dirty="0"/>
              <a:t>It decrements the count of messages on the queue and </a:t>
            </a:r>
          </a:p>
          <a:p>
            <a:pPr lvl="1"/>
            <a:r>
              <a:rPr lang="en-US" sz="1400" dirty="0"/>
              <a:t>The number of data bytes on the queue, </a:t>
            </a:r>
          </a:p>
          <a:p>
            <a:pPr lvl="1"/>
            <a:r>
              <a:rPr lang="en-US" sz="1400" dirty="0"/>
              <a:t>Sets the receive time and receiving process ID, </a:t>
            </a:r>
          </a:p>
          <a:p>
            <a:pPr lvl="1"/>
            <a:r>
              <a:rPr lang="en-US" sz="1400" dirty="0"/>
              <a:t>Adjusts the linked list, and </a:t>
            </a:r>
          </a:p>
          <a:p>
            <a:pPr lvl="1"/>
            <a:r>
              <a:rPr lang="en-US" sz="1400" dirty="0"/>
              <a:t>Frees the kernel space that had stored the message data. </a:t>
            </a:r>
          </a:p>
          <a:p>
            <a:pPr lvl="1"/>
            <a:r>
              <a:rPr lang="en-US" sz="1400" dirty="0"/>
              <a:t>If processes were waiting to send messages because there was no room on the list, the kernel awaken them. </a:t>
            </a:r>
          </a:p>
          <a:p>
            <a:r>
              <a:rPr lang="en-US" sz="1600" dirty="0"/>
              <a:t>If the message is bigger than </a:t>
            </a:r>
            <a:r>
              <a:rPr lang="en-US" sz="1600" dirty="0" err="1"/>
              <a:t>maxcount</a:t>
            </a:r>
            <a:r>
              <a:rPr lang="en-US" sz="1600" dirty="0"/>
              <a:t> specified by the user, the kernel returns an error for the system call and leaves the message on the queue. </a:t>
            </a:r>
          </a:p>
          <a:p>
            <a:r>
              <a:rPr lang="en-US" sz="1600" dirty="0"/>
              <a:t>If the process ignores size constraints, however (bit MSG_NOERROR is set in flag), the kernel truncates the message, returns the requested number of bytes, and removes the entire message from the list.</a:t>
            </a:r>
            <a:endParaRPr lang="en-IN" sz="1600" dirty="0"/>
          </a:p>
        </p:txBody>
      </p:sp>
    </p:spTree>
    <p:extLst>
      <p:ext uri="{BB962C8B-B14F-4D97-AF65-F5344CB8AC3E}">
        <p14:creationId xmlns:p14="http://schemas.microsoft.com/office/powerpoint/2010/main" val="21308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Autofit/>
          </a:bodyPr>
          <a:lstStyle/>
          <a:p>
            <a:r>
              <a:rPr lang="en-US" sz="2400" b="1" dirty="0">
                <a:solidFill>
                  <a:srgbClr val="C00000"/>
                </a:solidFill>
              </a:rPr>
              <a:t>Message Type</a:t>
            </a:r>
          </a:p>
          <a:p>
            <a:r>
              <a:rPr lang="en-US" sz="2400" dirty="0"/>
              <a:t>A process can receive messages of a particular type by setting the </a:t>
            </a:r>
            <a:r>
              <a:rPr lang="en-US" sz="2400" dirty="0">
                <a:solidFill>
                  <a:srgbClr val="C00000"/>
                </a:solidFill>
              </a:rPr>
              <a:t>type parameter </a:t>
            </a:r>
            <a:r>
              <a:rPr lang="en-US" sz="2400" dirty="0"/>
              <a:t>appropriately. </a:t>
            </a:r>
          </a:p>
          <a:p>
            <a:r>
              <a:rPr lang="en-US" sz="2400" dirty="0"/>
              <a:t>If it is a </a:t>
            </a:r>
            <a:r>
              <a:rPr lang="en-US" sz="2400" dirty="0">
                <a:solidFill>
                  <a:srgbClr val="C00000"/>
                </a:solidFill>
              </a:rPr>
              <a:t>positive</a:t>
            </a:r>
            <a:r>
              <a:rPr lang="en-US" sz="2400" dirty="0"/>
              <a:t> integer, the kernel returns the </a:t>
            </a:r>
            <a:r>
              <a:rPr lang="en-US" sz="2400" dirty="0">
                <a:solidFill>
                  <a:srgbClr val="C00000"/>
                </a:solidFill>
              </a:rPr>
              <a:t>first message of the given type</a:t>
            </a:r>
            <a:r>
              <a:rPr lang="en-US" sz="2400" dirty="0"/>
              <a:t>. </a:t>
            </a:r>
          </a:p>
          <a:p>
            <a:r>
              <a:rPr lang="en-US" sz="2400" dirty="0"/>
              <a:t>If it is </a:t>
            </a:r>
            <a:r>
              <a:rPr lang="en-US" sz="2400" dirty="0">
                <a:solidFill>
                  <a:srgbClr val="C00000"/>
                </a:solidFill>
              </a:rPr>
              <a:t>negative</a:t>
            </a:r>
            <a:r>
              <a:rPr lang="en-US" sz="2400" dirty="0"/>
              <a:t>, the kernel </a:t>
            </a:r>
            <a:r>
              <a:rPr lang="en-US" sz="2400" dirty="0">
                <a:solidFill>
                  <a:srgbClr val="C00000"/>
                </a:solidFill>
              </a:rPr>
              <a:t>finds the lowest type </a:t>
            </a:r>
            <a:r>
              <a:rPr lang="en-US" sz="2400" dirty="0"/>
              <a:t>of all messages on the queue, provided it </a:t>
            </a:r>
            <a:r>
              <a:rPr lang="en-US" sz="2400" dirty="0">
                <a:solidFill>
                  <a:srgbClr val="C00000"/>
                </a:solidFill>
              </a:rPr>
              <a:t>is less than or equal to the absolute value of type</a:t>
            </a:r>
            <a:r>
              <a:rPr lang="en-US" sz="2400" dirty="0"/>
              <a:t>, and returns the first message of that type. </a:t>
            </a:r>
          </a:p>
          <a:p>
            <a:pPr lvl="1"/>
            <a:r>
              <a:rPr lang="en-US" sz="2000" dirty="0"/>
              <a:t>For example, if a queue contains three messages whose types are 3, 1, and 2, respectively, and a user requests a message with type -2, the kernel returns the message of type 1. </a:t>
            </a:r>
          </a:p>
          <a:p>
            <a:r>
              <a:rPr lang="en-US" sz="2400" dirty="0"/>
              <a:t>In all cases, if no messages on the queue satisfy the receive request, the kernel puts the process to </a:t>
            </a:r>
            <a:r>
              <a:rPr lang="en-US" sz="2400" dirty="0">
                <a:solidFill>
                  <a:srgbClr val="C00000"/>
                </a:solidFill>
              </a:rPr>
              <a:t>sleep</a:t>
            </a:r>
            <a:r>
              <a:rPr lang="en-US" sz="2400" dirty="0"/>
              <a:t>, unless the process had specified to return immediately by setting the </a:t>
            </a:r>
            <a:r>
              <a:rPr lang="en-US" sz="2400" dirty="0">
                <a:solidFill>
                  <a:srgbClr val="C00000"/>
                </a:solidFill>
              </a:rPr>
              <a:t>IPC_NOWAIT </a:t>
            </a:r>
            <a:r>
              <a:rPr lang="en-US" sz="2400" dirty="0"/>
              <a:t>bit in flag.</a:t>
            </a:r>
            <a:endParaRPr lang="en-IN" sz="2400" dirty="0"/>
          </a:p>
        </p:txBody>
      </p:sp>
    </p:spTree>
    <p:extLst>
      <p:ext uri="{BB962C8B-B14F-4D97-AF65-F5344CB8AC3E}">
        <p14:creationId xmlns:p14="http://schemas.microsoft.com/office/powerpoint/2010/main" val="392182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a:xfrm>
            <a:off x="173182" y="300471"/>
            <a:ext cx="10515600" cy="1325563"/>
          </a:xfrm>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sz="half" idx="1"/>
          </p:nvPr>
        </p:nvSpPr>
        <p:spPr>
          <a:xfrm>
            <a:off x="838200" y="1626034"/>
            <a:ext cx="6366164" cy="4857893"/>
          </a:xfrm>
        </p:spPr>
        <p:txBody>
          <a:bodyPr>
            <a:normAutofit fontScale="92500" lnSpcReduction="20000"/>
          </a:bodyPr>
          <a:lstStyle/>
          <a:p>
            <a:r>
              <a:rPr lang="en-US" sz="1800" b="1" dirty="0"/>
              <a:t>Client-Server Communication</a:t>
            </a:r>
          </a:p>
          <a:p>
            <a:r>
              <a:rPr lang="en-US" sz="1800" dirty="0"/>
              <a:t>Server may receive requests from client processes to provide information from a database; the server process is a single point of access to the database, making consistency and security easier. </a:t>
            </a:r>
          </a:p>
          <a:p>
            <a:r>
              <a:rPr lang="en-US" sz="1800" dirty="0"/>
              <a:t>The server creates a message structure by setting the IPC_CREAT flag in the </a:t>
            </a:r>
            <a:r>
              <a:rPr lang="en-US" sz="1800" i="1" dirty="0" err="1"/>
              <a:t>msgget</a:t>
            </a:r>
            <a:r>
              <a:rPr lang="en-US" sz="1800" dirty="0"/>
              <a:t> call and receives all messages of type 1 - requests from client processes. </a:t>
            </a:r>
          </a:p>
          <a:p>
            <a:r>
              <a:rPr lang="en-US" sz="1800" dirty="0"/>
              <a:t>It reads the message text, finds the process ID of the client process, and sets the return message type to the client process ID.</a:t>
            </a:r>
          </a:p>
          <a:p>
            <a:r>
              <a:rPr lang="en-US" sz="1800" dirty="0"/>
              <a:t>Here, it sends its process ID back to the client process in the message text, and the client process receives messages whose message type equals its process ID.</a:t>
            </a:r>
          </a:p>
          <a:p>
            <a:r>
              <a:rPr lang="en-US" sz="1800" dirty="0"/>
              <a:t>Thus, the server process receives only messages sent to it by client processes, and client processes receive only messages sent to them by the server. </a:t>
            </a:r>
          </a:p>
          <a:p>
            <a:r>
              <a:rPr lang="en-US" sz="1800" dirty="0"/>
              <a:t>The processes cooperate to set up multiple channels on one message queue.</a:t>
            </a:r>
          </a:p>
          <a:p>
            <a:r>
              <a:rPr lang="en-US" sz="1800" dirty="0"/>
              <a:t>The process catches signals and calls the function cleanup to remove the message queue from the system</a:t>
            </a:r>
            <a:endParaRPr lang="en-IN" sz="1800" dirty="0"/>
          </a:p>
        </p:txBody>
      </p:sp>
      <p:pic>
        <p:nvPicPr>
          <p:cNvPr id="8" name="Content Placeholder 7">
            <a:extLst>
              <a:ext uri="{FF2B5EF4-FFF2-40B4-BE49-F238E27FC236}">
                <a16:creationId xmlns:a16="http://schemas.microsoft.com/office/drawing/2014/main" id="{24D9CA4E-AAA0-4430-A1D1-84070BEDA26C}"/>
              </a:ext>
            </a:extLst>
          </p:cNvPr>
          <p:cNvPicPr>
            <a:picLocks noGrp="1" noChangeAspect="1"/>
          </p:cNvPicPr>
          <p:nvPr>
            <p:ph sz="half" idx="2"/>
          </p:nvPr>
        </p:nvPicPr>
        <p:blipFill rotWithShape="1">
          <a:blip r:embed="rId2"/>
          <a:srcRect b="4463"/>
          <a:stretch/>
        </p:blipFill>
        <p:spPr>
          <a:xfrm>
            <a:off x="7629236" y="15468"/>
            <a:ext cx="4389582" cy="6842532"/>
          </a:xfrm>
        </p:spPr>
      </p:pic>
    </p:spTree>
    <p:extLst>
      <p:ext uri="{BB962C8B-B14F-4D97-AF65-F5344CB8AC3E}">
        <p14:creationId xmlns:p14="http://schemas.microsoft.com/office/powerpoint/2010/main" val="82495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a:xfrm>
            <a:off x="163946" y="281998"/>
            <a:ext cx="7215909" cy="1325563"/>
          </a:xfrm>
        </p:spPr>
        <p:txBody>
          <a:bodyPr>
            <a:normAutofit/>
          </a:bodyPr>
          <a:lstStyle/>
          <a:p>
            <a:r>
              <a:rPr lang="en-US" sz="4000" dirty="0"/>
              <a:t>IPC- Unix System V: </a:t>
            </a:r>
            <a:r>
              <a:rPr lang="en-IN" sz="4000" dirty="0"/>
              <a:t>Messages</a:t>
            </a:r>
          </a:p>
        </p:txBody>
      </p:sp>
      <p:pic>
        <p:nvPicPr>
          <p:cNvPr id="8" name="Content Placeholder 7">
            <a:extLst>
              <a:ext uri="{FF2B5EF4-FFF2-40B4-BE49-F238E27FC236}">
                <a16:creationId xmlns:a16="http://schemas.microsoft.com/office/drawing/2014/main" id="{537F445B-70E2-4F16-A8C6-9D4AC10D0D51}"/>
              </a:ext>
            </a:extLst>
          </p:cNvPr>
          <p:cNvPicPr>
            <a:picLocks noGrp="1" noChangeAspect="1"/>
          </p:cNvPicPr>
          <p:nvPr>
            <p:ph sz="half" idx="2"/>
          </p:nvPr>
        </p:nvPicPr>
        <p:blipFill>
          <a:blip r:embed="rId2"/>
          <a:stretch>
            <a:fillRect/>
          </a:stretch>
        </p:blipFill>
        <p:spPr>
          <a:xfrm>
            <a:off x="7490692" y="77190"/>
            <a:ext cx="4396942" cy="6703620"/>
          </a:xfrm>
        </p:spPr>
      </p:pic>
      <p:pic>
        <p:nvPicPr>
          <p:cNvPr id="6" name="Content Placeholder 8">
            <a:extLst>
              <a:ext uri="{FF2B5EF4-FFF2-40B4-BE49-F238E27FC236}">
                <a16:creationId xmlns:a16="http://schemas.microsoft.com/office/drawing/2014/main" id="{A38B7469-47FD-4C55-9379-1390ED9B525F}"/>
              </a:ext>
            </a:extLst>
          </p:cNvPr>
          <p:cNvPicPr>
            <a:picLocks noGrp="1" noChangeAspect="1"/>
          </p:cNvPicPr>
          <p:nvPr>
            <p:ph sz="half" idx="1"/>
          </p:nvPr>
        </p:nvPicPr>
        <p:blipFill>
          <a:blip r:embed="rId3"/>
          <a:stretch>
            <a:fillRect/>
          </a:stretch>
        </p:blipFill>
        <p:spPr>
          <a:xfrm>
            <a:off x="822037" y="1373041"/>
            <a:ext cx="5273963" cy="5355005"/>
          </a:xfrm>
        </p:spPr>
      </p:pic>
    </p:spTree>
    <p:extLst>
      <p:ext uri="{BB962C8B-B14F-4D97-AF65-F5344CB8AC3E}">
        <p14:creationId xmlns:p14="http://schemas.microsoft.com/office/powerpoint/2010/main" val="3079124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Messages</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fontScale="92500" lnSpcReduction="10000"/>
          </a:bodyPr>
          <a:lstStyle/>
          <a:p>
            <a:r>
              <a:rPr lang="en-US" dirty="0"/>
              <a:t>A process can query</a:t>
            </a:r>
          </a:p>
          <a:p>
            <a:pPr lvl="1"/>
            <a:r>
              <a:rPr lang="en-US" dirty="0"/>
              <a:t>The status of a message descriptor, </a:t>
            </a:r>
          </a:p>
          <a:p>
            <a:pPr lvl="1"/>
            <a:r>
              <a:rPr lang="en-US" dirty="0"/>
              <a:t>Set its status, and </a:t>
            </a:r>
          </a:p>
          <a:p>
            <a:pPr lvl="1"/>
            <a:r>
              <a:rPr lang="en-US" dirty="0"/>
              <a:t>Remove a message descriptor</a:t>
            </a:r>
          </a:p>
          <a:p>
            <a:r>
              <a:rPr lang="en-US" dirty="0"/>
              <a:t>The syntax of the call is</a:t>
            </a:r>
          </a:p>
          <a:p>
            <a:pPr marL="0" indent="0" algn="ctr">
              <a:buNone/>
            </a:pPr>
            <a:r>
              <a:rPr lang="en-US" i="1" dirty="0" err="1">
                <a:solidFill>
                  <a:srgbClr val="C00000"/>
                </a:solidFill>
              </a:rPr>
              <a:t>msgctl</a:t>
            </a:r>
            <a:r>
              <a:rPr lang="en-US" dirty="0">
                <a:solidFill>
                  <a:srgbClr val="C00000"/>
                </a:solidFill>
              </a:rPr>
              <a:t>(id, </a:t>
            </a:r>
            <a:r>
              <a:rPr lang="en-US" dirty="0" err="1">
                <a:solidFill>
                  <a:srgbClr val="C00000"/>
                </a:solidFill>
              </a:rPr>
              <a:t>cmd</a:t>
            </a:r>
            <a:r>
              <a:rPr lang="en-US" dirty="0">
                <a:solidFill>
                  <a:srgbClr val="C00000"/>
                </a:solidFill>
              </a:rPr>
              <a:t>, </a:t>
            </a:r>
            <a:r>
              <a:rPr lang="en-US" dirty="0" err="1">
                <a:solidFill>
                  <a:srgbClr val="C00000"/>
                </a:solidFill>
              </a:rPr>
              <a:t>mstatbuf</a:t>
            </a:r>
            <a:r>
              <a:rPr lang="en-US" dirty="0">
                <a:solidFill>
                  <a:srgbClr val="C00000"/>
                </a:solidFill>
              </a:rPr>
              <a:t>)</a:t>
            </a:r>
          </a:p>
          <a:p>
            <a:pPr marL="0" indent="0">
              <a:buNone/>
            </a:pPr>
            <a:r>
              <a:rPr lang="en-US" dirty="0"/>
              <a:t>  where </a:t>
            </a:r>
          </a:p>
          <a:p>
            <a:pPr lvl="1"/>
            <a:r>
              <a:rPr lang="en-US" i="1" dirty="0"/>
              <a:t>id</a:t>
            </a:r>
            <a:r>
              <a:rPr lang="en-US" dirty="0"/>
              <a:t> identifies the message descriptor, </a:t>
            </a:r>
          </a:p>
          <a:p>
            <a:pPr lvl="1"/>
            <a:r>
              <a:rPr lang="en-US" i="1" dirty="0" err="1"/>
              <a:t>cmd</a:t>
            </a:r>
            <a:r>
              <a:rPr lang="en-US" dirty="0"/>
              <a:t> specifies the type of command, and</a:t>
            </a:r>
          </a:p>
          <a:p>
            <a:pPr lvl="1"/>
            <a:r>
              <a:rPr lang="en-US" i="1" dirty="0" err="1"/>
              <a:t>mstatbuf</a:t>
            </a:r>
            <a:r>
              <a:rPr lang="en-US" dirty="0"/>
              <a:t> is the address of a user data structure that will contain control parameters or the results of a query. </a:t>
            </a:r>
          </a:p>
          <a:p>
            <a:endParaRPr lang="en-IN" dirty="0"/>
          </a:p>
        </p:txBody>
      </p:sp>
    </p:spTree>
    <p:extLst>
      <p:ext uri="{BB962C8B-B14F-4D97-AF65-F5344CB8AC3E}">
        <p14:creationId xmlns:p14="http://schemas.microsoft.com/office/powerpoint/2010/main" val="21830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a:xfrm>
            <a:off x="838200" y="1825625"/>
            <a:ext cx="10515600" cy="4667250"/>
          </a:xfrm>
        </p:spPr>
        <p:txBody>
          <a:bodyPr>
            <a:normAutofit/>
          </a:bodyPr>
          <a:lstStyle/>
          <a:p>
            <a:r>
              <a:rPr lang="en-US" dirty="0"/>
              <a:t>Process communicate directly with each other by sharing parts of their </a:t>
            </a:r>
            <a:r>
              <a:rPr lang="en-US" u="sng" dirty="0"/>
              <a:t>virtual address space</a:t>
            </a:r>
            <a:r>
              <a:rPr lang="en-US" dirty="0"/>
              <a:t> and then </a:t>
            </a:r>
            <a:r>
              <a:rPr lang="en-US" u="sng" dirty="0"/>
              <a:t>reading and writing the data stored in the </a:t>
            </a:r>
            <a:r>
              <a:rPr lang="en-US" u="sng" dirty="0">
                <a:solidFill>
                  <a:srgbClr val="C00000"/>
                </a:solidFill>
              </a:rPr>
              <a:t>shared memory</a:t>
            </a:r>
            <a:r>
              <a:rPr lang="en-US" dirty="0"/>
              <a:t>. </a:t>
            </a:r>
          </a:p>
          <a:p>
            <a:r>
              <a:rPr lang="en-US" i="1" dirty="0"/>
              <a:t>System calls </a:t>
            </a:r>
          </a:p>
          <a:p>
            <a:r>
              <a:rPr lang="en-US" i="1" dirty="0" err="1"/>
              <a:t>shmget</a:t>
            </a:r>
            <a:r>
              <a:rPr lang="en-US" dirty="0"/>
              <a:t> system call </a:t>
            </a:r>
          </a:p>
          <a:p>
            <a:pPr lvl="1"/>
            <a:r>
              <a:rPr lang="en-US" dirty="0"/>
              <a:t>Creates a new region of shared memory or returns an existing one</a:t>
            </a:r>
          </a:p>
          <a:p>
            <a:r>
              <a:rPr lang="en-US" i="1" dirty="0" err="1"/>
              <a:t>shmat</a:t>
            </a:r>
            <a:r>
              <a:rPr lang="en-US" i="1" dirty="0"/>
              <a:t> </a:t>
            </a:r>
            <a:r>
              <a:rPr lang="en-US" dirty="0"/>
              <a:t>system call </a:t>
            </a:r>
          </a:p>
          <a:p>
            <a:pPr lvl="1"/>
            <a:r>
              <a:rPr lang="en-US" dirty="0"/>
              <a:t>Logically attaches all region to the virtual address space of a process</a:t>
            </a:r>
          </a:p>
        </p:txBody>
      </p:sp>
    </p:spTree>
    <p:extLst>
      <p:ext uri="{BB962C8B-B14F-4D97-AF65-F5344CB8AC3E}">
        <p14:creationId xmlns:p14="http://schemas.microsoft.com/office/powerpoint/2010/main" val="83080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a:xfrm>
            <a:off x="838200" y="1825625"/>
            <a:ext cx="10515600" cy="4667250"/>
          </a:xfrm>
        </p:spPr>
        <p:txBody>
          <a:bodyPr>
            <a:normAutofit/>
          </a:bodyPr>
          <a:lstStyle/>
          <a:p>
            <a:r>
              <a:rPr lang="en-US" i="1" dirty="0" err="1"/>
              <a:t>shmdt</a:t>
            </a:r>
            <a:r>
              <a:rPr lang="en-US" i="1" dirty="0"/>
              <a:t> </a:t>
            </a:r>
            <a:r>
              <a:rPr lang="en-US" dirty="0"/>
              <a:t>system call </a:t>
            </a:r>
          </a:p>
          <a:p>
            <a:pPr lvl="1"/>
            <a:r>
              <a:rPr lang="en-US" dirty="0"/>
              <a:t>Detaches a region from the virtual address space of a process</a:t>
            </a:r>
          </a:p>
          <a:p>
            <a:r>
              <a:rPr lang="en-US" i="1" dirty="0" err="1"/>
              <a:t>shmctl</a:t>
            </a:r>
            <a:r>
              <a:rPr lang="en-US" i="1" dirty="0"/>
              <a:t> </a:t>
            </a:r>
            <a:r>
              <a:rPr lang="en-US" dirty="0"/>
              <a:t>system call </a:t>
            </a:r>
          </a:p>
          <a:p>
            <a:pPr lvl="1"/>
            <a:r>
              <a:rPr lang="en-US" dirty="0"/>
              <a:t>Manipulates various parameters associated with the shared memory. </a:t>
            </a:r>
          </a:p>
          <a:p>
            <a:r>
              <a:rPr lang="en-US" dirty="0"/>
              <a:t>Processes read and write shared memory using the same machine instructions they use to read and write regular memory. </a:t>
            </a:r>
          </a:p>
          <a:p>
            <a:r>
              <a:rPr lang="en-US" dirty="0"/>
              <a:t>After attaching shared memory, it becomes part of the virtual address space of a process, accessible in the same way other virtual addresses are; no system calls are needed to access data in shared memory.</a:t>
            </a:r>
            <a:endParaRPr lang="en-IN" dirty="0"/>
          </a:p>
        </p:txBody>
      </p:sp>
    </p:spTree>
    <p:extLst>
      <p:ext uri="{BB962C8B-B14F-4D97-AF65-F5344CB8AC3E}">
        <p14:creationId xmlns:p14="http://schemas.microsoft.com/office/powerpoint/2010/main" val="28173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a:bodyPr>
          <a:lstStyle/>
          <a:p>
            <a:r>
              <a:rPr lang="en-US" dirty="0"/>
              <a:t>The syntax of the </a:t>
            </a:r>
            <a:r>
              <a:rPr lang="en-US" i="1" dirty="0" err="1"/>
              <a:t>shmget</a:t>
            </a:r>
            <a:r>
              <a:rPr lang="en-US" dirty="0"/>
              <a:t> system call is</a:t>
            </a:r>
          </a:p>
          <a:p>
            <a:pPr marL="0" indent="0" algn="ctr">
              <a:buNone/>
            </a:pPr>
            <a:r>
              <a:rPr lang="en-US" b="1" i="1" dirty="0" err="1">
                <a:solidFill>
                  <a:srgbClr val="C00000"/>
                </a:solidFill>
              </a:rPr>
              <a:t>shmid</a:t>
            </a:r>
            <a:r>
              <a:rPr lang="en-US" b="1" i="1" dirty="0">
                <a:solidFill>
                  <a:srgbClr val="C00000"/>
                </a:solidFill>
              </a:rPr>
              <a:t> = </a:t>
            </a:r>
            <a:r>
              <a:rPr lang="en-US" b="1" i="1" dirty="0" err="1">
                <a:solidFill>
                  <a:srgbClr val="C00000"/>
                </a:solidFill>
              </a:rPr>
              <a:t>shmget</a:t>
            </a:r>
            <a:r>
              <a:rPr lang="en-US" b="1" i="1" dirty="0">
                <a:solidFill>
                  <a:srgbClr val="C00000"/>
                </a:solidFill>
              </a:rPr>
              <a:t> (key, size, flag) ;</a:t>
            </a:r>
          </a:p>
          <a:p>
            <a:pPr marL="0" indent="0">
              <a:buNone/>
            </a:pPr>
            <a:r>
              <a:rPr lang="en-US" dirty="0"/>
              <a:t>		where </a:t>
            </a:r>
            <a:r>
              <a:rPr lang="en-US" i="1" dirty="0"/>
              <a:t>size</a:t>
            </a:r>
            <a:r>
              <a:rPr lang="en-US" dirty="0"/>
              <a:t> is the number of bytes in the region. </a:t>
            </a:r>
          </a:p>
          <a:p>
            <a:r>
              <a:rPr lang="en-US" dirty="0"/>
              <a:t>The kernel searches the shared memory table for the given </a:t>
            </a:r>
            <a:r>
              <a:rPr lang="en-US" i="1" dirty="0"/>
              <a:t>key</a:t>
            </a:r>
          </a:p>
          <a:p>
            <a:pPr lvl="1"/>
            <a:r>
              <a:rPr lang="en-US" dirty="0"/>
              <a:t>If it </a:t>
            </a:r>
            <a:r>
              <a:rPr lang="en-US" dirty="0">
                <a:solidFill>
                  <a:srgbClr val="C00000"/>
                </a:solidFill>
              </a:rPr>
              <a:t>finds an entry </a:t>
            </a:r>
            <a:r>
              <a:rPr lang="en-US" dirty="0"/>
              <a:t>and the permission modes are acceptable, it returns the descriptor for the entry.</a:t>
            </a:r>
          </a:p>
          <a:p>
            <a:pPr lvl="1"/>
            <a:r>
              <a:rPr lang="en-US" dirty="0"/>
              <a:t>If it </a:t>
            </a:r>
            <a:r>
              <a:rPr lang="en-US" dirty="0">
                <a:solidFill>
                  <a:srgbClr val="C00000"/>
                </a:solidFill>
              </a:rPr>
              <a:t>does not find an entry </a:t>
            </a:r>
            <a:r>
              <a:rPr lang="en-US" dirty="0"/>
              <a:t>and the user had set the IPC_CREAT flag to create a new region, the kernel verifies that the size is between system-wide minimum and maximum values and then allocates a region data structure using algorithm </a:t>
            </a:r>
            <a:r>
              <a:rPr lang="en-US" i="1" dirty="0" err="1"/>
              <a:t>allocreg</a:t>
            </a:r>
            <a:r>
              <a:rPr lang="en-US" dirty="0"/>
              <a:t>.</a:t>
            </a:r>
          </a:p>
          <a:p>
            <a:pPr lvl="1"/>
            <a:endParaRPr lang="en-US" sz="1800" dirty="0"/>
          </a:p>
        </p:txBody>
      </p:sp>
    </p:spTree>
    <p:extLst>
      <p:ext uri="{BB962C8B-B14F-4D97-AF65-F5344CB8AC3E}">
        <p14:creationId xmlns:p14="http://schemas.microsoft.com/office/powerpoint/2010/main" val="3591171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a:bodyPr>
          <a:lstStyle/>
          <a:p>
            <a:r>
              <a:rPr lang="en-US" sz="2400" dirty="0"/>
              <a:t>The kernel </a:t>
            </a:r>
            <a:r>
              <a:rPr lang="en-US" sz="2400" dirty="0">
                <a:solidFill>
                  <a:srgbClr val="C00000"/>
                </a:solidFill>
              </a:rPr>
              <a:t>saves</a:t>
            </a:r>
            <a:r>
              <a:rPr lang="en-US" sz="2400" dirty="0"/>
              <a:t> the permission modes, size, and a pointer to the region table entry in the shared memory table and sets a flag there to indicate that no memory is associated with the region. </a:t>
            </a:r>
          </a:p>
          <a:p>
            <a:r>
              <a:rPr lang="en-US" sz="2400" dirty="0"/>
              <a:t>It allocates </a:t>
            </a:r>
            <a:r>
              <a:rPr lang="en-US" sz="2400" dirty="0">
                <a:solidFill>
                  <a:srgbClr val="C00000"/>
                </a:solidFill>
              </a:rPr>
              <a:t>memory</a:t>
            </a:r>
            <a:r>
              <a:rPr lang="en-US" sz="2400" dirty="0"/>
              <a:t> (page tables and so on) for the region </a:t>
            </a:r>
            <a:r>
              <a:rPr lang="en-US" sz="2400" dirty="0">
                <a:solidFill>
                  <a:srgbClr val="C00000"/>
                </a:solidFill>
              </a:rPr>
              <a:t>only when a process attaches the region to its address space</a:t>
            </a:r>
            <a:r>
              <a:rPr lang="en-US" sz="2400" dirty="0"/>
              <a:t>. </a:t>
            </a:r>
          </a:p>
          <a:p>
            <a:r>
              <a:rPr lang="en-US" sz="2400" dirty="0"/>
              <a:t>Kernel also sets a flag on the region table entry to indicate that the </a:t>
            </a:r>
            <a:r>
              <a:rPr lang="en-US" sz="2400" dirty="0">
                <a:solidFill>
                  <a:srgbClr val="C00000"/>
                </a:solidFill>
              </a:rPr>
              <a:t>region</a:t>
            </a:r>
            <a:r>
              <a:rPr lang="en-US" sz="2400" dirty="0"/>
              <a:t> should </a:t>
            </a:r>
            <a:r>
              <a:rPr lang="en-US" sz="2400" dirty="0">
                <a:solidFill>
                  <a:srgbClr val="C00000"/>
                </a:solidFill>
              </a:rPr>
              <a:t>not be freed </a:t>
            </a:r>
            <a:r>
              <a:rPr lang="en-US" sz="2400" dirty="0"/>
              <a:t>when the </a:t>
            </a:r>
            <a:r>
              <a:rPr lang="en-US" sz="2400" dirty="0">
                <a:solidFill>
                  <a:srgbClr val="C00000"/>
                </a:solidFill>
              </a:rPr>
              <a:t>last process attached </a:t>
            </a:r>
            <a:r>
              <a:rPr lang="en-US" sz="2400" dirty="0"/>
              <a:t>to it exits. </a:t>
            </a:r>
          </a:p>
          <a:p>
            <a:r>
              <a:rPr lang="en-US" sz="2400" dirty="0">
                <a:solidFill>
                  <a:srgbClr val="C00000"/>
                </a:solidFill>
              </a:rPr>
              <a:t>Data</a:t>
            </a:r>
            <a:r>
              <a:rPr lang="en-US" sz="2400" dirty="0"/>
              <a:t> in shared memory remains </a:t>
            </a:r>
            <a:r>
              <a:rPr lang="en-US" sz="2400" dirty="0">
                <a:solidFill>
                  <a:srgbClr val="C00000"/>
                </a:solidFill>
              </a:rPr>
              <a:t>intact</a:t>
            </a:r>
            <a:r>
              <a:rPr lang="en-US" sz="2400" dirty="0"/>
              <a:t> even though no processes include it as part of their virtual address space</a:t>
            </a:r>
            <a:endParaRPr lang="en-IN" sz="2400" dirty="0"/>
          </a:p>
        </p:txBody>
      </p:sp>
    </p:spTree>
    <p:extLst>
      <p:ext uri="{BB962C8B-B14F-4D97-AF65-F5344CB8AC3E}">
        <p14:creationId xmlns:p14="http://schemas.microsoft.com/office/powerpoint/2010/main" val="2445524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a:bodyPr>
          <a:lstStyle/>
          <a:p>
            <a:r>
              <a:rPr lang="en-US" sz="2400" b="1" i="1" dirty="0" err="1">
                <a:solidFill>
                  <a:srgbClr val="C00000"/>
                </a:solidFill>
              </a:rPr>
              <a:t>shmat</a:t>
            </a:r>
            <a:r>
              <a:rPr lang="en-US" sz="2400" b="1" i="1" dirty="0">
                <a:solidFill>
                  <a:srgbClr val="C00000"/>
                </a:solidFill>
              </a:rPr>
              <a:t> </a:t>
            </a:r>
            <a:r>
              <a:rPr lang="en-US" sz="2400" b="1" dirty="0">
                <a:solidFill>
                  <a:srgbClr val="C00000"/>
                </a:solidFill>
              </a:rPr>
              <a:t>system call</a:t>
            </a:r>
          </a:p>
          <a:p>
            <a:r>
              <a:rPr lang="en-US" sz="2400" dirty="0"/>
              <a:t>A process attaches a shared memory region to its virtual address space</a:t>
            </a:r>
          </a:p>
          <a:p>
            <a:pPr marL="0" indent="0" algn="ctr">
              <a:buNone/>
            </a:pPr>
            <a:r>
              <a:rPr lang="en-US" sz="2400" i="1" dirty="0" err="1">
                <a:solidFill>
                  <a:srgbClr val="C00000"/>
                </a:solidFill>
              </a:rPr>
              <a:t>virtaddr</a:t>
            </a:r>
            <a:r>
              <a:rPr lang="en-US" sz="2400" i="1" dirty="0">
                <a:solidFill>
                  <a:srgbClr val="C00000"/>
                </a:solidFill>
              </a:rPr>
              <a:t> = </a:t>
            </a:r>
            <a:r>
              <a:rPr lang="en-US" sz="2400" i="1" dirty="0" err="1">
                <a:solidFill>
                  <a:srgbClr val="C00000"/>
                </a:solidFill>
              </a:rPr>
              <a:t>shmat</a:t>
            </a:r>
            <a:r>
              <a:rPr lang="en-US" sz="2400" i="1" dirty="0">
                <a:solidFill>
                  <a:srgbClr val="C00000"/>
                </a:solidFill>
              </a:rPr>
              <a:t>(id, </a:t>
            </a:r>
            <a:r>
              <a:rPr lang="en-US" sz="2400" i="1" dirty="0" err="1">
                <a:solidFill>
                  <a:srgbClr val="C00000"/>
                </a:solidFill>
              </a:rPr>
              <a:t>addr</a:t>
            </a:r>
            <a:r>
              <a:rPr lang="en-US" sz="2400" i="1" dirty="0">
                <a:solidFill>
                  <a:srgbClr val="C00000"/>
                </a:solidFill>
              </a:rPr>
              <a:t>, flags);</a:t>
            </a:r>
          </a:p>
          <a:p>
            <a:r>
              <a:rPr lang="en-US" sz="2400" i="1" dirty="0"/>
              <a:t>Id</a:t>
            </a:r>
            <a:r>
              <a:rPr lang="en-US" sz="2400" dirty="0"/>
              <a:t>, returned by a previous </a:t>
            </a:r>
            <a:r>
              <a:rPr lang="en-US" sz="2400" i="1" dirty="0" err="1"/>
              <a:t>shmget</a:t>
            </a:r>
            <a:r>
              <a:rPr lang="en-US" sz="2400" dirty="0"/>
              <a:t> system call, identifies the shared memory region,</a:t>
            </a:r>
          </a:p>
          <a:p>
            <a:r>
              <a:rPr lang="en-US" sz="2400" i="1" dirty="0" err="1"/>
              <a:t>addr</a:t>
            </a:r>
            <a:r>
              <a:rPr lang="en-US" sz="2400" dirty="0"/>
              <a:t> is the virtual address where the user wants to attach the shared memory, and</a:t>
            </a:r>
          </a:p>
          <a:p>
            <a:r>
              <a:rPr lang="en-US" sz="2400" i="1" dirty="0"/>
              <a:t>flags</a:t>
            </a:r>
            <a:r>
              <a:rPr lang="en-US" sz="2400" dirty="0"/>
              <a:t> specify whether the region is read-only and whether the kernel should round off the user-specified address. </a:t>
            </a:r>
          </a:p>
          <a:p>
            <a:r>
              <a:rPr lang="en-US" sz="2400" dirty="0"/>
              <a:t>The return value, </a:t>
            </a:r>
            <a:r>
              <a:rPr lang="en-US" sz="2400" i="1" dirty="0" err="1"/>
              <a:t>virtaddr</a:t>
            </a:r>
            <a:r>
              <a:rPr lang="en-US" sz="2400" dirty="0"/>
              <a:t>, is the virtual address where the kernel attached the region, not necessarily the value requested by the process.</a:t>
            </a:r>
            <a:endParaRPr lang="en-IN" sz="2400" dirty="0"/>
          </a:p>
        </p:txBody>
      </p:sp>
    </p:spTree>
    <p:extLst>
      <p:ext uri="{BB962C8B-B14F-4D97-AF65-F5344CB8AC3E}">
        <p14:creationId xmlns:p14="http://schemas.microsoft.com/office/powerpoint/2010/main" val="274094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24006AF-9462-4FD7-8602-D757042B979A}"/>
              </a:ext>
            </a:extLst>
          </p:cNvPr>
          <p:cNvSpPr>
            <a:spLocks noGrp="1" noChangeArrowheads="1"/>
          </p:cNvSpPr>
          <p:nvPr>
            <p:ph type="title"/>
          </p:nvPr>
        </p:nvSpPr>
        <p:spPr/>
        <p:txBody>
          <a:bodyPr>
            <a:normAutofit/>
          </a:bodyPr>
          <a:lstStyle/>
          <a:p>
            <a:r>
              <a:rPr lang="en-US" altLang="en-US"/>
              <a:t>Communications Models </a:t>
            </a:r>
          </a:p>
        </p:txBody>
      </p:sp>
      <p:sp>
        <p:nvSpPr>
          <p:cNvPr id="4" name="Content Placeholder 3">
            <a:extLst>
              <a:ext uri="{FF2B5EF4-FFF2-40B4-BE49-F238E27FC236}">
                <a16:creationId xmlns:a16="http://schemas.microsoft.com/office/drawing/2014/main" id="{C4C953F4-10ED-4388-A53C-832F1AB9A8DD}"/>
              </a:ext>
            </a:extLst>
          </p:cNvPr>
          <p:cNvSpPr>
            <a:spLocks noGrp="1"/>
          </p:cNvSpPr>
          <p:nvPr>
            <p:ph sz="half" idx="1"/>
          </p:nvPr>
        </p:nvSpPr>
        <p:spPr/>
        <p:txBody>
          <a:bodyPr>
            <a:normAutofit/>
          </a:bodyPr>
          <a:lstStyle/>
          <a:p>
            <a:r>
              <a:rPr lang="en-IN" altLang="en-US" sz="2400" b="1" dirty="0"/>
              <a:t>Shared-memory model</a:t>
            </a:r>
            <a:endParaRPr lang="en-IN" altLang="en-US" sz="2400" dirty="0"/>
          </a:p>
          <a:p>
            <a:pPr lvl="1"/>
            <a:r>
              <a:rPr lang="en-IN" altLang="en-US" sz="2000" dirty="0"/>
              <a:t>A region of memory that is shared by the cooperating processes is established. Processes can then exchange information by reading and writing data to the shared region.</a:t>
            </a:r>
          </a:p>
          <a:p>
            <a:endParaRPr lang="en-IN" altLang="en-US" sz="2400" dirty="0"/>
          </a:p>
          <a:p>
            <a:endParaRPr lang="en-IN" sz="2400" dirty="0"/>
          </a:p>
        </p:txBody>
      </p:sp>
      <p:sp>
        <p:nvSpPr>
          <p:cNvPr id="11" name="Rectangle 3">
            <a:extLst>
              <a:ext uri="{FF2B5EF4-FFF2-40B4-BE49-F238E27FC236}">
                <a16:creationId xmlns:a16="http://schemas.microsoft.com/office/drawing/2014/main" id="{314B185A-2AA5-418B-A58F-449A82FFF085}"/>
              </a:ext>
            </a:extLst>
          </p:cNvPr>
          <p:cNvSpPr>
            <a:spLocks noChangeArrowheads="1"/>
          </p:cNvSpPr>
          <p:nvPr/>
        </p:nvSpPr>
        <p:spPr bwMode="auto">
          <a:xfrm>
            <a:off x="8851936" y="5853798"/>
            <a:ext cx="207468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500" dirty="0">
                <a:solidFill>
                  <a:srgbClr val="000000"/>
                </a:solidFill>
                <a:latin typeface="Times New Roman" panose="02020603050405020304" pitchFamily="18" charset="0"/>
                <a:cs typeface="Times New Roman" panose="02020603050405020304" pitchFamily="18" charset="0"/>
              </a:rPr>
              <a:t>Fig: Shared memory       </a:t>
            </a:r>
            <a:endParaRPr kumimoji="0" lang="en-US" altLang="en-US" sz="1500" dirty="0">
              <a:latin typeface="Times New Roman" panose="02020603050405020304" pitchFamily="18" charset="0"/>
              <a:cs typeface="Times New Roman" panose="02020603050405020304" pitchFamily="18" charset="0"/>
            </a:endParaRPr>
          </a:p>
        </p:txBody>
      </p:sp>
      <p:pic>
        <p:nvPicPr>
          <p:cNvPr id="13" name="Picture 1">
            <a:extLst>
              <a:ext uri="{FF2B5EF4-FFF2-40B4-BE49-F238E27FC236}">
                <a16:creationId xmlns:a16="http://schemas.microsoft.com/office/drawing/2014/main" id="{6C7A56AD-6DE6-4F09-B196-359AE843DB9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50355" b="7929"/>
          <a:stretch/>
        </p:blipFill>
        <p:spPr bwMode="auto">
          <a:xfrm>
            <a:off x="8106327" y="1825624"/>
            <a:ext cx="3177155" cy="377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sz="half" idx="1"/>
          </p:nvPr>
        </p:nvSpPr>
        <p:spPr>
          <a:xfrm>
            <a:off x="406400" y="1825624"/>
            <a:ext cx="5613400" cy="4878409"/>
          </a:xfrm>
        </p:spPr>
        <p:txBody>
          <a:bodyPr>
            <a:normAutofit lnSpcReduction="10000"/>
          </a:bodyPr>
          <a:lstStyle/>
          <a:p>
            <a:r>
              <a:rPr lang="en-US" sz="1800" dirty="0"/>
              <a:t>When executing the </a:t>
            </a:r>
            <a:r>
              <a:rPr lang="en-US" sz="1800" i="1" dirty="0" err="1"/>
              <a:t>shmat</a:t>
            </a:r>
            <a:r>
              <a:rPr lang="en-US" sz="1800" dirty="0"/>
              <a:t> system call, the kernel verifies that the process has the necessary permissions to access the region.</a:t>
            </a:r>
          </a:p>
          <a:p>
            <a:r>
              <a:rPr lang="en-US" sz="1800" dirty="0"/>
              <a:t>It examines the address the user specifies: If 0, the kernel chooses a convenient virtual address</a:t>
            </a:r>
          </a:p>
          <a:p>
            <a:r>
              <a:rPr lang="en-US" sz="1800" dirty="0"/>
              <a:t>The shared memory must not overlap other regions in the process virtual address space</a:t>
            </a:r>
          </a:p>
          <a:p>
            <a:r>
              <a:rPr lang="en-US" sz="1800" dirty="0"/>
              <a:t>For instance, a process can increase the size of its data region with the </a:t>
            </a:r>
            <a:r>
              <a:rPr lang="en-US" sz="1800" i="1" dirty="0" err="1"/>
              <a:t>brk</a:t>
            </a:r>
            <a:r>
              <a:rPr lang="en-US" sz="1800" dirty="0"/>
              <a:t> system call, and the new data region is virtually contiguous with the previous data region; therefore, the </a:t>
            </a:r>
            <a:r>
              <a:rPr lang="en-US" sz="1800" dirty="0">
                <a:solidFill>
                  <a:srgbClr val="C00000"/>
                </a:solidFill>
              </a:rPr>
              <a:t>kernel should not attach a shared memory region close to the data region</a:t>
            </a:r>
            <a:r>
              <a:rPr lang="en-US" sz="1800" dirty="0"/>
              <a:t>. </a:t>
            </a:r>
          </a:p>
          <a:p>
            <a:r>
              <a:rPr lang="en-US" sz="1800" dirty="0"/>
              <a:t>Similarly, it should </a:t>
            </a:r>
            <a:r>
              <a:rPr lang="en-US" sz="1800" dirty="0">
                <a:solidFill>
                  <a:srgbClr val="C00000"/>
                </a:solidFill>
              </a:rPr>
              <a:t>not place shared memory close to the top of the stack</a:t>
            </a:r>
            <a:r>
              <a:rPr lang="en-US" sz="1800" dirty="0"/>
              <a:t> so that the stack will not grow into it. For example, if the stack grows towards higher addresses</a:t>
            </a:r>
          </a:p>
          <a:p>
            <a:r>
              <a:rPr lang="en-US" sz="1800" dirty="0">
                <a:solidFill>
                  <a:srgbClr val="C00000"/>
                </a:solidFill>
              </a:rPr>
              <a:t>The best place for shared memory is immediately before the start of the stack region</a:t>
            </a:r>
            <a:endParaRPr lang="en-IN" sz="1800" dirty="0">
              <a:solidFill>
                <a:srgbClr val="C00000"/>
              </a:solidFill>
            </a:endParaRPr>
          </a:p>
        </p:txBody>
      </p:sp>
      <p:pic>
        <p:nvPicPr>
          <p:cNvPr id="6" name="Content Placeholder 5">
            <a:extLst>
              <a:ext uri="{FF2B5EF4-FFF2-40B4-BE49-F238E27FC236}">
                <a16:creationId xmlns:a16="http://schemas.microsoft.com/office/drawing/2014/main" id="{C0ABDE58-1A31-4D9E-A14B-6849CAB55B69}"/>
              </a:ext>
            </a:extLst>
          </p:cNvPr>
          <p:cNvPicPr>
            <a:picLocks noGrp="1" noChangeAspect="1"/>
          </p:cNvPicPr>
          <p:nvPr>
            <p:ph sz="half" idx="2"/>
          </p:nvPr>
        </p:nvPicPr>
        <p:blipFill>
          <a:blip r:embed="rId2"/>
          <a:stretch>
            <a:fillRect/>
          </a:stretch>
        </p:blipFill>
        <p:spPr>
          <a:xfrm>
            <a:off x="6407038" y="1330035"/>
            <a:ext cx="5480162" cy="5373999"/>
          </a:xfrm>
        </p:spPr>
      </p:pic>
    </p:spTree>
    <p:extLst>
      <p:ext uri="{BB962C8B-B14F-4D97-AF65-F5344CB8AC3E}">
        <p14:creationId xmlns:p14="http://schemas.microsoft.com/office/powerpoint/2010/main" val="278147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a:bodyPr>
          <a:lstStyle/>
          <a:p>
            <a:r>
              <a:rPr lang="en-US" sz="2400" dirty="0"/>
              <a:t>The kernel checks that the shared memory region fits into the process address space and attaches the region, using algorithm </a:t>
            </a:r>
            <a:r>
              <a:rPr lang="en-US" sz="2400" i="1" dirty="0" err="1"/>
              <a:t>attachreg</a:t>
            </a:r>
            <a:r>
              <a:rPr lang="en-US" sz="2400" dirty="0"/>
              <a:t>. </a:t>
            </a:r>
          </a:p>
          <a:p>
            <a:r>
              <a:rPr lang="en-US" sz="2400" dirty="0"/>
              <a:t>If the calling process is the first to attach the region, the kernel allocates the necessary tables, using algorithm </a:t>
            </a:r>
            <a:r>
              <a:rPr lang="en-US" sz="2400" i="1" dirty="0" err="1"/>
              <a:t>growreg</a:t>
            </a:r>
            <a:r>
              <a:rPr lang="en-US" sz="2400" dirty="0"/>
              <a:t>, adjusts the shared memory table entry field for "last time attached," and returns the virtual address at which it attached the region.</a:t>
            </a:r>
            <a:endParaRPr lang="en-IN" sz="2400" dirty="0"/>
          </a:p>
        </p:txBody>
      </p:sp>
    </p:spTree>
    <p:extLst>
      <p:ext uri="{BB962C8B-B14F-4D97-AF65-F5344CB8AC3E}">
        <p14:creationId xmlns:p14="http://schemas.microsoft.com/office/powerpoint/2010/main" val="1506049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a:bodyPr>
          <a:lstStyle/>
          <a:p>
            <a:r>
              <a:rPr lang="en-US" sz="2400" dirty="0"/>
              <a:t>A process detaches a shared memory region from its virtual address space by</a:t>
            </a:r>
          </a:p>
          <a:p>
            <a:pPr marL="0" indent="0" algn="ctr">
              <a:buNone/>
            </a:pPr>
            <a:r>
              <a:rPr lang="en-US" sz="2400" i="1" dirty="0" err="1">
                <a:solidFill>
                  <a:srgbClr val="C00000"/>
                </a:solidFill>
              </a:rPr>
              <a:t>shmdt</a:t>
            </a:r>
            <a:r>
              <a:rPr lang="en-US" sz="2400" i="1" dirty="0">
                <a:solidFill>
                  <a:srgbClr val="C00000"/>
                </a:solidFill>
              </a:rPr>
              <a:t> (</a:t>
            </a:r>
            <a:r>
              <a:rPr lang="en-US" sz="2400" i="1" dirty="0" err="1">
                <a:solidFill>
                  <a:srgbClr val="C00000"/>
                </a:solidFill>
              </a:rPr>
              <a:t>addr</a:t>
            </a:r>
            <a:r>
              <a:rPr lang="en-US" sz="2400" i="1" dirty="0">
                <a:solidFill>
                  <a:srgbClr val="C00000"/>
                </a:solidFill>
              </a:rPr>
              <a:t>)</a:t>
            </a:r>
          </a:p>
          <a:p>
            <a:r>
              <a:rPr lang="en-US" sz="2400" dirty="0"/>
              <a:t>where </a:t>
            </a:r>
            <a:r>
              <a:rPr lang="en-US" sz="2400" i="1" dirty="0" err="1"/>
              <a:t>addr</a:t>
            </a:r>
            <a:r>
              <a:rPr lang="en-US" sz="2400" dirty="0"/>
              <a:t> is the virtual address returned by a prior </a:t>
            </a:r>
            <a:r>
              <a:rPr lang="en-US" sz="2400" i="1" dirty="0" err="1"/>
              <a:t>shmat</a:t>
            </a:r>
            <a:r>
              <a:rPr lang="en-US" sz="2400" dirty="0"/>
              <a:t> call. </a:t>
            </a:r>
          </a:p>
          <a:p>
            <a:r>
              <a:rPr lang="en-US" sz="2400" dirty="0"/>
              <a:t>The kernel searches for the process region attached at the indicated virtual address and detaches it from the process address space, using algorithm </a:t>
            </a:r>
            <a:r>
              <a:rPr lang="en-US" sz="2400" i="1" dirty="0" err="1"/>
              <a:t>detachreg</a:t>
            </a:r>
            <a:r>
              <a:rPr lang="en-US" sz="2400" dirty="0"/>
              <a:t>.</a:t>
            </a:r>
          </a:p>
          <a:p>
            <a:r>
              <a:rPr lang="en-US" sz="2400" dirty="0"/>
              <a:t>Because the region tables have no back pointers to the shared memory table, the kernel searches the shared memory table for the entry that points to the region and adjusts the field for the time the region was last detached. </a:t>
            </a:r>
            <a:endParaRPr lang="en-IN" sz="2400" dirty="0"/>
          </a:p>
        </p:txBody>
      </p:sp>
    </p:spTree>
    <p:extLst>
      <p:ext uri="{BB962C8B-B14F-4D97-AF65-F5344CB8AC3E}">
        <p14:creationId xmlns:p14="http://schemas.microsoft.com/office/powerpoint/2010/main" val="22742113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a:xfrm>
            <a:off x="838200" y="365125"/>
            <a:ext cx="5257800" cy="1325563"/>
          </a:xfrm>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sz="half" idx="1"/>
          </p:nvPr>
        </p:nvSpPr>
        <p:spPr/>
        <p:txBody>
          <a:bodyPr>
            <a:normAutofit/>
          </a:bodyPr>
          <a:lstStyle/>
          <a:p>
            <a:r>
              <a:rPr lang="en-US" sz="2000" dirty="0"/>
              <a:t>A process creates a 128 K-byte shared memory region </a:t>
            </a:r>
          </a:p>
          <a:p>
            <a:r>
              <a:rPr lang="en-US" sz="2000" dirty="0"/>
              <a:t>Attaches it twice to its address space at different virtual addresses.</a:t>
            </a:r>
          </a:p>
          <a:p>
            <a:r>
              <a:rPr lang="en-US" sz="2000" dirty="0"/>
              <a:t>It writes data in the "first" shared memory and reads it from the ''second" shared memory. </a:t>
            </a:r>
          </a:p>
        </p:txBody>
      </p:sp>
      <p:pic>
        <p:nvPicPr>
          <p:cNvPr id="6" name="Content Placeholder 5">
            <a:extLst>
              <a:ext uri="{FF2B5EF4-FFF2-40B4-BE49-F238E27FC236}">
                <a16:creationId xmlns:a16="http://schemas.microsoft.com/office/drawing/2014/main" id="{66F516D8-7188-4BB2-90C9-F47263A392F0}"/>
              </a:ext>
            </a:extLst>
          </p:cNvPr>
          <p:cNvPicPr>
            <a:picLocks noGrp="1" noChangeAspect="1"/>
          </p:cNvPicPr>
          <p:nvPr>
            <p:ph sz="half" idx="2"/>
          </p:nvPr>
        </p:nvPicPr>
        <p:blipFill>
          <a:blip r:embed="rId2"/>
          <a:stretch>
            <a:fillRect/>
          </a:stretch>
        </p:blipFill>
        <p:spPr>
          <a:xfrm>
            <a:off x="6172202" y="46274"/>
            <a:ext cx="4994562" cy="6743556"/>
          </a:xfrm>
        </p:spPr>
      </p:pic>
    </p:spTree>
    <p:extLst>
      <p:ext uri="{BB962C8B-B14F-4D97-AF65-F5344CB8AC3E}">
        <p14:creationId xmlns:p14="http://schemas.microsoft.com/office/powerpoint/2010/main" val="2919236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27FC-333C-4B57-8F0A-8F062BBDC47D}"/>
              </a:ext>
            </a:extLst>
          </p:cNvPr>
          <p:cNvSpPr>
            <a:spLocks noGrp="1"/>
          </p:cNvSpPr>
          <p:nvPr>
            <p:ph type="title"/>
          </p:nvPr>
        </p:nvSpPr>
        <p:spPr/>
        <p:txBody>
          <a:bodyPr/>
          <a:lstStyle/>
          <a:p>
            <a:r>
              <a:rPr lang="en-US" dirty="0"/>
              <a:t>IPC- Unix System V: </a:t>
            </a:r>
            <a:r>
              <a:rPr lang="en-IN" dirty="0"/>
              <a:t>Shared Memory</a:t>
            </a:r>
          </a:p>
        </p:txBody>
      </p:sp>
      <p:pic>
        <p:nvPicPr>
          <p:cNvPr id="6" name="Content Placeholder 5">
            <a:extLst>
              <a:ext uri="{FF2B5EF4-FFF2-40B4-BE49-F238E27FC236}">
                <a16:creationId xmlns:a16="http://schemas.microsoft.com/office/drawing/2014/main" id="{4EC6BEF8-B966-4419-BAFA-578CF42B9F50}"/>
              </a:ext>
            </a:extLst>
          </p:cNvPr>
          <p:cNvPicPr>
            <a:picLocks noGrp="1" noChangeAspect="1"/>
          </p:cNvPicPr>
          <p:nvPr>
            <p:ph sz="half" idx="1"/>
          </p:nvPr>
        </p:nvPicPr>
        <p:blipFill>
          <a:blip r:embed="rId2"/>
          <a:stretch>
            <a:fillRect/>
          </a:stretch>
        </p:blipFill>
        <p:spPr>
          <a:xfrm>
            <a:off x="932874" y="1310328"/>
            <a:ext cx="4134020" cy="5491357"/>
          </a:xfrm>
        </p:spPr>
      </p:pic>
      <p:sp>
        <p:nvSpPr>
          <p:cNvPr id="4" name="Content Placeholder 3">
            <a:extLst>
              <a:ext uri="{FF2B5EF4-FFF2-40B4-BE49-F238E27FC236}">
                <a16:creationId xmlns:a16="http://schemas.microsoft.com/office/drawing/2014/main" id="{B870747D-0EA3-441F-88E7-A4D9CF5B1875}"/>
              </a:ext>
            </a:extLst>
          </p:cNvPr>
          <p:cNvSpPr>
            <a:spLocks noGrp="1"/>
          </p:cNvSpPr>
          <p:nvPr>
            <p:ph sz="half" idx="2"/>
          </p:nvPr>
        </p:nvSpPr>
        <p:spPr/>
        <p:txBody>
          <a:bodyPr>
            <a:normAutofit fontScale="85000" lnSpcReduction="10000"/>
          </a:bodyPr>
          <a:lstStyle/>
          <a:p>
            <a:r>
              <a:rPr lang="en-US" sz="2800" dirty="0"/>
              <a:t>Figure 11.12 shows another process attaching the same region {it gets only 64K bytes, to show that each process can attach different amounts of a shared memory region) ; it waits until the first process writes a nonzero value in the first word of the shared memory region and then reads the shared memory. </a:t>
            </a:r>
          </a:p>
          <a:p>
            <a:r>
              <a:rPr lang="en-US" sz="2800" dirty="0"/>
              <a:t>The first process pauses to give the second process a chance to execute; when the first process catches a signal, it removes the shared memory region</a:t>
            </a:r>
            <a:endParaRPr lang="en-IN" sz="2800" dirty="0"/>
          </a:p>
          <a:p>
            <a:endParaRPr lang="en-IN" dirty="0"/>
          </a:p>
        </p:txBody>
      </p:sp>
    </p:spTree>
    <p:extLst>
      <p:ext uri="{BB962C8B-B14F-4D97-AF65-F5344CB8AC3E}">
        <p14:creationId xmlns:p14="http://schemas.microsoft.com/office/powerpoint/2010/main" val="4269059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a:bodyPr>
          <a:lstStyle/>
          <a:p>
            <a:r>
              <a:rPr lang="en-US" sz="2400" dirty="0"/>
              <a:t>A process uses the </a:t>
            </a:r>
            <a:r>
              <a:rPr lang="en-US" sz="2400" dirty="0" err="1"/>
              <a:t>shmctl</a:t>
            </a:r>
            <a:r>
              <a:rPr lang="en-US" sz="2400" dirty="0"/>
              <a:t> system call to query status and set parameters for the shared memory region:</a:t>
            </a:r>
          </a:p>
          <a:p>
            <a:pPr marL="0" indent="0" algn="ctr">
              <a:buNone/>
            </a:pPr>
            <a:r>
              <a:rPr lang="en-US" sz="2400" i="1" dirty="0" err="1">
                <a:solidFill>
                  <a:srgbClr val="C00000"/>
                </a:solidFill>
              </a:rPr>
              <a:t>shmctl</a:t>
            </a:r>
            <a:r>
              <a:rPr lang="en-US" sz="2400" i="1" dirty="0">
                <a:solidFill>
                  <a:srgbClr val="C00000"/>
                </a:solidFill>
              </a:rPr>
              <a:t> (id, </a:t>
            </a:r>
            <a:r>
              <a:rPr lang="en-US" sz="2400" i="1" dirty="0" err="1">
                <a:solidFill>
                  <a:srgbClr val="C00000"/>
                </a:solidFill>
              </a:rPr>
              <a:t>cmd</a:t>
            </a:r>
            <a:r>
              <a:rPr lang="en-US" sz="2400" i="1" dirty="0">
                <a:solidFill>
                  <a:srgbClr val="C00000"/>
                </a:solidFill>
              </a:rPr>
              <a:t>, </a:t>
            </a:r>
            <a:r>
              <a:rPr lang="en-US" sz="2400" i="1" dirty="0" err="1">
                <a:solidFill>
                  <a:srgbClr val="C00000"/>
                </a:solidFill>
              </a:rPr>
              <a:t>shmstatbuf</a:t>
            </a:r>
            <a:r>
              <a:rPr lang="en-US" sz="2400" i="1" dirty="0">
                <a:solidFill>
                  <a:srgbClr val="C00000"/>
                </a:solidFill>
              </a:rPr>
              <a:t>) ;</a:t>
            </a:r>
          </a:p>
          <a:p>
            <a:r>
              <a:rPr lang="en-US" sz="2400" i="1" dirty="0"/>
              <a:t>Id</a:t>
            </a:r>
            <a:r>
              <a:rPr lang="en-US" sz="2400" dirty="0"/>
              <a:t> identifies the shared memory table entry, </a:t>
            </a:r>
            <a:r>
              <a:rPr lang="en-US" sz="2400" i="1" dirty="0" err="1"/>
              <a:t>cmd</a:t>
            </a:r>
            <a:r>
              <a:rPr lang="en-US" sz="2400" dirty="0"/>
              <a:t> specifies the type of operation, and </a:t>
            </a:r>
            <a:r>
              <a:rPr lang="en-US" sz="2400" i="1" dirty="0" err="1"/>
              <a:t>shmstatbuf</a:t>
            </a:r>
            <a:r>
              <a:rPr lang="en-US" sz="2400" dirty="0"/>
              <a:t> is the address of a user-level data structure that contains the status information of the shared memory table entry when querying or setting its status.</a:t>
            </a:r>
          </a:p>
          <a:p>
            <a:r>
              <a:rPr lang="en-US" sz="2400" dirty="0"/>
              <a:t>The kernel treats the commands for querying status and changing owner and permissions similar to the implementation for messages. </a:t>
            </a:r>
          </a:p>
        </p:txBody>
      </p:sp>
    </p:spTree>
    <p:extLst>
      <p:ext uri="{BB962C8B-B14F-4D97-AF65-F5344CB8AC3E}">
        <p14:creationId xmlns:p14="http://schemas.microsoft.com/office/powerpoint/2010/main" val="1548863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Shared Memory</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a:bodyPr>
          <a:lstStyle/>
          <a:p>
            <a:r>
              <a:rPr lang="en-US" sz="2400" dirty="0"/>
              <a:t>When removing a shared memory region, the kernel frees the entry and looks at the region table entry: </a:t>
            </a:r>
          </a:p>
          <a:p>
            <a:pPr lvl="1"/>
            <a:r>
              <a:rPr lang="en-US" sz="2000" dirty="0"/>
              <a:t>If no process has the region attached to its virtual address space, it frees the region table entry and all its resources, using algorithm </a:t>
            </a:r>
            <a:r>
              <a:rPr lang="en-US" sz="2000" i="1" dirty="0" err="1"/>
              <a:t>freereg</a:t>
            </a:r>
            <a:r>
              <a:rPr lang="en-US" sz="2000" dirty="0"/>
              <a:t>. </a:t>
            </a:r>
          </a:p>
          <a:p>
            <a:pPr lvl="1"/>
            <a:r>
              <a:rPr lang="en-US" sz="2000" dirty="0"/>
              <a:t>If the region is still attached to some processes (its reference count is greater than 0), the kernel just clears the flag that indicates the region should not be freed when the last process detaches the region. </a:t>
            </a:r>
          </a:p>
          <a:p>
            <a:pPr lvl="1"/>
            <a:r>
              <a:rPr lang="en-US" sz="2000" dirty="0"/>
              <a:t>Processes that are using the shared memory may continue doing so, but no new processes can attach it. When all processes detach the region, the kernel frees the region. </a:t>
            </a:r>
          </a:p>
          <a:p>
            <a:pPr lvl="1"/>
            <a:r>
              <a:rPr lang="en-US" sz="2000" dirty="0"/>
              <a:t>This is analogous to the case in the file system where a process can open a file and continue to access it after it is unlinked</a:t>
            </a:r>
            <a:endParaRPr lang="en-IN" sz="2000" dirty="0"/>
          </a:p>
        </p:txBody>
      </p:sp>
    </p:spTree>
    <p:extLst>
      <p:ext uri="{BB962C8B-B14F-4D97-AF65-F5344CB8AC3E}">
        <p14:creationId xmlns:p14="http://schemas.microsoft.com/office/powerpoint/2010/main" val="25310005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236-2C08-422A-9B4E-C1BB774CB8E0}"/>
              </a:ext>
            </a:extLst>
          </p:cNvPr>
          <p:cNvSpPr>
            <a:spLocks noGrp="1"/>
          </p:cNvSpPr>
          <p:nvPr>
            <p:ph type="title"/>
          </p:nvPr>
        </p:nvSpPr>
        <p:spPr/>
        <p:txBody>
          <a:bodyPr/>
          <a:lstStyle/>
          <a:p>
            <a:r>
              <a:rPr lang="en-US" dirty="0"/>
              <a:t>IPC- Unix System V: </a:t>
            </a:r>
            <a:r>
              <a:rPr lang="en-IN" dirty="0"/>
              <a:t>Semaphore</a:t>
            </a:r>
          </a:p>
        </p:txBody>
      </p:sp>
      <p:sp>
        <p:nvSpPr>
          <p:cNvPr id="3" name="Content Placeholder 2">
            <a:extLst>
              <a:ext uri="{FF2B5EF4-FFF2-40B4-BE49-F238E27FC236}">
                <a16:creationId xmlns:a16="http://schemas.microsoft.com/office/drawing/2014/main" id="{0F5020BC-460D-40CE-9F53-B22972D8A3D1}"/>
              </a:ext>
            </a:extLst>
          </p:cNvPr>
          <p:cNvSpPr>
            <a:spLocks noGrp="1"/>
          </p:cNvSpPr>
          <p:nvPr>
            <p:ph idx="1"/>
          </p:nvPr>
        </p:nvSpPr>
        <p:spPr/>
        <p:txBody>
          <a:bodyPr>
            <a:normAutofit fontScale="92500" lnSpcReduction="20000"/>
          </a:bodyPr>
          <a:lstStyle/>
          <a:p>
            <a:r>
              <a:rPr lang="en-US" dirty="0"/>
              <a:t>Before Semaphore:</a:t>
            </a:r>
          </a:p>
          <a:p>
            <a:pPr lvl="1"/>
            <a:r>
              <a:rPr lang="en-US" dirty="0"/>
              <a:t>A process would create a lock file with the </a:t>
            </a:r>
            <a:r>
              <a:rPr lang="en-US" dirty="0" err="1"/>
              <a:t>creat</a:t>
            </a:r>
            <a:r>
              <a:rPr lang="en-US" dirty="0"/>
              <a:t> system call if it wanted to lock a resource.</a:t>
            </a:r>
          </a:p>
          <a:p>
            <a:pPr lvl="1"/>
            <a:r>
              <a:rPr lang="en-US" dirty="0"/>
              <a:t>The </a:t>
            </a:r>
            <a:r>
              <a:rPr lang="en-US" dirty="0" err="1"/>
              <a:t>creat</a:t>
            </a:r>
            <a:r>
              <a:rPr lang="en-US" dirty="0"/>
              <a:t> fails if the file already exists, and the process would assume that another process had the resource locked. </a:t>
            </a:r>
          </a:p>
          <a:p>
            <a:r>
              <a:rPr lang="en-US" dirty="0"/>
              <a:t>The major disadvantages</a:t>
            </a:r>
          </a:p>
          <a:p>
            <a:pPr lvl="1"/>
            <a:r>
              <a:rPr lang="en-US" dirty="0"/>
              <a:t>The process does not know when to try again, and </a:t>
            </a:r>
          </a:p>
          <a:p>
            <a:pPr lvl="1"/>
            <a:r>
              <a:rPr lang="en-US" dirty="0"/>
              <a:t>Lock files may inadvertently be left behind when the system crashes or is rebooted.</a:t>
            </a:r>
          </a:p>
          <a:p>
            <a:r>
              <a:rPr lang="en-US" dirty="0">
                <a:solidFill>
                  <a:srgbClr val="C00000"/>
                </a:solidFill>
              </a:rPr>
              <a:t>Solution: </a:t>
            </a:r>
          </a:p>
          <a:p>
            <a:pPr lvl="1"/>
            <a:r>
              <a:rPr lang="en-US" dirty="0"/>
              <a:t>Dekker algorithm, proposed by Dijkstra that describes an implementation of semaphores</a:t>
            </a:r>
          </a:p>
          <a:p>
            <a:pPr lvl="1"/>
            <a:r>
              <a:rPr lang="en-US" dirty="0"/>
              <a:t>Allow processes to synchronize execution by doing a set of operations atomically on a set of semaphores</a:t>
            </a:r>
            <a:endParaRPr lang="en-IN" dirty="0"/>
          </a:p>
        </p:txBody>
      </p:sp>
    </p:spTree>
    <p:extLst>
      <p:ext uri="{BB962C8B-B14F-4D97-AF65-F5344CB8AC3E}">
        <p14:creationId xmlns:p14="http://schemas.microsoft.com/office/powerpoint/2010/main" val="64780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236-2C08-422A-9B4E-C1BB774CB8E0}"/>
              </a:ext>
            </a:extLst>
          </p:cNvPr>
          <p:cNvSpPr>
            <a:spLocks noGrp="1"/>
          </p:cNvSpPr>
          <p:nvPr>
            <p:ph type="title"/>
          </p:nvPr>
        </p:nvSpPr>
        <p:spPr/>
        <p:txBody>
          <a:bodyPr/>
          <a:lstStyle/>
          <a:p>
            <a:r>
              <a:rPr lang="en-US" dirty="0"/>
              <a:t>IPC- Unix System V: </a:t>
            </a:r>
            <a:r>
              <a:rPr lang="en-IN" dirty="0"/>
              <a:t>Semaphore</a:t>
            </a:r>
          </a:p>
        </p:txBody>
      </p:sp>
      <p:sp>
        <p:nvSpPr>
          <p:cNvPr id="3" name="Content Placeholder 2">
            <a:extLst>
              <a:ext uri="{FF2B5EF4-FFF2-40B4-BE49-F238E27FC236}">
                <a16:creationId xmlns:a16="http://schemas.microsoft.com/office/drawing/2014/main" id="{0F5020BC-460D-40CE-9F53-B22972D8A3D1}"/>
              </a:ext>
            </a:extLst>
          </p:cNvPr>
          <p:cNvSpPr>
            <a:spLocks noGrp="1"/>
          </p:cNvSpPr>
          <p:nvPr>
            <p:ph idx="1"/>
          </p:nvPr>
        </p:nvSpPr>
        <p:spPr/>
        <p:txBody>
          <a:bodyPr>
            <a:normAutofit/>
          </a:bodyPr>
          <a:lstStyle/>
          <a:p>
            <a:r>
              <a:rPr lang="en-US" dirty="0"/>
              <a:t>Dekker algorithm </a:t>
            </a:r>
          </a:p>
          <a:p>
            <a:pPr lvl="1"/>
            <a:r>
              <a:rPr lang="en-US" dirty="0"/>
              <a:t>Integer-valued objects </a:t>
            </a:r>
          </a:p>
          <a:p>
            <a:pPr lvl="1"/>
            <a:r>
              <a:rPr lang="en-US" dirty="0"/>
              <a:t>Two atomic operations: P and V</a:t>
            </a:r>
          </a:p>
          <a:p>
            <a:pPr lvl="2"/>
            <a:r>
              <a:rPr lang="en-US" dirty="0"/>
              <a:t>P operation </a:t>
            </a:r>
            <a:r>
              <a:rPr lang="en-US" dirty="0">
                <a:solidFill>
                  <a:srgbClr val="C00000"/>
                </a:solidFill>
              </a:rPr>
              <a:t>decrements</a:t>
            </a:r>
            <a:r>
              <a:rPr lang="en-US" dirty="0"/>
              <a:t> the value of a semaphore if its </a:t>
            </a:r>
            <a:r>
              <a:rPr lang="en-US" dirty="0">
                <a:solidFill>
                  <a:srgbClr val="C00000"/>
                </a:solidFill>
              </a:rPr>
              <a:t>value is greater than 0, </a:t>
            </a:r>
          </a:p>
          <a:p>
            <a:pPr lvl="2"/>
            <a:r>
              <a:rPr lang="en-US" dirty="0"/>
              <a:t>V operation </a:t>
            </a:r>
            <a:r>
              <a:rPr lang="en-US" dirty="0">
                <a:solidFill>
                  <a:srgbClr val="C00000"/>
                </a:solidFill>
              </a:rPr>
              <a:t>increments</a:t>
            </a:r>
            <a:r>
              <a:rPr lang="en-US" dirty="0"/>
              <a:t> its value.</a:t>
            </a:r>
          </a:p>
          <a:p>
            <a:pPr lvl="1"/>
            <a:r>
              <a:rPr lang="en-US" dirty="0"/>
              <a:t>The operations are atomic</a:t>
            </a:r>
          </a:p>
          <a:p>
            <a:pPr lvl="2"/>
            <a:r>
              <a:rPr lang="en-US" dirty="0"/>
              <a:t>At most one P or V operation can succeed on a semaphore at any time. </a:t>
            </a:r>
          </a:p>
          <a:p>
            <a:pPr lvl="1"/>
            <a:endParaRPr lang="en-US" dirty="0"/>
          </a:p>
          <a:p>
            <a:r>
              <a:rPr lang="en-US" dirty="0"/>
              <a:t>The kernel does all the operations </a:t>
            </a:r>
            <a:r>
              <a:rPr lang="en-US" dirty="0">
                <a:solidFill>
                  <a:srgbClr val="C00000"/>
                </a:solidFill>
              </a:rPr>
              <a:t>atomically</a:t>
            </a:r>
            <a:r>
              <a:rPr lang="en-US" dirty="0"/>
              <a:t>; </a:t>
            </a:r>
          </a:p>
          <a:p>
            <a:pPr lvl="1"/>
            <a:r>
              <a:rPr lang="en-US" dirty="0"/>
              <a:t>No other processes adjust the semaphore values until all operations are done. </a:t>
            </a:r>
            <a:endParaRPr lang="en-IN" dirty="0"/>
          </a:p>
        </p:txBody>
      </p:sp>
    </p:spTree>
    <p:extLst>
      <p:ext uri="{BB962C8B-B14F-4D97-AF65-F5344CB8AC3E}">
        <p14:creationId xmlns:p14="http://schemas.microsoft.com/office/powerpoint/2010/main" val="105954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3B31-8B1A-4EDA-AE11-190964756E28}"/>
              </a:ext>
            </a:extLst>
          </p:cNvPr>
          <p:cNvSpPr>
            <a:spLocks noGrp="1"/>
          </p:cNvSpPr>
          <p:nvPr>
            <p:ph type="title"/>
          </p:nvPr>
        </p:nvSpPr>
        <p:spPr/>
        <p:txBody>
          <a:bodyPr/>
          <a:lstStyle/>
          <a:p>
            <a:r>
              <a:rPr lang="en-US" dirty="0"/>
              <a:t>IPC- Unix System V: </a:t>
            </a:r>
            <a:r>
              <a:rPr lang="en-IN" dirty="0"/>
              <a:t>Semaphore</a:t>
            </a:r>
          </a:p>
        </p:txBody>
      </p:sp>
      <p:sp>
        <p:nvSpPr>
          <p:cNvPr id="3" name="Content Placeholder 2">
            <a:extLst>
              <a:ext uri="{FF2B5EF4-FFF2-40B4-BE49-F238E27FC236}">
                <a16:creationId xmlns:a16="http://schemas.microsoft.com/office/drawing/2014/main" id="{A737E2DA-EBA5-4D84-96FC-E0D570FF1F83}"/>
              </a:ext>
            </a:extLst>
          </p:cNvPr>
          <p:cNvSpPr>
            <a:spLocks noGrp="1"/>
          </p:cNvSpPr>
          <p:nvPr>
            <p:ph idx="1"/>
          </p:nvPr>
        </p:nvSpPr>
        <p:spPr/>
        <p:txBody>
          <a:bodyPr/>
          <a:lstStyle/>
          <a:p>
            <a:r>
              <a:rPr lang="en-US" dirty="0"/>
              <a:t>The semaphore system calls in System V are a generalization of Dijkstra's P and V operations.</a:t>
            </a:r>
          </a:p>
          <a:p>
            <a:r>
              <a:rPr lang="en-US" dirty="0"/>
              <a:t>A semaphore in UNIX System V consists of the following elements:</a:t>
            </a:r>
          </a:p>
          <a:p>
            <a:pPr lvl="1"/>
            <a:r>
              <a:rPr lang="en-US" dirty="0"/>
              <a:t>The value of the semaphore,</a:t>
            </a:r>
          </a:p>
          <a:p>
            <a:pPr lvl="1"/>
            <a:r>
              <a:rPr lang="en-US" dirty="0"/>
              <a:t>The process ID of the last process to manipulate the semaphore</a:t>
            </a:r>
          </a:p>
          <a:p>
            <a:pPr lvl="1"/>
            <a:r>
              <a:rPr lang="en-US" dirty="0"/>
              <a:t>The number of processes waiting for the semaphore value to increase,</a:t>
            </a:r>
          </a:p>
          <a:p>
            <a:pPr lvl="1"/>
            <a:r>
              <a:rPr lang="en-US" dirty="0"/>
              <a:t>The number of processes waiting for the semaphore value to equal 0.</a:t>
            </a:r>
            <a:endParaRPr lang="en-IN" dirty="0"/>
          </a:p>
        </p:txBody>
      </p:sp>
    </p:spTree>
    <p:extLst>
      <p:ext uri="{BB962C8B-B14F-4D97-AF65-F5344CB8AC3E}">
        <p14:creationId xmlns:p14="http://schemas.microsoft.com/office/powerpoint/2010/main" val="391272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24006AF-9462-4FD7-8602-D757042B979A}"/>
              </a:ext>
            </a:extLst>
          </p:cNvPr>
          <p:cNvSpPr>
            <a:spLocks noGrp="1" noChangeArrowheads="1"/>
          </p:cNvSpPr>
          <p:nvPr>
            <p:ph type="title"/>
          </p:nvPr>
        </p:nvSpPr>
        <p:spPr/>
        <p:txBody>
          <a:bodyPr>
            <a:normAutofit/>
          </a:bodyPr>
          <a:lstStyle/>
          <a:p>
            <a:r>
              <a:rPr lang="en-US" altLang="en-US"/>
              <a:t>Communications Models </a:t>
            </a:r>
          </a:p>
        </p:txBody>
      </p:sp>
      <p:sp>
        <p:nvSpPr>
          <p:cNvPr id="3" name="Content Placeholder 2">
            <a:extLst>
              <a:ext uri="{FF2B5EF4-FFF2-40B4-BE49-F238E27FC236}">
                <a16:creationId xmlns:a16="http://schemas.microsoft.com/office/drawing/2014/main" id="{8B09672E-95AC-4223-963D-6C3D9EF2D6E7}"/>
              </a:ext>
            </a:extLst>
          </p:cNvPr>
          <p:cNvSpPr>
            <a:spLocks noGrp="1"/>
          </p:cNvSpPr>
          <p:nvPr>
            <p:ph sz="half" idx="1"/>
          </p:nvPr>
        </p:nvSpPr>
        <p:spPr/>
        <p:txBody>
          <a:bodyPr/>
          <a:lstStyle/>
          <a:p>
            <a:r>
              <a:rPr lang="en-IN" altLang="en-US" sz="2400" b="1" dirty="0"/>
              <a:t>Message-passing model</a:t>
            </a:r>
            <a:endParaRPr lang="en-IN" altLang="en-US" sz="2400" dirty="0"/>
          </a:p>
          <a:p>
            <a:pPr lvl="1"/>
            <a:r>
              <a:rPr lang="en-IN" altLang="en-US" sz="2000" dirty="0"/>
              <a:t>Communication takes place by means of messages exchanged between the cooperating processes. </a:t>
            </a:r>
          </a:p>
          <a:p>
            <a:pPr lvl="1">
              <a:spcBef>
                <a:spcPct val="20000"/>
              </a:spcBef>
            </a:pPr>
            <a:r>
              <a:rPr lang="en-IN" altLang="en-US" sz="2000" dirty="0"/>
              <a:t>Message passing is useful for exchanging smaller amounts of data.</a:t>
            </a:r>
          </a:p>
          <a:p>
            <a:pPr lvl="1">
              <a:spcBef>
                <a:spcPct val="20000"/>
              </a:spcBef>
            </a:pPr>
            <a:r>
              <a:rPr lang="en-IN" altLang="en-US" sz="2000" dirty="0"/>
              <a:t>Message passing is also easier to implement in a distributed system than shared memory.</a:t>
            </a:r>
          </a:p>
          <a:p>
            <a:endParaRPr lang="en-IN" dirty="0"/>
          </a:p>
        </p:txBody>
      </p:sp>
      <p:sp>
        <p:nvSpPr>
          <p:cNvPr id="61443" name="Rectangle 3">
            <a:extLst>
              <a:ext uri="{FF2B5EF4-FFF2-40B4-BE49-F238E27FC236}">
                <a16:creationId xmlns:a16="http://schemas.microsoft.com/office/drawing/2014/main" id="{00B4232E-A93C-4613-91D0-E8A0948B61F1}"/>
              </a:ext>
            </a:extLst>
          </p:cNvPr>
          <p:cNvSpPr>
            <a:spLocks noChangeArrowheads="1"/>
          </p:cNvSpPr>
          <p:nvPr/>
        </p:nvSpPr>
        <p:spPr bwMode="auto">
          <a:xfrm>
            <a:off x="8361367" y="6015380"/>
            <a:ext cx="224961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500" dirty="0">
                <a:solidFill>
                  <a:srgbClr val="000000"/>
                </a:solidFill>
                <a:latin typeface="Times New Roman" panose="02020603050405020304" pitchFamily="18" charset="0"/>
                <a:cs typeface="Times New Roman" panose="02020603050405020304" pitchFamily="18" charset="0"/>
              </a:rPr>
              <a:t>Fig: Message passing</a:t>
            </a:r>
            <a:endParaRPr kumimoji="0" lang="en-US" altLang="en-US" sz="1500" dirty="0">
              <a:latin typeface="Times New Roman" panose="02020603050405020304" pitchFamily="18" charset="0"/>
              <a:cs typeface="Times New Roman" panose="02020603050405020304" pitchFamily="18" charset="0"/>
            </a:endParaRPr>
          </a:p>
        </p:txBody>
      </p:sp>
      <p:pic>
        <p:nvPicPr>
          <p:cNvPr id="9" name="Picture 1">
            <a:extLst>
              <a:ext uri="{FF2B5EF4-FFF2-40B4-BE49-F238E27FC236}">
                <a16:creationId xmlns:a16="http://schemas.microsoft.com/office/drawing/2014/main" id="{147A5738-24C2-4DAD-9DAC-8B413F41703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1359" b="8225"/>
          <a:stretch/>
        </p:blipFill>
        <p:spPr bwMode="auto">
          <a:xfrm>
            <a:off x="7726037" y="2041670"/>
            <a:ext cx="3081727" cy="372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F785-1E7F-1E94-6E08-C71BE88A21BC}"/>
              </a:ext>
            </a:extLst>
          </p:cNvPr>
          <p:cNvSpPr>
            <a:spLocks noGrp="1"/>
          </p:cNvSpPr>
          <p:nvPr>
            <p:ph type="title"/>
          </p:nvPr>
        </p:nvSpPr>
        <p:spPr/>
        <p:txBody>
          <a:bodyPr/>
          <a:lstStyle/>
          <a:p>
            <a:r>
              <a:rPr lang="en-US" dirty="0"/>
              <a:t>IPC- Unix System V: </a:t>
            </a:r>
            <a:r>
              <a:rPr lang="en-IN" dirty="0"/>
              <a:t>Semaphore</a:t>
            </a:r>
          </a:p>
        </p:txBody>
      </p:sp>
      <p:pic>
        <p:nvPicPr>
          <p:cNvPr id="5" name="Content Placeholder 4">
            <a:extLst>
              <a:ext uri="{FF2B5EF4-FFF2-40B4-BE49-F238E27FC236}">
                <a16:creationId xmlns:a16="http://schemas.microsoft.com/office/drawing/2014/main" id="{A2DC9D50-9A25-66DC-8D4F-6213D1670DD0}"/>
              </a:ext>
            </a:extLst>
          </p:cNvPr>
          <p:cNvPicPr>
            <a:picLocks noGrp="1" noChangeAspect="1"/>
          </p:cNvPicPr>
          <p:nvPr>
            <p:ph idx="1"/>
          </p:nvPr>
        </p:nvPicPr>
        <p:blipFill>
          <a:blip r:embed="rId2"/>
          <a:stretch>
            <a:fillRect/>
          </a:stretch>
        </p:blipFill>
        <p:spPr>
          <a:xfrm>
            <a:off x="3693977" y="1690688"/>
            <a:ext cx="4804045" cy="5018695"/>
          </a:xfrm>
        </p:spPr>
      </p:pic>
    </p:spTree>
    <p:extLst>
      <p:ext uri="{BB962C8B-B14F-4D97-AF65-F5344CB8AC3E}">
        <p14:creationId xmlns:p14="http://schemas.microsoft.com/office/powerpoint/2010/main" val="11915930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69B4-EA7F-4CEC-BE54-7EBA68906913}"/>
              </a:ext>
            </a:extLst>
          </p:cNvPr>
          <p:cNvSpPr>
            <a:spLocks noGrp="1"/>
          </p:cNvSpPr>
          <p:nvPr>
            <p:ph type="title"/>
          </p:nvPr>
        </p:nvSpPr>
        <p:spPr/>
        <p:txBody>
          <a:bodyPr/>
          <a:lstStyle/>
          <a:p>
            <a:r>
              <a:rPr lang="en-US" dirty="0"/>
              <a:t>IPC- Unix System V: </a:t>
            </a:r>
            <a:r>
              <a:rPr lang="en-IN" dirty="0"/>
              <a:t>Semaphore</a:t>
            </a:r>
          </a:p>
        </p:txBody>
      </p:sp>
      <p:sp>
        <p:nvSpPr>
          <p:cNvPr id="3" name="Content Placeholder 2">
            <a:extLst>
              <a:ext uri="{FF2B5EF4-FFF2-40B4-BE49-F238E27FC236}">
                <a16:creationId xmlns:a16="http://schemas.microsoft.com/office/drawing/2014/main" id="{C149EAB7-04BC-41E4-A370-2A34BE03063C}"/>
              </a:ext>
            </a:extLst>
          </p:cNvPr>
          <p:cNvSpPr>
            <a:spLocks noGrp="1"/>
          </p:cNvSpPr>
          <p:nvPr>
            <p:ph idx="1"/>
          </p:nvPr>
        </p:nvSpPr>
        <p:spPr/>
        <p:txBody>
          <a:bodyPr/>
          <a:lstStyle/>
          <a:p>
            <a:r>
              <a:rPr lang="en-US" dirty="0"/>
              <a:t>The semaphore system calls are </a:t>
            </a:r>
          </a:p>
          <a:p>
            <a:r>
              <a:rPr lang="en-US" i="1" dirty="0" err="1"/>
              <a:t>semget</a:t>
            </a:r>
            <a:r>
              <a:rPr lang="en-US" i="1" dirty="0"/>
              <a:t> </a:t>
            </a:r>
            <a:r>
              <a:rPr lang="en-US" dirty="0"/>
              <a:t>to create and gain access to a set of semaphores, </a:t>
            </a:r>
          </a:p>
          <a:p>
            <a:r>
              <a:rPr lang="en-US" i="1" dirty="0" err="1"/>
              <a:t>semctl</a:t>
            </a:r>
            <a:r>
              <a:rPr lang="en-US" i="1" dirty="0"/>
              <a:t> </a:t>
            </a:r>
            <a:r>
              <a:rPr lang="en-US" dirty="0"/>
              <a:t>to do various control operations on the set, and </a:t>
            </a:r>
          </a:p>
          <a:p>
            <a:r>
              <a:rPr lang="en-US" i="1" dirty="0" err="1"/>
              <a:t>semop</a:t>
            </a:r>
            <a:r>
              <a:rPr lang="en-US" i="1" dirty="0"/>
              <a:t> </a:t>
            </a:r>
            <a:r>
              <a:rPr lang="en-US" dirty="0"/>
              <a:t>to manipulate the values of semaphores.</a:t>
            </a:r>
            <a:endParaRPr lang="en-IN" dirty="0"/>
          </a:p>
        </p:txBody>
      </p:sp>
    </p:spTree>
    <p:extLst>
      <p:ext uri="{BB962C8B-B14F-4D97-AF65-F5344CB8AC3E}">
        <p14:creationId xmlns:p14="http://schemas.microsoft.com/office/powerpoint/2010/main" val="19398036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E6CA-5BF7-4BCF-A670-DBBE2D69F6C7}"/>
              </a:ext>
            </a:extLst>
          </p:cNvPr>
          <p:cNvSpPr>
            <a:spLocks noGrp="1"/>
          </p:cNvSpPr>
          <p:nvPr>
            <p:ph type="title"/>
          </p:nvPr>
        </p:nvSpPr>
        <p:spPr/>
        <p:txBody>
          <a:bodyPr/>
          <a:lstStyle/>
          <a:p>
            <a:r>
              <a:rPr lang="en-US" dirty="0"/>
              <a:t>IPC- Unix System V: </a:t>
            </a:r>
            <a:r>
              <a:rPr lang="en-IN" dirty="0"/>
              <a:t>Semaphore</a:t>
            </a:r>
          </a:p>
        </p:txBody>
      </p:sp>
      <p:sp>
        <p:nvSpPr>
          <p:cNvPr id="3" name="Content Placeholder 2">
            <a:extLst>
              <a:ext uri="{FF2B5EF4-FFF2-40B4-BE49-F238E27FC236}">
                <a16:creationId xmlns:a16="http://schemas.microsoft.com/office/drawing/2014/main" id="{758D6F70-B371-4578-BBE1-1D4D7721AF73}"/>
              </a:ext>
            </a:extLst>
          </p:cNvPr>
          <p:cNvSpPr>
            <a:spLocks noGrp="1"/>
          </p:cNvSpPr>
          <p:nvPr>
            <p:ph idx="1"/>
          </p:nvPr>
        </p:nvSpPr>
        <p:spPr/>
        <p:txBody>
          <a:bodyPr>
            <a:normAutofit/>
          </a:bodyPr>
          <a:lstStyle/>
          <a:p>
            <a:r>
              <a:rPr lang="en-US" sz="2000" i="1" dirty="0" err="1"/>
              <a:t>Semget</a:t>
            </a:r>
            <a:r>
              <a:rPr lang="en-US" sz="2000" i="1" dirty="0"/>
              <a:t> </a:t>
            </a:r>
          </a:p>
          <a:p>
            <a:pPr marL="0" indent="0" algn="ctr">
              <a:buNone/>
            </a:pPr>
            <a:r>
              <a:rPr lang="en-US" sz="2000" i="1" dirty="0">
                <a:solidFill>
                  <a:srgbClr val="C00000"/>
                </a:solidFill>
              </a:rPr>
              <a:t>int </a:t>
            </a:r>
            <a:r>
              <a:rPr lang="en-US" sz="2000" i="1" dirty="0" err="1">
                <a:solidFill>
                  <a:srgbClr val="C00000"/>
                </a:solidFill>
              </a:rPr>
              <a:t>semid</a:t>
            </a:r>
            <a:r>
              <a:rPr lang="en-US" sz="2000" i="1" dirty="0">
                <a:solidFill>
                  <a:srgbClr val="C00000"/>
                </a:solidFill>
              </a:rPr>
              <a:t> = </a:t>
            </a:r>
            <a:r>
              <a:rPr lang="en-US" sz="2000" i="1" dirty="0" err="1">
                <a:solidFill>
                  <a:srgbClr val="C00000"/>
                </a:solidFill>
              </a:rPr>
              <a:t>semget</a:t>
            </a:r>
            <a:r>
              <a:rPr lang="en-US" sz="2000" i="1" dirty="0">
                <a:solidFill>
                  <a:srgbClr val="C00000"/>
                </a:solidFill>
              </a:rPr>
              <a:t>(</a:t>
            </a:r>
            <a:r>
              <a:rPr lang="en-US" sz="2000" i="1" dirty="0" err="1">
                <a:solidFill>
                  <a:srgbClr val="C00000"/>
                </a:solidFill>
              </a:rPr>
              <a:t>key_t</a:t>
            </a:r>
            <a:r>
              <a:rPr lang="en-US" sz="2000" i="1" dirty="0">
                <a:solidFill>
                  <a:srgbClr val="C00000"/>
                </a:solidFill>
              </a:rPr>
              <a:t> key, int </a:t>
            </a:r>
            <a:r>
              <a:rPr lang="en-IN" sz="2000" i="1" dirty="0" err="1">
                <a:solidFill>
                  <a:srgbClr val="C00000"/>
                </a:solidFill>
              </a:rPr>
              <a:t>nsems</a:t>
            </a:r>
            <a:r>
              <a:rPr lang="en-US" sz="2000" i="1" dirty="0">
                <a:solidFill>
                  <a:srgbClr val="C00000"/>
                </a:solidFill>
              </a:rPr>
              <a:t>, int flag);</a:t>
            </a:r>
          </a:p>
          <a:p>
            <a:r>
              <a:rPr lang="en-US" sz="2000" i="1" dirty="0"/>
              <a:t>key</a:t>
            </a:r>
          </a:p>
          <a:p>
            <a:pPr lvl="1"/>
            <a:r>
              <a:rPr lang="en-US" sz="1600" dirty="0"/>
              <a:t>if key is set to IPC PRIVATE, new semaphore is created</a:t>
            </a:r>
          </a:p>
          <a:p>
            <a:pPr lvl="1"/>
            <a:r>
              <a:rPr lang="en-US" sz="1600" dirty="0"/>
              <a:t>if no semaphore corresponding to this key value exists and IPC CREAT is asserted in flag, new semaphore is created</a:t>
            </a:r>
          </a:p>
          <a:p>
            <a:pPr lvl="1"/>
            <a:r>
              <a:rPr lang="en-US" sz="1600" dirty="0"/>
              <a:t>otherwise, integer identifier for the existing semaphore corresponding to key is returned</a:t>
            </a:r>
          </a:p>
          <a:p>
            <a:r>
              <a:rPr lang="en-IN" sz="2000" i="1" dirty="0" err="1"/>
              <a:t>nsems</a:t>
            </a:r>
            <a:endParaRPr lang="en-US" sz="2000" i="1" dirty="0"/>
          </a:p>
          <a:p>
            <a:pPr lvl="1"/>
            <a:r>
              <a:rPr lang="en-US" sz="1600" dirty="0"/>
              <a:t># of semaphores to be created i.e. the kernel allocates an entry that points to an array of semaphore structures with count elements</a:t>
            </a:r>
          </a:p>
          <a:p>
            <a:pPr lvl="1"/>
            <a:r>
              <a:rPr lang="en-US" sz="1600" dirty="0"/>
              <a:t>0 if existing semaphore is being used</a:t>
            </a:r>
          </a:p>
          <a:p>
            <a:r>
              <a:rPr lang="en-US" sz="2000" i="1" dirty="0"/>
              <a:t>flag</a:t>
            </a:r>
          </a:p>
          <a:p>
            <a:pPr lvl="1"/>
            <a:r>
              <a:rPr lang="en-US" sz="1600" dirty="0"/>
              <a:t>specifies permissions, whether semaphore is to be created, </a:t>
            </a:r>
            <a:r>
              <a:rPr lang="en-US" sz="1600" dirty="0" err="1"/>
              <a:t>etc</a:t>
            </a:r>
            <a:endParaRPr lang="en-IN" sz="1600" dirty="0"/>
          </a:p>
        </p:txBody>
      </p:sp>
    </p:spTree>
    <p:extLst>
      <p:ext uri="{BB962C8B-B14F-4D97-AF65-F5344CB8AC3E}">
        <p14:creationId xmlns:p14="http://schemas.microsoft.com/office/powerpoint/2010/main" val="263947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DBB4-6440-414D-BF03-FC5206D8E60F}"/>
              </a:ext>
            </a:extLst>
          </p:cNvPr>
          <p:cNvSpPr>
            <a:spLocks noGrp="1"/>
          </p:cNvSpPr>
          <p:nvPr>
            <p:ph type="title"/>
          </p:nvPr>
        </p:nvSpPr>
        <p:spPr/>
        <p:txBody>
          <a:bodyPr/>
          <a:lstStyle/>
          <a:p>
            <a:r>
              <a:rPr lang="en-US" dirty="0"/>
              <a:t>IPC- Unix System V: </a:t>
            </a:r>
            <a:r>
              <a:rPr lang="en-IN" dirty="0"/>
              <a:t>Semaphore</a:t>
            </a:r>
          </a:p>
        </p:txBody>
      </p:sp>
      <p:sp>
        <p:nvSpPr>
          <p:cNvPr id="3" name="Content Placeholder 2">
            <a:extLst>
              <a:ext uri="{FF2B5EF4-FFF2-40B4-BE49-F238E27FC236}">
                <a16:creationId xmlns:a16="http://schemas.microsoft.com/office/drawing/2014/main" id="{D3201C4D-5DE0-4986-A5D5-80CE54CB5B77}"/>
              </a:ext>
            </a:extLst>
          </p:cNvPr>
          <p:cNvSpPr>
            <a:spLocks noGrp="1"/>
          </p:cNvSpPr>
          <p:nvPr>
            <p:ph idx="1"/>
          </p:nvPr>
        </p:nvSpPr>
        <p:spPr/>
        <p:txBody>
          <a:bodyPr>
            <a:normAutofit fontScale="77500" lnSpcReduction="20000"/>
          </a:bodyPr>
          <a:lstStyle/>
          <a:p>
            <a:r>
              <a:rPr lang="en-IN" i="1" dirty="0" err="1"/>
              <a:t>semop</a:t>
            </a:r>
            <a:endParaRPr lang="en-IN" i="1" dirty="0"/>
          </a:p>
          <a:p>
            <a:pPr marL="0" indent="0" algn="ctr">
              <a:buNone/>
            </a:pPr>
            <a:r>
              <a:rPr lang="en-IN" i="1" dirty="0">
                <a:solidFill>
                  <a:srgbClr val="C00000"/>
                </a:solidFill>
              </a:rPr>
              <a:t>int </a:t>
            </a:r>
            <a:r>
              <a:rPr lang="en-IN" i="1" dirty="0" err="1">
                <a:solidFill>
                  <a:srgbClr val="C00000"/>
                </a:solidFill>
              </a:rPr>
              <a:t>semop</a:t>
            </a:r>
            <a:r>
              <a:rPr lang="en-IN" i="1" dirty="0">
                <a:solidFill>
                  <a:srgbClr val="C00000"/>
                </a:solidFill>
              </a:rPr>
              <a:t>(int </a:t>
            </a:r>
            <a:r>
              <a:rPr lang="en-IN" i="1" dirty="0" err="1">
                <a:solidFill>
                  <a:srgbClr val="C00000"/>
                </a:solidFill>
              </a:rPr>
              <a:t>semid</a:t>
            </a:r>
            <a:r>
              <a:rPr lang="en-IN" i="1" dirty="0">
                <a:solidFill>
                  <a:srgbClr val="C00000"/>
                </a:solidFill>
              </a:rPr>
              <a:t>, struct </a:t>
            </a:r>
            <a:r>
              <a:rPr lang="en-IN" i="1" dirty="0" err="1">
                <a:solidFill>
                  <a:srgbClr val="C00000"/>
                </a:solidFill>
              </a:rPr>
              <a:t>sembuf</a:t>
            </a:r>
            <a:r>
              <a:rPr lang="en-IN" i="1" dirty="0">
                <a:solidFill>
                  <a:srgbClr val="C00000"/>
                </a:solidFill>
              </a:rPr>
              <a:t> *ops, </a:t>
            </a:r>
            <a:r>
              <a:rPr lang="en-IN" i="1" dirty="0" err="1">
                <a:solidFill>
                  <a:srgbClr val="C00000"/>
                </a:solidFill>
              </a:rPr>
              <a:t>size_t</a:t>
            </a:r>
            <a:r>
              <a:rPr lang="en-IN" i="1" dirty="0">
                <a:solidFill>
                  <a:srgbClr val="C00000"/>
                </a:solidFill>
              </a:rPr>
              <a:t> </a:t>
            </a:r>
            <a:r>
              <a:rPr lang="en-IN" i="1" dirty="0" err="1">
                <a:solidFill>
                  <a:srgbClr val="C00000"/>
                </a:solidFill>
              </a:rPr>
              <a:t>nops</a:t>
            </a:r>
            <a:r>
              <a:rPr lang="en-IN" i="1" dirty="0">
                <a:solidFill>
                  <a:srgbClr val="C00000"/>
                </a:solidFill>
              </a:rPr>
              <a:t>);</a:t>
            </a:r>
          </a:p>
          <a:p>
            <a:r>
              <a:rPr lang="en-IN" i="1" dirty="0"/>
              <a:t>ops</a:t>
            </a:r>
            <a:r>
              <a:rPr lang="en-US" i="1" dirty="0"/>
              <a:t> </a:t>
            </a:r>
          </a:p>
          <a:p>
            <a:pPr lvl="1"/>
            <a:r>
              <a:rPr lang="en-US" i="1" dirty="0"/>
              <a:t>a pointer to an array of semaphore operations, and count is the size of the array</a:t>
            </a:r>
            <a:endParaRPr lang="en-IN" i="1" dirty="0"/>
          </a:p>
          <a:p>
            <a:pPr marL="914400" lvl="2" indent="0">
              <a:buNone/>
            </a:pPr>
            <a:r>
              <a:rPr lang="en-IN" dirty="0">
                <a:latin typeface="+mj-lt"/>
              </a:rPr>
              <a:t>struct </a:t>
            </a:r>
            <a:r>
              <a:rPr lang="en-IN" dirty="0" err="1">
                <a:latin typeface="+mj-lt"/>
              </a:rPr>
              <a:t>sembuf</a:t>
            </a:r>
            <a:r>
              <a:rPr lang="en-IN" dirty="0">
                <a:latin typeface="+mj-lt"/>
              </a:rPr>
              <a:t> {</a:t>
            </a:r>
          </a:p>
          <a:p>
            <a:pPr marL="914400" lvl="2" indent="0">
              <a:buNone/>
            </a:pPr>
            <a:r>
              <a:rPr lang="en-IN" dirty="0" err="1">
                <a:latin typeface="+mj-lt"/>
              </a:rPr>
              <a:t>ushort</a:t>
            </a:r>
            <a:r>
              <a:rPr lang="en-IN" dirty="0">
                <a:latin typeface="+mj-lt"/>
              </a:rPr>
              <a:t> </a:t>
            </a:r>
            <a:r>
              <a:rPr lang="en-IN" dirty="0" err="1">
                <a:latin typeface="+mj-lt"/>
              </a:rPr>
              <a:t>sem_num</a:t>
            </a:r>
            <a:r>
              <a:rPr lang="en-IN" dirty="0">
                <a:latin typeface="+mj-lt"/>
              </a:rPr>
              <a:t>; // which semaphore (0 .. nsems-1), </a:t>
            </a:r>
            <a:r>
              <a:rPr lang="en-US" dirty="0">
                <a:latin typeface="+mj-lt"/>
              </a:rPr>
              <a:t>the semaphore number identifying the semaphore array entry being operated on</a:t>
            </a:r>
            <a:endParaRPr lang="en-IN" dirty="0">
              <a:latin typeface="+mj-lt"/>
            </a:endParaRPr>
          </a:p>
          <a:p>
            <a:pPr marL="914400" lvl="2" indent="0">
              <a:buNone/>
            </a:pPr>
            <a:r>
              <a:rPr lang="en-IN" dirty="0">
                <a:latin typeface="+mj-lt"/>
              </a:rPr>
              <a:t>short </a:t>
            </a:r>
            <a:r>
              <a:rPr lang="en-IN" dirty="0" err="1">
                <a:latin typeface="+mj-lt"/>
              </a:rPr>
              <a:t>sem_op</a:t>
            </a:r>
            <a:r>
              <a:rPr lang="en-IN" dirty="0">
                <a:latin typeface="+mj-lt"/>
              </a:rPr>
              <a:t>;</a:t>
            </a:r>
          </a:p>
          <a:p>
            <a:pPr marL="914400" lvl="2" indent="0">
              <a:buNone/>
            </a:pPr>
            <a:r>
              <a:rPr lang="en-IN" dirty="0">
                <a:latin typeface="+mj-lt"/>
              </a:rPr>
              <a:t>short </a:t>
            </a:r>
            <a:r>
              <a:rPr lang="en-IN" dirty="0" err="1">
                <a:latin typeface="+mj-lt"/>
              </a:rPr>
              <a:t>sem_flg</a:t>
            </a:r>
            <a:r>
              <a:rPr lang="en-IN" dirty="0">
                <a:latin typeface="+mj-lt"/>
              </a:rPr>
              <a:t>; // specifies IPC_NOWAIT, SEM_UNDO, etc.</a:t>
            </a:r>
          </a:p>
          <a:p>
            <a:pPr marL="914400" lvl="2" indent="0">
              <a:buNone/>
            </a:pPr>
            <a:r>
              <a:rPr lang="en-IN" dirty="0">
                <a:latin typeface="+mj-lt"/>
              </a:rPr>
              <a:t>}</a:t>
            </a:r>
          </a:p>
          <a:p>
            <a:r>
              <a:rPr lang="en-IN" i="1" dirty="0" err="1"/>
              <a:t>sem_op</a:t>
            </a:r>
            <a:r>
              <a:rPr lang="en-IN" i="1" dirty="0"/>
              <a:t> </a:t>
            </a:r>
            <a:r>
              <a:rPr lang="en-IN" dirty="0"/>
              <a:t>&gt; 0 add this value to </a:t>
            </a:r>
            <a:r>
              <a:rPr lang="en-IN" dirty="0" err="1"/>
              <a:t>semval</a:t>
            </a:r>
            <a:r>
              <a:rPr lang="en-IN" dirty="0"/>
              <a:t> (≡ unlocking / returning resources)</a:t>
            </a:r>
          </a:p>
          <a:p>
            <a:r>
              <a:rPr lang="en-IN" i="1" dirty="0" err="1"/>
              <a:t>sem_op</a:t>
            </a:r>
            <a:r>
              <a:rPr lang="en-IN" i="1" dirty="0"/>
              <a:t> </a:t>
            </a:r>
            <a:r>
              <a:rPr lang="en-IN" dirty="0"/>
              <a:t>&lt; 0 subtract this value from </a:t>
            </a:r>
            <a:r>
              <a:rPr lang="en-IN" dirty="0" err="1"/>
              <a:t>semval</a:t>
            </a:r>
            <a:r>
              <a:rPr lang="en-IN" dirty="0"/>
              <a:t> (≡ obtaining resources)</a:t>
            </a:r>
          </a:p>
          <a:p>
            <a:pPr lvl="1"/>
            <a:r>
              <a:rPr lang="en-IN" dirty="0"/>
              <a:t>IPC_NOWAIT (no blocking) ⇒ return -1 (error)</a:t>
            </a:r>
          </a:p>
          <a:p>
            <a:pPr lvl="1"/>
            <a:r>
              <a:rPr lang="en-IN" dirty="0"/>
              <a:t>otherwise, </a:t>
            </a:r>
            <a:r>
              <a:rPr lang="en-IN" dirty="0" err="1"/>
              <a:t>semncnt</a:t>
            </a:r>
            <a:r>
              <a:rPr lang="en-IN" dirty="0"/>
              <a:t> is incremented and process blocks until </a:t>
            </a:r>
            <a:r>
              <a:rPr lang="en-IN" dirty="0" err="1"/>
              <a:t>semval</a:t>
            </a:r>
            <a:r>
              <a:rPr lang="en-IN" dirty="0"/>
              <a:t> &gt;= |</a:t>
            </a:r>
            <a:r>
              <a:rPr lang="en-IN" dirty="0" err="1"/>
              <a:t>sem_op</a:t>
            </a:r>
            <a:r>
              <a:rPr lang="en-IN" dirty="0"/>
              <a:t>|</a:t>
            </a:r>
          </a:p>
          <a:p>
            <a:r>
              <a:rPr lang="en-IN" i="1" dirty="0" err="1"/>
              <a:t>sem_op</a:t>
            </a:r>
            <a:r>
              <a:rPr lang="en-IN" dirty="0"/>
              <a:t> == 0 wait till </a:t>
            </a:r>
            <a:r>
              <a:rPr lang="en-IN" dirty="0" err="1"/>
              <a:t>semval</a:t>
            </a:r>
            <a:r>
              <a:rPr lang="en-IN" dirty="0"/>
              <a:t> == 0 (as above)</a:t>
            </a:r>
          </a:p>
        </p:txBody>
      </p:sp>
    </p:spTree>
    <p:extLst>
      <p:ext uri="{BB962C8B-B14F-4D97-AF65-F5344CB8AC3E}">
        <p14:creationId xmlns:p14="http://schemas.microsoft.com/office/powerpoint/2010/main" val="16755084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C9EA-AD90-46D4-B67C-052575C4E58E}"/>
              </a:ext>
            </a:extLst>
          </p:cNvPr>
          <p:cNvSpPr>
            <a:spLocks noGrp="1"/>
          </p:cNvSpPr>
          <p:nvPr>
            <p:ph type="title"/>
          </p:nvPr>
        </p:nvSpPr>
        <p:spPr/>
        <p:txBody>
          <a:bodyPr/>
          <a:lstStyle/>
          <a:p>
            <a:r>
              <a:rPr lang="en-US" dirty="0"/>
              <a:t>IPC- Unix System V: </a:t>
            </a:r>
            <a:r>
              <a:rPr lang="en-IN" dirty="0"/>
              <a:t>Semaphore</a:t>
            </a:r>
          </a:p>
        </p:txBody>
      </p:sp>
      <p:sp>
        <p:nvSpPr>
          <p:cNvPr id="3" name="Content Placeholder 2">
            <a:extLst>
              <a:ext uri="{FF2B5EF4-FFF2-40B4-BE49-F238E27FC236}">
                <a16:creationId xmlns:a16="http://schemas.microsoft.com/office/drawing/2014/main" id="{E652F938-9A4C-42DE-9871-F9237364FF6F}"/>
              </a:ext>
            </a:extLst>
          </p:cNvPr>
          <p:cNvSpPr>
            <a:spLocks noGrp="1"/>
          </p:cNvSpPr>
          <p:nvPr>
            <p:ph idx="1"/>
          </p:nvPr>
        </p:nvSpPr>
        <p:spPr/>
        <p:txBody>
          <a:bodyPr>
            <a:normAutofit fontScale="77500" lnSpcReduction="20000"/>
          </a:bodyPr>
          <a:lstStyle/>
          <a:p>
            <a:r>
              <a:rPr lang="en-IN" i="1" dirty="0" err="1"/>
              <a:t>semctl</a:t>
            </a:r>
            <a:endParaRPr lang="en-IN" i="1" dirty="0"/>
          </a:p>
          <a:p>
            <a:pPr marL="0" indent="0" algn="ctr">
              <a:buNone/>
            </a:pPr>
            <a:r>
              <a:rPr lang="en-IN" i="1" dirty="0">
                <a:solidFill>
                  <a:srgbClr val="C00000"/>
                </a:solidFill>
              </a:rPr>
              <a:t>int </a:t>
            </a:r>
            <a:r>
              <a:rPr lang="en-IN" i="1" dirty="0" err="1">
                <a:solidFill>
                  <a:srgbClr val="C00000"/>
                </a:solidFill>
              </a:rPr>
              <a:t>semctl</a:t>
            </a:r>
            <a:r>
              <a:rPr lang="en-IN" i="1" dirty="0">
                <a:solidFill>
                  <a:srgbClr val="C00000"/>
                </a:solidFill>
              </a:rPr>
              <a:t>(int </a:t>
            </a:r>
            <a:r>
              <a:rPr lang="en-IN" i="1" dirty="0" err="1">
                <a:solidFill>
                  <a:srgbClr val="C00000"/>
                </a:solidFill>
              </a:rPr>
              <a:t>semid</a:t>
            </a:r>
            <a:r>
              <a:rPr lang="en-IN" i="1" dirty="0">
                <a:solidFill>
                  <a:srgbClr val="C00000"/>
                </a:solidFill>
              </a:rPr>
              <a:t>, int </a:t>
            </a:r>
            <a:r>
              <a:rPr lang="en-IN" i="1" dirty="0" err="1">
                <a:solidFill>
                  <a:srgbClr val="C00000"/>
                </a:solidFill>
              </a:rPr>
              <a:t>semnum</a:t>
            </a:r>
            <a:r>
              <a:rPr lang="en-IN" i="1" dirty="0">
                <a:solidFill>
                  <a:srgbClr val="C00000"/>
                </a:solidFill>
              </a:rPr>
              <a:t>, int </a:t>
            </a:r>
            <a:r>
              <a:rPr lang="en-IN" i="1" dirty="0" err="1">
                <a:solidFill>
                  <a:srgbClr val="C00000"/>
                </a:solidFill>
              </a:rPr>
              <a:t>cmd</a:t>
            </a:r>
            <a:r>
              <a:rPr lang="en-IN" i="1" dirty="0">
                <a:solidFill>
                  <a:srgbClr val="C00000"/>
                </a:solidFill>
              </a:rPr>
              <a:t>, union </a:t>
            </a:r>
            <a:r>
              <a:rPr lang="en-IN" i="1" dirty="0" err="1">
                <a:solidFill>
                  <a:srgbClr val="C00000"/>
                </a:solidFill>
              </a:rPr>
              <a:t>semun</a:t>
            </a:r>
            <a:r>
              <a:rPr lang="en-IN" i="1" dirty="0">
                <a:solidFill>
                  <a:srgbClr val="C00000"/>
                </a:solidFill>
              </a:rPr>
              <a:t> </a:t>
            </a:r>
            <a:r>
              <a:rPr lang="en-IN" i="1" dirty="0" err="1">
                <a:solidFill>
                  <a:srgbClr val="C00000"/>
                </a:solidFill>
              </a:rPr>
              <a:t>arg</a:t>
            </a:r>
            <a:r>
              <a:rPr lang="en-IN" i="1" dirty="0">
                <a:solidFill>
                  <a:srgbClr val="C00000"/>
                </a:solidFill>
              </a:rPr>
              <a:t>);</a:t>
            </a:r>
          </a:p>
          <a:p>
            <a:r>
              <a:rPr lang="en-IN" dirty="0" err="1"/>
              <a:t>semnum</a:t>
            </a:r>
            <a:endParaRPr lang="en-IN" dirty="0"/>
          </a:p>
          <a:p>
            <a:pPr lvl="1"/>
            <a:r>
              <a:rPr lang="en-IN" dirty="0"/>
              <a:t>specifies which semaphore is to be operated on (0 .. nsems-1)</a:t>
            </a:r>
          </a:p>
          <a:p>
            <a:r>
              <a:rPr lang="en-IN" dirty="0" err="1"/>
              <a:t>cmd</a:t>
            </a:r>
            <a:endParaRPr lang="en-IN" dirty="0"/>
          </a:p>
          <a:p>
            <a:pPr lvl="1"/>
            <a:r>
              <a:rPr lang="en-IN" dirty="0"/>
              <a:t>GETVAL gets the value of </a:t>
            </a:r>
            <a:r>
              <a:rPr lang="en-IN" dirty="0" err="1"/>
              <a:t>sem</a:t>
            </a:r>
            <a:r>
              <a:rPr lang="en-IN" dirty="0"/>
              <a:t> base[</a:t>
            </a:r>
            <a:r>
              <a:rPr lang="en-IN" dirty="0" err="1"/>
              <a:t>semnum</a:t>
            </a:r>
            <a:r>
              <a:rPr lang="en-IN" dirty="0"/>
              <a:t>].</a:t>
            </a:r>
            <a:r>
              <a:rPr lang="en-IN" dirty="0" err="1"/>
              <a:t>semval</a:t>
            </a:r>
            <a:endParaRPr lang="en-IN" dirty="0"/>
          </a:p>
          <a:p>
            <a:pPr lvl="1"/>
            <a:r>
              <a:rPr lang="en-IN" dirty="0"/>
              <a:t>SETVAL sets the value of </a:t>
            </a:r>
            <a:r>
              <a:rPr lang="en-IN" dirty="0" err="1"/>
              <a:t>sem</a:t>
            </a:r>
            <a:r>
              <a:rPr lang="en-IN" dirty="0"/>
              <a:t> base[</a:t>
            </a:r>
            <a:r>
              <a:rPr lang="en-IN" dirty="0" err="1"/>
              <a:t>semnum</a:t>
            </a:r>
            <a:r>
              <a:rPr lang="en-IN" dirty="0"/>
              <a:t>].</a:t>
            </a:r>
            <a:r>
              <a:rPr lang="en-IN" dirty="0" err="1"/>
              <a:t>semval</a:t>
            </a:r>
            <a:r>
              <a:rPr lang="en-IN" dirty="0"/>
              <a:t> to </a:t>
            </a:r>
            <a:r>
              <a:rPr lang="en-IN" dirty="0" err="1"/>
              <a:t>arg.val</a:t>
            </a:r>
            <a:endParaRPr lang="en-IN" dirty="0"/>
          </a:p>
          <a:p>
            <a:pPr lvl="1"/>
            <a:r>
              <a:rPr lang="en-IN" dirty="0"/>
              <a:t>GETALL, SETALL operates on all semaphores using </a:t>
            </a:r>
            <a:r>
              <a:rPr lang="en-IN" dirty="0" err="1"/>
              <a:t>arg.array</a:t>
            </a:r>
            <a:endParaRPr lang="en-IN" dirty="0"/>
          </a:p>
          <a:p>
            <a:r>
              <a:rPr lang="en-IN" dirty="0" err="1"/>
              <a:t>arg</a:t>
            </a:r>
            <a:endParaRPr lang="en-IN" dirty="0"/>
          </a:p>
          <a:p>
            <a:pPr lvl="1"/>
            <a:r>
              <a:rPr lang="en-IN" dirty="0"/>
              <a:t>specifies values used by various operations</a:t>
            </a:r>
          </a:p>
          <a:p>
            <a:pPr marL="914400" lvl="2" indent="0">
              <a:buNone/>
            </a:pPr>
            <a:r>
              <a:rPr lang="en-IN" dirty="0"/>
              <a:t>union </a:t>
            </a:r>
            <a:r>
              <a:rPr lang="en-IN" dirty="0" err="1"/>
              <a:t>semun</a:t>
            </a:r>
            <a:r>
              <a:rPr lang="en-IN" dirty="0"/>
              <a:t> {</a:t>
            </a:r>
          </a:p>
          <a:p>
            <a:pPr marL="914400" lvl="2" indent="0">
              <a:buNone/>
            </a:pPr>
            <a:r>
              <a:rPr lang="en-IN" dirty="0"/>
              <a:t>int </a:t>
            </a:r>
            <a:r>
              <a:rPr lang="en-IN" dirty="0" err="1"/>
              <a:t>val</a:t>
            </a:r>
            <a:r>
              <a:rPr lang="en-IN" dirty="0"/>
              <a:t>;</a:t>
            </a:r>
          </a:p>
          <a:p>
            <a:pPr marL="914400" lvl="2" indent="0">
              <a:buNone/>
            </a:pPr>
            <a:r>
              <a:rPr lang="en-IN" dirty="0" err="1"/>
              <a:t>ushort</a:t>
            </a:r>
            <a:r>
              <a:rPr lang="en-IN" dirty="0"/>
              <a:t> *array;</a:t>
            </a:r>
          </a:p>
          <a:p>
            <a:pPr marL="914400" lvl="2" indent="0">
              <a:buNone/>
            </a:pPr>
            <a:r>
              <a:rPr lang="en-IN" dirty="0"/>
              <a:t>struct </a:t>
            </a:r>
            <a:r>
              <a:rPr lang="en-IN" dirty="0" err="1"/>
              <a:t>semid</a:t>
            </a:r>
            <a:r>
              <a:rPr lang="en-IN" dirty="0"/>
              <a:t> ds *</a:t>
            </a:r>
            <a:r>
              <a:rPr lang="en-IN" dirty="0" err="1"/>
              <a:t>buf</a:t>
            </a:r>
            <a:r>
              <a:rPr lang="en-IN" dirty="0"/>
              <a:t>;</a:t>
            </a:r>
          </a:p>
          <a:p>
            <a:pPr marL="914400" lvl="2" indent="0">
              <a:buNone/>
            </a:pPr>
            <a:r>
              <a:rPr lang="en-IN" dirty="0"/>
              <a:t>}</a:t>
            </a:r>
          </a:p>
          <a:p>
            <a:endParaRPr lang="en-IN" dirty="0"/>
          </a:p>
        </p:txBody>
      </p:sp>
    </p:spTree>
    <p:extLst>
      <p:ext uri="{BB962C8B-B14F-4D97-AF65-F5344CB8AC3E}">
        <p14:creationId xmlns:p14="http://schemas.microsoft.com/office/powerpoint/2010/main" val="16140304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236-2C08-422A-9B4E-C1BB774CB8E0}"/>
              </a:ext>
            </a:extLst>
          </p:cNvPr>
          <p:cNvSpPr>
            <a:spLocks noGrp="1"/>
          </p:cNvSpPr>
          <p:nvPr>
            <p:ph type="title"/>
          </p:nvPr>
        </p:nvSpPr>
        <p:spPr/>
        <p:txBody>
          <a:bodyPr/>
          <a:lstStyle/>
          <a:p>
            <a:r>
              <a:rPr lang="en-US" dirty="0"/>
              <a:t>IPC- Unix System V: </a:t>
            </a:r>
            <a:r>
              <a:rPr lang="en-IN" dirty="0"/>
              <a:t>Semaphore</a:t>
            </a:r>
          </a:p>
        </p:txBody>
      </p:sp>
      <p:pic>
        <p:nvPicPr>
          <p:cNvPr id="5" name="Content Placeholder 4">
            <a:extLst>
              <a:ext uri="{FF2B5EF4-FFF2-40B4-BE49-F238E27FC236}">
                <a16:creationId xmlns:a16="http://schemas.microsoft.com/office/drawing/2014/main" id="{E29CE11D-EE86-4E8D-AE8C-083A671FEC4C}"/>
              </a:ext>
            </a:extLst>
          </p:cNvPr>
          <p:cNvPicPr>
            <a:picLocks noGrp="1" noChangeAspect="1"/>
          </p:cNvPicPr>
          <p:nvPr>
            <p:ph sz="half" idx="1"/>
          </p:nvPr>
        </p:nvPicPr>
        <p:blipFill>
          <a:blip r:embed="rId2"/>
          <a:stretch>
            <a:fillRect/>
          </a:stretch>
        </p:blipFill>
        <p:spPr>
          <a:xfrm>
            <a:off x="221674" y="1339810"/>
            <a:ext cx="5181600" cy="5274020"/>
          </a:xfrm>
        </p:spPr>
      </p:pic>
      <p:sp>
        <p:nvSpPr>
          <p:cNvPr id="6" name="Content Placeholder 5">
            <a:extLst>
              <a:ext uri="{FF2B5EF4-FFF2-40B4-BE49-F238E27FC236}">
                <a16:creationId xmlns:a16="http://schemas.microsoft.com/office/drawing/2014/main" id="{35AC7614-05C5-4174-9625-95C84F35957C}"/>
              </a:ext>
            </a:extLst>
          </p:cNvPr>
          <p:cNvSpPr>
            <a:spLocks noGrp="1"/>
          </p:cNvSpPr>
          <p:nvPr>
            <p:ph sz="half" idx="2"/>
          </p:nvPr>
        </p:nvSpPr>
        <p:spPr/>
        <p:txBody>
          <a:bodyPr>
            <a:normAutofit/>
          </a:bodyPr>
          <a:lstStyle/>
          <a:p>
            <a:r>
              <a:rPr lang="en-US" sz="1800" dirty="0"/>
              <a:t>The kernel reads the array of semaphore operations from the user address space and verifies that the semaphore numbers are legal and that the process has the necessary permissions to read or change the semaphores. </a:t>
            </a:r>
          </a:p>
          <a:p>
            <a:r>
              <a:rPr lang="en-US" sz="1800" dirty="0"/>
              <a:t>If permission is not allowed, the system call fails. </a:t>
            </a:r>
          </a:p>
          <a:p>
            <a:r>
              <a:rPr lang="en-US" sz="1800" dirty="0"/>
              <a:t>The kernel changes the value of a semaphore according to the value of the operation. </a:t>
            </a:r>
          </a:p>
          <a:p>
            <a:r>
              <a:rPr lang="en-US" sz="1800" dirty="0"/>
              <a:t>If positive, it increments the value of the semaphore and awakens all processes that are waiting for the value of the semaphore to increase. </a:t>
            </a:r>
          </a:p>
        </p:txBody>
      </p:sp>
    </p:spTree>
    <p:extLst>
      <p:ext uri="{BB962C8B-B14F-4D97-AF65-F5344CB8AC3E}">
        <p14:creationId xmlns:p14="http://schemas.microsoft.com/office/powerpoint/2010/main" val="11817335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236-2C08-422A-9B4E-C1BB774CB8E0}"/>
              </a:ext>
            </a:extLst>
          </p:cNvPr>
          <p:cNvSpPr>
            <a:spLocks noGrp="1"/>
          </p:cNvSpPr>
          <p:nvPr>
            <p:ph type="title"/>
          </p:nvPr>
        </p:nvSpPr>
        <p:spPr/>
        <p:txBody>
          <a:bodyPr/>
          <a:lstStyle/>
          <a:p>
            <a:r>
              <a:rPr lang="en-US" dirty="0"/>
              <a:t>IPC- Unix System V: </a:t>
            </a:r>
            <a:r>
              <a:rPr lang="en-IN" dirty="0"/>
              <a:t>Semaphore</a:t>
            </a:r>
          </a:p>
        </p:txBody>
      </p:sp>
      <p:pic>
        <p:nvPicPr>
          <p:cNvPr id="7" name="Content Placeholder 6">
            <a:extLst>
              <a:ext uri="{FF2B5EF4-FFF2-40B4-BE49-F238E27FC236}">
                <a16:creationId xmlns:a16="http://schemas.microsoft.com/office/drawing/2014/main" id="{A7DFFC52-310E-4D74-9E68-D0CBABE585D6}"/>
              </a:ext>
            </a:extLst>
          </p:cNvPr>
          <p:cNvPicPr>
            <a:picLocks noGrp="1" noChangeAspect="1"/>
          </p:cNvPicPr>
          <p:nvPr>
            <p:ph sz="half" idx="1"/>
          </p:nvPr>
        </p:nvPicPr>
        <p:blipFill>
          <a:blip r:embed="rId2"/>
          <a:stretch>
            <a:fillRect/>
          </a:stretch>
        </p:blipFill>
        <p:spPr>
          <a:xfrm>
            <a:off x="267855" y="1325470"/>
            <a:ext cx="5181600" cy="5486023"/>
          </a:xfrm>
        </p:spPr>
      </p:pic>
      <p:sp>
        <p:nvSpPr>
          <p:cNvPr id="5" name="Content Placeholder 4">
            <a:extLst>
              <a:ext uri="{FF2B5EF4-FFF2-40B4-BE49-F238E27FC236}">
                <a16:creationId xmlns:a16="http://schemas.microsoft.com/office/drawing/2014/main" id="{04E97E3B-E885-4C2C-80D2-F65E53DD20DF}"/>
              </a:ext>
            </a:extLst>
          </p:cNvPr>
          <p:cNvSpPr>
            <a:spLocks noGrp="1"/>
          </p:cNvSpPr>
          <p:nvPr>
            <p:ph sz="half" idx="2"/>
          </p:nvPr>
        </p:nvSpPr>
        <p:spPr/>
        <p:txBody>
          <a:bodyPr>
            <a:normAutofit/>
          </a:bodyPr>
          <a:lstStyle/>
          <a:p>
            <a:r>
              <a:rPr lang="en-US" sz="1800" dirty="0"/>
              <a:t>If the semaphore </a:t>
            </a:r>
            <a:r>
              <a:rPr lang="en-US" sz="1800" dirty="0">
                <a:solidFill>
                  <a:srgbClr val="C00000"/>
                </a:solidFill>
              </a:rPr>
              <a:t>operation is 0</a:t>
            </a:r>
            <a:r>
              <a:rPr lang="en-US" sz="1800" dirty="0"/>
              <a:t>, the kernel checks the semaphore value: If 0, it continues with the other operations in the array; otherwise, it increments the number of processes asleep, waiting for the semaphore value to be 0, and goes to sleep.</a:t>
            </a:r>
          </a:p>
          <a:p>
            <a:r>
              <a:rPr lang="en-US" sz="1800" dirty="0"/>
              <a:t>If the semaphore operation is </a:t>
            </a:r>
            <a:r>
              <a:rPr lang="en-US" sz="1800" dirty="0">
                <a:solidFill>
                  <a:srgbClr val="C00000"/>
                </a:solidFill>
              </a:rPr>
              <a:t>negative</a:t>
            </a:r>
            <a:r>
              <a:rPr lang="en-US" sz="1800" dirty="0"/>
              <a:t> and its absolute value is less than or equal to the value of the semaphore, the kernel adds the operation value (a negative number) to the semaphore value.</a:t>
            </a:r>
          </a:p>
          <a:p>
            <a:r>
              <a:rPr lang="en-US" sz="1800" dirty="0"/>
              <a:t>If the result is 0, the kernel awakens all process asleep waiting for the semaphore value to be 0. </a:t>
            </a:r>
          </a:p>
          <a:p>
            <a:r>
              <a:rPr lang="en-US" sz="1800" dirty="0"/>
              <a:t>If the value of the semaphore is less than the absolute value of the semaphore operation, the kernel puts the process to sleep on the event that the value of the semaphore increases. </a:t>
            </a:r>
            <a:endParaRPr lang="en-IN" sz="1800" dirty="0"/>
          </a:p>
        </p:txBody>
      </p:sp>
    </p:spTree>
    <p:extLst>
      <p:ext uri="{BB962C8B-B14F-4D97-AF65-F5344CB8AC3E}">
        <p14:creationId xmlns:p14="http://schemas.microsoft.com/office/powerpoint/2010/main" val="17927588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C718-BB80-4F92-88E0-DC3EEB8D5AB2}"/>
              </a:ext>
            </a:extLst>
          </p:cNvPr>
          <p:cNvSpPr>
            <a:spLocks noGrp="1"/>
          </p:cNvSpPr>
          <p:nvPr>
            <p:ph type="title"/>
          </p:nvPr>
        </p:nvSpPr>
        <p:spPr>
          <a:xfrm>
            <a:off x="121637" y="102910"/>
            <a:ext cx="2597727" cy="1325563"/>
          </a:xfrm>
        </p:spPr>
        <p:txBody>
          <a:bodyPr>
            <a:noAutofit/>
          </a:bodyPr>
          <a:lstStyle/>
          <a:p>
            <a:r>
              <a:rPr lang="en-US" sz="2000" dirty="0"/>
              <a:t>IPC- Unix System V: </a:t>
            </a:r>
            <a:r>
              <a:rPr lang="en-IN" sz="2000" dirty="0"/>
              <a:t>Semaphore</a:t>
            </a:r>
          </a:p>
        </p:txBody>
      </p:sp>
      <p:pic>
        <p:nvPicPr>
          <p:cNvPr id="6" name="Content Placeholder 5">
            <a:extLst>
              <a:ext uri="{FF2B5EF4-FFF2-40B4-BE49-F238E27FC236}">
                <a16:creationId xmlns:a16="http://schemas.microsoft.com/office/drawing/2014/main" id="{FBF2FFE6-ABB3-42BA-A4F8-0779220E2034}"/>
              </a:ext>
            </a:extLst>
          </p:cNvPr>
          <p:cNvPicPr>
            <a:picLocks noGrp="1" noChangeAspect="1"/>
          </p:cNvPicPr>
          <p:nvPr>
            <p:ph sz="half" idx="1"/>
          </p:nvPr>
        </p:nvPicPr>
        <p:blipFill>
          <a:blip r:embed="rId2"/>
          <a:stretch>
            <a:fillRect/>
          </a:stretch>
        </p:blipFill>
        <p:spPr>
          <a:xfrm>
            <a:off x="3098324" y="62345"/>
            <a:ext cx="4640861" cy="6733309"/>
          </a:xfrm>
        </p:spPr>
      </p:pic>
      <p:pic>
        <p:nvPicPr>
          <p:cNvPr id="8" name="Content Placeholder 7">
            <a:extLst>
              <a:ext uri="{FF2B5EF4-FFF2-40B4-BE49-F238E27FC236}">
                <a16:creationId xmlns:a16="http://schemas.microsoft.com/office/drawing/2014/main" id="{9D0DDBF3-A8C7-4470-B6AC-DF30FB0A367B}"/>
              </a:ext>
            </a:extLst>
          </p:cNvPr>
          <p:cNvPicPr>
            <a:picLocks noGrp="1" noChangeAspect="1"/>
          </p:cNvPicPr>
          <p:nvPr>
            <p:ph sz="half" idx="2"/>
          </p:nvPr>
        </p:nvPicPr>
        <p:blipFill>
          <a:blip r:embed="rId3"/>
          <a:stretch>
            <a:fillRect/>
          </a:stretch>
        </p:blipFill>
        <p:spPr>
          <a:xfrm>
            <a:off x="7868289" y="73890"/>
            <a:ext cx="4241058" cy="6436799"/>
          </a:xfrm>
        </p:spPr>
      </p:pic>
      <p:sp>
        <p:nvSpPr>
          <p:cNvPr id="12" name="TextBox 11">
            <a:extLst>
              <a:ext uri="{FF2B5EF4-FFF2-40B4-BE49-F238E27FC236}">
                <a16:creationId xmlns:a16="http://schemas.microsoft.com/office/drawing/2014/main" id="{5AC707C7-4259-4F2E-9F6B-C454D53147C0}"/>
              </a:ext>
            </a:extLst>
          </p:cNvPr>
          <p:cNvSpPr txBox="1"/>
          <p:nvPr/>
        </p:nvSpPr>
        <p:spPr>
          <a:xfrm>
            <a:off x="82652" y="1336109"/>
            <a:ext cx="2752911" cy="397031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Execution: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CASE I:</a:t>
            </a:r>
          </a:p>
          <a:p>
            <a:r>
              <a:rPr lang="en-US" dirty="0" err="1">
                <a:latin typeface="Times New Roman" panose="02020603050405020304" pitchFamily="18" charset="0"/>
                <a:cs typeface="Times New Roman" panose="02020603050405020304" pitchFamily="18" charset="0"/>
              </a:rPr>
              <a:t>a.out</a:t>
            </a:r>
            <a:r>
              <a:rPr lang="en-US" dirty="0">
                <a:latin typeface="Times New Roman" panose="02020603050405020304" pitchFamily="18" charset="0"/>
                <a:cs typeface="Times New Roman" panose="02020603050405020304" pitchFamily="18" charset="0"/>
              </a:rPr>
              <a:t> &amp;</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 creates a semaphore set with two elements and initializes their values to 1.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it pauses and sleeps until awakened by a signal, when it removes the semaphore in cleanup.</a:t>
            </a:r>
          </a:p>
        </p:txBody>
      </p:sp>
      <p:sp>
        <p:nvSpPr>
          <p:cNvPr id="13" name="Oval 12">
            <a:extLst>
              <a:ext uri="{FF2B5EF4-FFF2-40B4-BE49-F238E27FC236}">
                <a16:creationId xmlns:a16="http://schemas.microsoft.com/office/drawing/2014/main" id="{31F34D2D-6B5D-448F-87C2-031C31B4EDCC}"/>
              </a:ext>
            </a:extLst>
          </p:cNvPr>
          <p:cNvSpPr/>
          <p:nvPr/>
        </p:nvSpPr>
        <p:spPr>
          <a:xfrm>
            <a:off x="2679021" y="3851564"/>
            <a:ext cx="5060164" cy="2285859"/>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57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C718-BB80-4F92-88E0-DC3EEB8D5AB2}"/>
              </a:ext>
            </a:extLst>
          </p:cNvPr>
          <p:cNvSpPr>
            <a:spLocks noGrp="1"/>
          </p:cNvSpPr>
          <p:nvPr>
            <p:ph type="title"/>
          </p:nvPr>
        </p:nvSpPr>
        <p:spPr>
          <a:xfrm>
            <a:off x="200891" y="158325"/>
            <a:ext cx="2597727" cy="1325563"/>
          </a:xfrm>
        </p:spPr>
        <p:txBody>
          <a:bodyPr>
            <a:noAutofit/>
          </a:bodyPr>
          <a:lstStyle/>
          <a:p>
            <a:r>
              <a:rPr lang="en-US" sz="2000" dirty="0"/>
              <a:t>IPC- Unix System V: </a:t>
            </a:r>
            <a:r>
              <a:rPr lang="en-IN" sz="2000" dirty="0"/>
              <a:t>Semaphore</a:t>
            </a:r>
          </a:p>
        </p:txBody>
      </p:sp>
      <p:pic>
        <p:nvPicPr>
          <p:cNvPr id="6" name="Content Placeholder 5">
            <a:extLst>
              <a:ext uri="{FF2B5EF4-FFF2-40B4-BE49-F238E27FC236}">
                <a16:creationId xmlns:a16="http://schemas.microsoft.com/office/drawing/2014/main" id="{FBF2FFE6-ABB3-42BA-A4F8-0779220E2034}"/>
              </a:ext>
            </a:extLst>
          </p:cNvPr>
          <p:cNvPicPr>
            <a:picLocks noGrp="1" noChangeAspect="1"/>
          </p:cNvPicPr>
          <p:nvPr>
            <p:ph sz="half" idx="1"/>
          </p:nvPr>
        </p:nvPicPr>
        <p:blipFill>
          <a:blip r:embed="rId2"/>
          <a:stretch>
            <a:fillRect/>
          </a:stretch>
        </p:blipFill>
        <p:spPr>
          <a:xfrm>
            <a:off x="3180974" y="62345"/>
            <a:ext cx="4640861" cy="6733309"/>
          </a:xfrm>
        </p:spPr>
      </p:pic>
      <p:pic>
        <p:nvPicPr>
          <p:cNvPr id="8" name="Content Placeholder 7">
            <a:extLst>
              <a:ext uri="{FF2B5EF4-FFF2-40B4-BE49-F238E27FC236}">
                <a16:creationId xmlns:a16="http://schemas.microsoft.com/office/drawing/2014/main" id="{9D0DDBF3-A8C7-4470-B6AC-DF30FB0A367B}"/>
              </a:ext>
            </a:extLst>
          </p:cNvPr>
          <p:cNvPicPr>
            <a:picLocks noGrp="1" noChangeAspect="1"/>
          </p:cNvPicPr>
          <p:nvPr>
            <p:ph sz="half" idx="2"/>
          </p:nvPr>
        </p:nvPicPr>
        <p:blipFill>
          <a:blip r:embed="rId3"/>
          <a:stretch>
            <a:fillRect/>
          </a:stretch>
        </p:blipFill>
        <p:spPr>
          <a:xfrm>
            <a:off x="7849342" y="73890"/>
            <a:ext cx="4241058" cy="6436799"/>
          </a:xfrm>
        </p:spPr>
      </p:pic>
      <p:sp>
        <p:nvSpPr>
          <p:cNvPr id="12" name="TextBox 11">
            <a:extLst>
              <a:ext uri="{FF2B5EF4-FFF2-40B4-BE49-F238E27FC236}">
                <a16:creationId xmlns:a16="http://schemas.microsoft.com/office/drawing/2014/main" id="{5AC707C7-4259-4F2E-9F6B-C454D53147C0}"/>
              </a:ext>
            </a:extLst>
          </p:cNvPr>
          <p:cNvSpPr txBox="1"/>
          <p:nvPr/>
        </p:nvSpPr>
        <p:spPr>
          <a:xfrm>
            <a:off x="200891" y="1085432"/>
            <a:ext cx="2952576" cy="550920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Execution:</a:t>
            </a:r>
          </a:p>
          <a:p>
            <a:pPr algn="just"/>
            <a:r>
              <a:rPr lang="en-US" sz="1600" b="1" dirty="0">
                <a:latin typeface="Times New Roman" panose="02020603050405020304" pitchFamily="18" charset="0"/>
                <a:cs typeface="Times New Roman" panose="02020603050405020304" pitchFamily="18" charset="0"/>
              </a:rPr>
              <a:t>CASE II:</a:t>
            </a:r>
          </a:p>
          <a:p>
            <a:pPr algn="just"/>
            <a:r>
              <a:rPr lang="en-US" sz="1600" dirty="0" err="1">
                <a:latin typeface="Times New Roman" panose="02020603050405020304" pitchFamily="18" charset="0"/>
                <a:cs typeface="Times New Roman" panose="02020603050405020304" pitchFamily="18" charset="0"/>
              </a:rPr>
              <a:t>a.out</a:t>
            </a:r>
            <a:r>
              <a:rPr lang="en-US" sz="1600" dirty="0">
                <a:latin typeface="Times New Roman" panose="02020603050405020304" pitchFamily="18" charset="0"/>
                <a:cs typeface="Times New Roman" panose="02020603050405020304" pitchFamily="18" charset="0"/>
              </a:rPr>
              <a:t> a &amp;</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It decrements the value of semaphore 0, decrements the value of semaphore 1 , executes the print statement, and then increments the values</a:t>
            </a:r>
          </a:p>
          <a:p>
            <a:pPr algn="just"/>
            <a:r>
              <a:rPr lang="en-US" sz="1600" dirty="0">
                <a:latin typeface="Times New Roman" panose="02020603050405020304" pitchFamily="18" charset="0"/>
                <a:cs typeface="Times New Roman" panose="02020603050405020304" pitchFamily="18" charset="0"/>
              </a:rPr>
              <a:t>of semaphores 1 and 0.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 process goes to sleep if it attempts to decrement the</a:t>
            </a:r>
          </a:p>
          <a:p>
            <a:pPr algn="just"/>
            <a:r>
              <a:rPr lang="en-US" sz="1600" dirty="0">
                <a:latin typeface="Times New Roman" panose="02020603050405020304" pitchFamily="18" charset="0"/>
                <a:cs typeface="Times New Roman" panose="02020603050405020304" pitchFamily="18" charset="0"/>
              </a:rPr>
              <a:t>value of a semaphore that is 0, and hence the semaphore is considered locked: Because the semaphores were initialized to 1 and no other processes are using the semaphores, process A will never sleep, and the semaphore values will oscillate</a:t>
            </a:r>
          </a:p>
          <a:p>
            <a:pPr algn="just"/>
            <a:r>
              <a:rPr lang="en-US" sz="1600" dirty="0">
                <a:latin typeface="Times New Roman" panose="02020603050405020304" pitchFamily="18" charset="0"/>
                <a:cs typeface="Times New Roman" panose="02020603050405020304" pitchFamily="18" charset="0"/>
              </a:rPr>
              <a:t>between 1 and 0. </a:t>
            </a:r>
          </a:p>
        </p:txBody>
      </p:sp>
    </p:spTree>
    <p:extLst>
      <p:ext uri="{BB962C8B-B14F-4D97-AF65-F5344CB8AC3E}">
        <p14:creationId xmlns:p14="http://schemas.microsoft.com/office/powerpoint/2010/main" val="3365913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BF2FFE6-ABB3-42BA-A4F8-0779220E2034}"/>
              </a:ext>
            </a:extLst>
          </p:cNvPr>
          <p:cNvPicPr>
            <a:picLocks noGrp="1" noChangeAspect="1"/>
          </p:cNvPicPr>
          <p:nvPr>
            <p:ph sz="half" idx="1"/>
          </p:nvPr>
        </p:nvPicPr>
        <p:blipFill>
          <a:blip r:embed="rId2"/>
          <a:stretch>
            <a:fillRect/>
          </a:stretch>
        </p:blipFill>
        <p:spPr>
          <a:xfrm>
            <a:off x="3153467" y="0"/>
            <a:ext cx="4640861" cy="6733309"/>
          </a:xfrm>
        </p:spPr>
      </p:pic>
      <p:pic>
        <p:nvPicPr>
          <p:cNvPr id="8" name="Content Placeholder 7">
            <a:extLst>
              <a:ext uri="{FF2B5EF4-FFF2-40B4-BE49-F238E27FC236}">
                <a16:creationId xmlns:a16="http://schemas.microsoft.com/office/drawing/2014/main" id="{9D0DDBF3-A8C7-4470-B6AC-DF30FB0A367B}"/>
              </a:ext>
            </a:extLst>
          </p:cNvPr>
          <p:cNvPicPr>
            <a:picLocks noGrp="1" noChangeAspect="1"/>
          </p:cNvPicPr>
          <p:nvPr>
            <p:ph sz="half" idx="2"/>
          </p:nvPr>
        </p:nvPicPr>
        <p:blipFill>
          <a:blip r:embed="rId3"/>
          <a:stretch>
            <a:fillRect/>
          </a:stretch>
        </p:blipFill>
        <p:spPr>
          <a:xfrm>
            <a:off x="7923432" y="11545"/>
            <a:ext cx="4241058" cy="6436799"/>
          </a:xfrm>
        </p:spPr>
      </p:pic>
      <p:sp>
        <p:nvSpPr>
          <p:cNvPr id="10" name="Title 1">
            <a:extLst>
              <a:ext uri="{FF2B5EF4-FFF2-40B4-BE49-F238E27FC236}">
                <a16:creationId xmlns:a16="http://schemas.microsoft.com/office/drawing/2014/main" id="{7F6F6231-B06E-46D2-9AD6-4CA23D470797}"/>
              </a:ext>
            </a:extLst>
          </p:cNvPr>
          <p:cNvSpPr txBox="1">
            <a:spLocks/>
          </p:cNvSpPr>
          <p:nvPr/>
        </p:nvSpPr>
        <p:spPr>
          <a:xfrm>
            <a:off x="200891" y="158325"/>
            <a:ext cx="259772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a:lstStyle>
          <a:p>
            <a:r>
              <a:rPr lang="en-US" sz="2000" dirty="0"/>
              <a:t>IPC- Unix System V: </a:t>
            </a:r>
            <a:r>
              <a:rPr lang="en-IN" sz="2000" dirty="0"/>
              <a:t>Semaphore</a:t>
            </a:r>
          </a:p>
        </p:txBody>
      </p:sp>
      <p:sp>
        <p:nvSpPr>
          <p:cNvPr id="11" name="TextBox 10">
            <a:extLst>
              <a:ext uri="{FF2B5EF4-FFF2-40B4-BE49-F238E27FC236}">
                <a16:creationId xmlns:a16="http://schemas.microsoft.com/office/drawing/2014/main" id="{1F6CF1A4-9CA7-47F3-8998-BE70FAFCDB21}"/>
              </a:ext>
            </a:extLst>
          </p:cNvPr>
          <p:cNvSpPr txBox="1"/>
          <p:nvPr/>
        </p:nvSpPr>
        <p:spPr>
          <a:xfrm>
            <a:off x="200891" y="1085432"/>
            <a:ext cx="2952576" cy="2062103"/>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Execution:</a:t>
            </a:r>
          </a:p>
          <a:p>
            <a:pPr algn="just"/>
            <a:r>
              <a:rPr lang="en-US" sz="1600" b="1" dirty="0">
                <a:latin typeface="Times New Roman" panose="02020603050405020304" pitchFamily="18" charset="0"/>
                <a:cs typeface="Times New Roman" panose="02020603050405020304" pitchFamily="18" charset="0"/>
              </a:rPr>
              <a:t>CASE III:</a:t>
            </a:r>
          </a:p>
          <a:p>
            <a:pPr algn="just"/>
            <a:r>
              <a:rPr lang="en-US" sz="1600" dirty="0" err="1">
                <a:latin typeface="Times New Roman" panose="02020603050405020304" pitchFamily="18" charset="0"/>
                <a:cs typeface="Times New Roman" panose="02020603050405020304" pitchFamily="18" charset="0"/>
              </a:rPr>
              <a:t>a.out</a:t>
            </a:r>
            <a:r>
              <a:rPr lang="en-US" sz="1600" dirty="0">
                <a:latin typeface="Times New Roman" panose="02020603050405020304" pitchFamily="18" charset="0"/>
                <a:cs typeface="Times New Roman" panose="02020603050405020304" pitchFamily="18" charset="0"/>
              </a:rPr>
              <a:t> b &amp;</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process (B) decrements semaphores 0 and 1 in the opposite order from process A. </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79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24006AF-9462-4FD7-8602-D757042B979A}"/>
              </a:ext>
            </a:extLst>
          </p:cNvPr>
          <p:cNvSpPr>
            <a:spLocks noGrp="1" noChangeArrowheads="1"/>
          </p:cNvSpPr>
          <p:nvPr>
            <p:ph type="title"/>
          </p:nvPr>
        </p:nvSpPr>
        <p:spPr/>
        <p:txBody>
          <a:bodyPr>
            <a:normAutofit/>
          </a:bodyPr>
          <a:lstStyle/>
          <a:p>
            <a:r>
              <a:rPr lang="en-US" altLang="en-US"/>
              <a:t>Communications Models </a:t>
            </a:r>
          </a:p>
        </p:txBody>
      </p:sp>
      <p:sp>
        <p:nvSpPr>
          <p:cNvPr id="3" name="Content Placeholder 2">
            <a:extLst>
              <a:ext uri="{FF2B5EF4-FFF2-40B4-BE49-F238E27FC236}">
                <a16:creationId xmlns:a16="http://schemas.microsoft.com/office/drawing/2014/main" id="{8F093CAC-52AD-4E3B-A3AA-ABF82EBF9933}"/>
              </a:ext>
            </a:extLst>
          </p:cNvPr>
          <p:cNvSpPr>
            <a:spLocks noGrp="1"/>
          </p:cNvSpPr>
          <p:nvPr>
            <p:ph sz="half" idx="1"/>
          </p:nvPr>
        </p:nvSpPr>
        <p:spPr/>
        <p:txBody>
          <a:bodyPr>
            <a:normAutofit lnSpcReduction="10000"/>
          </a:bodyPr>
          <a:lstStyle/>
          <a:p>
            <a:r>
              <a:rPr lang="en-US" sz="2400" dirty="0">
                <a:solidFill>
                  <a:srgbClr val="C00000"/>
                </a:solidFill>
              </a:rPr>
              <a:t>Shared</a:t>
            </a:r>
            <a:r>
              <a:rPr lang="en-US" sz="2400" dirty="0"/>
              <a:t> memory can be </a:t>
            </a:r>
            <a:r>
              <a:rPr lang="en-US" sz="2400" dirty="0">
                <a:solidFill>
                  <a:srgbClr val="C00000"/>
                </a:solidFill>
              </a:rPr>
              <a:t>faster</a:t>
            </a:r>
            <a:r>
              <a:rPr lang="en-US" sz="2400" dirty="0"/>
              <a:t> than message passing, since </a:t>
            </a:r>
            <a:r>
              <a:rPr lang="en-US" sz="2400" dirty="0">
                <a:solidFill>
                  <a:srgbClr val="C00000"/>
                </a:solidFill>
              </a:rPr>
              <a:t>message-passing</a:t>
            </a:r>
            <a:r>
              <a:rPr lang="en-US" sz="2400" dirty="0"/>
              <a:t> systems are implemented using system calls, and thus require the more </a:t>
            </a:r>
            <a:r>
              <a:rPr lang="en-US" sz="2400" dirty="0">
                <a:solidFill>
                  <a:srgbClr val="C00000"/>
                </a:solidFill>
              </a:rPr>
              <a:t>time-consuming</a:t>
            </a:r>
            <a:r>
              <a:rPr lang="en-US" sz="2400" dirty="0"/>
              <a:t> task of kernel intervention.</a:t>
            </a:r>
          </a:p>
          <a:p>
            <a:r>
              <a:rPr lang="en-US" sz="2400" dirty="0"/>
              <a:t>In shared-memory systems, system calls are required only to establish shared memory regions. Once shared memory is established, all accesses are treated as routine memory accesses, and no assistance from the kernel is required.</a:t>
            </a:r>
          </a:p>
          <a:p>
            <a:endParaRPr lang="en-US" sz="2400" dirty="0"/>
          </a:p>
          <a:p>
            <a:endParaRPr lang="en-IN" sz="2400" dirty="0"/>
          </a:p>
        </p:txBody>
      </p:sp>
      <p:sp>
        <p:nvSpPr>
          <p:cNvPr id="61443" name="Rectangle 3">
            <a:extLst>
              <a:ext uri="{FF2B5EF4-FFF2-40B4-BE49-F238E27FC236}">
                <a16:creationId xmlns:a16="http://schemas.microsoft.com/office/drawing/2014/main" id="{00B4232E-A93C-4613-91D0-E8A0948B61F1}"/>
              </a:ext>
            </a:extLst>
          </p:cNvPr>
          <p:cNvSpPr>
            <a:spLocks noChangeArrowheads="1"/>
          </p:cNvSpPr>
          <p:nvPr/>
        </p:nvSpPr>
        <p:spPr bwMode="auto">
          <a:xfrm>
            <a:off x="6441804" y="5704997"/>
            <a:ext cx="46423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500" dirty="0">
                <a:solidFill>
                  <a:srgbClr val="000000"/>
                </a:solidFill>
                <a:latin typeface="Arial" panose="020B0604020202020204" pitchFamily="34" charset="0"/>
              </a:rPr>
              <a:t>Fig: (a) Shared memory          (b) Message passing</a:t>
            </a:r>
            <a:endParaRPr kumimoji="0" lang="en-US" altLang="en-US" sz="1500" dirty="0">
              <a:latin typeface="Arial" panose="020B0604020202020204" pitchFamily="34" charset="0"/>
            </a:endParaRPr>
          </a:p>
        </p:txBody>
      </p:sp>
      <p:pic>
        <p:nvPicPr>
          <p:cNvPr id="10" name="Picture 1">
            <a:extLst>
              <a:ext uri="{FF2B5EF4-FFF2-40B4-BE49-F238E27FC236}">
                <a16:creationId xmlns:a16="http://schemas.microsoft.com/office/drawing/2014/main" id="{51C314C5-11DE-4264-977B-A246386C8D4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41804" y="2149583"/>
            <a:ext cx="4768949" cy="305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B22E-A3EC-400F-AA24-5E712BED813A}"/>
              </a:ext>
            </a:extLst>
          </p:cNvPr>
          <p:cNvSpPr>
            <a:spLocks noGrp="1"/>
          </p:cNvSpPr>
          <p:nvPr>
            <p:ph type="title"/>
          </p:nvPr>
        </p:nvSpPr>
        <p:spPr/>
        <p:txBody>
          <a:bodyPr/>
          <a:lstStyle/>
          <a:p>
            <a:r>
              <a:rPr lang="en-US" sz="4400" dirty="0"/>
              <a:t>IPC- Unix System V: </a:t>
            </a:r>
            <a:r>
              <a:rPr lang="en-IN" sz="4400" dirty="0"/>
              <a:t>Semaphore</a:t>
            </a:r>
            <a:endParaRPr lang="en-IN" dirty="0"/>
          </a:p>
        </p:txBody>
      </p:sp>
      <p:sp>
        <p:nvSpPr>
          <p:cNvPr id="3" name="Content Placeholder 2">
            <a:extLst>
              <a:ext uri="{FF2B5EF4-FFF2-40B4-BE49-F238E27FC236}">
                <a16:creationId xmlns:a16="http://schemas.microsoft.com/office/drawing/2014/main" id="{83CD090E-ED49-4783-BC43-604C15F2FB88}"/>
              </a:ext>
            </a:extLst>
          </p:cNvPr>
          <p:cNvSpPr>
            <a:spLocks noGrp="1"/>
          </p:cNvSpPr>
          <p:nvPr>
            <p:ph idx="1"/>
          </p:nvPr>
        </p:nvSpPr>
        <p:spPr/>
        <p:txBody>
          <a:bodyPr>
            <a:normAutofit/>
          </a:bodyPr>
          <a:lstStyle/>
          <a:p>
            <a:r>
              <a:rPr lang="en-US" dirty="0"/>
              <a:t>When processes A and B run simultaneously, a situation could arise whereby process A has locked semaphore 0 and wants to lock semaphore 1 , but process B has locked semaphore 1 and wants to lock semaphore 0. Both processes sleep, unable to continue. They are deadlocked and exit only on receipt of a signal.</a:t>
            </a:r>
          </a:p>
          <a:p>
            <a:r>
              <a:rPr lang="en-US" dirty="0"/>
              <a:t>Solution:</a:t>
            </a:r>
          </a:p>
          <a:p>
            <a:pPr lvl="1"/>
            <a:r>
              <a:rPr lang="en-US" dirty="0"/>
              <a:t>Processes can do multiple semaphore operations simultaneously</a:t>
            </a:r>
            <a:endParaRPr lang="en-IN" dirty="0"/>
          </a:p>
        </p:txBody>
      </p:sp>
    </p:spTree>
    <p:extLst>
      <p:ext uri="{BB962C8B-B14F-4D97-AF65-F5344CB8AC3E}">
        <p14:creationId xmlns:p14="http://schemas.microsoft.com/office/powerpoint/2010/main" val="15456510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5275-8904-4928-BE0A-2A49B154AAB0}"/>
              </a:ext>
            </a:extLst>
          </p:cNvPr>
          <p:cNvSpPr>
            <a:spLocks noGrp="1"/>
          </p:cNvSpPr>
          <p:nvPr>
            <p:ph type="title"/>
          </p:nvPr>
        </p:nvSpPr>
        <p:spPr/>
        <p:txBody>
          <a:bodyPr/>
          <a:lstStyle/>
          <a:p>
            <a:r>
              <a:rPr lang="en-IN" dirty="0"/>
              <a:t>IPC- Unix System V: Semaphore</a:t>
            </a:r>
          </a:p>
        </p:txBody>
      </p:sp>
      <p:sp>
        <p:nvSpPr>
          <p:cNvPr id="4" name="Content Placeholder 3">
            <a:extLst>
              <a:ext uri="{FF2B5EF4-FFF2-40B4-BE49-F238E27FC236}">
                <a16:creationId xmlns:a16="http://schemas.microsoft.com/office/drawing/2014/main" id="{38817D68-64D3-4267-BCEC-798F84797F06}"/>
              </a:ext>
            </a:extLst>
          </p:cNvPr>
          <p:cNvSpPr>
            <a:spLocks noGrp="1"/>
          </p:cNvSpPr>
          <p:nvPr>
            <p:ph sz="half" idx="2"/>
          </p:nvPr>
        </p:nvSpPr>
        <p:spPr/>
        <p:txBody>
          <a:bodyPr>
            <a:normAutofit fontScale="92500"/>
          </a:bodyPr>
          <a:lstStyle/>
          <a:p>
            <a:r>
              <a:rPr lang="en-US" i="1" dirty="0" err="1"/>
              <a:t>psembuf</a:t>
            </a:r>
            <a:r>
              <a:rPr lang="en-US" dirty="0"/>
              <a:t> is an array of semaphore operations that decrements semaphores 0 and 1 simultaneously. </a:t>
            </a:r>
          </a:p>
          <a:p>
            <a:r>
              <a:rPr lang="en-US" dirty="0"/>
              <a:t>If either operation cannot succeed, the process sleeps until they both succeed. </a:t>
            </a:r>
          </a:p>
          <a:p>
            <a:r>
              <a:rPr lang="en-US" dirty="0"/>
              <a:t>For instance, if the value of semaphore 0 is 1 and the value of semaphore 1 is 0, the kernel would leave the values intact until it can decrement both values</a:t>
            </a:r>
            <a:endParaRPr lang="en-IN" dirty="0"/>
          </a:p>
        </p:txBody>
      </p:sp>
      <p:pic>
        <p:nvPicPr>
          <p:cNvPr id="7" name="Content Placeholder 5">
            <a:extLst>
              <a:ext uri="{FF2B5EF4-FFF2-40B4-BE49-F238E27FC236}">
                <a16:creationId xmlns:a16="http://schemas.microsoft.com/office/drawing/2014/main" id="{8967AE8E-5866-4770-816A-06E29CAB828C}"/>
              </a:ext>
            </a:extLst>
          </p:cNvPr>
          <p:cNvPicPr>
            <a:picLocks noGrp="1" noChangeAspect="1"/>
          </p:cNvPicPr>
          <p:nvPr>
            <p:ph sz="half" idx="1"/>
          </p:nvPr>
        </p:nvPicPr>
        <p:blipFill>
          <a:blip r:embed="rId2"/>
          <a:stretch>
            <a:fillRect/>
          </a:stretch>
        </p:blipFill>
        <p:spPr>
          <a:xfrm>
            <a:off x="2014537" y="3039269"/>
            <a:ext cx="2828925" cy="1924050"/>
          </a:xfrm>
        </p:spPr>
      </p:pic>
    </p:spTree>
    <p:extLst>
      <p:ext uri="{BB962C8B-B14F-4D97-AF65-F5344CB8AC3E}">
        <p14:creationId xmlns:p14="http://schemas.microsoft.com/office/powerpoint/2010/main" val="6760529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094D4B-DB23-4E60-9AA5-7D9CDD163CD0}"/>
              </a:ext>
            </a:extLst>
          </p:cNvPr>
          <p:cNvSpPr>
            <a:spLocks noGrp="1"/>
          </p:cNvSpPr>
          <p:nvPr>
            <p:ph type="title"/>
          </p:nvPr>
        </p:nvSpPr>
        <p:spPr/>
        <p:txBody>
          <a:bodyPr/>
          <a:lstStyle/>
          <a:p>
            <a:r>
              <a:rPr lang="en-IN" dirty="0"/>
              <a:t>IPC- Unix System V: Semaphore</a:t>
            </a:r>
          </a:p>
        </p:txBody>
      </p:sp>
      <p:sp>
        <p:nvSpPr>
          <p:cNvPr id="3" name="Content Placeholder 2">
            <a:extLst>
              <a:ext uri="{FF2B5EF4-FFF2-40B4-BE49-F238E27FC236}">
                <a16:creationId xmlns:a16="http://schemas.microsoft.com/office/drawing/2014/main" id="{660686D2-7258-42A7-8EA1-3753CC33B597}"/>
              </a:ext>
            </a:extLst>
          </p:cNvPr>
          <p:cNvSpPr>
            <a:spLocks noGrp="1"/>
          </p:cNvSpPr>
          <p:nvPr>
            <p:ph idx="1"/>
          </p:nvPr>
        </p:nvSpPr>
        <p:spPr/>
        <p:txBody>
          <a:bodyPr>
            <a:normAutofit/>
          </a:bodyPr>
          <a:lstStyle/>
          <a:p>
            <a:r>
              <a:rPr lang="en-IN" dirty="0"/>
              <a:t>IPC _NOWAIT flag</a:t>
            </a:r>
          </a:p>
          <a:p>
            <a:r>
              <a:rPr lang="en-US" dirty="0"/>
              <a:t>if the kernel arrives at a situation where the process would sleep because it must wait for the semaphore value to exceed a particular value or for it to have value 0, the kernel returns from the system call with an error condition. </a:t>
            </a:r>
          </a:p>
          <a:p>
            <a:r>
              <a:rPr lang="en-US" dirty="0"/>
              <a:t>Thus, it is possible to implement a conditional semaphore, whereby a process does not sleep if it cannot do the atomic action.</a:t>
            </a:r>
            <a:endParaRPr lang="en-IN" dirty="0"/>
          </a:p>
        </p:txBody>
      </p:sp>
    </p:spTree>
    <p:extLst>
      <p:ext uri="{BB962C8B-B14F-4D97-AF65-F5344CB8AC3E}">
        <p14:creationId xmlns:p14="http://schemas.microsoft.com/office/powerpoint/2010/main" val="24530585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08A2-5651-45B0-BC88-1CDF07B9B909}"/>
              </a:ext>
            </a:extLst>
          </p:cNvPr>
          <p:cNvSpPr>
            <a:spLocks noGrp="1"/>
          </p:cNvSpPr>
          <p:nvPr>
            <p:ph type="title"/>
          </p:nvPr>
        </p:nvSpPr>
        <p:spPr/>
        <p:txBody>
          <a:bodyPr/>
          <a:lstStyle/>
          <a:p>
            <a:r>
              <a:rPr lang="en-IN" dirty="0"/>
              <a:t>IPC- Unix System V: Semaphore</a:t>
            </a:r>
          </a:p>
        </p:txBody>
      </p:sp>
      <p:sp>
        <p:nvSpPr>
          <p:cNvPr id="3" name="Content Placeholder 2">
            <a:extLst>
              <a:ext uri="{FF2B5EF4-FFF2-40B4-BE49-F238E27FC236}">
                <a16:creationId xmlns:a16="http://schemas.microsoft.com/office/drawing/2014/main" id="{3705809A-C605-4F65-B8D4-86A3905BB4F8}"/>
              </a:ext>
            </a:extLst>
          </p:cNvPr>
          <p:cNvSpPr>
            <a:spLocks noGrp="1"/>
          </p:cNvSpPr>
          <p:nvPr>
            <p:ph idx="1"/>
          </p:nvPr>
        </p:nvSpPr>
        <p:spPr/>
        <p:txBody>
          <a:bodyPr>
            <a:normAutofit lnSpcReduction="10000"/>
          </a:bodyPr>
          <a:lstStyle/>
          <a:p>
            <a:r>
              <a:rPr lang="en-US" b="1" dirty="0"/>
              <a:t>Scenario: </a:t>
            </a:r>
            <a:r>
              <a:rPr lang="en-US" dirty="0"/>
              <a:t>If a process does a semaphore operation, presumably locking some resource, and then exits without resetting the semaphore value. </a:t>
            </a:r>
          </a:p>
          <a:p>
            <a:r>
              <a:rPr lang="en-US" dirty="0"/>
              <a:t>Other processes would find the semaphore locked even though the process that had locked it no longer exists. </a:t>
            </a:r>
          </a:p>
          <a:p>
            <a:r>
              <a:rPr lang="en-US" b="1" dirty="0"/>
              <a:t>Solution</a:t>
            </a:r>
          </a:p>
          <a:p>
            <a:pPr lvl="1"/>
            <a:r>
              <a:rPr lang="en-US" dirty="0"/>
              <a:t>A process can set the SEM_UNDO flag in the </a:t>
            </a:r>
            <a:r>
              <a:rPr lang="en-US" i="1" dirty="0" err="1"/>
              <a:t>semop</a:t>
            </a:r>
            <a:r>
              <a:rPr lang="en-US" dirty="0"/>
              <a:t> call; </a:t>
            </a:r>
          </a:p>
          <a:p>
            <a:pPr lvl="1"/>
            <a:r>
              <a:rPr lang="en-US" dirty="0"/>
              <a:t>When it exits, the kernel reverses the effect of every semaphore operation the process had done.</a:t>
            </a:r>
          </a:p>
          <a:p>
            <a:pPr lvl="1"/>
            <a:r>
              <a:rPr lang="en-US" dirty="0"/>
              <a:t>To implement this feature, the kernel maintains a table (</a:t>
            </a:r>
            <a:r>
              <a:rPr lang="en-US" sz="2400" dirty="0">
                <a:solidFill>
                  <a:srgbClr val="C00000"/>
                </a:solidFill>
              </a:rPr>
              <a:t>undo structures</a:t>
            </a:r>
            <a:r>
              <a:rPr lang="en-US" dirty="0"/>
              <a:t>) with one entry for every process in the system.</a:t>
            </a:r>
            <a:endParaRPr lang="en-IN" dirty="0"/>
          </a:p>
        </p:txBody>
      </p:sp>
    </p:spTree>
    <p:extLst>
      <p:ext uri="{BB962C8B-B14F-4D97-AF65-F5344CB8AC3E}">
        <p14:creationId xmlns:p14="http://schemas.microsoft.com/office/powerpoint/2010/main" val="36026695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08A2-5651-45B0-BC88-1CDF07B9B909}"/>
              </a:ext>
            </a:extLst>
          </p:cNvPr>
          <p:cNvSpPr>
            <a:spLocks noGrp="1"/>
          </p:cNvSpPr>
          <p:nvPr>
            <p:ph type="title"/>
          </p:nvPr>
        </p:nvSpPr>
        <p:spPr/>
        <p:txBody>
          <a:bodyPr/>
          <a:lstStyle/>
          <a:p>
            <a:r>
              <a:rPr lang="en-IN" dirty="0"/>
              <a:t>IPC- Unix System V: Semaphore</a:t>
            </a:r>
          </a:p>
        </p:txBody>
      </p:sp>
      <p:pic>
        <p:nvPicPr>
          <p:cNvPr id="7" name="Content Placeholder 6">
            <a:extLst>
              <a:ext uri="{FF2B5EF4-FFF2-40B4-BE49-F238E27FC236}">
                <a16:creationId xmlns:a16="http://schemas.microsoft.com/office/drawing/2014/main" id="{8DC5B841-747A-4365-8E86-E536833EA740}"/>
              </a:ext>
            </a:extLst>
          </p:cNvPr>
          <p:cNvPicPr>
            <a:picLocks noGrp="1" noChangeAspect="1"/>
          </p:cNvPicPr>
          <p:nvPr>
            <p:ph sz="half" idx="1"/>
          </p:nvPr>
        </p:nvPicPr>
        <p:blipFill>
          <a:blip r:embed="rId2"/>
          <a:stretch>
            <a:fillRect/>
          </a:stretch>
        </p:blipFill>
        <p:spPr>
          <a:xfrm>
            <a:off x="944880" y="1356816"/>
            <a:ext cx="4362646" cy="5136059"/>
          </a:xfrm>
        </p:spPr>
      </p:pic>
      <p:sp>
        <p:nvSpPr>
          <p:cNvPr id="5" name="Content Placeholder 4">
            <a:extLst>
              <a:ext uri="{FF2B5EF4-FFF2-40B4-BE49-F238E27FC236}">
                <a16:creationId xmlns:a16="http://schemas.microsoft.com/office/drawing/2014/main" id="{A8F1F31D-C424-47F1-9ACC-FDEDA3D69F4F}"/>
              </a:ext>
            </a:extLst>
          </p:cNvPr>
          <p:cNvSpPr>
            <a:spLocks noGrp="1"/>
          </p:cNvSpPr>
          <p:nvPr>
            <p:ph sz="half" idx="2"/>
          </p:nvPr>
        </p:nvSpPr>
        <p:spPr/>
        <p:txBody>
          <a:bodyPr>
            <a:normAutofit lnSpcReduction="10000"/>
          </a:bodyPr>
          <a:lstStyle/>
          <a:p>
            <a:r>
              <a:rPr lang="en-US" sz="2400" dirty="0"/>
              <a:t>Each entry points to a set of </a:t>
            </a:r>
            <a:r>
              <a:rPr lang="en-US" sz="2400" dirty="0">
                <a:solidFill>
                  <a:srgbClr val="C00000"/>
                </a:solidFill>
              </a:rPr>
              <a:t>undo structures,</a:t>
            </a:r>
            <a:r>
              <a:rPr lang="en-US" sz="2400" dirty="0"/>
              <a:t> one for each semaphore used by the process.</a:t>
            </a:r>
          </a:p>
          <a:p>
            <a:r>
              <a:rPr lang="en-US" sz="2400" dirty="0"/>
              <a:t>Each </a:t>
            </a:r>
            <a:r>
              <a:rPr lang="en-US" sz="2400" dirty="0">
                <a:solidFill>
                  <a:srgbClr val="C00000"/>
                </a:solidFill>
              </a:rPr>
              <a:t>undo structure </a:t>
            </a:r>
            <a:r>
              <a:rPr lang="en-US" sz="2400" dirty="0"/>
              <a:t>is an array of triples consisting of </a:t>
            </a:r>
          </a:p>
          <a:p>
            <a:pPr lvl="1"/>
            <a:r>
              <a:rPr lang="en-US" sz="2000" dirty="0"/>
              <a:t>A semaphore ID, </a:t>
            </a:r>
          </a:p>
          <a:p>
            <a:pPr lvl="1"/>
            <a:r>
              <a:rPr lang="en-US" sz="2000" dirty="0"/>
              <a:t>A semaphore number in the set identified by ID, and </a:t>
            </a:r>
          </a:p>
          <a:p>
            <a:pPr lvl="1"/>
            <a:r>
              <a:rPr lang="en-US" sz="2000" dirty="0"/>
              <a:t>An adjustment value.</a:t>
            </a:r>
          </a:p>
          <a:p>
            <a:r>
              <a:rPr lang="en-US" sz="2400" dirty="0"/>
              <a:t>The kernel allocates undo structures dynamically when a process executes its first </a:t>
            </a:r>
            <a:r>
              <a:rPr lang="en-US" sz="2400" i="1" dirty="0" err="1"/>
              <a:t>semop</a:t>
            </a:r>
            <a:r>
              <a:rPr lang="en-US" sz="2400" dirty="0"/>
              <a:t> system call with the SEM_UNDO flag set</a:t>
            </a:r>
            <a:endParaRPr lang="en-IN" sz="2400" dirty="0"/>
          </a:p>
        </p:txBody>
      </p:sp>
    </p:spTree>
    <p:extLst>
      <p:ext uri="{BB962C8B-B14F-4D97-AF65-F5344CB8AC3E}">
        <p14:creationId xmlns:p14="http://schemas.microsoft.com/office/powerpoint/2010/main" val="9021429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08A2-5651-45B0-BC88-1CDF07B9B909}"/>
              </a:ext>
            </a:extLst>
          </p:cNvPr>
          <p:cNvSpPr>
            <a:spLocks noGrp="1"/>
          </p:cNvSpPr>
          <p:nvPr>
            <p:ph type="title"/>
          </p:nvPr>
        </p:nvSpPr>
        <p:spPr/>
        <p:txBody>
          <a:bodyPr/>
          <a:lstStyle/>
          <a:p>
            <a:r>
              <a:rPr lang="en-IN" dirty="0"/>
              <a:t>IPC- Unix System V: Semaphore</a:t>
            </a:r>
          </a:p>
        </p:txBody>
      </p:sp>
      <p:sp>
        <p:nvSpPr>
          <p:cNvPr id="3" name="Content Placeholder 2">
            <a:extLst>
              <a:ext uri="{FF2B5EF4-FFF2-40B4-BE49-F238E27FC236}">
                <a16:creationId xmlns:a16="http://schemas.microsoft.com/office/drawing/2014/main" id="{3705809A-C605-4F65-B8D4-86A3905BB4F8}"/>
              </a:ext>
            </a:extLst>
          </p:cNvPr>
          <p:cNvSpPr>
            <a:spLocks noGrp="1"/>
          </p:cNvSpPr>
          <p:nvPr>
            <p:ph idx="1"/>
          </p:nvPr>
        </p:nvSpPr>
        <p:spPr/>
        <p:txBody>
          <a:bodyPr>
            <a:normAutofit fontScale="92500" lnSpcReduction="10000"/>
          </a:bodyPr>
          <a:lstStyle/>
          <a:p>
            <a:r>
              <a:rPr lang="en-US" dirty="0"/>
              <a:t>On subsequent </a:t>
            </a:r>
            <a:r>
              <a:rPr lang="en-US" i="1" dirty="0" err="1"/>
              <a:t>semop</a:t>
            </a:r>
            <a:r>
              <a:rPr lang="en-US" i="1" dirty="0"/>
              <a:t> </a:t>
            </a:r>
            <a:r>
              <a:rPr lang="en-US" dirty="0"/>
              <a:t>system calls with the SEM_UNDO flag set, </a:t>
            </a:r>
          </a:p>
          <a:p>
            <a:r>
              <a:rPr lang="en-US" dirty="0"/>
              <a:t>The kernel searches the process undo structures for one with the same semaphore ID and number as the </a:t>
            </a:r>
            <a:r>
              <a:rPr lang="en-US" i="1" dirty="0" err="1"/>
              <a:t>semop</a:t>
            </a:r>
            <a:r>
              <a:rPr lang="en-US" i="1" dirty="0"/>
              <a:t> </a:t>
            </a:r>
            <a:r>
              <a:rPr lang="en-US" dirty="0"/>
              <a:t>operation: </a:t>
            </a:r>
          </a:p>
          <a:p>
            <a:pPr lvl="1"/>
            <a:r>
              <a:rPr lang="en-US" dirty="0"/>
              <a:t>If </a:t>
            </a:r>
            <a:r>
              <a:rPr lang="en-US" dirty="0">
                <a:solidFill>
                  <a:srgbClr val="C00000"/>
                </a:solidFill>
              </a:rPr>
              <a:t>it finds one</a:t>
            </a:r>
            <a:r>
              <a:rPr lang="en-US" dirty="0"/>
              <a:t>, it subtracts the value of the semaphore operation from the adjustment value. </a:t>
            </a:r>
          </a:p>
          <a:p>
            <a:pPr lvl="2"/>
            <a:r>
              <a:rPr lang="en-US" dirty="0"/>
              <a:t>The undo structure contains a negated summation of all semaphore operations the process had done on the semaphore for which the SEM_UNDO flag was set. </a:t>
            </a:r>
          </a:p>
          <a:p>
            <a:pPr lvl="1"/>
            <a:r>
              <a:rPr lang="en-US" dirty="0"/>
              <a:t>If </a:t>
            </a:r>
            <a:r>
              <a:rPr lang="en-US" dirty="0">
                <a:solidFill>
                  <a:srgbClr val="C00000"/>
                </a:solidFill>
              </a:rPr>
              <a:t>no undo structure </a:t>
            </a:r>
            <a:r>
              <a:rPr lang="en-US" dirty="0"/>
              <a:t>for the semaphore exists, the kernel creates one, sorting a list of structures by </a:t>
            </a:r>
            <a:r>
              <a:rPr lang="en-US" dirty="0" err="1"/>
              <a:t>semaphor</a:t>
            </a:r>
            <a:r>
              <a:rPr lang="en-US" dirty="0"/>
              <a:t> </a:t>
            </a:r>
            <a:r>
              <a:rPr lang="en-US" dirty="0" err="1"/>
              <a:t>lD</a:t>
            </a:r>
            <a:r>
              <a:rPr lang="en-US" dirty="0"/>
              <a:t> and number. </a:t>
            </a:r>
          </a:p>
          <a:p>
            <a:pPr lvl="1"/>
            <a:r>
              <a:rPr lang="en-US" dirty="0"/>
              <a:t>If an adjustment value drops to 0, the kernel removes the undo structure.</a:t>
            </a:r>
          </a:p>
          <a:p>
            <a:pPr lvl="1"/>
            <a:r>
              <a:rPr lang="en-US" dirty="0"/>
              <a:t>When a process exits, the kernel calls a special routine that goes through the undo structures associated with the process and does the specified action on the indicated semaphore</a:t>
            </a:r>
            <a:endParaRPr lang="en-IN" dirty="0"/>
          </a:p>
        </p:txBody>
      </p:sp>
    </p:spTree>
    <p:extLst>
      <p:ext uri="{BB962C8B-B14F-4D97-AF65-F5344CB8AC3E}">
        <p14:creationId xmlns:p14="http://schemas.microsoft.com/office/powerpoint/2010/main" val="268617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08A2-5651-45B0-BC88-1CDF07B9B909}"/>
              </a:ext>
            </a:extLst>
          </p:cNvPr>
          <p:cNvSpPr>
            <a:spLocks noGrp="1"/>
          </p:cNvSpPr>
          <p:nvPr>
            <p:ph type="title"/>
          </p:nvPr>
        </p:nvSpPr>
        <p:spPr/>
        <p:txBody>
          <a:bodyPr/>
          <a:lstStyle/>
          <a:p>
            <a:r>
              <a:rPr lang="en-IN" dirty="0"/>
              <a:t>IPC- Unix System V: Semaphore</a:t>
            </a:r>
          </a:p>
        </p:txBody>
      </p:sp>
      <p:pic>
        <p:nvPicPr>
          <p:cNvPr id="9" name="Content Placeholder 8">
            <a:extLst>
              <a:ext uri="{FF2B5EF4-FFF2-40B4-BE49-F238E27FC236}">
                <a16:creationId xmlns:a16="http://schemas.microsoft.com/office/drawing/2014/main" id="{730A0D40-CDA4-425B-8E2D-FDE5E3A56BEA}"/>
              </a:ext>
            </a:extLst>
          </p:cNvPr>
          <p:cNvPicPr>
            <a:picLocks noGrp="1" noChangeAspect="1"/>
          </p:cNvPicPr>
          <p:nvPr>
            <p:ph sz="half" idx="1"/>
          </p:nvPr>
        </p:nvPicPr>
        <p:blipFill>
          <a:blip r:embed="rId2"/>
          <a:stretch>
            <a:fillRect/>
          </a:stretch>
        </p:blipFill>
        <p:spPr>
          <a:xfrm>
            <a:off x="1078240" y="1825625"/>
            <a:ext cx="4701520" cy="4351338"/>
          </a:xfrm>
        </p:spPr>
      </p:pic>
      <p:sp>
        <p:nvSpPr>
          <p:cNvPr id="10" name="Content Placeholder 9">
            <a:extLst>
              <a:ext uri="{FF2B5EF4-FFF2-40B4-BE49-F238E27FC236}">
                <a16:creationId xmlns:a16="http://schemas.microsoft.com/office/drawing/2014/main" id="{78343713-C5C5-46E5-8495-6DC2CE58865F}"/>
              </a:ext>
            </a:extLst>
          </p:cNvPr>
          <p:cNvSpPr>
            <a:spLocks noGrp="1"/>
          </p:cNvSpPr>
          <p:nvPr>
            <p:ph sz="half" idx="2"/>
          </p:nvPr>
        </p:nvSpPr>
        <p:spPr/>
        <p:txBody>
          <a:bodyPr>
            <a:normAutofit/>
          </a:bodyPr>
          <a:lstStyle/>
          <a:p>
            <a:r>
              <a:rPr lang="en-US" sz="2000" dirty="0"/>
              <a:t>Figure shows the sequence when invoking the program with parameter ‘a’.</a:t>
            </a:r>
          </a:p>
          <a:p>
            <a:r>
              <a:rPr lang="en-US" sz="2000" dirty="0"/>
              <a:t>After the first operation, the process has one triple for </a:t>
            </a:r>
            <a:r>
              <a:rPr lang="en-US" sz="2000" i="1" dirty="0" err="1"/>
              <a:t>semid</a:t>
            </a:r>
            <a:r>
              <a:rPr lang="en-US" sz="2000" dirty="0"/>
              <a:t> with semaphore number 0 and adjustment value 1, and after the second operation, it has a second triple with semaphore number 1 and adjustment value 1. </a:t>
            </a:r>
          </a:p>
          <a:p>
            <a:r>
              <a:rPr lang="en-US" sz="2000" dirty="0"/>
              <a:t>If the process were to exit suddenly now, the kernel would go through the triples and add the value 1 to each semaphore, restoring their values to 0.</a:t>
            </a:r>
            <a:endParaRPr lang="en-IN" sz="2000" dirty="0"/>
          </a:p>
        </p:txBody>
      </p:sp>
    </p:spTree>
    <p:extLst>
      <p:ext uri="{BB962C8B-B14F-4D97-AF65-F5344CB8AC3E}">
        <p14:creationId xmlns:p14="http://schemas.microsoft.com/office/powerpoint/2010/main" val="34884692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13DAB2-BCC3-4C4C-B14D-7B9F69AB4257}"/>
              </a:ext>
            </a:extLst>
          </p:cNvPr>
          <p:cNvSpPr>
            <a:spLocks noGrp="1"/>
          </p:cNvSpPr>
          <p:nvPr>
            <p:ph type="title"/>
          </p:nvPr>
        </p:nvSpPr>
        <p:spPr/>
        <p:txBody>
          <a:bodyPr/>
          <a:lstStyle/>
          <a:p>
            <a:r>
              <a:rPr lang="en-US" dirty="0"/>
              <a:t>Assignment </a:t>
            </a:r>
            <a:endParaRPr lang="en-IN" dirty="0"/>
          </a:p>
        </p:txBody>
      </p:sp>
      <p:sp>
        <p:nvSpPr>
          <p:cNvPr id="6" name="Content Placeholder 5">
            <a:extLst>
              <a:ext uri="{FF2B5EF4-FFF2-40B4-BE49-F238E27FC236}">
                <a16:creationId xmlns:a16="http://schemas.microsoft.com/office/drawing/2014/main" id="{E85D934E-C877-46F9-8AC9-0AE70D05BCA2}"/>
              </a:ext>
            </a:extLst>
          </p:cNvPr>
          <p:cNvSpPr>
            <a:spLocks noGrp="1"/>
          </p:cNvSpPr>
          <p:nvPr>
            <p:ph idx="1"/>
          </p:nvPr>
        </p:nvSpPr>
        <p:spPr/>
        <p:txBody>
          <a:bodyPr/>
          <a:lstStyle/>
          <a:p>
            <a:r>
              <a:rPr lang="en-US" dirty="0"/>
              <a:t>Implement Producer-consumer Problem using</a:t>
            </a:r>
          </a:p>
          <a:p>
            <a:pPr lvl="1"/>
            <a:r>
              <a:rPr lang="en-US" dirty="0"/>
              <a:t>Message</a:t>
            </a:r>
          </a:p>
          <a:p>
            <a:pPr lvl="1"/>
            <a:r>
              <a:rPr lang="en-US" dirty="0"/>
              <a:t>Shared </a:t>
            </a:r>
          </a:p>
          <a:p>
            <a:pPr lvl="1"/>
            <a:r>
              <a:rPr lang="en-US" dirty="0"/>
              <a:t>Semaphore</a:t>
            </a:r>
          </a:p>
          <a:p>
            <a:pPr lvl="1"/>
            <a:endParaRPr lang="en-US" dirty="0"/>
          </a:p>
          <a:p>
            <a:r>
              <a:rPr lang="en-US" dirty="0"/>
              <a:t>Driver code:</a:t>
            </a:r>
          </a:p>
          <a:p>
            <a:pPr lvl="1"/>
            <a:r>
              <a:rPr lang="en-US" dirty="0"/>
              <a:t>Menu driven </a:t>
            </a:r>
          </a:p>
          <a:p>
            <a:pPr lvl="2"/>
            <a:r>
              <a:rPr lang="en-US" dirty="0"/>
              <a:t>Customer</a:t>
            </a:r>
          </a:p>
          <a:p>
            <a:pPr lvl="2"/>
            <a:r>
              <a:rPr lang="en-US" dirty="0"/>
              <a:t>Producer </a:t>
            </a:r>
            <a:endParaRPr lang="en-IN" dirty="0"/>
          </a:p>
        </p:txBody>
      </p:sp>
    </p:spTree>
    <p:extLst>
      <p:ext uri="{BB962C8B-B14F-4D97-AF65-F5344CB8AC3E}">
        <p14:creationId xmlns:p14="http://schemas.microsoft.com/office/powerpoint/2010/main" val="26301407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25A7-3BEA-44CA-88BB-9AE5E725E818}"/>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BF4403DB-D6F1-4E36-8BC8-32BFBA5A717C}"/>
              </a:ext>
            </a:extLst>
          </p:cNvPr>
          <p:cNvSpPr>
            <a:spLocks noGrp="1"/>
          </p:cNvSpPr>
          <p:nvPr>
            <p:ph idx="1"/>
          </p:nvPr>
        </p:nvSpPr>
        <p:spPr/>
        <p:txBody>
          <a:bodyPr/>
          <a:lstStyle/>
          <a:p>
            <a:r>
              <a:rPr lang="en-US" dirty="0"/>
              <a:t>The Design of the UNIX Operating System, by Maurice J. Bach</a:t>
            </a:r>
            <a:endParaRPr lang="en-IN" dirty="0"/>
          </a:p>
        </p:txBody>
      </p:sp>
    </p:spTree>
    <p:extLst>
      <p:ext uri="{BB962C8B-B14F-4D97-AF65-F5344CB8AC3E}">
        <p14:creationId xmlns:p14="http://schemas.microsoft.com/office/powerpoint/2010/main" val="262326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DE829C1-C3F8-4089-BCA5-29FA6616C41F}"/>
              </a:ext>
            </a:extLst>
          </p:cNvPr>
          <p:cNvSpPr>
            <a:spLocks noGrp="1"/>
          </p:cNvSpPr>
          <p:nvPr>
            <p:ph type="title"/>
          </p:nvPr>
        </p:nvSpPr>
        <p:spPr/>
        <p:txBody>
          <a:bodyPr/>
          <a:lstStyle/>
          <a:p>
            <a:r>
              <a:rPr lang="en-US" altLang="en-US" dirty="0" err="1"/>
              <a:t>Interprocess</a:t>
            </a:r>
            <a:r>
              <a:rPr lang="en-US" altLang="en-US" dirty="0"/>
              <a:t> Communication (IPC)</a:t>
            </a:r>
            <a:endParaRPr lang="en-IN" dirty="0"/>
          </a:p>
        </p:txBody>
      </p:sp>
      <p:sp>
        <p:nvSpPr>
          <p:cNvPr id="8" name="Content Placeholder 7">
            <a:extLst>
              <a:ext uri="{FF2B5EF4-FFF2-40B4-BE49-F238E27FC236}">
                <a16:creationId xmlns:a16="http://schemas.microsoft.com/office/drawing/2014/main" id="{68CCE72E-6D53-45D9-96E3-EB70324C438E}"/>
              </a:ext>
            </a:extLst>
          </p:cNvPr>
          <p:cNvSpPr>
            <a:spLocks noGrp="1"/>
          </p:cNvSpPr>
          <p:nvPr>
            <p:ph idx="1"/>
          </p:nvPr>
        </p:nvSpPr>
        <p:spPr/>
        <p:txBody>
          <a:bodyPr/>
          <a:lstStyle/>
          <a:p>
            <a:r>
              <a:rPr lang="en-US" altLang="en-US" dirty="0"/>
              <a:t>Name any IPC method</a:t>
            </a:r>
          </a:p>
          <a:p>
            <a:pPr lvl="1"/>
            <a:r>
              <a:rPr lang="en-US" altLang="en-US" dirty="0"/>
              <a:t>Pipes</a:t>
            </a:r>
          </a:p>
          <a:p>
            <a:pPr lvl="2"/>
            <a:r>
              <a:rPr lang="en-US" altLang="en-US" dirty="0"/>
              <a:t>Known only to processes which are descendants of the process </a:t>
            </a:r>
          </a:p>
          <a:p>
            <a:pPr lvl="1"/>
            <a:r>
              <a:rPr lang="en-US" altLang="en-US" dirty="0"/>
              <a:t>Signals</a:t>
            </a:r>
          </a:p>
          <a:p>
            <a:pPr lvl="1"/>
            <a:endParaRPr lang="en-US" altLang="en-US" dirty="0"/>
          </a:p>
          <a:p>
            <a:endParaRPr lang="en-IN" dirty="0"/>
          </a:p>
        </p:txBody>
      </p:sp>
    </p:spTree>
    <p:extLst>
      <p:ext uri="{BB962C8B-B14F-4D97-AF65-F5344CB8AC3E}">
        <p14:creationId xmlns:p14="http://schemas.microsoft.com/office/powerpoint/2010/main" val="103716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F3F2B4A-DE70-43EF-BB61-6A78698FE935}"/>
              </a:ext>
            </a:extLst>
          </p:cNvPr>
          <p:cNvSpPr>
            <a:spLocks noGrp="1" noChangeArrowheads="1"/>
          </p:cNvSpPr>
          <p:nvPr>
            <p:ph type="title"/>
          </p:nvPr>
        </p:nvSpPr>
        <p:spPr>
          <a:xfrm>
            <a:off x="838200" y="365125"/>
            <a:ext cx="10515600" cy="1325563"/>
          </a:xfrm>
        </p:spPr>
        <p:txBody>
          <a:bodyPr>
            <a:normAutofit/>
          </a:bodyPr>
          <a:lstStyle/>
          <a:p>
            <a:r>
              <a:rPr lang="en-US" altLang="en-US" dirty="0"/>
              <a:t>IPC-operations</a:t>
            </a:r>
          </a:p>
        </p:txBody>
      </p:sp>
      <p:sp>
        <p:nvSpPr>
          <p:cNvPr id="75779" name="Rectangle 3">
            <a:extLst>
              <a:ext uri="{FF2B5EF4-FFF2-40B4-BE49-F238E27FC236}">
                <a16:creationId xmlns:a16="http://schemas.microsoft.com/office/drawing/2014/main" id="{70AECD7B-E784-4C8C-8677-1B9EFF1929B0}"/>
              </a:ext>
            </a:extLst>
          </p:cNvPr>
          <p:cNvSpPr>
            <a:spLocks noGrp="1" noChangeArrowheads="1"/>
          </p:cNvSpPr>
          <p:nvPr>
            <p:ph idx="1"/>
          </p:nvPr>
        </p:nvSpPr>
        <p:spPr>
          <a:xfrm>
            <a:off x="838200" y="1825625"/>
            <a:ext cx="10515600" cy="4351338"/>
          </a:xfrm>
        </p:spPr>
        <p:txBody>
          <a:bodyPr>
            <a:normAutofit fontScale="92500" lnSpcReduction="10000"/>
          </a:bodyPr>
          <a:lstStyle/>
          <a:p>
            <a:r>
              <a:rPr lang="en-US" altLang="en-US" dirty="0"/>
              <a:t>Processes communicate with each other without resorting to shared variables.</a:t>
            </a:r>
          </a:p>
          <a:p>
            <a:r>
              <a:rPr lang="en-IN" altLang="en-US" dirty="0"/>
              <a:t>Another way to achieve the same effect for cooperating processes to communicate with each other via a message-passing facility.</a:t>
            </a:r>
          </a:p>
          <a:p>
            <a:r>
              <a:rPr lang="en-IN" altLang="en-US" dirty="0"/>
              <a:t>For example, an Internet chat program could be designed so that chat participants communicate with one another by exchanging messages.</a:t>
            </a:r>
            <a:endParaRPr lang="en-US" altLang="en-US" dirty="0"/>
          </a:p>
          <a:p>
            <a:endParaRPr lang="en-US" altLang="en-US" dirty="0"/>
          </a:p>
          <a:p>
            <a:r>
              <a:rPr lang="en-US" altLang="en-US" dirty="0"/>
              <a:t>IPC facility provides two operations:</a:t>
            </a:r>
          </a:p>
          <a:p>
            <a:pPr lvl="1"/>
            <a:r>
              <a:rPr lang="en-US" altLang="en-US" dirty="0"/>
              <a:t>Send (message)</a:t>
            </a:r>
          </a:p>
          <a:p>
            <a:pPr lvl="1"/>
            <a:r>
              <a:rPr lang="en-US" altLang="en-US" dirty="0"/>
              <a:t>Receive (message)</a:t>
            </a:r>
          </a:p>
          <a:p>
            <a:r>
              <a:rPr lang="en-US" altLang="en-US" dirty="0"/>
              <a:t>The message size is either fixed or variable</a:t>
            </a:r>
          </a:p>
          <a:p>
            <a:pPr lvl="1"/>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8E7587E-5DD2-44CB-8D45-3A4C9A304BC3}" vid="{762B1F15-0D2E-404A-A867-019D280ED8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BR_custom</Template>
  <TotalTime>11209</TotalTime>
  <Words>6734</Words>
  <Application>Microsoft Office PowerPoint</Application>
  <PresentationFormat>Widescreen</PresentationFormat>
  <Paragraphs>552</Paragraphs>
  <Slides>78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Times New Roman</vt:lpstr>
      <vt:lpstr>Office Theme</vt:lpstr>
      <vt:lpstr>Interprocess Communication</vt:lpstr>
      <vt:lpstr>Interprocess Communication</vt:lpstr>
      <vt:lpstr>Interprocess Communication</vt:lpstr>
      <vt:lpstr>Interprocess Communication</vt:lpstr>
      <vt:lpstr>Communications Models </vt:lpstr>
      <vt:lpstr>Communications Models </vt:lpstr>
      <vt:lpstr>Communications Models </vt:lpstr>
      <vt:lpstr>Interprocess Communication (IPC)</vt:lpstr>
      <vt:lpstr>IPC-operations</vt:lpstr>
      <vt:lpstr>IPC in Shared-Memory Systems</vt:lpstr>
      <vt:lpstr>IPC in Shared-Memory Systems</vt:lpstr>
      <vt:lpstr>Bounded-Buffer – Shared-Memory Solution</vt:lpstr>
      <vt:lpstr>Bounded-Buffer – Shared-Memory Solution</vt:lpstr>
      <vt:lpstr>Bounded-Buffer – Shared-Memory Solution</vt:lpstr>
      <vt:lpstr>Bounded-Buffer – Shared-Memory Solution</vt:lpstr>
      <vt:lpstr>Bounded-Buffer – Shared-Memory Solution</vt:lpstr>
      <vt:lpstr>Bounded-Buffer – Shared-Memory Solution</vt:lpstr>
      <vt:lpstr>Race Condition</vt:lpstr>
      <vt:lpstr>IPC- Unix System V</vt:lpstr>
      <vt:lpstr>IPC- Unix System V</vt:lpstr>
      <vt:lpstr>IPC- Unix System V</vt:lpstr>
      <vt:lpstr>IPC- Unix System V</vt:lpstr>
      <vt:lpstr>IPC- Unix System V</vt:lpstr>
      <vt:lpstr>IPC- Unix System V</vt:lpstr>
      <vt:lpstr>IPC- Unix System V</vt:lpstr>
      <vt:lpstr>IPC- Unix System V</vt:lpstr>
      <vt:lpstr>IPC- Unix System V</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Messages</vt:lpstr>
      <vt:lpstr>IPC- Unix System V: Shared Memory</vt:lpstr>
      <vt:lpstr>IPC- Unix System V: Shared Memory</vt:lpstr>
      <vt:lpstr>IPC- Unix System V: Shared Memory</vt:lpstr>
      <vt:lpstr>IPC- Unix System V: Shared Memory</vt:lpstr>
      <vt:lpstr>IPC- Unix System V: Shared Memory</vt:lpstr>
      <vt:lpstr>IPC- Unix System V: Shared Memory</vt:lpstr>
      <vt:lpstr>IPC- Unix System V: Shared Memory</vt:lpstr>
      <vt:lpstr>IPC- Unix System V: Shared Memory</vt:lpstr>
      <vt:lpstr>IPC- Unix System V: Shared Memory</vt:lpstr>
      <vt:lpstr>IPC- Unix System V: Shared Memory</vt:lpstr>
      <vt:lpstr>IPC- Unix System V: Shared Memory</vt:lpstr>
      <vt:lpstr>IPC- Unix System V: Shared Memory</vt:lpstr>
      <vt:lpstr>IPC- Unix System V: Semaphore</vt:lpstr>
      <vt:lpstr>IPC- Unix System V: Semaphore</vt:lpstr>
      <vt:lpstr>IPC- Unix System V: Semaphore</vt:lpstr>
      <vt:lpstr>IPC- Unix System V: Semaphore</vt:lpstr>
      <vt:lpstr>IPC- Unix System V: Semaphore</vt:lpstr>
      <vt:lpstr>IPC- Unix System V: Semaphore</vt:lpstr>
      <vt:lpstr>IPC- Unix System V: Semaphore</vt:lpstr>
      <vt:lpstr>IPC- Unix System V: Semaphore</vt:lpstr>
      <vt:lpstr>IPC- Unix System V: Semaphore</vt:lpstr>
      <vt:lpstr>IPC- Unix System V: Semaphore</vt:lpstr>
      <vt:lpstr>IPC- Unix System V: Semaphore</vt:lpstr>
      <vt:lpstr>IPC- Unix System V: Semaphore</vt:lpstr>
      <vt:lpstr>PowerPoint Presentation</vt:lpstr>
      <vt:lpstr>IPC- Unix System V: Semaphore</vt:lpstr>
      <vt:lpstr>IPC- Unix System V: Semaphore</vt:lpstr>
      <vt:lpstr>IPC- Unix System V: Semaphore</vt:lpstr>
      <vt:lpstr>IPC- Unix System V: Semaphore</vt:lpstr>
      <vt:lpstr>IPC- Unix System V: Semaphore</vt:lpstr>
      <vt:lpstr>IPC- Unix System V: Semaphore</vt:lpstr>
      <vt:lpstr>IPC- Unix System V: Semaphore</vt:lpstr>
      <vt:lpstr>Assignment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dc:title>
  <dc:creator>Dr Neena</dc:creator>
  <cp:lastModifiedBy>Bharti Rana</cp:lastModifiedBy>
  <cp:revision>101</cp:revision>
  <dcterms:created xsi:type="dcterms:W3CDTF">2021-05-24T05:09:34Z</dcterms:created>
  <dcterms:modified xsi:type="dcterms:W3CDTF">2023-04-18T03:21:09Z</dcterms:modified>
</cp:coreProperties>
</file>