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7" r:id="rId2"/>
    <p:sldId id="258" r:id="rId3"/>
    <p:sldId id="260" r:id="rId4"/>
    <p:sldId id="267" r:id="rId5"/>
    <p:sldId id="262" r:id="rId6"/>
    <p:sldId id="263" r:id="rId7"/>
    <p:sldId id="259" r:id="rId8"/>
    <p:sldId id="264" r:id="rId9"/>
    <p:sldId id="265" r:id="rId10"/>
    <p:sldId id="266" r:id="rId11"/>
    <p:sldId id="281" r:id="rId12"/>
    <p:sldId id="282" r:id="rId13"/>
    <p:sldId id="268" r:id="rId14"/>
    <p:sldId id="269" r:id="rId15"/>
    <p:sldId id="272" r:id="rId16"/>
    <p:sldId id="329" r:id="rId17"/>
    <p:sldId id="273" r:id="rId18"/>
    <p:sldId id="270" r:id="rId19"/>
    <p:sldId id="274" r:id="rId20"/>
    <p:sldId id="275" r:id="rId21"/>
    <p:sldId id="276" r:id="rId22"/>
    <p:sldId id="277" r:id="rId23"/>
    <p:sldId id="278" r:id="rId24"/>
    <p:sldId id="279" r:id="rId25"/>
    <p:sldId id="280" r:id="rId26"/>
    <p:sldId id="323" r:id="rId27"/>
    <p:sldId id="324" r:id="rId28"/>
    <p:sldId id="325" r:id="rId29"/>
    <p:sldId id="283" r:id="rId30"/>
    <p:sldId id="326" r:id="rId31"/>
    <p:sldId id="284" r:id="rId32"/>
    <p:sldId id="304" r:id="rId33"/>
    <p:sldId id="285" r:id="rId34"/>
    <p:sldId id="286" r:id="rId35"/>
    <p:sldId id="287" r:id="rId36"/>
    <p:sldId id="288" r:id="rId37"/>
    <p:sldId id="289" r:id="rId38"/>
    <p:sldId id="290" r:id="rId39"/>
    <p:sldId id="291" r:id="rId40"/>
    <p:sldId id="292" r:id="rId41"/>
    <p:sldId id="293" r:id="rId42"/>
    <p:sldId id="294" r:id="rId43"/>
    <p:sldId id="296" r:id="rId44"/>
    <p:sldId id="295" r:id="rId45"/>
    <p:sldId id="297" r:id="rId46"/>
    <p:sldId id="298" r:id="rId47"/>
    <p:sldId id="303" r:id="rId48"/>
    <p:sldId id="299" r:id="rId49"/>
    <p:sldId id="300" r:id="rId50"/>
    <p:sldId id="301" r:id="rId51"/>
    <p:sldId id="302" r:id="rId52"/>
    <p:sldId id="306" r:id="rId53"/>
    <p:sldId id="307" r:id="rId54"/>
    <p:sldId id="308" r:id="rId55"/>
    <p:sldId id="309" r:id="rId56"/>
    <p:sldId id="310" r:id="rId57"/>
    <p:sldId id="311" r:id="rId58"/>
    <p:sldId id="312" r:id="rId59"/>
    <p:sldId id="313" r:id="rId60"/>
    <p:sldId id="327" r:id="rId61"/>
    <p:sldId id="314" r:id="rId62"/>
    <p:sldId id="315" r:id="rId63"/>
    <p:sldId id="328" r:id="rId64"/>
    <p:sldId id="316" r:id="rId65"/>
    <p:sldId id="321" r:id="rId66"/>
    <p:sldId id="317" r:id="rId67"/>
    <p:sldId id="318" r:id="rId68"/>
    <p:sldId id="319" r:id="rId69"/>
    <p:sldId id="32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1" autoAdjust="0"/>
    <p:restoredTop sz="93009" autoAdjust="0"/>
  </p:normalViewPr>
  <p:slideViewPr>
    <p:cSldViewPr snapToGrid="0">
      <p:cViewPr>
        <p:scale>
          <a:sx n="75" d="100"/>
          <a:sy n="75" d="100"/>
        </p:scale>
        <p:origin x="1219" y="96"/>
      </p:cViewPr>
      <p:guideLst/>
    </p:cSldViewPr>
  </p:slideViewPr>
  <p:notesTextViewPr>
    <p:cViewPr>
      <p:scale>
        <a:sx n="1" d="1"/>
        <a:sy n="1" d="1"/>
      </p:scale>
      <p:origin x="0" y="0"/>
    </p:cViewPr>
  </p:notesTextViewPr>
  <p:sorterViewPr>
    <p:cViewPr>
      <p:scale>
        <a:sx n="100" d="100"/>
        <a:sy n="100" d="100"/>
      </p:scale>
      <p:origin x="0" y="-16627"/>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24-03-2023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250ED-4F5F-4B5F-B544-613815CBDF31}" type="datetimeFigureOut">
              <a:rPr lang="en-IN" smtClean="0"/>
              <a:t>24-03-2023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73CA5-46E9-4FBC-ACD5-B697480EB5D7}" type="slidenum">
              <a:rPr lang="en-IN" smtClean="0"/>
              <a:t>‹#›</a:t>
            </a:fld>
            <a:endParaRPr lang="en-IN"/>
          </a:p>
        </p:txBody>
      </p:sp>
    </p:spTree>
    <p:extLst>
      <p:ext uri="{BB962C8B-B14F-4D97-AF65-F5344CB8AC3E}">
        <p14:creationId xmlns:p14="http://schemas.microsoft.com/office/powerpoint/2010/main" val="208398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DC73CA5-46E9-4FBC-ACD5-B697480EB5D7}" type="slidenum">
              <a:rPr lang="en-IN" smtClean="0"/>
              <a:t>33</a:t>
            </a:fld>
            <a:endParaRPr lang="en-IN"/>
          </a:p>
        </p:txBody>
      </p:sp>
    </p:spTree>
    <p:extLst>
      <p:ext uri="{BB962C8B-B14F-4D97-AF65-F5344CB8AC3E}">
        <p14:creationId xmlns:p14="http://schemas.microsoft.com/office/powerpoint/2010/main" val="313995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24-03-2023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24-03-2023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24-03-2023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Process Scheduling, Time and Clock</a:t>
            </a:r>
            <a:endParaRPr lang="en-IN" dirty="0"/>
          </a:p>
        </p:txBody>
      </p:sp>
      <p:sp>
        <p:nvSpPr>
          <p:cNvPr id="4" name="Subtitle 3">
            <a:extLst>
              <a:ext uri="{FF2B5EF4-FFF2-40B4-BE49-F238E27FC236}">
                <a16:creationId xmlns:a16="http://schemas.microsoft.com/office/drawing/2014/main" id="{EC1D5AC6-643E-4C06-A9C2-4000067C9379}"/>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b="1" i="1" dirty="0"/>
              <a:t>tie</a:t>
            </a:r>
            <a:r>
              <a:rPr lang="en-IN" dirty="0"/>
              <a:t> breaking</a:t>
            </a:r>
          </a:p>
          <a:p>
            <a:pPr lvl="1" algn="just"/>
            <a:r>
              <a:rPr lang="en-IN" dirty="0"/>
              <a:t>The kernel picks the one that has been "</a:t>
            </a:r>
            <a:r>
              <a:rPr lang="en-IN" i="1" dirty="0"/>
              <a:t>ready to run</a:t>
            </a:r>
            <a:r>
              <a:rPr lang="en-IN" dirty="0"/>
              <a:t>" for the </a:t>
            </a:r>
            <a:r>
              <a:rPr lang="en-IN" b="1" dirty="0"/>
              <a:t>longest time</a:t>
            </a:r>
            <a:r>
              <a:rPr lang="en-IN" dirty="0"/>
              <a:t>.</a:t>
            </a:r>
          </a:p>
          <a:p>
            <a:pPr algn="just"/>
            <a:r>
              <a:rPr lang="en-IN" dirty="0"/>
              <a:t>Each process table entry contains a </a:t>
            </a:r>
            <a:r>
              <a:rPr lang="en-IN" b="1" dirty="0"/>
              <a:t>priority field </a:t>
            </a:r>
            <a:r>
              <a:rPr lang="en-IN" dirty="0"/>
              <a:t>for process scheduling. </a:t>
            </a:r>
          </a:p>
          <a:p>
            <a:pPr algn="just"/>
            <a:r>
              <a:rPr lang="en-IN" dirty="0"/>
              <a:t>The processes getting a lower priority mean they have recently used the CPU.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ADB0-166C-498B-985D-DE7A834A97E7}"/>
              </a:ext>
            </a:extLst>
          </p:cNvPr>
          <p:cNvSpPr>
            <a:spLocks noGrp="1"/>
          </p:cNvSpPr>
          <p:nvPr>
            <p:ph type="title"/>
          </p:nvPr>
        </p:nvSpPr>
        <p:spPr/>
        <p:txBody>
          <a:bodyPr/>
          <a:lstStyle/>
          <a:p>
            <a:r>
              <a:rPr lang="en-IN" dirty="0"/>
              <a:t>Process Scheduling</a:t>
            </a:r>
          </a:p>
        </p:txBody>
      </p:sp>
      <p:pic>
        <p:nvPicPr>
          <p:cNvPr id="5" name="Content Placeholder 4">
            <a:extLst>
              <a:ext uri="{FF2B5EF4-FFF2-40B4-BE49-F238E27FC236}">
                <a16:creationId xmlns:a16="http://schemas.microsoft.com/office/drawing/2014/main" id="{ED3CA840-BF95-4859-A402-9ABAC8CEC454}"/>
              </a:ext>
            </a:extLst>
          </p:cNvPr>
          <p:cNvPicPr>
            <a:picLocks noGrp="1" noChangeAspect="1"/>
          </p:cNvPicPr>
          <p:nvPr>
            <p:ph idx="1"/>
          </p:nvPr>
        </p:nvPicPr>
        <p:blipFill>
          <a:blip r:embed="rId2"/>
          <a:stretch>
            <a:fillRect/>
          </a:stretch>
        </p:blipFill>
        <p:spPr>
          <a:xfrm>
            <a:off x="2857992" y="1825624"/>
            <a:ext cx="7089571" cy="4763597"/>
          </a:xfrm>
        </p:spPr>
      </p:pic>
    </p:spTree>
    <p:extLst>
      <p:ext uri="{BB962C8B-B14F-4D97-AF65-F5344CB8AC3E}">
        <p14:creationId xmlns:p14="http://schemas.microsoft.com/office/powerpoint/2010/main" val="94501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9ED4-C64A-43F3-8C6A-4668C9202B93}"/>
              </a:ext>
            </a:extLst>
          </p:cNvPr>
          <p:cNvSpPr>
            <a:spLocks noGrp="1"/>
          </p:cNvSpPr>
          <p:nvPr>
            <p:ph type="title"/>
          </p:nvPr>
        </p:nvSpPr>
        <p:spPr/>
        <p:txBody>
          <a:bodyPr/>
          <a:lstStyle/>
          <a:p>
            <a:r>
              <a:rPr lang="en-IN" dirty="0"/>
              <a:t>Process Scheduling</a:t>
            </a:r>
          </a:p>
        </p:txBody>
      </p:sp>
      <p:sp>
        <p:nvSpPr>
          <p:cNvPr id="3" name="Content Placeholder 2">
            <a:extLst>
              <a:ext uri="{FF2B5EF4-FFF2-40B4-BE49-F238E27FC236}">
                <a16:creationId xmlns:a16="http://schemas.microsoft.com/office/drawing/2014/main" id="{7560BA81-79B4-4628-A4C2-26EE032AE99B}"/>
              </a:ext>
            </a:extLst>
          </p:cNvPr>
          <p:cNvSpPr>
            <a:spLocks noGrp="1"/>
          </p:cNvSpPr>
          <p:nvPr>
            <p:ph sz="half" idx="1"/>
          </p:nvPr>
        </p:nvSpPr>
        <p:spPr/>
        <p:txBody>
          <a:bodyPr/>
          <a:lstStyle/>
          <a:p>
            <a:pPr algn="just"/>
            <a:r>
              <a:rPr lang="en-IN" dirty="0"/>
              <a:t>The range of process priorities can be partitioned into two classes: </a:t>
            </a:r>
          </a:p>
          <a:p>
            <a:pPr lvl="1" algn="just"/>
            <a:r>
              <a:rPr lang="en-IN" dirty="0"/>
              <a:t>User priorities and </a:t>
            </a:r>
          </a:p>
          <a:p>
            <a:pPr lvl="1" algn="just"/>
            <a:r>
              <a:rPr lang="en-IN" dirty="0"/>
              <a:t>Kernel priorities.</a:t>
            </a:r>
          </a:p>
          <a:p>
            <a:endParaRPr lang="en-IN" dirty="0"/>
          </a:p>
        </p:txBody>
      </p:sp>
      <p:pic>
        <p:nvPicPr>
          <p:cNvPr id="5" name="Picture 2">
            <a:extLst>
              <a:ext uri="{FF2B5EF4-FFF2-40B4-BE49-F238E27FC236}">
                <a16:creationId xmlns:a16="http://schemas.microsoft.com/office/drawing/2014/main" id="{8F41E061-B786-4E5A-A979-1B5BF27839D0}"/>
              </a:ext>
            </a:extLst>
          </p:cNvPr>
          <p:cNvPicPr>
            <a:picLocks noChangeAspect="1" noChangeArrowheads="1"/>
          </p:cNvPicPr>
          <p:nvPr/>
        </p:nvPicPr>
        <p:blipFill>
          <a:blip r:embed="rId2" cstate="print"/>
          <a:srcRect/>
          <a:stretch>
            <a:fillRect/>
          </a:stretch>
        </p:blipFill>
        <p:spPr bwMode="auto">
          <a:xfrm>
            <a:off x="6770255" y="508260"/>
            <a:ext cx="4904508" cy="5841479"/>
          </a:xfrm>
          <a:prstGeom prst="rect">
            <a:avLst/>
          </a:prstGeom>
          <a:noFill/>
          <a:ln w="9525">
            <a:noFill/>
            <a:miter lim="800000"/>
            <a:headEnd/>
            <a:tailEnd/>
          </a:ln>
        </p:spPr>
      </p:pic>
      <p:sp>
        <p:nvSpPr>
          <p:cNvPr id="6" name="TextBox 5">
            <a:extLst>
              <a:ext uri="{FF2B5EF4-FFF2-40B4-BE49-F238E27FC236}">
                <a16:creationId xmlns:a16="http://schemas.microsoft.com/office/drawing/2014/main" id="{C01175B9-AB4B-4629-B51D-D50D80AF2F2B}"/>
              </a:ext>
            </a:extLst>
          </p:cNvPr>
          <p:cNvSpPr txBox="1"/>
          <p:nvPr/>
        </p:nvSpPr>
        <p:spPr>
          <a:xfrm>
            <a:off x="7390795" y="6308208"/>
            <a:ext cx="4283968" cy="369332"/>
          </a:xfrm>
          <a:prstGeom prst="rect">
            <a:avLst/>
          </a:prstGeom>
          <a:noFill/>
        </p:spPr>
        <p:txBody>
          <a:bodyPr wrap="square" rtlCol="0">
            <a:spAutoFit/>
          </a:bodyPr>
          <a:lstStyle/>
          <a:p>
            <a:r>
              <a:rPr lang="en-US" dirty="0"/>
              <a:t>Fig: Range of Process Priorities</a:t>
            </a:r>
            <a:endParaRPr lang="en-IN" dirty="0"/>
          </a:p>
        </p:txBody>
      </p:sp>
    </p:spTree>
    <p:extLst>
      <p:ext uri="{BB962C8B-B14F-4D97-AF65-F5344CB8AC3E}">
        <p14:creationId xmlns:p14="http://schemas.microsoft.com/office/powerpoint/2010/main" val="252554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1" y="1825625"/>
            <a:ext cx="5257800" cy="4351338"/>
          </a:xfrm>
        </p:spPr>
        <p:txBody>
          <a:bodyPr>
            <a:normAutofit/>
          </a:bodyPr>
          <a:lstStyle/>
          <a:p>
            <a:pPr algn="just"/>
            <a:r>
              <a:rPr lang="en-IN" dirty="0"/>
              <a:t>Each class contains several priority values, and each priority has a queue of processes.</a:t>
            </a:r>
          </a:p>
          <a:p>
            <a:pPr algn="just"/>
            <a:r>
              <a:rPr lang="en-IN" dirty="0"/>
              <a:t>User-level priorities are below a threshold value, and kernel-level priorities are above the threshold value.</a:t>
            </a:r>
          </a:p>
        </p:txBody>
      </p:sp>
      <p:pic>
        <p:nvPicPr>
          <p:cNvPr id="1026" name="Picture 2"/>
          <p:cNvPicPr>
            <a:picLocks noChangeAspect="1" noChangeArrowheads="1"/>
          </p:cNvPicPr>
          <p:nvPr/>
        </p:nvPicPr>
        <p:blipFill>
          <a:blip r:embed="rId2" cstate="print"/>
          <a:srcRect/>
          <a:stretch>
            <a:fillRect/>
          </a:stretch>
        </p:blipFill>
        <p:spPr bwMode="auto">
          <a:xfrm>
            <a:off x="6770255" y="508260"/>
            <a:ext cx="4904508" cy="5841479"/>
          </a:xfrm>
          <a:prstGeom prst="rect">
            <a:avLst/>
          </a:prstGeom>
          <a:noFill/>
          <a:ln w="9525">
            <a:noFill/>
            <a:miter lim="800000"/>
            <a:headEnd/>
            <a:tailEnd/>
          </a:ln>
        </p:spPr>
      </p:pic>
      <p:sp>
        <p:nvSpPr>
          <p:cNvPr id="5" name="TextBox 4"/>
          <p:cNvSpPr txBox="1"/>
          <p:nvPr/>
        </p:nvSpPr>
        <p:spPr>
          <a:xfrm>
            <a:off x="7390795" y="6308208"/>
            <a:ext cx="4283968" cy="369332"/>
          </a:xfrm>
          <a:prstGeom prst="rect">
            <a:avLst/>
          </a:prstGeom>
          <a:noFill/>
        </p:spPr>
        <p:txBody>
          <a:bodyPr wrap="square" rtlCol="0">
            <a:spAutoFit/>
          </a:bodyPr>
          <a:lstStyle/>
          <a:p>
            <a:r>
              <a:rPr lang="en-US" dirty="0"/>
              <a:t>Fig: Range of Process Priorities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5673436" cy="4351338"/>
          </a:xfrm>
        </p:spPr>
        <p:txBody>
          <a:bodyPr>
            <a:normAutofit/>
          </a:bodyPr>
          <a:lstStyle/>
          <a:p>
            <a:pPr algn="just"/>
            <a:r>
              <a:rPr lang="en-IN" dirty="0"/>
              <a:t>The priorities called "swapper," "waiting for disk I/O," "waiting for buffer," and "waiting for mode" are </a:t>
            </a:r>
            <a:r>
              <a:rPr lang="en-IN" dirty="0">
                <a:solidFill>
                  <a:srgbClr val="FF0000"/>
                </a:solidFill>
              </a:rPr>
              <a:t>high, non-interruptible system priorities</a:t>
            </a:r>
            <a:r>
              <a:rPr lang="en-IN" dirty="0"/>
              <a:t>.</a:t>
            </a:r>
          </a:p>
        </p:txBody>
      </p:sp>
      <p:pic>
        <p:nvPicPr>
          <p:cNvPr id="1026" name="Picture 2"/>
          <p:cNvPicPr>
            <a:picLocks noChangeAspect="1" noChangeArrowheads="1"/>
          </p:cNvPicPr>
          <p:nvPr/>
        </p:nvPicPr>
        <p:blipFill>
          <a:blip r:embed="rId2" cstate="print"/>
          <a:srcRect/>
          <a:stretch>
            <a:fillRect/>
          </a:stretch>
        </p:blipFill>
        <p:spPr bwMode="auto">
          <a:xfrm>
            <a:off x="7028873" y="365125"/>
            <a:ext cx="4673599" cy="5841479"/>
          </a:xfrm>
          <a:prstGeom prst="rect">
            <a:avLst/>
          </a:prstGeom>
          <a:noFill/>
          <a:ln w="9525">
            <a:noFill/>
            <a:miter lim="800000"/>
            <a:headEnd/>
            <a:tailEnd/>
          </a:ln>
        </p:spPr>
      </p:pic>
      <p:sp>
        <p:nvSpPr>
          <p:cNvPr id="5" name="TextBox 4"/>
          <p:cNvSpPr txBox="1"/>
          <p:nvPr/>
        </p:nvSpPr>
        <p:spPr>
          <a:xfrm>
            <a:off x="7418504" y="6188480"/>
            <a:ext cx="4283968" cy="369332"/>
          </a:xfrm>
          <a:prstGeom prst="rect">
            <a:avLst/>
          </a:prstGeom>
          <a:noFill/>
        </p:spPr>
        <p:txBody>
          <a:bodyPr wrap="square" rtlCol="0">
            <a:spAutoFit/>
          </a:bodyPr>
          <a:lstStyle/>
          <a:p>
            <a:r>
              <a:rPr lang="en-US" dirty="0"/>
              <a:t>Fig: Range of Process Priorities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Process Scheduling</a:t>
            </a:r>
          </a:p>
        </p:txBody>
      </p:sp>
      <p:sp>
        <p:nvSpPr>
          <p:cNvPr id="3" name="Content Placeholder 2"/>
          <p:cNvSpPr>
            <a:spLocks noGrp="1"/>
          </p:cNvSpPr>
          <p:nvPr>
            <p:ph idx="1"/>
          </p:nvPr>
        </p:nvSpPr>
        <p:spPr/>
        <p:txBody>
          <a:bodyPr>
            <a:normAutofit/>
          </a:bodyPr>
          <a:lstStyle/>
          <a:p>
            <a:pPr algn="just"/>
            <a:r>
              <a:rPr lang="en-IN" dirty="0"/>
              <a:t>The kernel calculates the priority of a process in specific process states.</a:t>
            </a:r>
          </a:p>
          <a:p>
            <a:pPr algn="just"/>
            <a:r>
              <a:rPr lang="en-US" b="1" dirty="0"/>
              <a:t>I:</a:t>
            </a:r>
            <a:r>
              <a:rPr lang="en-US" dirty="0"/>
              <a:t> Kernel assigns priority to a process about to go to sleep, correlating a fixed, priority value with the reason for sleeping.</a:t>
            </a:r>
          </a:p>
          <a:p>
            <a:pPr lvl="1" algn="just"/>
            <a:r>
              <a:rPr lang="en-IN" dirty="0">
                <a:solidFill>
                  <a:srgbClr val="C00000"/>
                </a:solidFill>
              </a:rPr>
              <a:t>Does not depends upon the run-time characteristics of a process.</a:t>
            </a:r>
          </a:p>
          <a:p>
            <a:pPr lvl="1" algn="just"/>
            <a:r>
              <a:rPr lang="en-IN" dirty="0">
                <a:solidFill>
                  <a:srgbClr val="C00000"/>
                </a:solidFill>
              </a:rPr>
              <a:t>Depends upon the reason of sleeping.</a:t>
            </a:r>
          </a:p>
          <a:p>
            <a:pPr lvl="1" algn="just"/>
            <a:r>
              <a:rPr lang="en-IN" dirty="0"/>
              <a:t>A process sleeping and waiting for the completion of disk I/O has a higher priority than a process waiting for a free buffer.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Process Scheduling</a:t>
            </a:r>
          </a:p>
        </p:txBody>
      </p:sp>
      <p:sp>
        <p:nvSpPr>
          <p:cNvPr id="3" name="Content Placeholder 2"/>
          <p:cNvSpPr>
            <a:spLocks noGrp="1"/>
          </p:cNvSpPr>
          <p:nvPr>
            <p:ph idx="1"/>
          </p:nvPr>
        </p:nvSpPr>
        <p:spPr/>
        <p:txBody>
          <a:bodyPr>
            <a:normAutofit/>
          </a:bodyPr>
          <a:lstStyle/>
          <a:p>
            <a:pPr algn="just"/>
            <a:r>
              <a:rPr lang="en-IN" b="1" dirty="0"/>
              <a:t>II: </a:t>
            </a:r>
            <a:r>
              <a:rPr lang="en-US" b="1" dirty="0"/>
              <a:t> </a:t>
            </a:r>
            <a:r>
              <a:rPr lang="en-US" dirty="0"/>
              <a:t>The kernel </a:t>
            </a:r>
            <a:r>
              <a:rPr lang="en-US" dirty="0">
                <a:solidFill>
                  <a:srgbClr val="C00000"/>
                </a:solidFill>
              </a:rPr>
              <a:t>adjusts the priority </a:t>
            </a:r>
            <a:r>
              <a:rPr lang="en-US" dirty="0"/>
              <a:t>of a process that returns from kernel mode to user mode.</a:t>
            </a:r>
          </a:p>
          <a:p>
            <a:pPr lvl="1" algn="just"/>
            <a:r>
              <a:rPr lang="en-US" dirty="0"/>
              <a:t>The process may have previously entered the sleep state, changing its priority to a kernel-level priority that must be lowered to a user-level priority when returning to user mode. </a:t>
            </a:r>
          </a:p>
          <a:p>
            <a:pPr lvl="1" algn="just"/>
            <a:r>
              <a:rPr lang="en-US" dirty="0"/>
              <a:t>Also, the kernel penalizes the executing process in fairness to other processes, since it had just used valuable kernel resources.</a:t>
            </a:r>
            <a:endParaRPr lang="en-IN" dirty="0"/>
          </a:p>
        </p:txBody>
      </p:sp>
    </p:spTree>
    <p:extLst>
      <p:ext uri="{BB962C8B-B14F-4D97-AF65-F5344CB8AC3E}">
        <p14:creationId xmlns:p14="http://schemas.microsoft.com/office/powerpoint/2010/main" val="3822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b="1" dirty="0"/>
              <a:t>III: </a:t>
            </a:r>
            <a:r>
              <a:rPr lang="en-IN" dirty="0"/>
              <a:t>The </a:t>
            </a:r>
            <a:r>
              <a:rPr lang="en-IN" dirty="0">
                <a:solidFill>
                  <a:srgbClr val="C00000"/>
                </a:solidFill>
              </a:rPr>
              <a:t>clock handler adjusts the priorities </a:t>
            </a:r>
            <a:r>
              <a:rPr lang="en-IN" dirty="0"/>
              <a:t>of all processes in user mode at 1 second intervals and causes the kernel to go through the scheduling algorithm to prevent a process from monopolizing use of the CPU.</a:t>
            </a:r>
          </a:p>
          <a:p>
            <a:pPr algn="just"/>
            <a:r>
              <a:rPr lang="en-IN" dirty="0"/>
              <a:t>The clock may interrupt a process several times during its time quantum.</a:t>
            </a:r>
          </a:p>
          <a:p>
            <a:pPr algn="just"/>
            <a:r>
              <a:rPr lang="en-IN" dirty="0"/>
              <a:t>Once a second, the clock handler also adjusts the recent CPU usage of each process according to a decay function,</a:t>
            </a:r>
          </a:p>
          <a:p>
            <a:pPr marL="0" indent="0" algn="ctr">
              <a:buNone/>
            </a:pPr>
            <a:r>
              <a:rPr lang="en-IN" b="1" dirty="0">
                <a:solidFill>
                  <a:srgbClr val="C00000"/>
                </a:solidFill>
              </a:rPr>
              <a:t>decay(CPU) = CPU/2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10515600" cy="4351338"/>
          </a:xfrm>
        </p:spPr>
        <p:txBody>
          <a:bodyPr>
            <a:normAutofit/>
          </a:bodyPr>
          <a:lstStyle/>
          <a:p>
            <a:r>
              <a:rPr lang="en-IN" dirty="0"/>
              <a:t>When clock handler </a:t>
            </a:r>
            <a:r>
              <a:rPr lang="en-IN" dirty="0">
                <a:solidFill>
                  <a:srgbClr val="C00000"/>
                </a:solidFill>
              </a:rPr>
              <a:t>recomputes</a:t>
            </a:r>
            <a:r>
              <a:rPr lang="en-IN" dirty="0"/>
              <a:t> recent CPU usage, the clock handler also recalculates the priority of every process in the "</a:t>
            </a:r>
            <a:r>
              <a:rPr lang="en-IN" dirty="0" err="1"/>
              <a:t>preempted</a:t>
            </a:r>
            <a:r>
              <a:rPr lang="en-IN" dirty="0"/>
              <a:t> but ready-to-run" state according to the formula:</a:t>
            </a:r>
          </a:p>
          <a:p>
            <a:pPr marL="0" indent="0" algn="ctr">
              <a:buNone/>
            </a:pPr>
            <a:r>
              <a:rPr lang="en-IN" i="1" dirty="0">
                <a:solidFill>
                  <a:srgbClr val="C00000"/>
                </a:solidFill>
              </a:rPr>
              <a:t>Priority  = 	("recent CPU usage"/2) 	+ (base level user priority)</a:t>
            </a:r>
          </a:p>
          <a:p>
            <a:endParaRPr lang="en-IN" dirty="0"/>
          </a:p>
          <a:p>
            <a:pPr marL="268288" indent="0">
              <a:buNone/>
            </a:pPr>
            <a:r>
              <a:rPr lang="en-IN" dirty="0"/>
              <a:t>The "base level user priority" is the threshold priority between kernel and user mode described above.</a:t>
            </a:r>
          </a:p>
          <a:p>
            <a:r>
              <a:rPr lang="en-IN" dirty="0"/>
              <a:t>A numerically low value implies a high scheduling priority.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5710382" cy="4351338"/>
          </a:xfrm>
        </p:spPr>
        <p:txBody>
          <a:bodyPr>
            <a:normAutofit/>
          </a:bodyPr>
          <a:lstStyle/>
          <a:p>
            <a:pPr algn="just"/>
            <a:r>
              <a:rPr lang="en-IN" dirty="0"/>
              <a:t>The recalculation of priority once a second.</a:t>
            </a:r>
          </a:p>
          <a:p>
            <a:pPr algn="just"/>
            <a:r>
              <a:rPr lang="en-IN" dirty="0"/>
              <a:t>The processes with user-level priorities move between priority queue on the bases of recalculated  priority values.</a:t>
            </a:r>
          </a:p>
          <a:p>
            <a:pPr algn="just"/>
            <a:r>
              <a:rPr lang="en-IN" dirty="0"/>
              <a:t>All processes with user-level priorities would change priority queues but only one has been depicted.</a:t>
            </a:r>
          </a:p>
        </p:txBody>
      </p:sp>
      <p:sp>
        <p:nvSpPr>
          <p:cNvPr id="5" name="TextBox 4"/>
          <p:cNvSpPr txBox="1"/>
          <p:nvPr/>
        </p:nvSpPr>
        <p:spPr>
          <a:xfrm>
            <a:off x="7132355" y="6353333"/>
            <a:ext cx="4644008" cy="369332"/>
          </a:xfrm>
          <a:prstGeom prst="rect">
            <a:avLst/>
          </a:prstGeom>
          <a:noFill/>
        </p:spPr>
        <p:txBody>
          <a:bodyPr wrap="square" rtlCol="0">
            <a:spAutoFit/>
          </a:bodyPr>
          <a:lstStyle/>
          <a:p>
            <a:r>
              <a:rPr lang="en-US" dirty="0"/>
              <a:t>Fig: </a:t>
            </a:r>
            <a:r>
              <a:rPr lang="en-IN" dirty="0"/>
              <a:t>Movement of a Process on Priority Queues</a:t>
            </a:r>
          </a:p>
        </p:txBody>
      </p:sp>
      <p:pic>
        <p:nvPicPr>
          <p:cNvPr id="1026" name="Picture 2"/>
          <p:cNvPicPr>
            <a:picLocks noChangeAspect="1" noChangeArrowheads="1"/>
          </p:cNvPicPr>
          <p:nvPr/>
        </p:nvPicPr>
        <p:blipFill>
          <a:blip r:embed="rId2" cstate="print"/>
          <a:srcRect/>
          <a:stretch>
            <a:fillRect/>
          </a:stretch>
        </p:blipFill>
        <p:spPr bwMode="auto">
          <a:xfrm>
            <a:off x="6772315" y="529977"/>
            <a:ext cx="5004048" cy="579804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normAutofit/>
          </a:bodyPr>
          <a:lstStyle/>
          <a:p>
            <a:r>
              <a:rPr lang="en-US" dirty="0"/>
              <a:t>Process Scheduling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A process which allows one process to use the CPU while the execution of another process is on hold (in waiting state).</a:t>
            </a:r>
          </a:p>
          <a:p>
            <a:pPr algn="just"/>
            <a:r>
              <a:rPr lang="en-IN" dirty="0"/>
              <a:t>Whenever the CPU becomes idle, the OS (CPU scheduler) must select one of the processes in the ready queue to be executed.</a:t>
            </a:r>
          </a:p>
          <a:p>
            <a:pPr algn="just"/>
            <a:r>
              <a:rPr lang="en-IN" dirty="0"/>
              <a:t>CPU scheduler selects a process among the processes that are in the ready queue.</a:t>
            </a:r>
          </a:p>
          <a:p>
            <a:pPr algn="just"/>
            <a:r>
              <a:rPr lang="en-IN" dirty="0"/>
              <a:t>Scheduler selects processes from the queue and loads them into memory for execution.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The kernel </a:t>
            </a:r>
            <a:r>
              <a:rPr lang="en-IN" dirty="0">
                <a:solidFill>
                  <a:srgbClr val="C00000"/>
                </a:solidFill>
              </a:rPr>
              <a:t>does not change the priority </a:t>
            </a:r>
            <a:r>
              <a:rPr lang="en-IN" dirty="0"/>
              <a:t>of processes in </a:t>
            </a:r>
            <a:r>
              <a:rPr lang="en-IN" dirty="0">
                <a:solidFill>
                  <a:srgbClr val="C00000"/>
                </a:solidFill>
              </a:rPr>
              <a:t>kernel mode</a:t>
            </a:r>
            <a:r>
              <a:rPr lang="en-IN" dirty="0"/>
              <a:t>.</a:t>
            </a:r>
          </a:p>
          <a:p>
            <a:pPr algn="just"/>
            <a:r>
              <a:rPr lang="en-IN" dirty="0"/>
              <a:t>The kernel does not allow processes with user-level priority to cross the threshold and attain kernel-level priority, unless they make a system call and go to sleep.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of Process Scheduling</a:t>
            </a:r>
          </a:p>
        </p:txBody>
      </p:sp>
      <p:sp>
        <p:nvSpPr>
          <p:cNvPr id="3" name="Content Placeholder 2"/>
          <p:cNvSpPr>
            <a:spLocks noGrp="1"/>
          </p:cNvSpPr>
          <p:nvPr>
            <p:ph idx="1"/>
          </p:nvPr>
        </p:nvSpPr>
        <p:spPr/>
        <p:txBody>
          <a:bodyPr>
            <a:normAutofit/>
          </a:bodyPr>
          <a:lstStyle/>
          <a:p>
            <a:r>
              <a:rPr lang="en-IN" dirty="0"/>
              <a:t>We have 3 processes A, B, and C,</a:t>
            </a:r>
          </a:p>
          <a:p>
            <a:r>
              <a:rPr lang="en-IN" dirty="0"/>
              <a:t>These all are created simultaneously with initial priority 60.</a:t>
            </a:r>
          </a:p>
          <a:p>
            <a:r>
              <a:rPr lang="en-IN" dirty="0"/>
              <a:t>The clock interrupts the system 60 times a second.</a:t>
            </a:r>
          </a:p>
          <a:p>
            <a:r>
              <a:rPr lang="en-IN" dirty="0"/>
              <a:t>The processes make no system calls, and no other processes are ready to run.</a:t>
            </a:r>
          </a:p>
        </p:txBody>
      </p:sp>
      <p:pic>
        <p:nvPicPr>
          <p:cNvPr id="2051" name="Picture 3"/>
          <p:cNvPicPr>
            <a:picLocks noChangeAspect="1" noChangeArrowheads="1"/>
          </p:cNvPicPr>
          <p:nvPr/>
        </p:nvPicPr>
        <p:blipFill rotWithShape="1">
          <a:blip r:embed="rId2" cstate="print"/>
          <a:srcRect b="89945"/>
          <a:stretch/>
        </p:blipFill>
        <p:spPr bwMode="auto">
          <a:xfrm>
            <a:off x="2099143" y="4428893"/>
            <a:ext cx="8582894" cy="1020561"/>
          </a:xfrm>
          <a:prstGeom prst="rect">
            <a:avLst/>
          </a:prstGeom>
          <a:noFill/>
          <a:ln w="9525">
            <a:noFill/>
            <a:miter lim="800000"/>
            <a:headEnd/>
            <a:tailEnd/>
          </a:ln>
        </p:spPr>
      </p:pic>
      <p:sp>
        <p:nvSpPr>
          <p:cNvPr id="8" name="TextBox 7">
            <a:extLst>
              <a:ext uri="{FF2B5EF4-FFF2-40B4-BE49-F238E27FC236}">
                <a16:creationId xmlns:a16="http://schemas.microsoft.com/office/drawing/2014/main" id="{B0A216ED-B564-4A0F-B2C0-85378F6DC123}"/>
              </a:ext>
            </a:extLst>
          </p:cNvPr>
          <p:cNvSpPr txBox="1"/>
          <p:nvPr/>
        </p:nvSpPr>
        <p:spPr>
          <a:xfrm>
            <a:off x="4434396" y="5807631"/>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of Process Scheduling</a:t>
            </a:r>
          </a:p>
        </p:txBody>
      </p:sp>
      <p:sp>
        <p:nvSpPr>
          <p:cNvPr id="3" name="Content Placeholder 2"/>
          <p:cNvSpPr>
            <a:spLocks noGrp="1"/>
          </p:cNvSpPr>
          <p:nvPr>
            <p:ph idx="1"/>
          </p:nvPr>
        </p:nvSpPr>
        <p:spPr/>
        <p:txBody>
          <a:bodyPr>
            <a:normAutofit/>
          </a:bodyPr>
          <a:lstStyle/>
          <a:p>
            <a:r>
              <a:rPr lang="en-IN" dirty="0"/>
              <a:t>The kernel calculates the decay of the CPU usage by</a:t>
            </a:r>
          </a:p>
          <a:p>
            <a:pPr marL="0" indent="0" algn="ctr">
              <a:buNone/>
            </a:pPr>
            <a:r>
              <a:rPr lang="pt-BR" dirty="0"/>
              <a:t>CPU=Decay(CPU) = CPU/2;</a:t>
            </a:r>
          </a:p>
          <a:p>
            <a:r>
              <a:rPr lang="en-IN" dirty="0"/>
              <a:t>The process priority as</a:t>
            </a:r>
            <a:endParaRPr lang="pt-BR" dirty="0"/>
          </a:p>
          <a:p>
            <a:pPr marL="0" indent="0" algn="ctr">
              <a:buNone/>
            </a:pPr>
            <a:r>
              <a:rPr lang="en-IN" dirty="0"/>
              <a:t>Priority= CPU/2) + (base level user priority);</a:t>
            </a:r>
          </a:p>
          <a:p>
            <a:pPr marL="0" indent="0" algn="ctr">
              <a:buNone/>
            </a:pPr>
            <a:endParaRPr lang="pt-BR" dirty="0"/>
          </a:p>
          <a:p>
            <a:pPr marL="0" indent="0" algn="ctr">
              <a:buNone/>
            </a:pPr>
            <a:r>
              <a:rPr lang="pt-BR" dirty="0"/>
              <a:t>priority = (CPU/2) + 60;</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416"/>
            <a:ext cx="5545832" cy="1325563"/>
          </a:xfrm>
        </p:spPr>
        <p:txBody>
          <a:bodyPr>
            <a:normAutofit/>
          </a:bodyPr>
          <a:lstStyle/>
          <a:p>
            <a:r>
              <a:rPr lang="en-IN" dirty="0"/>
              <a:t>Example of Process Scheduling</a:t>
            </a:r>
          </a:p>
        </p:txBody>
      </p:sp>
      <p:sp>
        <p:nvSpPr>
          <p:cNvPr id="3" name="Content Placeholder 2"/>
          <p:cNvSpPr>
            <a:spLocks noGrp="1"/>
          </p:cNvSpPr>
          <p:nvPr>
            <p:ph idx="1"/>
          </p:nvPr>
        </p:nvSpPr>
        <p:spPr>
          <a:xfrm>
            <a:off x="838200" y="1825625"/>
            <a:ext cx="5073073" cy="4351338"/>
          </a:xfrm>
        </p:spPr>
        <p:txBody>
          <a:bodyPr>
            <a:normAutofit/>
          </a:bodyPr>
          <a:lstStyle/>
          <a:p>
            <a:pPr algn="just"/>
            <a:r>
              <a:rPr lang="en-IN" sz="2400" dirty="0"/>
              <a:t>Assuming process A is the first to run and that it starts running at the beginning of a time quantum, it runs for 1 second.</a:t>
            </a:r>
          </a:p>
          <a:p>
            <a:pPr algn="just"/>
            <a:r>
              <a:rPr lang="en-IN" sz="2400" dirty="0"/>
              <a:t>During running time the clock interrupts the system 60 times and the interrupt handler increments the CPU usage field of process A to 60.</a:t>
            </a:r>
          </a:p>
        </p:txBody>
      </p:sp>
      <p:pic>
        <p:nvPicPr>
          <p:cNvPr id="2051" name="Picture 3"/>
          <p:cNvPicPr>
            <a:picLocks noChangeAspect="1" noChangeArrowheads="1"/>
          </p:cNvPicPr>
          <p:nvPr/>
        </p:nvPicPr>
        <p:blipFill>
          <a:blip r:embed="rId2" cstate="print"/>
          <a:srcRect/>
          <a:stretch>
            <a:fillRect/>
          </a:stretch>
        </p:blipFill>
        <p:spPr bwMode="auto">
          <a:xfrm>
            <a:off x="6384032" y="365125"/>
            <a:ext cx="4932039" cy="5832648"/>
          </a:xfrm>
          <a:prstGeom prst="rect">
            <a:avLst/>
          </a:prstGeom>
          <a:noFill/>
          <a:ln w="9525">
            <a:noFill/>
            <a:miter lim="800000"/>
            <a:headEnd/>
            <a:tailEnd/>
          </a:ln>
        </p:spPr>
      </p:pic>
      <p:sp>
        <p:nvSpPr>
          <p:cNvPr id="6" name="TextBox 5">
            <a:extLst>
              <a:ext uri="{FF2B5EF4-FFF2-40B4-BE49-F238E27FC236}">
                <a16:creationId xmlns:a16="http://schemas.microsoft.com/office/drawing/2014/main" id="{7CB8D445-E85A-44B4-8F79-8B7FFBF5EAF8}"/>
              </a:ext>
            </a:extLst>
          </p:cNvPr>
          <p:cNvSpPr txBox="1"/>
          <p:nvPr/>
        </p:nvSpPr>
        <p:spPr>
          <a:xfrm>
            <a:off x="7048287" y="6308209"/>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sp>
        <p:nvSpPr>
          <p:cNvPr id="7" name="Rectangle 6">
            <a:extLst>
              <a:ext uri="{FF2B5EF4-FFF2-40B4-BE49-F238E27FC236}">
                <a16:creationId xmlns:a16="http://schemas.microsoft.com/office/drawing/2014/main" id="{96446FC1-E32A-4319-8CDA-F1EFBAF73B5E}"/>
              </a:ext>
            </a:extLst>
          </p:cNvPr>
          <p:cNvSpPr/>
          <p:nvPr/>
        </p:nvSpPr>
        <p:spPr>
          <a:xfrm>
            <a:off x="6356927" y="1662979"/>
            <a:ext cx="4996873" cy="4645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46091" cy="1325563"/>
          </a:xfrm>
        </p:spPr>
        <p:txBody>
          <a:bodyPr>
            <a:normAutofit/>
          </a:bodyPr>
          <a:lstStyle/>
          <a:p>
            <a:r>
              <a:rPr lang="en-IN" dirty="0"/>
              <a:t>Example of Process Scheduling</a:t>
            </a:r>
          </a:p>
        </p:txBody>
      </p:sp>
      <p:sp>
        <p:nvSpPr>
          <p:cNvPr id="3" name="Content Placeholder 2"/>
          <p:cNvSpPr>
            <a:spLocks noGrp="1"/>
          </p:cNvSpPr>
          <p:nvPr>
            <p:ph idx="1"/>
          </p:nvPr>
        </p:nvSpPr>
        <p:spPr>
          <a:xfrm>
            <a:off x="838200" y="1825625"/>
            <a:ext cx="5331691" cy="4351338"/>
          </a:xfrm>
        </p:spPr>
        <p:txBody>
          <a:bodyPr>
            <a:normAutofit/>
          </a:bodyPr>
          <a:lstStyle/>
          <a:p>
            <a:pPr algn="just"/>
            <a:r>
              <a:rPr lang="en-IN" sz="2400" dirty="0"/>
              <a:t>The kernel forces a context switch at the 1-second mark.</a:t>
            </a:r>
          </a:p>
          <a:p>
            <a:pPr algn="just"/>
            <a:r>
              <a:rPr lang="en-IN" sz="2400" dirty="0"/>
              <a:t>After recalculating the priorities of all processes, schedules process B for execution.</a:t>
            </a:r>
          </a:p>
          <a:p>
            <a:pPr algn="just"/>
            <a:r>
              <a:rPr lang="en-IN" sz="2400" dirty="0"/>
              <a:t>The clock handler increments the CPU usage field of process B to 60 during the next second.</a:t>
            </a:r>
          </a:p>
        </p:txBody>
      </p:sp>
      <p:sp>
        <p:nvSpPr>
          <p:cNvPr id="5" name="TextBox 4"/>
          <p:cNvSpPr txBox="1"/>
          <p:nvPr/>
        </p:nvSpPr>
        <p:spPr>
          <a:xfrm>
            <a:off x="7048287" y="6308209"/>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pic>
        <p:nvPicPr>
          <p:cNvPr id="2051" name="Picture 3"/>
          <p:cNvPicPr>
            <a:picLocks noChangeAspect="1" noChangeArrowheads="1"/>
          </p:cNvPicPr>
          <p:nvPr/>
        </p:nvPicPr>
        <p:blipFill>
          <a:blip r:embed="rId2" cstate="print"/>
          <a:srcRect/>
          <a:stretch>
            <a:fillRect/>
          </a:stretch>
        </p:blipFill>
        <p:spPr bwMode="auto">
          <a:xfrm>
            <a:off x="6724252" y="512676"/>
            <a:ext cx="4932039" cy="5832648"/>
          </a:xfrm>
          <a:prstGeom prst="rect">
            <a:avLst/>
          </a:prstGeom>
          <a:noFill/>
          <a:ln w="9525">
            <a:noFill/>
            <a:miter lim="800000"/>
            <a:headEnd/>
            <a:tailEnd/>
          </a:ln>
        </p:spPr>
      </p:pic>
      <p:sp>
        <p:nvSpPr>
          <p:cNvPr id="8" name="Rectangle 7">
            <a:extLst>
              <a:ext uri="{FF2B5EF4-FFF2-40B4-BE49-F238E27FC236}">
                <a16:creationId xmlns:a16="http://schemas.microsoft.com/office/drawing/2014/main" id="{6D138A24-7796-46B1-BC33-0136BC2476D0}"/>
              </a:ext>
            </a:extLst>
          </p:cNvPr>
          <p:cNvSpPr/>
          <p:nvPr/>
        </p:nvSpPr>
        <p:spPr>
          <a:xfrm>
            <a:off x="6724252" y="2022764"/>
            <a:ext cx="4996873" cy="4285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10745" cy="1325563"/>
          </a:xfrm>
        </p:spPr>
        <p:txBody>
          <a:bodyPr>
            <a:normAutofit/>
          </a:bodyPr>
          <a:lstStyle/>
          <a:p>
            <a:r>
              <a:rPr lang="en-IN" dirty="0"/>
              <a:t>Example of Process Scheduling</a:t>
            </a:r>
          </a:p>
        </p:txBody>
      </p:sp>
      <p:sp>
        <p:nvSpPr>
          <p:cNvPr id="3" name="Content Placeholder 2"/>
          <p:cNvSpPr>
            <a:spLocks noGrp="1"/>
          </p:cNvSpPr>
          <p:nvPr>
            <p:ph idx="1"/>
          </p:nvPr>
        </p:nvSpPr>
        <p:spPr>
          <a:xfrm>
            <a:off x="838200" y="1825625"/>
            <a:ext cx="5922818" cy="4351338"/>
          </a:xfrm>
        </p:spPr>
        <p:txBody>
          <a:bodyPr>
            <a:normAutofit/>
          </a:bodyPr>
          <a:lstStyle/>
          <a:p>
            <a:r>
              <a:rPr lang="en-IN" dirty="0"/>
              <a:t>Then recalculates the CPU usage and priority of all processes and forces a context switch.</a:t>
            </a:r>
          </a:p>
        </p:txBody>
      </p:sp>
      <p:pic>
        <p:nvPicPr>
          <p:cNvPr id="2051" name="Picture 3"/>
          <p:cNvPicPr>
            <a:picLocks noChangeAspect="1" noChangeArrowheads="1"/>
          </p:cNvPicPr>
          <p:nvPr/>
        </p:nvPicPr>
        <p:blipFill>
          <a:blip r:embed="rId2" cstate="print"/>
          <a:srcRect/>
          <a:stretch>
            <a:fillRect/>
          </a:stretch>
        </p:blipFill>
        <p:spPr bwMode="auto">
          <a:xfrm>
            <a:off x="6890506" y="549864"/>
            <a:ext cx="4932039" cy="5832648"/>
          </a:xfrm>
          <a:prstGeom prst="rect">
            <a:avLst/>
          </a:prstGeom>
          <a:noFill/>
          <a:ln w="9525">
            <a:noFill/>
            <a:miter lim="800000"/>
            <a:headEnd/>
            <a:tailEnd/>
          </a:ln>
        </p:spPr>
      </p:pic>
      <p:sp>
        <p:nvSpPr>
          <p:cNvPr id="8" name="TextBox 7">
            <a:extLst>
              <a:ext uri="{FF2B5EF4-FFF2-40B4-BE49-F238E27FC236}">
                <a16:creationId xmlns:a16="http://schemas.microsoft.com/office/drawing/2014/main" id="{22916DF4-46D0-4A1C-B9D4-524C9934D04E}"/>
              </a:ext>
            </a:extLst>
          </p:cNvPr>
          <p:cNvSpPr txBox="1"/>
          <p:nvPr/>
        </p:nvSpPr>
        <p:spPr>
          <a:xfrm>
            <a:off x="7048287" y="6308209"/>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sp>
        <p:nvSpPr>
          <p:cNvPr id="9" name="Rectangle 8">
            <a:extLst>
              <a:ext uri="{FF2B5EF4-FFF2-40B4-BE49-F238E27FC236}">
                <a16:creationId xmlns:a16="http://schemas.microsoft.com/office/drawing/2014/main" id="{1961A0C7-DCB5-4BBF-9239-8CCBB83D5F35}"/>
              </a:ext>
            </a:extLst>
          </p:cNvPr>
          <p:cNvSpPr/>
          <p:nvPr/>
        </p:nvSpPr>
        <p:spPr>
          <a:xfrm>
            <a:off x="6825672" y="2945219"/>
            <a:ext cx="4996873" cy="3437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A6175FC-7DCD-4972-807F-FAD1294DB7E6}"/>
              </a:ext>
            </a:extLst>
          </p:cNvPr>
          <p:cNvSpPr/>
          <p:nvPr/>
        </p:nvSpPr>
        <p:spPr>
          <a:xfrm>
            <a:off x="7325832" y="2764468"/>
            <a:ext cx="4752753"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anose="02020603050405020304" pitchFamily="18" charset="0"/>
                <a:cs typeface="Times New Roman" panose="02020603050405020304" pitchFamily="18" charset="0"/>
              </a:rPr>
              <a:t>Priority?</a:t>
            </a:r>
            <a:endParaRPr lang="en-IN"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10745" cy="1325563"/>
          </a:xfrm>
        </p:spPr>
        <p:txBody>
          <a:bodyPr>
            <a:normAutofit/>
          </a:bodyPr>
          <a:lstStyle/>
          <a:p>
            <a:r>
              <a:rPr lang="en-IN" dirty="0"/>
              <a:t>Example of Process Scheduling</a:t>
            </a:r>
          </a:p>
        </p:txBody>
      </p:sp>
      <p:sp>
        <p:nvSpPr>
          <p:cNvPr id="3" name="Content Placeholder 2"/>
          <p:cNvSpPr>
            <a:spLocks noGrp="1"/>
          </p:cNvSpPr>
          <p:nvPr>
            <p:ph idx="1"/>
          </p:nvPr>
        </p:nvSpPr>
        <p:spPr>
          <a:xfrm>
            <a:off x="838200" y="1825625"/>
            <a:ext cx="5922818" cy="4351338"/>
          </a:xfrm>
        </p:spPr>
        <p:txBody>
          <a:bodyPr>
            <a:normAutofit/>
          </a:bodyPr>
          <a:lstStyle/>
          <a:p>
            <a:r>
              <a:rPr lang="en-IN" dirty="0"/>
              <a:t>Then recalculates the CPU usage and priority of all processes and forces a context switch.</a:t>
            </a:r>
          </a:p>
        </p:txBody>
      </p:sp>
      <p:pic>
        <p:nvPicPr>
          <p:cNvPr id="2051" name="Picture 3"/>
          <p:cNvPicPr>
            <a:picLocks noChangeAspect="1" noChangeArrowheads="1"/>
          </p:cNvPicPr>
          <p:nvPr/>
        </p:nvPicPr>
        <p:blipFill>
          <a:blip r:embed="rId2" cstate="print"/>
          <a:srcRect/>
          <a:stretch>
            <a:fillRect/>
          </a:stretch>
        </p:blipFill>
        <p:spPr bwMode="auto">
          <a:xfrm>
            <a:off x="6890506" y="549864"/>
            <a:ext cx="4932039" cy="5832648"/>
          </a:xfrm>
          <a:prstGeom prst="rect">
            <a:avLst/>
          </a:prstGeom>
          <a:noFill/>
          <a:ln w="9525">
            <a:noFill/>
            <a:miter lim="800000"/>
            <a:headEnd/>
            <a:tailEnd/>
          </a:ln>
        </p:spPr>
      </p:pic>
      <p:sp>
        <p:nvSpPr>
          <p:cNvPr id="8" name="TextBox 7">
            <a:extLst>
              <a:ext uri="{FF2B5EF4-FFF2-40B4-BE49-F238E27FC236}">
                <a16:creationId xmlns:a16="http://schemas.microsoft.com/office/drawing/2014/main" id="{22916DF4-46D0-4A1C-B9D4-524C9934D04E}"/>
              </a:ext>
            </a:extLst>
          </p:cNvPr>
          <p:cNvSpPr txBox="1"/>
          <p:nvPr/>
        </p:nvSpPr>
        <p:spPr>
          <a:xfrm>
            <a:off x="7048287" y="6308209"/>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sp>
        <p:nvSpPr>
          <p:cNvPr id="9" name="Rectangle 8">
            <a:extLst>
              <a:ext uri="{FF2B5EF4-FFF2-40B4-BE49-F238E27FC236}">
                <a16:creationId xmlns:a16="http://schemas.microsoft.com/office/drawing/2014/main" id="{1961A0C7-DCB5-4BBF-9239-8CCBB83D5F35}"/>
              </a:ext>
            </a:extLst>
          </p:cNvPr>
          <p:cNvSpPr/>
          <p:nvPr/>
        </p:nvSpPr>
        <p:spPr>
          <a:xfrm>
            <a:off x="6825672" y="3905292"/>
            <a:ext cx="4996873" cy="2477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A6175FC-7DCD-4972-807F-FAD1294DB7E6}"/>
              </a:ext>
            </a:extLst>
          </p:cNvPr>
          <p:cNvSpPr/>
          <p:nvPr/>
        </p:nvSpPr>
        <p:spPr>
          <a:xfrm>
            <a:off x="7439247" y="3684822"/>
            <a:ext cx="4752753"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anose="02020603050405020304" pitchFamily="18" charset="0"/>
                <a:cs typeface="Times New Roman" panose="02020603050405020304" pitchFamily="18" charset="0"/>
              </a:rPr>
              <a:t>Priority?</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34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10745" cy="1325563"/>
          </a:xfrm>
        </p:spPr>
        <p:txBody>
          <a:bodyPr>
            <a:normAutofit/>
          </a:bodyPr>
          <a:lstStyle/>
          <a:p>
            <a:r>
              <a:rPr lang="en-IN" dirty="0"/>
              <a:t>Example of Process Scheduling</a:t>
            </a:r>
          </a:p>
        </p:txBody>
      </p:sp>
      <p:sp>
        <p:nvSpPr>
          <p:cNvPr id="3" name="Content Placeholder 2"/>
          <p:cNvSpPr>
            <a:spLocks noGrp="1"/>
          </p:cNvSpPr>
          <p:nvPr>
            <p:ph idx="1"/>
          </p:nvPr>
        </p:nvSpPr>
        <p:spPr>
          <a:xfrm>
            <a:off x="838200" y="1825625"/>
            <a:ext cx="5922818" cy="4351338"/>
          </a:xfrm>
        </p:spPr>
        <p:txBody>
          <a:bodyPr>
            <a:normAutofit/>
          </a:bodyPr>
          <a:lstStyle/>
          <a:p>
            <a:r>
              <a:rPr lang="en-IN" dirty="0"/>
              <a:t>Then recalculates the CPU usage and priority of all processes and forces a context switch.</a:t>
            </a:r>
          </a:p>
        </p:txBody>
      </p:sp>
      <p:pic>
        <p:nvPicPr>
          <p:cNvPr id="2051" name="Picture 3"/>
          <p:cNvPicPr>
            <a:picLocks noChangeAspect="1" noChangeArrowheads="1"/>
          </p:cNvPicPr>
          <p:nvPr/>
        </p:nvPicPr>
        <p:blipFill>
          <a:blip r:embed="rId2" cstate="print"/>
          <a:srcRect/>
          <a:stretch>
            <a:fillRect/>
          </a:stretch>
        </p:blipFill>
        <p:spPr bwMode="auto">
          <a:xfrm>
            <a:off x="6890506" y="549864"/>
            <a:ext cx="4932039" cy="5832648"/>
          </a:xfrm>
          <a:prstGeom prst="rect">
            <a:avLst/>
          </a:prstGeom>
          <a:noFill/>
          <a:ln w="9525">
            <a:noFill/>
            <a:miter lim="800000"/>
            <a:headEnd/>
            <a:tailEnd/>
          </a:ln>
        </p:spPr>
      </p:pic>
      <p:sp>
        <p:nvSpPr>
          <p:cNvPr id="8" name="TextBox 7">
            <a:extLst>
              <a:ext uri="{FF2B5EF4-FFF2-40B4-BE49-F238E27FC236}">
                <a16:creationId xmlns:a16="http://schemas.microsoft.com/office/drawing/2014/main" id="{22916DF4-46D0-4A1C-B9D4-524C9934D04E}"/>
              </a:ext>
            </a:extLst>
          </p:cNvPr>
          <p:cNvSpPr txBox="1"/>
          <p:nvPr/>
        </p:nvSpPr>
        <p:spPr>
          <a:xfrm>
            <a:off x="7048287" y="6308209"/>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sp>
        <p:nvSpPr>
          <p:cNvPr id="9" name="Rectangle 8">
            <a:extLst>
              <a:ext uri="{FF2B5EF4-FFF2-40B4-BE49-F238E27FC236}">
                <a16:creationId xmlns:a16="http://schemas.microsoft.com/office/drawing/2014/main" id="{1961A0C7-DCB5-4BBF-9239-8CCBB83D5F35}"/>
              </a:ext>
            </a:extLst>
          </p:cNvPr>
          <p:cNvSpPr/>
          <p:nvPr/>
        </p:nvSpPr>
        <p:spPr>
          <a:xfrm>
            <a:off x="6825672" y="4774019"/>
            <a:ext cx="4996873" cy="160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A6175FC-7DCD-4972-807F-FAD1294DB7E6}"/>
              </a:ext>
            </a:extLst>
          </p:cNvPr>
          <p:cNvSpPr/>
          <p:nvPr/>
        </p:nvSpPr>
        <p:spPr>
          <a:xfrm>
            <a:off x="7421521" y="4617339"/>
            <a:ext cx="4752753"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anose="02020603050405020304" pitchFamily="18" charset="0"/>
                <a:cs typeface="Times New Roman" panose="02020603050405020304" pitchFamily="18" charset="0"/>
              </a:rPr>
              <a:t>Priority?</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43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10745" cy="1325563"/>
          </a:xfrm>
        </p:spPr>
        <p:txBody>
          <a:bodyPr>
            <a:normAutofit/>
          </a:bodyPr>
          <a:lstStyle/>
          <a:p>
            <a:r>
              <a:rPr lang="en-IN" dirty="0"/>
              <a:t>Example of Process Scheduling</a:t>
            </a:r>
          </a:p>
        </p:txBody>
      </p:sp>
      <p:sp>
        <p:nvSpPr>
          <p:cNvPr id="3" name="Content Placeholder 2"/>
          <p:cNvSpPr>
            <a:spLocks noGrp="1"/>
          </p:cNvSpPr>
          <p:nvPr>
            <p:ph idx="1"/>
          </p:nvPr>
        </p:nvSpPr>
        <p:spPr>
          <a:xfrm>
            <a:off x="838200" y="1825625"/>
            <a:ext cx="5922818" cy="4351338"/>
          </a:xfrm>
        </p:spPr>
        <p:txBody>
          <a:bodyPr>
            <a:normAutofit/>
          </a:bodyPr>
          <a:lstStyle/>
          <a:p>
            <a:r>
              <a:rPr lang="en-IN" dirty="0"/>
              <a:t>Then recalculates the CPU usage and priority of all processes and forces a context switch.</a:t>
            </a:r>
          </a:p>
        </p:txBody>
      </p:sp>
      <p:pic>
        <p:nvPicPr>
          <p:cNvPr id="2051" name="Picture 3"/>
          <p:cNvPicPr>
            <a:picLocks noChangeAspect="1" noChangeArrowheads="1"/>
          </p:cNvPicPr>
          <p:nvPr/>
        </p:nvPicPr>
        <p:blipFill>
          <a:blip r:embed="rId2" cstate="print"/>
          <a:srcRect/>
          <a:stretch>
            <a:fillRect/>
          </a:stretch>
        </p:blipFill>
        <p:spPr bwMode="auto">
          <a:xfrm>
            <a:off x="6890506" y="549864"/>
            <a:ext cx="4932039" cy="5832648"/>
          </a:xfrm>
          <a:prstGeom prst="rect">
            <a:avLst/>
          </a:prstGeom>
          <a:noFill/>
          <a:ln w="9525">
            <a:noFill/>
            <a:miter lim="800000"/>
            <a:headEnd/>
            <a:tailEnd/>
          </a:ln>
        </p:spPr>
      </p:pic>
      <p:sp>
        <p:nvSpPr>
          <p:cNvPr id="8" name="TextBox 7">
            <a:extLst>
              <a:ext uri="{FF2B5EF4-FFF2-40B4-BE49-F238E27FC236}">
                <a16:creationId xmlns:a16="http://schemas.microsoft.com/office/drawing/2014/main" id="{22916DF4-46D0-4A1C-B9D4-524C9934D04E}"/>
              </a:ext>
            </a:extLst>
          </p:cNvPr>
          <p:cNvSpPr txBox="1"/>
          <p:nvPr/>
        </p:nvSpPr>
        <p:spPr>
          <a:xfrm>
            <a:off x="7048287" y="6308209"/>
            <a:ext cx="4283968" cy="369332"/>
          </a:xfrm>
          <a:prstGeom prst="rect">
            <a:avLst/>
          </a:prstGeom>
          <a:noFill/>
        </p:spPr>
        <p:txBody>
          <a:bodyPr wrap="squar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Fig: </a:t>
            </a:r>
            <a:r>
              <a:rPr lang="en-IN" dirty="0">
                <a:latin typeface="Times New Roman" panose="02020603050405020304" pitchFamily="18" charset="0"/>
                <a:ea typeface="Tahoma" panose="020B0604030504040204" pitchFamily="34" charset="0"/>
                <a:cs typeface="Times New Roman" panose="02020603050405020304" pitchFamily="18" charset="0"/>
              </a:rPr>
              <a:t>Example of Process Scheduling</a:t>
            </a:r>
          </a:p>
        </p:txBody>
      </p:sp>
      <p:sp>
        <p:nvSpPr>
          <p:cNvPr id="4" name="Rectangle 3">
            <a:extLst>
              <a:ext uri="{FF2B5EF4-FFF2-40B4-BE49-F238E27FC236}">
                <a16:creationId xmlns:a16="http://schemas.microsoft.com/office/drawing/2014/main" id="{5A6175FC-7DCD-4972-807F-FAD1294DB7E6}"/>
              </a:ext>
            </a:extLst>
          </p:cNvPr>
          <p:cNvSpPr/>
          <p:nvPr/>
        </p:nvSpPr>
        <p:spPr>
          <a:xfrm>
            <a:off x="7439247" y="5510474"/>
            <a:ext cx="4752753" cy="89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anose="02020603050405020304" pitchFamily="18" charset="0"/>
                <a:cs typeface="Times New Roman" panose="02020603050405020304" pitchFamily="18" charset="0"/>
              </a:rPr>
              <a:t>Priority?</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6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Priorities</a:t>
            </a:r>
          </a:p>
        </p:txBody>
      </p:sp>
      <p:sp>
        <p:nvSpPr>
          <p:cNvPr id="3" name="Content Placeholder 2"/>
          <p:cNvSpPr>
            <a:spLocks noGrp="1"/>
          </p:cNvSpPr>
          <p:nvPr>
            <p:ph idx="1"/>
          </p:nvPr>
        </p:nvSpPr>
        <p:spPr>
          <a:xfrm>
            <a:off x="838200" y="1825625"/>
            <a:ext cx="4897760" cy="4351338"/>
          </a:xfrm>
        </p:spPr>
        <p:txBody>
          <a:bodyPr>
            <a:normAutofit/>
          </a:bodyPr>
          <a:lstStyle/>
          <a:p>
            <a:pPr algn="just"/>
            <a:r>
              <a:rPr lang="en-IN" dirty="0"/>
              <a:t>The kernel may </a:t>
            </a:r>
            <a:r>
              <a:rPr lang="en-IN" dirty="0" err="1"/>
              <a:t>preempt</a:t>
            </a:r>
            <a:r>
              <a:rPr lang="en-IN" dirty="0"/>
              <a:t> process A, leaving it in the state "ready to run,".</a:t>
            </a:r>
          </a:p>
          <a:p>
            <a:pPr algn="just"/>
            <a:r>
              <a:rPr lang="en-IN" dirty="0"/>
              <a:t>As time progresses, process B may enter the "ready-to-run" state, and its user-level priority may be higher than that of process A at that instant .</a:t>
            </a:r>
          </a:p>
        </p:txBody>
      </p:sp>
      <p:sp>
        <p:nvSpPr>
          <p:cNvPr id="5" name="TextBox 4"/>
          <p:cNvSpPr txBox="1"/>
          <p:nvPr/>
        </p:nvSpPr>
        <p:spPr>
          <a:xfrm>
            <a:off x="7394562" y="6089296"/>
            <a:ext cx="4427984" cy="338554"/>
          </a:xfrm>
          <a:prstGeom prst="rect">
            <a:avLst/>
          </a:prstGeom>
          <a:noFill/>
        </p:spPr>
        <p:txBody>
          <a:bodyPr wrap="square" rtlCol="0">
            <a:spAutoFit/>
          </a:bodyPr>
          <a:lstStyle/>
          <a:p>
            <a:r>
              <a:rPr lang="en-US" sz="1600" dirty="0"/>
              <a:t>Fig: </a:t>
            </a:r>
            <a:r>
              <a:rPr lang="en-IN" sz="1600" dirty="0"/>
              <a:t>Round Robin Scheduling and Process Priorities</a:t>
            </a:r>
          </a:p>
        </p:txBody>
      </p:sp>
      <p:pic>
        <p:nvPicPr>
          <p:cNvPr id="2050" name="Picture 2"/>
          <p:cNvPicPr>
            <a:picLocks noChangeAspect="1" noChangeArrowheads="1"/>
          </p:cNvPicPr>
          <p:nvPr/>
        </p:nvPicPr>
        <p:blipFill rotWithShape="1">
          <a:blip r:embed="rId2" cstate="print"/>
          <a:srcRect r="40296" b="51201"/>
          <a:stretch/>
        </p:blipFill>
        <p:spPr bwMode="auto">
          <a:xfrm>
            <a:off x="6996831" y="1384499"/>
            <a:ext cx="3760710" cy="3527742"/>
          </a:xfrm>
          <a:prstGeom prst="rect">
            <a:avLst/>
          </a:prstGeom>
          <a:noFill/>
          <a:ln w="9525">
            <a:noFill/>
            <a:miter lim="800000"/>
            <a:headEnd/>
            <a:tailEnd/>
          </a:ln>
        </p:spPr>
      </p:pic>
      <p:sp>
        <p:nvSpPr>
          <p:cNvPr id="4" name="Rectangle 3">
            <a:extLst>
              <a:ext uri="{FF2B5EF4-FFF2-40B4-BE49-F238E27FC236}">
                <a16:creationId xmlns:a16="http://schemas.microsoft.com/office/drawing/2014/main" id="{47D800C7-6A02-45BD-9843-44057EAFE931}"/>
              </a:ext>
            </a:extLst>
          </p:cNvPr>
          <p:cNvSpPr/>
          <p:nvPr/>
        </p:nvSpPr>
        <p:spPr>
          <a:xfrm>
            <a:off x="9250326" y="1105786"/>
            <a:ext cx="1573618" cy="3955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normAutofit/>
          </a:bodyPr>
          <a:lstStyle/>
          <a:p>
            <a:r>
              <a:rPr lang="en-US" dirty="0"/>
              <a:t>Process Scheduling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A CPU scheduling algorithm tries to </a:t>
            </a:r>
          </a:p>
          <a:p>
            <a:pPr lvl="1"/>
            <a:r>
              <a:rPr lang="en-IN" dirty="0"/>
              <a:t>Maximize </a:t>
            </a:r>
          </a:p>
          <a:p>
            <a:pPr lvl="2"/>
            <a:r>
              <a:rPr lang="en-IN" dirty="0"/>
              <a:t>CPU utilization and </a:t>
            </a:r>
          </a:p>
          <a:p>
            <a:pPr lvl="2"/>
            <a:r>
              <a:rPr lang="en-IN" dirty="0"/>
              <a:t>Throughput</a:t>
            </a:r>
          </a:p>
          <a:p>
            <a:pPr lvl="1"/>
            <a:r>
              <a:rPr lang="en-IN" dirty="0"/>
              <a:t>Minimize </a:t>
            </a:r>
          </a:p>
          <a:p>
            <a:pPr lvl="2"/>
            <a:r>
              <a:rPr lang="en-IN" dirty="0"/>
              <a:t>Waiting time, </a:t>
            </a:r>
          </a:p>
          <a:p>
            <a:pPr lvl="2"/>
            <a:r>
              <a:rPr lang="en-IN" dirty="0"/>
              <a:t>Response time and </a:t>
            </a:r>
          </a:p>
          <a:p>
            <a:pPr lvl="2"/>
            <a:r>
              <a:rPr lang="en-IN" dirty="0"/>
              <a:t>Turnaround Time.</a:t>
            </a:r>
          </a:p>
          <a:p>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Priorities</a:t>
            </a:r>
          </a:p>
        </p:txBody>
      </p:sp>
      <p:sp>
        <p:nvSpPr>
          <p:cNvPr id="3" name="Content Placeholder 2"/>
          <p:cNvSpPr>
            <a:spLocks noGrp="1"/>
          </p:cNvSpPr>
          <p:nvPr>
            <p:ph idx="1"/>
          </p:nvPr>
        </p:nvSpPr>
        <p:spPr>
          <a:xfrm>
            <a:off x="838200" y="1825625"/>
            <a:ext cx="4897760" cy="4351338"/>
          </a:xfrm>
        </p:spPr>
        <p:txBody>
          <a:bodyPr>
            <a:normAutofit/>
          </a:bodyPr>
          <a:lstStyle/>
          <a:p>
            <a:pPr algn="just"/>
            <a:r>
              <a:rPr lang="en-US" dirty="0"/>
              <a:t>If kernel does not schedule either process (A and B) </a:t>
            </a:r>
          </a:p>
          <a:p>
            <a:pPr algn="just"/>
            <a:r>
              <a:rPr lang="en-US" dirty="0"/>
              <a:t>Both processes will be at same priority level.</a:t>
            </a:r>
          </a:p>
          <a:p>
            <a:pPr algn="just"/>
            <a:endParaRPr lang="en-IN" dirty="0"/>
          </a:p>
        </p:txBody>
      </p:sp>
      <p:sp>
        <p:nvSpPr>
          <p:cNvPr id="5" name="TextBox 4"/>
          <p:cNvSpPr txBox="1"/>
          <p:nvPr/>
        </p:nvSpPr>
        <p:spPr>
          <a:xfrm>
            <a:off x="7274489" y="6167671"/>
            <a:ext cx="4427984" cy="338554"/>
          </a:xfrm>
          <a:prstGeom prst="rect">
            <a:avLst/>
          </a:prstGeom>
          <a:noFill/>
        </p:spPr>
        <p:txBody>
          <a:bodyPr wrap="square" rtlCol="0">
            <a:spAutoFit/>
          </a:bodyPr>
          <a:lstStyle/>
          <a:p>
            <a:r>
              <a:rPr lang="en-US" sz="1600" dirty="0"/>
              <a:t>Fig: </a:t>
            </a:r>
            <a:r>
              <a:rPr lang="en-IN" sz="1600" dirty="0"/>
              <a:t>Round Robin Scheduling and Process Priorities</a:t>
            </a:r>
          </a:p>
        </p:txBody>
      </p:sp>
      <p:pic>
        <p:nvPicPr>
          <p:cNvPr id="2050" name="Picture 2"/>
          <p:cNvPicPr>
            <a:picLocks noChangeAspect="1" noChangeArrowheads="1"/>
          </p:cNvPicPr>
          <p:nvPr/>
        </p:nvPicPr>
        <p:blipFill>
          <a:blip r:embed="rId2" cstate="print"/>
          <a:srcRect/>
          <a:stretch>
            <a:fillRect/>
          </a:stretch>
        </p:blipFill>
        <p:spPr bwMode="auto">
          <a:xfrm>
            <a:off x="6770433" y="516577"/>
            <a:ext cx="4932040" cy="5660386"/>
          </a:xfrm>
          <a:prstGeom prst="rect">
            <a:avLst/>
          </a:prstGeom>
          <a:noFill/>
          <a:ln w="9525">
            <a:noFill/>
            <a:miter lim="800000"/>
            <a:headEnd/>
            <a:tailEnd/>
          </a:ln>
        </p:spPr>
      </p:pic>
      <p:sp>
        <p:nvSpPr>
          <p:cNvPr id="4" name="Rectangle 3">
            <a:extLst>
              <a:ext uri="{FF2B5EF4-FFF2-40B4-BE49-F238E27FC236}">
                <a16:creationId xmlns:a16="http://schemas.microsoft.com/office/drawing/2014/main" id="{764BBAA5-BCC7-40DD-B13B-03B63725A0A5}"/>
              </a:ext>
            </a:extLst>
          </p:cNvPr>
          <p:cNvSpPr/>
          <p:nvPr/>
        </p:nvSpPr>
        <p:spPr>
          <a:xfrm>
            <a:off x="9803219" y="3338623"/>
            <a:ext cx="1899254" cy="2829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6716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Priorities</a:t>
            </a:r>
          </a:p>
        </p:txBody>
      </p:sp>
      <p:sp>
        <p:nvSpPr>
          <p:cNvPr id="3" name="Content Placeholder 2"/>
          <p:cNvSpPr>
            <a:spLocks noGrp="1"/>
          </p:cNvSpPr>
          <p:nvPr>
            <p:ph idx="1"/>
          </p:nvPr>
        </p:nvSpPr>
        <p:spPr>
          <a:xfrm>
            <a:off x="838200" y="1825625"/>
            <a:ext cx="4897760" cy="4351338"/>
          </a:xfrm>
        </p:spPr>
        <p:txBody>
          <a:bodyPr>
            <a:normAutofit/>
          </a:bodyPr>
          <a:lstStyle/>
          <a:p>
            <a:pPr algn="just"/>
            <a:r>
              <a:rPr lang="en-US" dirty="0"/>
              <a:t>The tie in both of the processes.</a:t>
            </a:r>
            <a:endParaRPr lang="en-IN" dirty="0"/>
          </a:p>
          <a:p>
            <a:pPr algn="just"/>
            <a:r>
              <a:rPr lang="en-IN" dirty="0"/>
              <a:t>“A” run ahead of process “B” because it was in the state "ready to run" for a longer time.</a:t>
            </a:r>
          </a:p>
          <a:p>
            <a:pPr algn="just"/>
            <a:r>
              <a:rPr lang="en-IN" dirty="0"/>
              <a:t>This is the tie-breaker rule for processes with equal priority.</a:t>
            </a:r>
          </a:p>
        </p:txBody>
      </p:sp>
      <p:sp>
        <p:nvSpPr>
          <p:cNvPr id="5" name="TextBox 4"/>
          <p:cNvSpPr txBox="1"/>
          <p:nvPr/>
        </p:nvSpPr>
        <p:spPr>
          <a:xfrm>
            <a:off x="7274489" y="6167671"/>
            <a:ext cx="4427984" cy="338554"/>
          </a:xfrm>
          <a:prstGeom prst="rect">
            <a:avLst/>
          </a:prstGeom>
          <a:noFill/>
        </p:spPr>
        <p:txBody>
          <a:bodyPr wrap="square" rtlCol="0">
            <a:spAutoFit/>
          </a:bodyPr>
          <a:lstStyle/>
          <a:p>
            <a:r>
              <a:rPr lang="en-US" sz="1600" dirty="0"/>
              <a:t>Fig: </a:t>
            </a:r>
            <a:r>
              <a:rPr lang="en-IN" sz="1600" dirty="0"/>
              <a:t>Round Robin Scheduling and Process Priorities</a:t>
            </a:r>
          </a:p>
        </p:txBody>
      </p:sp>
      <p:pic>
        <p:nvPicPr>
          <p:cNvPr id="2050" name="Picture 2"/>
          <p:cNvPicPr>
            <a:picLocks noChangeAspect="1" noChangeArrowheads="1"/>
          </p:cNvPicPr>
          <p:nvPr/>
        </p:nvPicPr>
        <p:blipFill>
          <a:blip r:embed="rId2" cstate="print"/>
          <a:srcRect/>
          <a:stretch>
            <a:fillRect/>
          </a:stretch>
        </p:blipFill>
        <p:spPr bwMode="auto">
          <a:xfrm>
            <a:off x="6770433" y="516577"/>
            <a:ext cx="4932040" cy="566038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0885-9B5F-4C95-A08D-1EEF1DC0B2D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1EDE43F-AF7F-436C-BE76-721A96489C2E}"/>
              </a:ext>
            </a:extLst>
          </p:cNvPr>
          <p:cNvSpPr>
            <a:spLocks noGrp="1"/>
          </p:cNvSpPr>
          <p:nvPr>
            <p:ph idx="1"/>
          </p:nvPr>
        </p:nvSpPr>
        <p:spPr/>
        <p:txBody>
          <a:bodyPr/>
          <a:lstStyle/>
          <a:p>
            <a:pPr algn="just"/>
            <a:r>
              <a:rPr lang="en-IN" dirty="0"/>
              <a:t>Find out process scheduling of 3 processes A, B, and C,</a:t>
            </a:r>
          </a:p>
          <a:p>
            <a:pPr algn="just"/>
            <a:r>
              <a:rPr lang="en-IN" dirty="0"/>
              <a:t>These all are created simultaneously with initial priority 60, 70, 65 respectively.</a:t>
            </a:r>
          </a:p>
          <a:p>
            <a:pPr algn="just"/>
            <a:r>
              <a:rPr lang="en-IN" dirty="0"/>
              <a:t>The clock interrupts the system 60 times a second.</a:t>
            </a:r>
          </a:p>
          <a:p>
            <a:pPr algn="just"/>
            <a:r>
              <a:rPr lang="en-IN" dirty="0"/>
              <a:t>The processes make no system calls, and no other processes are ready to run.</a:t>
            </a:r>
          </a:p>
          <a:p>
            <a:pPr algn="just"/>
            <a:r>
              <a:rPr lang="en-IN" dirty="0"/>
              <a:t>Threshold is 60</a:t>
            </a:r>
          </a:p>
        </p:txBody>
      </p:sp>
    </p:spTree>
    <p:extLst>
      <p:ext uri="{BB962C8B-B14F-4D97-AF65-F5344CB8AC3E}">
        <p14:creationId xmlns:p14="http://schemas.microsoft.com/office/powerpoint/2010/main" val="133825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Controlling Process Priorities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Processes scheduling priority by using the </a:t>
            </a:r>
            <a:r>
              <a:rPr lang="en-IN" b="1" i="1" dirty="0"/>
              <a:t>nice </a:t>
            </a:r>
            <a:r>
              <a:rPr lang="en-IN" dirty="0"/>
              <a:t>system call.</a:t>
            </a:r>
          </a:p>
          <a:p>
            <a:pPr algn="just"/>
            <a:r>
              <a:rPr lang="en-IN" dirty="0"/>
              <a:t>Processes inherit the nice value of their parent during the fork system call.</a:t>
            </a:r>
          </a:p>
          <a:p>
            <a:pPr algn="just"/>
            <a:r>
              <a:rPr lang="en-IN" dirty="0"/>
              <a:t>The nice system call increments or decrements the nice field in the process table by the value of the parameter.</a:t>
            </a:r>
          </a:p>
          <a:p>
            <a:pPr marL="0" indent="0" algn="ctr">
              <a:buNone/>
            </a:pPr>
            <a:r>
              <a:rPr lang="en-IN" i="1" dirty="0">
                <a:solidFill>
                  <a:srgbClr val="C00000"/>
                </a:solidFill>
              </a:rPr>
              <a:t>nice (value);</a:t>
            </a:r>
          </a:p>
          <a:p>
            <a:pPr marL="180975" indent="0" algn="just">
              <a:buNone/>
            </a:pPr>
            <a:r>
              <a:rPr lang="en-IN" dirty="0"/>
              <a:t>where value is added in the calculation of process priority:</a:t>
            </a:r>
          </a:p>
          <a:p>
            <a:pPr marL="0" indent="0" algn="just">
              <a:buNone/>
            </a:pPr>
            <a:endParaRPr lang="en-IN" dirty="0"/>
          </a:p>
          <a:p>
            <a:pPr marL="0" indent="0" algn="ctr">
              <a:buNone/>
            </a:pPr>
            <a:r>
              <a:rPr lang="en-IN" i="1" dirty="0">
                <a:solidFill>
                  <a:srgbClr val="C00000"/>
                </a:solidFill>
              </a:rPr>
              <a:t>priority= ("recent CPU usage"/2)  +  (base priority)  +  (nice value</a:t>
            </a:r>
            <a:r>
              <a:rPr lang="en-IN"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3088-3805-4206-AF06-0CFAA0349235}"/>
              </a:ext>
            </a:extLst>
          </p:cNvPr>
          <p:cNvSpPr>
            <a:spLocks noGrp="1"/>
          </p:cNvSpPr>
          <p:nvPr>
            <p:ph type="title"/>
          </p:nvPr>
        </p:nvSpPr>
        <p:spPr/>
        <p:txBody>
          <a:bodyPr/>
          <a:lstStyle/>
          <a:p>
            <a:r>
              <a:rPr lang="en-IN" dirty="0"/>
              <a:t>Controlling Process Priorities</a:t>
            </a:r>
          </a:p>
        </p:txBody>
      </p:sp>
      <p:sp>
        <p:nvSpPr>
          <p:cNvPr id="3" name="Content Placeholder 2">
            <a:extLst>
              <a:ext uri="{FF2B5EF4-FFF2-40B4-BE49-F238E27FC236}">
                <a16:creationId xmlns:a16="http://schemas.microsoft.com/office/drawing/2014/main" id="{1EEE7ACF-68EC-4EE0-B820-DD9BA7829A7A}"/>
              </a:ext>
            </a:extLst>
          </p:cNvPr>
          <p:cNvSpPr>
            <a:spLocks noGrp="1"/>
          </p:cNvSpPr>
          <p:nvPr>
            <p:ph idx="1"/>
          </p:nvPr>
        </p:nvSpPr>
        <p:spPr/>
        <p:txBody>
          <a:bodyPr>
            <a:normAutofit/>
          </a:bodyPr>
          <a:lstStyle/>
          <a:p>
            <a:pPr algn="just"/>
            <a:r>
              <a:rPr lang="en-US" dirty="0"/>
              <a:t>Processes inherit the nice value of their parent during the fork system call</a:t>
            </a:r>
            <a:endParaRPr lang="en-IN" dirty="0"/>
          </a:p>
          <a:p>
            <a:pPr algn="just"/>
            <a:r>
              <a:rPr lang="en-US" dirty="0"/>
              <a:t>The nice system call works for the running process only</a:t>
            </a:r>
          </a:p>
          <a:p>
            <a:pPr algn="just"/>
            <a:r>
              <a:rPr lang="en-US" dirty="0"/>
              <a:t>A process cannot reset the nice value of another process</a:t>
            </a:r>
          </a:p>
          <a:p>
            <a:pPr algn="just"/>
            <a:r>
              <a:rPr lang="en-US" dirty="0"/>
              <a:t>Only the superuser can supply a nice value below a particular threshold.</a:t>
            </a:r>
          </a:p>
        </p:txBody>
      </p:sp>
    </p:spTree>
    <p:extLst>
      <p:ext uri="{BB962C8B-B14F-4D97-AF65-F5344CB8AC3E}">
        <p14:creationId xmlns:p14="http://schemas.microsoft.com/office/powerpoint/2010/main" val="147931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Fair Share Scheduler</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Divide the processes into a set of fair share groups.</a:t>
            </a:r>
          </a:p>
          <a:p>
            <a:pPr algn="just"/>
            <a:r>
              <a:rPr lang="en-IN" dirty="0"/>
              <a:t>The system allocates CPU time proportionally to each group, regardless of how many processes are in the groups.</a:t>
            </a:r>
          </a:p>
          <a:p>
            <a:pPr algn="just"/>
            <a:r>
              <a:rPr lang="en-IN" dirty="0"/>
              <a:t>The scheduler algorithm described earlier does not differentiate between classes of users.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Fair Share Scheduler</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An another term is added to the formula for computation of process priority, fair share group priority.</a:t>
            </a:r>
          </a:p>
          <a:p>
            <a:pPr algn="just"/>
            <a:r>
              <a:rPr lang="en-IN" dirty="0"/>
              <a:t>Each process has a new field that points to a fair share CPU usage field, shared by all processes in the fair share group.</a:t>
            </a:r>
          </a:p>
          <a:p>
            <a:pPr algn="just"/>
            <a:r>
              <a:rPr lang="en-IN" dirty="0"/>
              <a:t>The clock interrupt handler increments the fair share group CPU usage field for the running process, just as it increments the CPU usage field of the running process.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Fair Share Scheduler</a:t>
            </a:r>
          </a:p>
        </p:txBody>
      </p:sp>
      <p:sp>
        <p:nvSpPr>
          <p:cNvPr id="3" name="Content Placeholder 2"/>
          <p:cNvSpPr>
            <a:spLocks noGrp="1"/>
          </p:cNvSpPr>
          <p:nvPr>
            <p:ph idx="1"/>
          </p:nvPr>
        </p:nvSpPr>
        <p:spPr>
          <a:xfrm>
            <a:off x="838200" y="1825625"/>
            <a:ext cx="4657436" cy="4351338"/>
          </a:xfrm>
        </p:spPr>
        <p:txBody>
          <a:bodyPr>
            <a:normAutofit lnSpcReduction="10000"/>
          </a:bodyPr>
          <a:lstStyle/>
          <a:p>
            <a:pPr algn="just"/>
            <a:r>
              <a:rPr lang="en-IN" dirty="0"/>
              <a:t>The example, considers the three processes (A,B,C) and suppose that process A is in one group and processes B and C are in another.</a:t>
            </a:r>
          </a:p>
          <a:p>
            <a:pPr algn="just"/>
            <a:r>
              <a:rPr lang="en-IN" dirty="0"/>
              <a:t>Assuming the kernel schedules process A first, it will increment the CPU and group usage fields for process A over the next second. </a:t>
            </a:r>
          </a:p>
        </p:txBody>
      </p:sp>
      <p:sp>
        <p:nvSpPr>
          <p:cNvPr id="5" name="TextBox 4"/>
          <p:cNvSpPr txBox="1"/>
          <p:nvPr/>
        </p:nvSpPr>
        <p:spPr>
          <a:xfrm>
            <a:off x="7191362" y="6492874"/>
            <a:ext cx="4427984" cy="338554"/>
          </a:xfrm>
          <a:prstGeom prst="rect">
            <a:avLst/>
          </a:prstGeom>
          <a:noFill/>
        </p:spPr>
        <p:txBody>
          <a:bodyPr wrap="square" rtlCol="0">
            <a:spAutoFit/>
          </a:bodyPr>
          <a:lstStyle/>
          <a:p>
            <a:r>
              <a:rPr lang="en-US" sz="1600" dirty="0"/>
              <a:t>Fig: </a:t>
            </a:r>
            <a:r>
              <a:rPr lang="en-IN" sz="1600" dirty="0"/>
              <a:t>Example of Fair Share Scheduler</a:t>
            </a:r>
          </a:p>
        </p:txBody>
      </p:sp>
      <p:pic>
        <p:nvPicPr>
          <p:cNvPr id="3074" name="Picture 2"/>
          <p:cNvPicPr>
            <a:picLocks noChangeAspect="1" noChangeArrowheads="1"/>
          </p:cNvPicPr>
          <p:nvPr/>
        </p:nvPicPr>
        <p:blipFill>
          <a:blip r:embed="rId2" cstate="print"/>
          <a:srcRect r="4270"/>
          <a:stretch>
            <a:fillRect/>
          </a:stretch>
        </p:blipFill>
        <p:spPr bwMode="auto">
          <a:xfrm>
            <a:off x="6601272" y="574874"/>
            <a:ext cx="4752528" cy="5708251"/>
          </a:xfrm>
          <a:prstGeom prst="rect">
            <a:avLst/>
          </a:prstGeom>
          <a:noFill/>
          <a:ln w="9525">
            <a:noFill/>
            <a:miter lim="800000"/>
            <a:headEnd/>
            <a:tailEnd/>
          </a:ln>
        </p:spPr>
      </p:pic>
      <p:sp>
        <p:nvSpPr>
          <p:cNvPr id="6" name="Rectangle 5">
            <a:extLst>
              <a:ext uri="{FF2B5EF4-FFF2-40B4-BE49-F238E27FC236}">
                <a16:creationId xmlns:a16="http://schemas.microsoft.com/office/drawing/2014/main" id="{D21709A4-C334-4A87-BC38-887EC098CCB7}"/>
              </a:ext>
            </a:extLst>
          </p:cNvPr>
          <p:cNvSpPr/>
          <p:nvPr/>
        </p:nvSpPr>
        <p:spPr>
          <a:xfrm>
            <a:off x="6622473" y="1847644"/>
            <a:ext cx="4996873" cy="4645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Fair Share Scheduler</a:t>
            </a:r>
          </a:p>
        </p:txBody>
      </p:sp>
      <p:sp>
        <p:nvSpPr>
          <p:cNvPr id="3" name="Content Placeholder 2"/>
          <p:cNvSpPr>
            <a:spLocks noGrp="1"/>
          </p:cNvSpPr>
          <p:nvPr>
            <p:ph idx="1"/>
          </p:nvPr>
        </p:nvSpPr>
        <p:spPr>
          <a:xfrm>
            <a:off x="838200" y="1825625"/>
            <a:ext cx="4752528" cy="4351338"/>
          </a:xfrm>
        </p:spPr>
        <p:txBody>
          <a:bodyPr>
            <a:normAutofit lnSpcReduction="10000"/>
          </a:bodyPr>
          <a:lstStyle/>
          <a:p>
            <a:pPr algn="just"/>
            <a:r>
              <a:rPr lang="en-IN" dirty="0"/>
              <a:t>On </a:t>
            </a:r>
            <a:r>
              <a:rPr lang="en-IN" dirty="0" err="1"/>
              <a:t>recomputation</a:t>
            </a:r>
            <a:r>
              <a:rPr lang="en-IN" dirty="0"/>
              <a:t> of process priorities at the 1-second mark, processes B and C have the highest priority; assume the kernel schedules process B. </a:t>
            </a:r>
          </a:p>
          <a:p>
            <a:pPr algn="just"/>
            <a:r>
              <a:rPr lang="en-IN" dirty="0"/>
              <a:t>During the next second, the CPU usage field of process B goes up to 60, as does the group usage field for processes B and C.</a:t>
            </a:r>
          </a:p>
        </p:txBody>
      </p:sp>
      <p:sp>
        <p:nvSpPr>
          <p:cNvPr id="5" name="TextBox 4"/>
          <p:cNvSpPr txBox="1"/>
          <p:nvPr/>
        </p:nvSpPr>
        <p:spPr>
          <a:xfrm>
            <a:off x="7634706" y="6421862"/>
            <a:ext cx="4427984" cy="338554"/>
          </a:xfrm>
          <a:prstGeom prst="rect">
            <a:avLst/>
          </a:prstGeom>
          <a:noFill/>
        </p:spPr>
        <p:txBody>
          <a:bodyPr wrap="square" rtlCol="0">
            <a:spAutoFit/>
          </a:bodyPr>
          <a:lstStyle/>
          <a:p>
            <a:r>
              <a:rPr lang="en-US" sz="1600" dirty="0"/>
              <a:t>Fig: </a:t>
            </a:r>
            <a:r>
              <a:rPr lang="en-IN" sz="1600" dirty="0"/>
              <a:t>Example of Fair Share Scheduler</a:t>
            </a:r>
          </a:p>
        </p:txBody>
      </p:sp>
      <p:pic>
        <p:nvPicPr>
          <p:cNvPr id="3074" name="Picture 2"/>
          <p:cNvPicPr>
            <a:picLocks noChangeAspect="1" noChangeArrowheads="1"/>
          </p:cNvPicPr>
          <p:nvPr/>
        </p:nvPicPr>
        <p:blipFill rotWithShape="1">
          <a:blip r:embed="rId2" cstate="print"/>
          <a:srcRect r="4270" b="61833"/>
          <a:stretch/>
        </p:blipFill>
        <p:spPr bwMode="auto">
          <a:xfrm>
            <a:off x="6601272" y="713612"/>
            <a:ext cx="4752528" cy="2178676"/>
          </a:xfrm>
          <a:prstGeom prst="rect">
            <a:avLst/>
          </a:prstGeom>
          <a:noFill/>
          <a:ln w="9525">
            <a:noFill/>
            <a:miter lim="800000"/>
            <a:headEnd/>
            <a:tailEnd/>
          </a:ln>
        </p:spPr>
      </p:pic>
      <p:sp>
        <p:nvSpPr>
          <p:cNvPr id="6" name="Rectangle 5">
            <a:extLst>
              <a:ext uri="{FF2B5EF4-FFF2-40B4-BE49-F238E27FC236}">
                <a16:creationId xmlns:a16="http://schemas.microsoft.com/office/drawing/2014/main" id="{55905461-A250-407F-803D-77B55BED6753}"/>
              </a:ext>
            </a:extLst>
          </p:cNvPr>
          <p:cNvSpPr/>
          <p:nvPr/>
        </p:nvSpPr>
        <p:spPr>
          <a:xfrm>
            <a:off x="6479099" y="2226365"/>
            <a:ext cx="4996873" cy="4195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Fair Share Scheduler</a:t>
            </a:r>
          </a:p>
        </p:txBody>
      </p:sp>
      <p:sp>
        <p:nvSpPr>
          <p:cNvPr id="3" name="Content Placeholder 2"/>
          <p:cNvSpPr>
            <a:spLocks noGrp="1"/>
          </p:cNvSpPr>
          <p:nvPr>
            <p:ph idx="1"/>
          </p:nvPr>
        </p:nvSpPr>
        <p:spPr>
          <a:xfrm>
            <a:off x="838200" y="1825625"/>
            <a:ext cx="4454236" cy="4351338"/>
          </a:xfrm>
        </p:spPr>
        <p:txBody>
          <a:bodyPr>
            <a:normAutofit/>
          </a:bodyPr>
          <a:lstStyle/>
          <a:p>
            <a:pPr algn="just"/>
            <a:r>
              <a:rPr lang="en-IN" dirty="0"/>
              <a:t>On </a:t>
            </a:r>
            <a:r>
              <a:rPr lang="en-IN" dirty="0" err="1"/>
              <a:t>recomputation</a:t>
            </a:r>
            <a:r>
              <a:rPr lang="en-IN" dirty="0"/>
              <a:t> of process priorities at the 2-second mark, process C will have priority 75, and the kernel will schedule process A, with priority 74.</a:t>
            </a:r>
          </a:p>
          <a:p>
            <a:pPr algn="just"/>
            <a:r>
              <a:rPr lang="en-IN" dirty="0"/>
              <a:t>The Fig. Shows that the kernel schedules the processes in the order A, B, A, C, A, B, and so on.</a:t>
            </a:r>
          </a:p>
        </p:txBody>
      </p:sp>
      <p:sp>
        <p:nvSpPr>
          <p:cNvPr id="5" name="TextBox 4"/>
          <p:cNvSpPr txBox="1"/>
          <p:nvPr/>
        </p:nvSpPr>
        <p:spPr>
          <a:xfrm>
            <a:off x="7413034" y="6492875"/>
            <a:ext cx="4427984" cy="338554"/>
          </a:xfrm>
          <a:prstGeom prst="rect">
            <a:avLst/>
          </a:prstGeom>
          <a:noFill/>
        </p:spPr>
        <p:txBody>
          <a:bodyPr wrap="square" rtlCol="0">
            <a:spAutoFit/>
          </a:bodyPr>
          <a:lstStyle/>
          <a:p>
            <a:r>
              <a:rPr lang="en-US" sz="1600" dirty="0"/>
              <a:t>Fig: </a:t>
            </a:r>
            <a:r>
              <a:rPr lang="en-IN" sz="1600" dirty="0"/>
              <a:t>Example of Fair Share Scheduler</a:t>
            </a:r>
          </a:p>
        </p:txBody>
      </p:sp>
      <p:pic>
        <p:nvPicPr>
          <p:cNvPr id="3074" name="Picture 2"/>
          <p:cNvPicPr>
            <a:picLocks noChangeAspect="1" noChangeArrowheads="1"/>
          </p:cNvPicPr>
          <p:nvPr/>
        </p:nvPicPr>
        <p:blipFill>
          <a:blip r:embed="rId2" cstate="print"/>
          <a:srcRect r="4270"/>
          <a:stretch>
            <a:fillRect/>
          </a:stretch>
        </p:blipFill>
        <p:spPr bwMode="auto">
          <a:xfrm>
            <a:off x="6601272" y="784624"/>
            <a:ext cx="4752528" cy="5708251"/>
          </a:xfrm>
          <a:prstGeom prst="rect">
            <a:avLst/>
          </a:prstGeom>
          <a:noFill/>
          <a:ln w="9525">
            <a:noFill/>
            <a:miter lim="800000"/>
            <a:headEnd/>
            <a:tailEnd/>
          </a:ln>
        </p:spPr>
      </p:pic>
      <p:sp>
        <p:nvSpPr>
          <p:cNvPr id="6" name="Rectangle 5">
            <a:extLst>
              <a:ext uri="{FF2B5EF4-FFF2-40B4-BE49-F238E27FC236}">
                <a16:creationId xmlns:a16="http://schemas.microsoft.com/office/drawing/2014/main" id="{41D9253B-7ECE-4F8E-809D-8D0E87857522}"/>
              </a:ext>
            </a:extLst>
          </p:cNvPr>
          <p:cNvSpPr/>
          <p:nvPr/>
        </p:nvSpPr>
        <p:spPr>
          <a:xfrm>
            <a:off x="6479099" y="3210339"/>
            <a:ext cx="4996873" cy="3211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688F-B101-4AEA-BD82-3FB9B14D434F}"/>
              </a:ext>
            </a:extLst>
          </p:cNvPr>
          <p:cNvSpPr>
            <a:spLocks noGrp="1"/>
          </p:cNvSpPr>
          <p:nvPr>
            <p:ph type="title"/>
          </p:nvPr>
        </p:nvSpPr>
        <p:spPr/>
        <p:txBody>
          <a:bodyPr/>
          <a:lstStyle/>
          <a:p>
            <a:r>
              <a:rPr lang="en-US" dirty="0"/>
              <a:t>Process Scheduling</a:t>
            </a:r>
            <a:endParaRPr lang="en-IN" dirty="0"/>
          </a:p>
        </p:txBody>
      </p:sp>
      <p:sp>
        <p:nvSpPr>
          <p:cNvPr id="3" name="Content Placeholder 2">
            <a:extLst>
              <a:ext uri="{FF2B5EF4-FFF2-40B4-BE49-F238E27FC236}">
                <a16:creationId xmlns:a16="http://schemas.microsoft.com/office/drawing/2014/main" id="{E25470FC-21E8-4FA9-9F93-C18A6F501C0A}"/>
              </a:ext>
            </a:extLst>
          </p:cNvPr>
          <p:cNvSpPr>
            <a:spLocks noGrp="1"/>
          </p:cNvSpPr>
          <p:nvPr>
            <p:ph idx="1"/>
          </p:nvPr>
        </p:nvSpPr>
        <p:spPr/>
        <p:txBody>
          <a:bodyPr/>
          <a:lstStyle/>
          <a:p>
            <a:r>
              <a:rPr lang="en-IN" dirty="0"/>
              <a:t>CPU utilization </a:t>
            </a:r>
          </a:p>
          <a:p>
            <a:pPr lvl="1"/>
            <a:r>
              <a:rPr lang="en-IN" dirty="0"/>
              <a:t>Keep CPU as busy as possible.</a:t>
            </a:r>
          </a:p>
          <a:p>
            <a:r>
              <a:rPr lang="en-IN" dirty="0"/>
              <a:t>Throughput </a:t>
            </a:r>
          </a:p>
          <a:p>
            <a:pPr lvl="1"/>
            <a:r>
              <a:rPr lang="en-IN" dirty="0"/>
              <a:t>The number of processes that finish their execution per unit time</a:t>
            </a:r>
          </a:p>
        </p:txBody>
      </p:sp>
    </p:spTree>
    <p:extLst>
      <p:ext uri="{BB962C8B-B14F-4D97-AF65-F5344CB8AC3E}">
        <p14:creationId xmlns:p14="http://schemas.microsoft.com/office/powerpoint/2010/main" val="155487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Real-Time Processing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Real-time processing implies the capability to provide immediate response to specific external events and, hence, to schedule particular processes to run within a specified time limit after occurrence of an event.</a:t>
            </a:r>
          </a:p>
          <a:p>
            <a:pPr algn="just"/>
            <a:r>
              <a:rPr lang="en-IN" dirty="0"/>
              <a:t>It is desirable that response to the user be quick.</a:t>
            </a:r>
          </a:p>
          <a:p>
            <a:pPr algn="just"/>
            <a:r>
              <a:rPr lang="en-IN" dirty="0"/>
              <a:t>A true solution to the problem must allow real-time processes to exist dynamically, providing them with a mechanism to inform the kernel of their real-time constraints. </a:t>
            </a:r>
          </a:p>
          <a:p>
            <a:pPr algn="just"/>
            <a:r>
              <a:rPr lang="en-IN" dirty="0"/>
              <a:t>No standard UNIX system has this capability today.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System Calls for Time</a:t>
            </a:r>
          </a:p>
        </p:txBody>
      </p:sp>
      <p:sp>
        <p:nvSpPr>
          <p:cNvPr id="3" name="Content Placeholder 2"/>
          <p:cNvSpPr>
            <a:spLocks noGrp="1"/>
          </p:cNvSpPr>
          <p:nvPr>
            <p:ph idx="1"/>
          </p:nvPr>
        </p:nvSpPr>
        <p:spPr>
          <a:xfrm>
            <a:off x="838200" y="1825625"/>
            <a:ext cx="10515600" cy="4351338"/>
          </a:xfrm>
        </p:spPr>
        <p:txBody>
          <a:bodyPr>
            <a:normAutofit fontScale="92500"/>
          </a:bodyPr>
          <a:lstStyle/>
          <a:p>
            <a:r>
              <a:rPr lang="en-IN" dirty="0"/>
              <a:t>There are several time-related system calls, </a:t>
            </a:r>
            <a:r>
              <a:rPr lang="en-IN" dirty="0" err="1"/>
              <a:t>stime</a:t>
            </a:r>
            <a:r>
              <a:rPr lang="en-IN" dirty="0"/>
              <a:t>, time, times, and alarm.</a:t>
            </a:r>
          </a:p>
          <a:p>
            <a:r>
              <a:rPr lang="en-IN" dirty="0"/>
              <a:t>Global system time:  </a:t>
            </a:r>
            <a:r>
              <a:rPr lang="en-IN" dirty="0" err="1"/>
              <a:t>stime</a:t>
            </a:r>
            <a:r>
              <a:rPr lang="en-IN" dirty="0"/>
              <a:t> and time</a:t>
            </a:r>
          </a:p>
          <a:p>
            <a:pPr marL="0" indent="0" algn="ctr">
              <a:buNone/>
            </a:pPr>
            <a:r>
              <a:rPr lang="en-IN" b="1" i="1" dirty="0">
                <a:solidFill>
                  <a:srgbClr val="C00000"/>
                </a:solidFill>
              </a:rPr>
              <a:t>#include &lt;</a:t>
            </a:r>
            <a:r>
              <a:rPr lang="en-IN" b="1" i="1" dirty="0" err="1">
                <a:solidFill>
                  <a:srgbClr val="C00000"/>
                </a:solidFill>
              </a:rPr>
              <a:t>time.h</a:t>
            </a:r>
            <a:r>
              <a:rPr lang="en-IN" b="1" i="1" dirty="0">
                <a:solidFill>
                  <a:srgbClr val="C00000"/>
                </a:solidFill>
              </a:rPr>
              <a:t>&gt;</a:t>
            </a:r>
          </a:p>
          <a:p>
            <a:r>
              <a:rPr lang="en-IN" dirty="0"/>
              <a:t>Deal with time for individual processes: times, and alarm.</a:t>
            </a:r>
          </a:p>
          <a:p>
            <a:r>
              <a:rPr lang="en-IN" i="1" dirty="0" err="1"/>
              <a:t>stime</a:t>
            </a:r>
            <a:r>
              <a:rPr lang="en-IN" dirty="0"/>
              <a:t> allows to set a global kernel variable .</a:t>
            </a:r>
          </a:p>
          <a:p>
            <a:pPr marL="0" indent="0" algn="ctr">
              <a:buNone/>
            </a:pPr>
            <a:r>
              <a:rPr lang="en-IN" b="1" i="1" dirty="0" err="1">
                <a:solidFill>
                  <a:srgbClr val="C00000"/>
                </a:solidFill>
              </a:rPr>
              <a:t>int</a:t>
            </a:r>
            <a:r>
              <a:rPr lang="en-IN" b="1" i="1" dirty="0">
                <a:solidFill>
                  <a:srgbClr val="C00000"/>
                </a:solidFill>
              </a:rPr>
              <a:t> </a:t>
            </a:r>
            <a:r>
              <a:rPr lang="en-IN" b="1" i="1" dirty="0" err="1">
                <a:solidFill>
                  <a:srgbClr val="C00000"/>
                </a:solidFill>
              </a:rPr>
              <a:t>stime</a:t>
            </a:r>
            <a:r>
              <a:rPr lang="en-IN" b="1" i="1" dirty="0">
                <a:solidFill>
                  <a:srgbClr val="C00000"/>
                </a:solidFill>
              </a:rPr>
              <a:t> (</a:t>
            </a:r>
            <a:r>
              <a:rPr lang="en-IN" b="1" i="1" dirty="0" err="1">
                <a:solidFill>
                  <a:srgbClr val="C00000"/>
                </a:solidFill>
              </a:rPr>
              <a:t>pvalue</a:t>
            </a:r>
            <a:r>
              <a:rPr lang="en-IN" b="1" i="1" dirty="0">
                <a:solidFill>
                  <a:srgbClr val="C00000"/>
                </a:solidFill>
              </a:rPr>
              <a:t>);</a:t>
            </a:r>
          </a:p>
          <a:p>
            <a:pPr marL="268288" indent="0">
              <a:buNone/>
            </a:pPr>
            <a:r>
              <a:rPr lang="en-IN" dirty="0"/>
              <a:t>where </a:t>
            </a:r>
            <a:r>
              <a:rPr lang="en-IN" dirty="0" err="1"/>
              <a:t>pvalue</a:t>
            </a:r>
            <a:r>
              <a:rPr lang="en-IN" dirty="0"/>
              <a:t> points to a long integer that gives the time as measured in seconds from midnight (00:00:00) January 1, 1970, GMT.</a:t>
            </a:r>
          </a:p>
          <a:p>
            <a:r>
              <a:rPr lang="en-IN" dirty="0"/>
              <a:t>On success, zero is returned. On error, -1 is returned.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System Calls for Time</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sz="2600" dirty="0"/>
              <a:t>Time retrieves the time, measured in seconds (GMT).</a:t>
            </a:r>
          </a:p>
          <a:p>
            <a:pPr marL="0" indent="0" algn="ctr">
              <a:buNone/>
            </a:pPr>
            <a:r>
              <a:rPr lang="en-IN" sz="2600" i="1" dirty="0">
                <a:solidFill>
                  <a:srgbClr val="C00000"/>
                </a:solidFill>
              </a:rPr>
              <a:t>time(</a:t>
            </a:r>
            <a:r>
              <a:rPr lang="en-IN" sz="2600" i="1" dirty="0" err="1">
                <a:solidFill>
                  <a:srgbClr val="C00000"/>
                </a:solidFill>
              </a:rPr>
              <a:t>tloc</a:t>
            </a:r>
            <a:r>
              <a:rPr lang="en-IN" sz="2600" i="1" dirty="0">
                <a:solidFill>
                  <a:srgbClr val="C00000"/>
                </a:solidFill>
              </a:rPr>
              <a:t>*); </a:t>
            </a:r>
          </a:p>
          <a:p>
            <a:pPr marL="268288" indent="0" algn="just">
              <a:buNone/>
            </a:pPr>
            <a:r>
              <a:rPr lang="en-IN" sz="2600" dirty="0" err="1"/>
              <a:t>tloc</a:t>
            </a:r>
            <a:r>
              <a:rPr lang="en-IN" sz="2600" dirty="0"/>
              <a:t> points to a location in the user process for storing the return value.</a:t>
            </a:r>
          </a:p>
          <a:p>
            <a:pPr algn="just"/>
            <a:r>
              <a:rPr lang="en-IN" sz="2600" dirty="0"/>
              <a:t>Several routines are available to convert the long integer returned by time() into an ASCII date string.  With the UNIX operating system, an ASCII date      string is a string as shown below: </a:t>
            </a:r>
          </a:p>
          <a:p>
            <a:pPr algn="just"/>
            <a:r>
              <a:rPr lang="en-IN" sz="2600" dirty="0"/>
              <a:t>Day Mon </a:t>
            </a:r>
            <a:r>
              <a:rPr lang="en-IN" sz="2600" dirty="0" err="1"/>
              <a:t>dd</a:t>
            </a:r>
            <a:r>
              <a:rPr lang="en-IN" sz="2600" dirty="0"/>
              <a:t> </a:t>
            </a:r>
            <a:r>
              <a:rPr lang="en-IN" sz="2600" dirty="0" err="1"/>
              <a:t>hh:mm:ss</a:t>
            </a:r>
            <a:r>
              <a:rPr lang="en-IN" sz="2600" dirty="0"/>
              <a:t> </a:t>
            </a:r>
            <a:r>
              <a:rPr lang="en-IN" sz="2600" dirty="0" err="1"/>
              <a:t>yyyy</a:t>
            </a:r>
            <a:endParaRPr lang="en-IN" sz="2600" dirty="0"/>
          </a:p>
          <a:p>
            <a:pPr algn="just"/>
            <a:r>
              <a:rPr lang="en-US" sz="2600" dirty="0" err="1"/>
              <a:t>eg</a:t>
            </a:r>
            <a:r>
              <a:rPr lang="en-US" sz="2600" dirty="0"/>
              <a:t>. char* </a:t>
            </a:r>
            <a:r>
              <a:rPr lang="en-US" sz="2600" dirty="0" err="1"/>
              <a:t>ctime</a:t>
            </a:r>
            <a:r>
              <a:rPr lang="en-US" sz="2600" dirty="0"/>
              <a:t>()</a:t>
            </a:r>
            <a:endParaRPr lang="en-IN" sz="2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System Calls for Time</a:t>
            </a: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r>
              <a:rPr lang="en-IN" sz="2000" dirty="0"/>
              <a:t>Times retrieves the cumulative times that the calling process spent executing in user mode and kernel mode.</a:t>
            </a:r>
          </a:p>
          <a:p>
            <a:pPr marL="0" indent="0">
              <a:buNone/>
            </a:pPr>
            <a:r>
              <a:rPr lang="en-IN" sz="2000" dirty="0"/>
              <a:t>				</a:t>
            </a:r>
            <a:r>
              <a:rPr lang="en-IN" sz="2000" b="1" i="1" dirty="0">
                <a:solidFill>
                  <a:srgbClr val="C00000"/>
                </a:solidFill>
              </a:rPr>
              <a:t>times(</a:t>
            </a:r>
            <a:r>
              <a:rPr lang="en-IN" sz="2000" b="1" i="1" dirty="0" err="1">
                <a:solidFill>
                  <a:srgbClr val="C00000"/>
                </a:solidFill>
              </a:rPr>
              <a:t>tbuffer</a:t>
            </a:r>
            <a:r>
              <a:rPr lang="en-IN" sz="2000" b="1" i="1" dirty="0">
                <a:solidFill>
                  <a:srgbClr val="C00000"/>
                </a:solidFill>
              </a:rPr>
              <a:t>*); </a:t>
            </a:r>
          </a:p>
          <a:p>
            <a:pPr marL="0" indent="0">
              <a:buNone/>
            </a:pPr>
            <a:r>
              <a:rPr lang="en-IN" sz="2000" i="1" dirty="0"/>
              <a:t>				</a:t>
            </a:r>
            <a:r>
              <a:rPr lang="en-IN" sz="2000" i="1" dirty="0" err="1"/>
              <a:t>struct</a:t>
            </a:r>
            <a:r>
              <a:rPr lang="en-IN" sz="2000" i="1" dirty="0"/>
              <a:t> </a:t>
            </a:r>
            <a:r>
              <a:rPr lang="en-IN" sz="2000" i="1" dirty="0" err="1"/>
              <a:t>tms</a:t>
            </a:r>
            <a:r>
              <a:rPr lang="en-IN" sz="2000" i="1" dirty="0"/>
              <a:t> *</a:t>
            </a:r>
            <a:r>
              <a:rPr lang="en-IN" sz="2000" i="1" dirty="0" err="1"/>
              <a:t>tbuffer</a:t>
            </a:r>
            <a:r>
              <a:rPr lang="en-IN" sz="2000" i="1" dirty="0"/>
              <a:t>;</a:t>
            </a:r>
          </a:p>
          <a:p>
            <a:pPr marL="268288" indent="0">
              <a:buNone/>
            </a:pPr>
            <a:r>
              <a:rPr lang="en-IN" sz="2000" dirty="0"/>
              <a:t>where the structure </a:t>
            </a:r>
            <a:r>
              <a:rPr lang="en-IN" sz="2000" dirty="0" err="1"/>
              <a:t>tms</a:t>
            </a:r>
            <a:r>
              <a:rPr lang="en-IN" sz="2000" dirty="0"/>
              <a:t> contains the retrieved times and is defined by</a:t>
            </a:r>
          </a:p>
          <a:p>
            <a:pPr marL="268288" indent="0">
              <a:buNone/>
            </a:pPr>
            <a:endParaRPr lang="en-IN" sz="2000" dirty="0"/>
          </a:p>
          <a:p>
            <a:pPr marL="268288" indent="0">
              <a:buNone/>
            </a:pPr>
            <a:r>
              <a:rPr lang="en-IN" sz="2000" dirty="0"/>
              <a:t>struct </a:t>
            </a:r>
            <a:r>
              <a:rPr lang="en-IN" sz="2000" dirty="0" err="1"/>
              <a:t>tms</a:t>
            </a:r>
            <a:r>
              <a:rPr lang="en-IN" sz="2000" dirty="0"/>
              <a:t> { </a:t>
            </a:r>
          </a:p>
          <a:p>
            <a:pPr marL="268288" indent="0">
              <a:buNone/>
            </a:pPr>
            <a:r>
              <a:rPr lang="en-IN" sz="2000" dirty="0"/>
              <a:t>					// </a:t>
            </a:r>
            <a:r>
              <a:rPr lang="en-IN" sz="2000" dirty="0" err="1"/>
              <a:t>time_t</a:t>
            </a:r>
            <a:r>
              <a:rPr lang="en-IN" sz="2000" dirty="0"/>
              <a:t> is the data structure for time </a:t>
            </a:r>
          </a:p>
          <a:p>
            <a:pPr marL="268288" indent="0">
              <a:buNone/>
            </a:pPr>
            <a:r>
              <a:rPr lang="en-IN" sz="2000" dirty="0"/>
              <a:t>		</a:t>
            </a:r>
            <a:r>
              <a:rPr lang="en-IN" sz="2000" dirty="0" err="1"/>
              <a:t>time_t</a:t>
            </a:r>
            <a:r>
              <a:rPr lang="en-IN" sz="2000" dirty="0"/>
              <a:t> </a:t>
            </a:r>
            <a:r>
              <a:rPr lang="en-IN" sz="2000" dirty="0" err="1"/>
              <a:t>tms_utime</a:t>
            </a:r>
            <a:r>
              <a:rPr lang="en-IN" sz="2000" dirty="0"/>
              <a:t>; 	// user time of process </a:t>
            </a:r>
          </a:p>
          <a:p>
            <a:pPr marL="268288" indent="0">
              <a:buNone/>
            </a:pPr>
            <a:r>
              <a:rPr lang="en-IN" sz="2000" dirty="0"/>
              <a:t>		</a:t>
            </a:r>
            <a:r>
              <a:rPr lang="en-IN" sz="2000" dirty="0" err="1"/>
              <a:t>time_t</a:t>
            </a:r>
            <a:r>
              <a:rPr lang="en-IN" sz="2000" dirty="0"/>
              <a:t> </a:t>
            </a:r>
            <a:r>
              <a:rPr lang="en-IN" sz="2000" dirty="0" err="1"/>
              <a:t>tm_stime</a:t>
            </a:r>
            <a:r>
              <a:rPr lang="en-IN" sz="2000" dirty="0"/>
              <a:t>; 	// kernel time of process </a:t>
            </a:r>
          </a:p>
          <a:p>
            <a:pPr marL="268288" indent="0">
              <a:buNone/>
            </a:pPr>
            <a:r>
              <a:rPr lang="en-IN" sz="2000" dirty="0"/>
              <a:t>		</a:t>
            </a:r>
            <a:r>
              <a:rPr lang="en-IN" sz="2000" dirty="0" err="1"/>
              <a:t>time_t</a:t>
            </a:r>
            <a:r>
              <a:rPr lang="en-IN" sz="2000" dirty="0"/>
              <a:t> </a:t>
            </a:r>
            <a:r>
              <a:rPr lang="en-IN" sz="2000" dirty="0" err="1"/>
              <a:t>tms_cutime</a:t>
            </a:r>
            <a:r>
              <a:rPr lang="en-IN" sz="2000" dirty="0"/>
              <a:t>; 	// user time of children </a:t>
            </a:r>
          </a:p>
          <a:p>
            <a:pPr marL="268288" indent="0">
              <a:buNone/>
            </a:pPr>
            <a:r>
              <a:rPr lang="en-IN" sz="2000" dirty="0"/>
              <a:t>		</a:t>
            </a:r>
            <a:r>
              <a:rPr lang="en-IN" sz="2000" dirty="0" err="1"/>
              <a:t>time_t</a:t>
            </a:r>
            <a:r>
              <a:rPr lang="en-IN" sz="2000" dirty="0"/>
              <a:t> </a:t>
            </a:r>
            <a:r>
              <a:rPr lang="en-IN" sz="2000" dirty="0" err="1"/>
              <a:t>tms_cstime</a:t>
            </a:r>
            <a:r>
              <a:rPr lang="en-IN" sz="2000" dirty="0"/>
              <a:t>; 	// kernel time of children </a:t>
            </a:r>
          </a:p>
          <a:p>
            <a:pPr marL="268288" indent="0">
              <a:buNone/>
            </a:pPr>
            <a:r>
              <a:rPr lang="en-IN" sz="2000"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System Calls for Time</a:t>
            </a:r>
          </a:p>
        </p:txBody>
      </p:sp>
      <p:sp>
        <p:nvSpPr>
          <p:cNvPr id="3" name="Content Placeholder 2"/>
          <p:cNvSpPr>
            <a:spLocks noGrp="1"/>
          </p:cNvSpPr>
          <p:nvPr>
            <p:ph idx="1"/>
          </p:nvPr>
        </p:nvSpPr>
        <p:spPr>
          <a:xfrm>
            <a:off x="838200" y="1825625"/>
            <a:ext cx="10515600" cy="4351338"/>
          </a:xfrm>
        </p:spPr>
        <p:txBody>
          <a:bodyPr>
            <a:normAutofit/>
          </a:bodyPr>
          <a:lstStyle/>
          <a:p>
            <a:r>
              <a:rPr lang="en-IN" dirty="0"/>
              <a:t>Times returns the elapsed time "from an arbitrary point in the past," usually the time of system boot.</a:t>
            </a:r>
          </a:p>
          <a:p>
            <a:r>
              <a:rPr lang="en-IN" dirty="0"/>
              <a:t>Times()  is defined in </a:t>
            </a:r>
            <a:r>
              <a:rPr lang="en-IN" i="1" dirty="0"/>
              <a:t>&lt;sys/</a:t>
            </a:r>
            <a:r>
              <a:rPr lang="en-IN" i="1" dirty="0" err="1"/>
              <a:t>times.h</a:t>
            </a:r>
            <a:r>
              <a:rPr lang="en-IN" i="1" dirty="0"/>
              <a:t>&gt;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90136" y="0"/>
            <a:ext cx="7366516" cy="6858000"/>
          </a:xfrm>
          <a:prstGeom prst="rect">
            <a:avLst/>
          </a:prstGeom>
          <a:noFill/>
          <a:ln w="9525">
            <a:noFill/>
            <a:miter lim="800000"/>
            <a:headEnd/>
            <a:tailEnd/>
          </a:ln>
        </p:spPr>
      </p:pic>
      <p:sp>
        <p:nvSpPr>
          <p:cNvPr id="6" name="TextBox 5"/>
          <p:cNvSpPr txBox="1"/>
          <p:nvPr/>
        </p:nvSpPr>
        <p:spPr>
          <a:xfrm>
            <a:off x="8578346" y="6122789"/>
            <a:ext cx="3244218" cy="370607"/>
          </a:xfrm>
          <a:prstGeom prst="rect">
            <a:avLst/>
          </a:prstGeom>
          <a:noFill/>
        </p:spPr>
        <p:txBody>
          <a:bodyPr wrap="square" rtlCol="0">
            <a:spAutoFit/>
          </a:bodyPr>
          <a:lstStyle/>
          <a:p>
            <a:pPr algn="ctr"/>
            <a:r>
              <a:rPr lang="en-IN" dirty="0"/>
              <a:t>Fig: Program Using Times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System Calls for Time</a:t>
            </a:r>
          </a:p>
        </p:txBody>
      </p:sp>
      <p:sp>
        <p:nvSpPr>
          <p:cNvPr id="3" name="Content Placeholder 2"/>
          <p:cNvSpPr>
            <a:spLocks noGrp="1"/>
          </p:cNvSpPr>
          <p:nvPr>
            <p:ph idx="1"/>
          </p:nvPr>
        </p:nvSpPr>
        <p:spPr>
          <a:xfrm>
            <a:off x="838200" y="1825625"/>
            <a:ext cx="10515600" cy="4351338"/>
          </a:xfrm>
        </p:spPr>
        <p:txBody>
          <a:bodyPr>
            <a:normAutofit fontScale="92500"/>
          </a:bodyPr>
          <a:lstStyle/>
          <a:p>
            <a:r>
              <a:rPr lang="en-IN" dirty="0"/>
              <a:t>Alarm system call sets the alarm clock of a process.</a:t>
            </a:r>
          </a:p>
          <a:p>
            <a:r>
              <a:rPr lang="en-IN" dirty="0"/>
              <a:t>User processes can schedule alarm signals using the alarm system call.</a:t>
            </a:r>
          </a:p>
          <a:p>
            <a:pPr marL="0" indent="0">
              <a:buNone/>
            </a:pPr>
            <a:r>
              <a:rPr lang="en-IN" dirty="0"/>
              <a:t>				</a:t>
            </a:r>
            <a:r>
              <a:rPr lang="en-IN" i="1" dirty="0" err="1">
                <a:solidFill>
                  <a:srgbClr val="C00000"/>
                </a:solidFill>
              </a:rPr>
              <a:t>int</a:t>
            </a:r>
            <a:r>
              <a:rPr lang="en-IN" i="1" dirty="0">
                <a:solidFill>
                  <a:srgbClr val="C00000"/>
                </a:solidFill>
              </a:rPr>
              <a:t> alarm(</a:t>
            </a:r>
            <a:r>
              <a:rPr lang="en-IN" i="1" dirty="0" err="1">
                <a:solidFill>
                  <a:srgbClr val="C00000"/>
                </a:solidFill>
              </a:rPr>
              <a:t>int</a:t>
            </a:r>
            <a:r>
              <a:rPr lang="en-IN" i="1" dirty="0">
                <a:solidFill>
                  <a:srgbClr val="C00000"/>
                </a:solidFill>
              </a:rPr>
              <a:t> sec); </a:t>
            </a:r>
          </a:p>
          <a:p>
            <a:r>
              <a:rPr lang="en-IN" dirty="0"/>
              <a:t>The alarm function causes the system to generate a SIGALRM signal for the process after the number of real-time seconds specified by sec (seconds)</a:t>
            </a:r>
          </a:p>
          <a:p>
            <a:r>
              <a:rPr lang="en-IN" dirty="0"/>
              <a:t>If there is a previous alarm() request with time remaining, alarm() returns a non-zero value that is the number of seconds until the previous request would have generated a SIGALRM signal. Otherwise, alarm() returns 0.</a:t>
            </a:r>
          </a:p>
          <a:p>
            <a:r>
              <a:rPr lang="en-IN" dirty="0"/>
              <a:t>alarm()  is defined in </a:t>
            </a:r>
            <a:r>
              <a:rPr lang="en-IN" i="1" dirty="0">
                <a:solidFill>
                  <a:srgbClr val="C00000"/>
                </a:solidFill>
              </a:rPr>
              <a:t>&lt;#include &lt;</a:t>
            </a:r>
            <a:r>
              <a:rPr lang="en-IN" i="1" dirty="0" err="1">
                <a:solidFill>
                  <a:srgbClr val="C00000"/>
                </a:solidFill>
              </a:rPr>
              <a:t>unistd.h</a:t>
            </a:r>
            <a:r>
              <a:rPr lang="en-IN" i="1" dirty="0">
                <a:solidFill>
                  <a:srgbClr val="C00000"/>
                </a:solidFill>
              </a:rPr>
              <a:t>&gt;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90F2-6115-4C72-8AD7-E261D2DC6540}"/>
              </a:ext>
            </a:extLst>
          </p:cNvPr>
          <p:cNvSpPr>
            <a:spLocks noGrp="1"/>
          </p:cNvSpPr>
          <p:nvPr>
            <p:ph type="title"/>
          </p:nvPr>
        </p:nvSpPr>
        <p:spPr>
          <a:xfrm>
            <a:off x="838200" y="365125"/>
            <a:ext cx="4167909" cy="1325563"/>
          </a:xfrm>
        </p:spPr>
        <p:txBody>
          <a:bodyPr/>
          <a:lstStyle/>
          <a:p>
            <a:r>
              <a:rPr lang="en-IN" dirty="0"/>
              <a:t>System Calls for Time: alarm</a:t>
            </a:r>
          </a:p>
        </p:txBody>
      </p:sp>
      <p:pic>
        <p:nvPicPr>
          <p:cNvPr id="5" name="Content Placeholder 4">
            <a:extLst>
              <a:ext uri="{FF2B5EF4-FFF2-40B4-BE49-F238E27FC236}">
                <a16:creationId xmlns:a16="http://schemas.microsoft.com/office/drawing/2014/main" id="{350BAFAB-F674-486F-85D4-BEF33DE474A8}"/>
              </a:ext>
            </a:extLst>
          </p:cNvPr>
          <p:cNvPicPr>
            <a:picLocks noGrp="1" noChangeAspect="1"/>
          </p:cNvPicPr>
          <p:nvPr>
            <p:ph idx="1"/>
          </p:nvPr>
        </p:nvPicPr>
        <p:blipFill>
          <a:blip r:embed="rId2"/>
          <a:stretch>
            <a:fillRect/>
          </a:stretch>
        </p:blipFill>
        <p:spPr>
          <a:xfrm>
            <a:off x="5466032" y="0"/>
            <a:ext cx="4278332" cy="6858000"/>
          </a:xfrm>
        </p:spPr>
      </p:pic>
    </p:spTree>
    <p:extLst>
      <p:ext uri="{BB962C8B-B14F-4D97-AF65-F5344CB8AC3E}">
        <p14:creationId xmlns:p14="http://schemas.microsoft.com/office/powerpoint/2010/main" val="707091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System Calls for Time</a:t>
            </a: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IN" dirty="0"/>
              <a:t>	for (;;) {</a:t>
            </a:r>
          </a:p>
          <a:p>
            <a:pPr marL="0" indent="0">
              <a:buNone/>
            </a:pPr>
            <a:r>
              <a:rPr lang="en-IN" dirty="0"/>
              <a:t>		signal (SIGALRM, wakeup) ; 	// reset for alarm </a:t>
            </a:r>
          </a:p>
          <a:p>
            <a:pPr marL="0" indent="0">
              <a:buNone/>
            </a:pPr>
            <a:r>
              <a:rPr lang="en-IN" dirty="0"/>
              <a:t>		alarm (60) ;</a:t>
            </a:r>
          </a:p>
          <a:p>
            <a:pPr marL="0" indent="0">
              <a:buNone/>
            </a:pPr>
            <a:r>
              <a:rPr lang="en-IN" dirty="0"/>
              <a:t>		pause () ; }				//sleep until signal </a:t>
            </a:r>
          </a:p>
          <a:p>
            <a:pPr marL="0" indent="0">
              <a:buNone/>
            </a:pPr>
            <a:endParaRPr lang="en-IN" dirty="0"/>
          </a:p>
          <a:p>
            <a:r>
              <a:rPr lang="en-IN" dirty="0"/>
              <a:t>The process calls signal to catch alarm signals.</a:t>
            </a:r>
          </a:p>
          <a:p>
            <a:r>
              <a:rPr lang="en-IN" dirty="0"/>
              <a:t>Then process calls alarm to schedule an alarm signal in 60 seconds,</a:t>
            </a:r>
          </a:p>
          <a:p>
            <a:r>
              <a:rPr lang="en-IN" dirty="0"/>
              <a:t>Then process calls pause to suspend its activity until receipt of a signal.</a:t>
            </a:r>
          </a:p>
          <a:p>
            <a:r>
              <a:rPr lang="en-IN" dirty="0"/>
              <a:t> After 60 seconds, the alarm signal goes off, the kernel calls the signal catcher function, then process executes the loop again.</a:t>
            </a:r>
          </a:p>
          <a:p>
            <a:r>
              <a:rPr lang="en-IN" dirty="0"/>
              <a:t>All the time related system calls are reliance on the system clock.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Clock</a:t>
            </a:r>
          </a:p>
        </p:txBody>
      </p:sp>
      <p:sp>
        <p:nvSpPr>
          <p:cNvPr id="3" name="Content Placeholder 2"/>
          <p:cNvSpPr>
            <a:spLocks noGrp="1"/>
          </p:cNvSpPr>
          <p:nvPr>
            <p:ph idx="1"/>
          </p:nvPr>
        </p:nvSpPr>
        <p:spPr>
          <a:xfrm>
            <a:off x="838200" y="1825625"/>
            <a:ext cx="10515600" cy="4351338"/>
          </a:xfrm>
        </p:spPr>
        <p:txBody>
          <a:bodyPr>
            <a:normAutofit/>
          </a:bodyPr>
          <a:lstStyle/>
          <a:p>
            <a:r>
              <a:rPr lang="en-IN" dirty="0"/>
              <a:t>The functions of the clock interrupt handler are to</a:t>
            </a:r>
          </a:p>
          <a:p>
            <a:endParaRPr lang="en-IN" dirty="0"/>
          </a:p>
          <a:p>
            <a:pPr lvl="1"/>
            <a:r>
              <a:rPr lang="en-IN" dirty="0"/>
              <a:t>Restart the clock,</a:t>
            </a:r>
          </a:p>
          <a:p>
            <a:pPr lvl="1"/>
            <a:r>
              <a:rPr lang="en-IN" dirty="0"/>
              <a:t>Schedule invocation of internal kernel functions based on internal timers,</a:t>
            </a:r>
          </a:p>
          <a:p>
            <a:pPr lvl="1"/>
            <a:r>
              <a:rPr lang="en-IN" dirty="0"/>
              <a:t>Provide execution profiling capability for the kernel and for user processes,</a:t>
            </a:r>
          </a:p>
          <a:p>
            <a:pPr lvl="1"/>
            <a:r>
              <a:rPr lang="en-IN" dirty="0"/>
              <a:t>Gather system and process accounting statistics</a:t>
            </a:r>
          </a:p>
          <a:p>
            <a:pPr lvl="1"/>
            <a:r>
              <a:rPr lang="en-IN" dirty="0"/>
              <a:t>Keep track of time,</a:t>
            </a:r>
          </a:p>
          <a:p>
            <a:pPr lvl="1"/>
            <a:r>
              <a:rPr lang="en-IN" dirty="0"/>
              <a:t>Send alarm signals to processes on request,</a:t>
            </a:r>
          </a:p>
          <a:p>
            <a:pPr lvl="1"/>
            <a:r>
              <a:rPr lang="en-IN" dirty="0"/>
              <a:t>Some operations are done every clock interrupt, whereas others are done after several clock ticks.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normAutofit/>
          </a:bodyPr>
          <a:lstStyle/>
          <a:p>
            <a:r>
              <a:rPr lang="en-US" dirty="0"/>
              <a:t>Process Scheduling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Waiting time </a:t>
            </a:r>
          </a:p>
          <a:p>
            <a:pPr lvl="1"/>
            <a:r>
              <a:rPr lang="en-IN" dirty="0"/>
              <a:t>The amount that specific process needs to wait in the ready queue. </a:t>
            </a:r>
          </a:p>
          <a:p>
            <a:r>
              <a:rPr lang="en-IN" dirty="0"/>
              <a:t>Response time </a:t>
            </a:r>
          </a:p>
          <a:p>
            <a:pPr lvl="1"/>
            <a:r>
              <a:rPr lang="en-IN" dirty="0"/>
              <a:t>The amount of time after which a process gets the CPU for the first time after entering the ready queue.</a:t>
            </a:r>
          </a:p>
          <a:p>
            <a:r>
              <a:rPr lang="en-IN" dirty="0"/>
              <a:t>Turnaround time</a:t>
            </a:r>
          </a:p>
          <a:p>
            <a:pPr lvl="1"/>
            <a:r>
              <a:rPr lang="en-IN" dirty="0"/>
              <a:t>The amount of time to execute a specific process. </a:t>
            </a:r>
          </a:p>
          <a:p>
            <a:pPr lvl="1"/>
            <a:r>
              <a:rPr lang="en-IN" dirty="0"/>
              <a:t>It is the calculation of the total time spent waiting to get into the memory, waiting in the queue and, executing on the CPU.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Restarting the Clock</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When the clock interrupts the system, most machines require that the clock be re-primed by software instructions so that it will interrupt the processor again after a suitable interval. </a:t>
            </a:r>
          </a:p>
          <a:p>
            <a:pPr algn="just"/>
            <a:r>
              <a:rPr lang="en-IN" dirty="0"/>
              <a:t>Such instructions  are hardware dependent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Some kernel operations require invocation of kernel functions on a real-time basis</a:t>
            </a:r>
          </a:p>
          <a:p>
            <a:pPr lvl="1" algn="just"/>
            <a:r>
              <a:rPr lang="en-IN" dirty="0"/>
              <a:t>like, device drivers and network protocols,.</a:t>
            </a:r>
          </a:p>
          <a:p>
            <a:pPr algn="just"/>
            <a:r>
              <a:rPr lang="en-IN" dirty="0"/>
              <a:t>Callout table </a:t>
            </a:r>
          </a:p>
          <a:p>
            <a:pPr lvl="1" algn="just"/>
            <a:r>
              <a:rPr lang="en-IN" dirty="0"/>
              <a:t>Stores time related necessary information</a:t>
            </a:r>
          </a:p>
          <a:p>
            <a:pPr lvl="1" algn="just"/>
            <a:r>
              <a:rPr lang="en-IN" dirty="0"/>
              <a:t>Functions to be invoked when time expires, </a:t>
            </a:r>
          </a:p>
          <a:p>
            <a:pPr lvl="1" algn="just"/>
            <a:r>
              <a:rPr lang="en-IN" dirty="0"/>
              <a:t>Parameter for the function</a:t>
            </a:r>
          </a:p>
          <a:p>
            <a:pPr lvl="1" algn="just"/>
            <a:r>
              <a:rPr lang="en-IN" dirty="0"/>
              <a:t>the time in clock ticks until the function should be called.</a:t>
            </a:r>
          </a:p>
          <a:p>
            <a:pPr algn="just"/>
            <a:r>
              <a:rPr lang="en-IN" dirty="0"/>
              <a:t>The kernel sorts entries in the callout table according to their respective time to fire.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Time ordering, the time field for each entry in the callout table is stored as the amount of time to fire after the previous element fires.</a:t>
            </a:r>
          </a:p>
          <a:p>
            <a:pPr algn="just"/>
            <a:r>
              <a:rPr lang="en-IN" dirty="0"/>
              <a:t>The total time to fire for a given element in the table is the sum of the times to fire of all entries up to and including the element.</a:t>
            </a:r>
          </a:p>
        </p:txBody>
      </p:sp>
      <p:pic>
        <p:nvPicPr>
          <p:cNvPr id="1026" name="Picture 2"/>
          <p:cNvPicPr>
            <a:picLocks noChangeAspect="1" noChangeArrowheads="1"/>
          </p:cNvPicPr>
          <p:nvPr/>
        </p:nvPicPr>
        <p:blipFill rotWithShape="1">
          <a:blip r:embed="rId2" cstate="print"/>
          <a:srcRect r="57089"/>
          <a:stretch/>
        </p:blipFill>
        <p:spPr bwMode="auto">
          <a:xfrm>
            <a:off x="3938836" y="3900680"/>
            <a:ext cx="3306215" cy="2574142"/>
          </a:xfrm>
          <a:prstGeom prst="rect">
            <a:avLst/>
          </a:prstGeom>
          <a:noFill/>
          <a:ln w="9525">
            <a:noFill/>
            <a:miter lim="800000"/>
            <a:headEnd/>
            <a:tailEnd/>
          </a:ln>
        </p:spPr>
      </p:pic>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t>Fig: Callout Table and New Entry for function 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r>
              <a:rPr lang="en-IN" sz="2400" dirty="0"/>
              <a:t>Fig. shows the callout table before and after addition of a new entry for the function f().</a:t>
            </a:r>
          </a:p>
          <a:p>
            <a:r>
              <a:rPr lang="en-IN" sz="2400" dirty="0"/>
              <a:t>When making a new entry, the kernel finds the correct (timed) position for the new entry and appropriately adjusts the time field of the entry immediately after the new entry.</a:t>
            </a:r>
          </a:p>
        </p:txBody>
      </p:sp>
      <p:pic>
        <p:nvPicPr>
          <p:cNvPr id="1026" name="Picture 2"/>
          <p:cNvPicPr>
            <a:picLocks noChangeAspect="1" noChangeArrowheads="1"/>
          </p:cNvPicPr>
          <p:nvPr/>
        </p:nvPicPr>
        <p:blipFill>
          <a:blip r:embed="rId2" cstate="print"/>
          <a:srcRect/>
          <a:stretch>
            <a:fillRect/>
          </a:stretch>
        </p:blipFill>
        <p:spPr bwMode="auto">
          <a:xfrm>
            <a:off x="2279576" y="3717033"/>
            <a:ext cx="7704857" cy="2574142"/>
          </a:xfrm>
          <a:prstGeom prst="rect">
            <a:avLst/>
          </a:prstGeom>
          <a:noFill/>
          <a:ln w="9525">
            <a:noFill/>
            <a:miter lim="800000"/>
            <a:headEnd/>
            <a:tailEnd/>
          </a:ln>
        </p:spPr>
      </p:pic>
      <p:sp>
        <p:nvSpPr>
          <p:cNvPr id="5" name="TextBox 4"/>
          <p:cNvSpPr txBox="1"/>
          <p:nvPr/>
        </p:nvSpPr>
        <p:spPr>
          <a:xfrm>
            <a:off x="2639616" y="5949280"/>
            <a:ext cx="2088232" cy="338554"/>
          </a:xfrm>
          <a:prstGeom prst="rect">
            <a:avLst/>
          </a:prstGeom>
          <a:noFill/>
        </p:spPr>
        <p:txBody>
          <a:bodyPr wrap="square" rtlCol="0">
            <a:spAutoFit/>
          </a:bodyPr>
          <a:lstStyle/>
          <a:p>
            <a:pPr algn="ctr"/>
            <a:r>
              <a:rPr lang="en-US" sz="1600" dirty="0"/>
              <a:t>Before</a:t>
            </a:r>
            <a:endParaRPr lang="en-IN" sz="1600" dirty="0"/>
          </a:p>
        </p:txBody>
      </p:sp>
      <p:sp>
        <p:nvSpPr>
          <p:cNvPr id="6" name="TextBox 5"/>
          <p:cNvSpPr txBox="1"/>
          <p:nvPr/>
        </p:nvSpPr>
        <p:spPr>
          <a:xfrm>
            <a:off x="7464152" y="6245696"/>
            <a:ext cx="2088232" cy="338554"/>
          </a:xfrm>
          <a:prstGeom prst="rect">
            <a:avLst/>
          </a:prstGeom>
          <a:noFill/>
        </p:spPr>
        <p:txBody>
          <a:bodyPr wrap="square" rtlCol="0">
            <a:spAutoFit/>
          </a:bodyPr>
          <a:lstStyle/>
          <a:p>
            <a:pPr algn="ctr"/>
            <a:r>
              <a:rPr lang="en-US" sz="1600" dirty="0"/>
              <a:t>After</a:t>
            </a:r>
            <a:endParaRPr lang="en-IN" sz="1600" dirty="0"/>
          </a:p>
        </p:txBody>
      </p:sp>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t>Fig: Callout Table and New Entry for function f</a:t>
            </a:r>
          </a:p>
        </p:txBody>
      </p:sp>
      <p:sp>
        <p:nvSpPr>
          <p:cNvPr id="4" name="Rectangle 3">
            <a:extLst>
              <a:ext uri="{FF2B5EF4-FFF2-40B4-BE49-F238E27FC236}">
                <a16:creationId xmlns:a16="http://schemas.microsoft.com/office/drawing/2014/main" id="{6C7CE00B-0D48-9969-FE8C-5968847057E2}"/>
              </a:ext>
            </a:extLst>
          </p:cNvPr>
          <p:cNvSpPr/>
          <p:nvPr/>
        </p:nvSpPr>
        <p:spPr>
          <a:xfrm>
            <a:off x="6828183" y="3429000"/>
            <a:ext cx="3269974" cy="3063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r>
              <a:rPr lang="en-IN" dirty="0"/>
              <a:t>Kernel arranges to invoke function f() after 5 clock ticks: it creates an entry for f() after the entry for b() with the value of its time field 2.</a:t>
            </a:r>
          </a:p>
          <a:p>
            <a:r>
              <a:rPr lang="en-IN" dirty="0"/>
              <a:t>Changes the time field for c() to 8 (c will still fire in 13 clock ticks).</a:t>
            </a:r>
          </a:p>
        </p:txBody>
      </p:sp>
      <p:pic>
        <p:nvPicPr>
          <p:cNvPr id="1026" name="Picture 2"/>
          <p:cNvPicPr>
            <a:picLocks noChangeAspect="1" noChangeArrowheads="1"/>
          </p:cNvPicPr>
          <p:nvPr/>
        </p:nvPicPr>
        <p:blipFill>
          <a:blip r:embed="rId2" cstate="print"/>
          <a:srcRect/>
          <a:stretch>
            <a:fillRect/>
          </a:stretch>
        </p:blipFill>
        <p:spPr bwMode="auto">
          <a:xfrm>
            <a:off x="2279576" y="3717033"/>
            <a:ext cx="7704857" cy="2574142"/>
          </a:xfrm>
          <a:prstGeom prst="rect">
            <a:avLst/>
          </a:prstGeom>
          <a:noFill/>
          <a:ln w="9525">
            <a:noFill/>
            <a:miter lim="800000"/>
            <a:headEnd/>
            <a:tailEnd/>
          </a:ln>
        </p:spPr>
      </p:pic>
      <p:sp>
        <p:nvSpPr>
          <p:cNvPr id="5" name="TextBox 4"/>
          <p:cNvSpPr txBox="1"/>
          <p:nvPr/>
        </p:nvSpPr>
        <p:spPr>
          <a:xfrm>
            <a:off x="2639616" y="5949280"/>
            <a:ext cx="2088232" cy="338554"/>
          </a:xfrm>
          <a:prstGeom prst="rect">
            <a:avLst/>
          </a:prstGeom>
          <a:noFill/>
        </p:spPr>
        <p:txBody>
          <a:bodyPr wrap="square" rtlCol="0">
            <a:spAutoFit/>
          </a:bodyPr>
          <a:lstStyle/>
          <a:p>
            <a:pPr algn="ctr"/>
            <a:r>
              <a:rPr lang="en-US" sz="1600" dirty="0"/>
              <a:t>Before</a:t>
            </a:r>
            <a:endParaRPr lang="en-IN" sz="1600" dirty="0"/>
          </a:p>
        </p:txBody>
      </p:sp>
      <p:sp>
        <p:nvSpPr>
          <p:cNvPr id="6" name="TextBox 5"/>
          <p:cNvSpPr txBox="1"/>
          <p:nvPr/>
        </p:nvSpPr>
        <p:spPr>
          <a:xfrm>
            <a:off x="7464152" y="6245696"/>
            <a:ext cx="2088232" cy="338554"/>
          </a:xfrm>
          <a:prstGeom prst="rect">
            <a:avLst/>
          </a:prstGeom>
          <a:noFill/>
        </p:spPr>
        <p:txBody>
          <a:bodyPr wrap="square" rtlCol="0">
            <a:spAutoFit/>
          </a:bodyPr>
          <a:lstStyle/>
          <a:p>
            <a:pPr algn="ctr"/>
            <a:r>
              <a:rPr lang="en-US" sz="1600" dirty="0"/>
              <a:t>After</a:t>
            </a:r>
            <a:endParaRPr lang="en-IN" sz="1600" dirty="0"/>
          </a:p>
        </p:txBody>
      </p:sp>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t>Fig: Callout Table and New Entry for function 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r>
              <a:rPr lang="en-IN" sz="2400" dirty="0"/>
              <a:t>At every clock interrupt, the clock handler checks if there are any entries in the callout table.</a:t>
            </a:r>
          </a:p>
          <a:p>
            <a:r>
              <a:rPr lang="en-IN" sz="2400" dirty="0"/>
              <a:t>At the same time, clock handler decrements the time field of the first entry.</a:t>
            </a:r>
          </a:p>
          <a:p>
            <a:r>
              <a:rPr lang="en-IN" sz="2400" dirty="0"/>
              <a:t>Decrementing the first entry effectively decrements the time field for all entries in the table.</a:t>
            </a:r>
          </a:p>
        </p:txBody>
      </p:sp>
      <p:pic>
        <p:nvPicPr>
          <p:cNvPr id="1026" name="Picture 2"/>
          <p:cNvPicPr>
            <a:picLocks noChangeAspect="1" noChangeArrowheads="1"/>
          </p:cNvPicPr>
          <p:nvPr/>
        </p:nvPicPr>
        <p:blipFill>
          <a:blip r:embed="rId2" cstate="print"/>
          <a:srcRect/>
          <a:stretch>
            <a:fillRect/>
          </a:stretch>
        </p:blipFill>
        <p:spPr bwMode="auto">
          <a:xfrm>
            <a:off x="2279576" y="3717033"/>
            <a:ext cx="7704857" cy="2574142"/>
          </a:xfrm>
          <a:prstGeom prst="rect">
            <a:avLst/>
          </a:prstGeom>
          <a:noFill/>
          <a:ln w="9525">
            <a:noFill/>
            <a:miter lim="800000"/>
            <a:headEnd/>
            <a:tailEnd/>
          </a:ln>
        </p:spPr>
      </p:pic>
      <p:sp>
        <p:nvSpPr>
          <p:cNvPr id="5" name="TextBox 4"/>
          <p:cNvSpPr txBox="1"/>
          <p:nvPr/>
        </p:nvSpPr>
        <p:spPr>
          <a:xfrm>
            <a:off x="2639616" y="5949280"/>
            <a:ext cx="2088232" cy="338554"/>
          </a:xfrm>
          <a:prstGeom prst="rect">
            <a:avLst/>
          </a:prstGeom>
          <a:noFill/>
        </p:spPr>
        <p:txBody>
          <a:bodyPr wrap="square" rtlCol="0">
            <a:spAutoFit/>
          </a:bodyPr>
          <a:lstStyle/>
          <a:p>
            <a:pPr algn="ctr"/>
            <a:r>
              <a:rPr lang="en-US" sz="1600" dirty="0"/>
              <a:t>Before</a:t>
            </a:r>
            <a:endParaRPr lang="en-IN" sz="1600" dirty="0"/>
          </a:p>
        </p:txBody>
      </p:sp>
      <p:sp>
        <p:nvSpPr>
          <p:cNvPr id="6" name="TextBox 5"/>
          <p:cNvSpPr txBox="1"/>
          <p:nvPr/>
        </p:nvSpPr>
        <p:spPr>
          <a:xfrm>
            <a:off x="7464152" y="6245696"/>
            <a:ext cx="2088232" cy="338554"/>
          </a:xfrm>
          <a:prstGeom prst="rect">
            <a:avLst/>
          </a:prstGeom>
          <a:noFill/>
        </p:spPr>
        <p:txBody>
          <a:bodyPr wrap="square" rtlCol="0">
            <a:spAutoFit/>
          </a:bodyPr>
          <a:lstStyle/>
          <a:p>
            <a:pPr algn="ctr"/>
            <a:r>
              <a:rPr lang="en-US" sz="1600" dirty="0"/>
              <a:t>After</a:t>
            </a:r>
            <a:endParaRPr lang="en-IN" sz="1600" dirty="0"/>
          </a:p>
        </p:txBody>
      </p:sp>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t>Fig: Callout Table and New Entry for function f</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r>
              <a:rPr lang="en-IN" dirty="0"/>
              <a:t>If the time field of the first entry in the list is less than or equal to 0, then the specified function should be invoked.</a:t>
            </a:r>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279576" y="3717033"/>
            <a:ext cx="7704857" cy="2574142"/>
          </a:xfrm>
          <a:prstGeom prst="rect">
            <a:avLst/>
          </a:prstGeom>
          <a:noFill/>
          <a:ln w="9525">
            <a:noFill/>
            <a:miter lim="800000"/>
            <a:headEnd/>
            <a:tailEnd/>
          </a:ln>
        </p:spPr>
      </p:pic>
      <p:sp>
        <p:nvSpPr>
          <p:cNvPr id="5" name="TextBox 4"/>
          <p:cNvSpPr txBox="1"/>
          <p:nvPr/>
        </p:nvSpPr>
        <p:spPr>
          <a:xfrm>
            <a:off x="2639616" y="5949280"/>
            <a:ext cx="2088232" cy="338554"/>
          </a:xfrm>
          <a:prstGeom prst="rect">
            <a:avLst/>
          </a:prstGeom>
          <a:noFill/>
        </p:spPr>
        <p:txBody>
          <a:bodyPr wrap="square" rtlCol="0">
            <a:spAutoFit/>
          </a:bodyPr>
          <a:lstStyle/>
          <a:p>
            <a:pPr algn="ctr"/>
            <a:r>
              <a:rPr lang="en-US" sz="1600" dirty="0"/>
              <a:t>Before</a:t>
            </a:r>
            <a:endParaRPr lang="en-IN" sz="1600" dirty="0"/>
          </a:p>
        </p:txBody>
      </p:sp>
      <p:sp>
        <p:nvSpPr>
          <p:cNvPr id="6" name="TextBox 5"/>
          <p:cNvSpPr txBox="1"/>
          <p:nvPr/>
        </p:nvSpPr>
        <p:spPr>
          <a:xfrm>
            <a:off x="7464152" y="6245696"/>
            <a:ext cx="2088232" cy="338554"/>
          </a:xfrm>
          <a:prstGeom prst="rect">
            <a:avLst/>
          </a:prstGeom>
          <a:noFill/>
        </p:spPr>
        <p:txBody>
          <a:bodyPr wrap="square" rtlCol="0">
            <a:spAutoFit/>
          </a:bodyPr>
          <a:lstStyle/>
          <a:p>
            <a:pPr algn="ctr"/>
            <a:r>
              <a:rPr lang="en-US" sz="1600" dirty="0"/>
              <a:t>After</a:t>
            </a:r>
            <a:endParaRPr lang="en-IN" sz="1600" dirty="0"/>
          </a:p>
        </p:txBody>
      </p:sp>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t>Fig: Callout Table and New Entry for function 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sz="2400" dirty="0"/>
              <a:t>The clock handler schedules the function by causing a "software interrupt," sometimes called a "programmed interrupt".</a:t>
            </a:r>
          </a:p>
          <a:p>
            <a:pPr algn="just"/>
            <a:r>
              <a:rPr lang="en-IN" sz="2400" dirty="0"/>
              <a:t>Because software interrupts are at a lower priority level than other interrupts, they are blocked until the kernel finishes handling all other interrupts.</a:t>
            </a:r>
          </a:p>
        </p:txBody>
      </p:sp>
      <p:pic>
        <p:nvPicPr>
          <p:cNvPr id="1026" name="Picture 2"/>
          <p:cNvPicPr>
            <a:picLocks noChangeAspect="1" noChangeArrowheads="1"/>
          </p:cNvPicPr>
          <p:nvPr/>
        </p:nvPicPr>
        <p:blipFill>
          <a:blip r:embed="rId2" cstate="print"/>
          <a:srcRect/>
          <a:stretch>
            <a:fillRect/>
          </a:stretch>
        </p:blipFill>
        <p:spPr bwMode="auto">
          <a:xfrm>
            <a:off x="2279576" y="3717033"/>
            <a:ext cx="7704857" cy="2574142"/>
          </a:xfrm>
          <a:prstGeom prst="rect">
            <a:avLst/>
          </a:prstGeom>
          <a:noFill/>
          <a:ln w="9525">
            <a:noFill/>
            <a:miter lim="800000"/>
            <a:headEnd/>
            <a:tailEnd/>
          </a:ln>
        </p:spPr>
      </p:pic>
      <p:sp>
        <p:nvSpPr>
          <p:cNvPr id="5" name="TextBox 4"/>
          <p:cNvSpPr txBox="1"/>
          <p:nvPr/>
        </p:nvSpPr>
        <p:spPr>
          <a:xfrm>
            <a:off x="2639616" y="5949280"/>
            <a:ext cx="2088232" cy="338554"/>
          </a:xfrm>
          <a:prstGeom prst="rect">
            <a:avLst/>
          </a:prstGeom>
          <a:noFill/>
        </p:spPr>
        <p:txBody>
          <a:bodyPr wrap="square" rtlCol="0">
            <a:spAutoFit/>
          </a:bodyPr>
          <a:lstStyle/>
          <a:p>
            <a:pPr algn="ctr"/>
            <a:r>
              <a:rPr lang="en-US" sz="1600" dirty="0"/>
              <a:t>Before</a:t>
            </a:r>
            <a:endParaRPr lang="en-IN" sz="1600" dirty="0"/>
          </a:p>
        </p:txBody>
      </p:sp>
      <p:sp>
        <p:nvSpPr>
          <p:cNvPr id="6" name="TextBox 5"/>
          <p:cNvSpPr txBox="1"/>
          <p:nvPr/>
        </p:nvSpPr>
        <p:spPr>
          <a:xfrm>
            <a:off x="7464152" y="6245696"/>
            <a:ext cx="2088232" cy="338554"/>
          </a:xfrm>
          <a:prstGeom prst="rect">
            <a:avLst/>
          </a:prstGeom>
          <a:noFill/>
        </p:spPr>
        <p:txBody>
          <a:bodyPr wrap="square" rtlCol="0">
            <a:spAutoFit/>
          </a:bodyPr>
          <a:lstStyle/>
          <a:p>
            <a:pPr algn="ctr"/>
            <a:r>
              <a:rPr lang="en-US" sz="1600" dirty="0"/>
              <a:t>After</a:t>
            </a:r>
            <a:endParaRPr lang="en-IN" sz="1600" dirty="0"/>
          </a:p>
        </p:txBody>
      </p:sp>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t>Fig: Callout Table and New Entry for function f</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r>
              <a:rPr lang="en-IN" dirty="0"/>
              <a:t>Many interrupts, including clock interrupts, could occur between the time the kernel is ready to call a function in the callout table and the time the software interrupt occurs and, therefore, the time field of the first callout entry can have a negative value.</a:t>
            </a:r>
          </a:p>
        </p:txBody>
      </p:sp>
      <p:pic>
        <p:nvPicPr>
          <p:cNvPr id="1026" name="Picture 2"/>
          <p:cNvPicPr>
            <a:picLocks noChangeAspect="1" noChangeArrowheads="1"/>
          </p:cNvPicPr>
          <p:nvPr/>
        </p:nvPicPr>
        <p:blipFill>
          <a:blip r:embed="rId2" cstate="print"/>
          <a:srcRect/>
          <a:stretch>
            <a:fillRect/>
          </a:stretch>
        </p:blipFill>
        <p:spPr bwMode="auto">
          <a:xfrm>
            <a:off x="2279576" y="3717033"/>
            <a:ext cx="7704857" cy="2574142"/>
          </a:xfrm>
          <a:prstGeom prst="rect">
            <a:avLst/>
          </a:prstGeom>
          <a:noFill/>
          <a:ln w="9525">
            <a:noFill/>
            <a:miter lim="800000"/>
            <a:headEnd/>
            <a:tailEnd/>
          </a:ln>
        </p:spPr>
      </p:pic>
      <p:sp>
        <p:nvSpPr>
          <p:cNvPr id="5" name="TextBox 4"/>
          <p:cNvSpPr txBox="1"/>
          <p:nvPr/>
        </p:nvSpPr>
        <p:spPr>
          <a:xfrm>
            <a:off x="2639616" y="5949280"/>
            <a:ext cx="2088232" cy="338554"/>
          </a:xfrm>
          <a:prstGeom prst="rect">
            <a:avLst/>
          </a:prstGeom>
          <a:noFill/>
        </p:spPr>
        <p:txBody>
          <a:bodyPr wrap="square" rtlCol="0">
            <a:spAutoFit/>
          </a:bodyPr>
          <a:lstStyle/>
          <a:p>
            <a:pPr algn="ctr"/>
            <a:r>
              <a:rPr lang="en-US" sz="1600" dirty="0"/>
              <a:t>Before</a:t>
            </a:r>
            <a:endParaRPr lang="en-IN" sz="1600" dirty="0"/>
          </a:p>
        </p:txBody>
      </p:sp>
      <p:sp>
        <p:nvSpPr>
          <p:cNvPr id="6" name="TextBox 5"/>
          <p:cNvSpPr txBox="1"/>
          <p:nvPr/>
        </p:nvSpPr>
        <p:spPr>
          <a:xfrm>
            <a:off x="7464152" y="6245696"/>
            <a:ext cx="2088232" cy="338554"/>
          </a:xfrm>
          <a:prstGeom prst="rect">
            <a:avLst/>
          </a:prstGeom>
          <a:noFill/>
        </p:spPr>
        <p:txBody>
          <a:bodyPr wrap="square" rtlCol="0">
            <a:spAutoFit/>
          </a:bodyPr>
          <a:lstStyle/>
          <a:p>
            <a:pPr algn="ctr"/>
            <a:r>
              <a:rPr lang="en-US" sz="1600" dirty="0"/>
              <a:t>After</a:t>
            </a:r>
            <a:endParaRPr lang="en-IN" sz="1600" dirty="0"/>
          </a:p>
        </p:txBody>
      </p:sp>
      <p:sp>
        <p:nvSpPr>
          <p:cNvPr id="7" name="TextBox 6"/>
          <p:cNvSpPr txBox="1"/>
          <p:nvPr/>
        </p:nvSpPr>
        <p:spPr>
          <a:xfrm>
            <a:off x="2711624" y="6474822"/>
            <a:ext cx="5760640"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 Callout Table and New Entry for function 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Internal System Timeouts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When the software interrupt finally happens, the interrupt handler removes entries from the callout table whose time fields have expired and calls the appropriate function.</a:t>
            </a:r>
          </a:p>
          <a:p>
            <a:pPr algn="just"/>
            <a:r>
              <a:rPr lang="en-IN" dirty="0"/>
              <a:t>The time field of the entry for function a() is -2, meaning that the system took 2 clock interrupts after a() was eligible to be called. </a:t>
            </a:r>
          </a:p>
          <a:p>
            <a:pPr algn="just"/>
            <a:r>
              <a:rPr lang="en-IN" dirty="0"/>
              <a:t>Assuming the entry for b() was in the table 2 ticks ago, the kernel skipped the entry for a() and decremented the time field for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Process Scheduling</a:t>
            </a:r>
            <a:endParaRPr lang="en-IN" dirty="0"/>
          </a:p>
        </p:txBody>
      </p:sp>
      <p:sp>
        <p:nvSpPr>
          <p:cNvPr id="3" name="Content Placeholder 2"/>
          <p:cNvSpPr>
            <a:spLocks noGrp="1"/>
          </p:cNvSpPr>
          <p:nvPr>
            <p:ph idx="1"/>
          </p:nvPr>
        </p:nvSpPr>
        <p:spPr>
          <a:xfrm>
            <a:off x="838200" y="1825625"/>
            <a:ext cx="10515600" cy="4351338"/>
          </a:xfrm>
        </p:spPr>
        <p:txBody>
          <a:bodyPr>
            <a:normAutofit lnSpcReduction="10000"/>
          </a:bodyPr>
          <a:lstStyle/>
          <a:p>
            <a:pPr algn="just"/>
            <a:r>
              <a:rPr lang="en-IN" dirty="0"/>
              <a:t>Dispatcher </a:t>
            </a:r>
          </a:p>
          <a:p>
            <a:pPr lvl="1" algn="just"/>
            <a:r>
              <a:rPr lang="en-IN" dirty="0"/>
              <a:t>The dispatcher gives a process control over the CPU after it has been selected by the CPU scheduler. </a:t>
            </a:r>
          </a:p>
          <a:p>
            <a:pPr algn="just"/>
            <a:r>
              <a:rPr lang="en-IN" dirty="0"/>
              <a:t>The dispatcher involves in </a:t>
            </a:r>
          </a:p>
          <a:p>
            <a:pPr lvl="1" algn="just"/>
            <a:r>
              <a:rPr lang="en-IN" dirty="0"/>
              <a:t>Switching context, </a:t>
            </a:r>
          </a:p>
          <a:p>
            <a:pPr lvl="1" algn="just"/>
            <a:r>
              <a:rPr lang="en-IN" dirty="0"/>
              <a:t>Switching to user mode and </a:t>
            </a:r>
          </a:p>
          <a:p>
            <a:pPr lvl="1" algn="just"/>
            <a:r>
              <a:rPr lang="en-IN" dirty="0"/>
              <a:t>Jumping to the proper location in the user program to restart that program.</a:t>
            </a:r>
          </a:p>
          <a:p>
            <a:pPr algn="just"/>
            <a:r>
              <a:rPr lang="en-IN" dirty="0"/>
              <a:t>The dispatcher should be as fast as possible because it is invoked during every process switch. </a:t>
            </a:r>
          </a:p>
          <a:p>
            <a:pPr algn="just"/>
            <a:r>
              <a:rPr lang="en-IN" dirty="0"/>
              <a:t>The time taken by the dispatcher to stop one process and start another process is known as the Dispatch Latency.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7E8236-A30C-3797-0086-309E34F2F33C}"/>
              </a:ext>
            </a:extLst>
          </p:cNvPr>
          <p:cNvSpPr>
            <a:spLocks noGrp="1"/>
          </p:cNvSpPr>
          <p:nvPr>
            <p:ph type="title"/>
          </p:nvPr>
        </p:nvSpPr>
        <p:spPr>
          <a:xfrm>
            <a:off x="838200" y="365125"/>
            <a:ext cx="4548809" cy="1325563"/>
          </a:xfrm>
        </p:spPr>
        <p:txBody>
          <a:bodyPr/>
          <a:lstStyle/>
          <a:p>
            <a:r>
              <a:rPr lang="en-IN" dirty="0"/>
              <a:t>Algorithm: Clock Handler</a:t>
            </a:r>
          </a:p>
        </p:txBody>
      </p:sp>
      <p:pic>
        <p:nvPicPr>
          <p:cNvPr id="6" name="Picture 5">
            <a:extLst>
              <a:ext uri="{FF2B5EF4-FFF2-40B4-BE49-F238E27FC236}">
                <a16:creationId xmlns:a16="http://schemas.microsoft.com/office/drawing/2014/main" id="{98828BDA-EB30-106E-A286-7199AAFB7F09}"/>
              </a:ext>
            </a:extLst>
          </p:cNvPr>
          <p:cNvPicPr>
            <a:picLocks noChangeAspect="1"/>
          </p:cNvPicPr>
          <p:nvPr/>
        </p:nvPicPr>
        <p:blipFill rotWithShape="1">
          <a:blip r:embed="rId2"/>
          <a:srcRect b="6205"/>
          <a:stretch/>
        </p:blipFill>
        <p:spPr>
          <a:xfrm>
            <a:off x="6202017" y="104166"/>
            <a:ext cx="5641699" cy="6722575"/>
          </a:xfrm>
          <a:prstGeom prst="rect">
            <a:avLst/>
          </a:prstGeom>
        </p:spPr>
      </p:pic>
    </p:spTree>
    <p:extLst>
      <p:ext uri="{BB962C8B-B14F-4D97-AF65-F5344CB8AC3E}">
        <p14:creationId xmlns:p14="http://schemas.microsoft.com/office/powerpoint/2010/main" val="485675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Profiling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Kernel profiling gives </a:t>
            </a:r>
          </a:p>
          <a:p>
            <a:pPr lvl="1" algn="just"/>
            <a:r>
              <a:rPr lang="en-IN" dirty="0"/>
              <a:t>A measure of how much time the system is executing in user mode versus kernel mode, and </a:t>
            </a:r>
          </a:p>
          <a:p>
            <a:pPr lvl="1" algn="just"/>
            <a:r>
              <a:rPr lang="en-IN" dirty="0"/>
              <a:t>How much time it spends executing individual routines in the kernel.</a:t>
            </a:r>
          </a:p>
          <a:p>
            <a:pPr algn="just"/>
            <a:r>
              <a:rPr lang="en-IN" dirty="0"/>
              <a:t>The kernel profile driver </a:t>
            </a:r>
          </a:p>
          <a:p>
            <a:pPr lvl="1" algn="just"/>
            <a:r>
              <a:rPr lang="en-IN" dirty="0"/>
              <a:t>Monitors the relative performance of kernel modules by sampling system activity at the time of a clock interrupt. </a:t>
            </a:r>
          </a:p>
          <a:p>
            <a:pPr lvl="1" algn="just"/>
            <a:r>
              <a:rPr lang="en-IN" dirty="0"/>
              <a:t>Has a list of kernel addresses to sample, usually addresses of kernel functions.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Profiling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If kernel profiling is enabled, the clock interrupt handler invokes the interrupt handler of the profile driver, which determines whether the processor mode at the time of the interrupt was user or kernel.</a:t>
            </a:r>
          </a:p>
          <a:p>
            <a:pPr algn="just"/>
            <a:r>
              <a:rPr lang="en-IN" dirty="0"/>
              <a:t>If the mode was user, the profiler increments a count for user execution, but if the mode was kernel, it increments an internal counter corresponding to the program counter.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53C5B2-A5F2-BCA4-A4F1-3EA2E1EA934D}"/>
              </a:ext>
            </a:extLst>
          </p:cNvPr>
          <p:cNvSpPr>
            <a:spLocks noGrp="1"/>
          </p:cNvSpPr>
          <p:nvPr>
            <p:ph type="title"/>
          </p:nvPr>
        </p:nvSpPr>
        <p:spPr/>
        <p:txBody>
          <a:bodyPr/>
          <a:lstStyle/>
          <a:p>
            <a:r>
              <a:rPr lang="en-IN" dirty="0"/>
              <a:t>Profiling</a:t>
            </a:r>
          </a:p>
        </p:txBody>
      </p:sp>
      <p:pic>
        <p:nvPicPr>
          <p:cNvPr id="5" name="Content Placeholder 4">
            <a:extLst>
              <a:ext uri="{FF2B5EF4-FFF2-40B4-BE49-F238E27FC236}">
                <a16:creationId xmlns:a16="http://schemas.microsoft.com/office/drawing/2014/main" id="{7595DD66-D3F5-3F00-9B0D-1DF3C4B91163}"/>
              </a:ext>
            </a:extLst>
          </p:cNvPr>
          <p:cNvPicPr>
            <a:picLocks noGrp="1" noChangeAspect="1"/>
          </p:cNvPicPr>
          <p:nvPr>
            <p:ph sz="half" idx="1"/>
          </p:nvPr>
        </p:nvPicPr>
        <p:blipFill rotWithShape="1">
          <a:blip r:embed="rId2"/>
          <a:srcRect l="8081"/>
          <a:stretch/>
        </p:blipFill>
        <p:spPr>
          <a:xfrm>
            <a:off x="477079" y="2560204"/>
            <a:ext cx="5108506" cy="2882177"/>
          </a:xfrm>
        </p:spPr>
      </p:pic>
      <p:sp>
        <p:nvSpPr>
          <p:cNvPr id="7" name="Content Placeholder 6">
            <a:extLst>
              <a:ext uri="{FF2B5EF4-FFF2-40B4-BE49-F238E27FC236}">
                <a16:creationId xmlns:a16="http://schemas.microsoft.com/office/drawing/2014/main" id="{AE41E18D-B2BE-0675-FD5F-EE15C0002D81}"/>
              </a:ext>
            </a:extLst>
          </p:cNvPr>
          <p:cNvSpPr>
            <a:spLocks noGrp="1"/>
          </p:cNvSpPr>
          <p:nvPr>
            <p:ph sz="half" idx="2"/>
          </p:nvPr>
        </p:nvSpPr>
        <p:spPr>
          <a:xfrm>
            <a:off x="6172200" y="1825624"/>
            <a:ext cx="5181600" cy="4351338"/>
          </a:xfrm>
        </p:spPr>
        <p:txBody>
          <a:bodyPr>
            <a:noAutofit/>
          </a:bodyPr>
          <a:lstStyle/>
          <a:p>
            <a:pPr algn="just"/>
            <a:r>
              <a:rPr lang="en-US" sz="2400" dirty="0"/>
              <a:t>For example, Figure 8.11 shows hypothetical addresses of several kernel routines. </a:t>
            </a:r>
          </a:p>
          <a:p>
            <a:pPr algn="just"/>
            <a:r>
              <a:rPr lang="en-US" sz="2400" dirty="0"/>
              <a:t>If the sequence of program counter values sampled over 10 clock interrupts is: </a:t>
            </a:r>
          </a:p>
          <a:p>
            <a:pPr lvl="1" algn="just"/>
            <a:r>
              <a:rPr lang="en-US" sz="1800" dirty="0"/>
              <a:t>110, 330, 145, address in user space, 125, 440, 130, 320, address in user space, and 104, the figure shows the counts the kernel would save. </a:t>
            </a:r>
          </a:p>
          <a:p>
            <a:pPr algn="just"/>
            <a:r>
              <a:rPr lang="en-US" sz="2400" dirty="0"/>
              <a:t>Examining these figures, one would conclude that the system spends 20% of its time in user mode and 50% of its time executing the kernel algorithm bread.</a:t>
            </a:r>
            <a:endParaRPr lang="en-IN" sz="2400" dirty="0"/>
          </a:p>
        </p:txBody>
      </p:sp>
      <p:sp>
        <p:nvSpPr>
          <p:cNvPr id="8" name="Rectangle 7">
            <a:extLst>
              <a:ext uri="{FF2B5EF4-FFF2-40B4-BE49-F238E27FC236}">
                <a16:creationId xmlns:a16="http://schemas.microsoft.com/office/drawing/2014/main" id="{698E5D42-EF40-0B36-6D57-BC047FC158F8}"/>
              </a:ext>
            </a:extLst>
          </p:cNvPr>
          <p:cNvSpPr/>
          <p:nvPr/>
        </p:nvSpPr>
        <p:spPr>
          <a:xfrm>
            <a:off x="3737113" y="2832652"/>
            <a:ext cx="665922" cy="1951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86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Profiling</a:t>
            </a:r>
          </a:p>
        </p:txBody>
      </p:sp>
      <p:sp>
        <p:nvSpPr>
          <p:cNvPr id="3" name="Content Placeholder 2"/>
          <p:cNvSpPr>
            <a:spLocks noGrp="1"/>
          </p:cNvSpPr>
          <p:nvPr>
            <p:ph idx="1"/>
          </p:nvPr>
        </p:nvSpPr>
        <p:spPr>
          <a:xfrm>
            <a:off x="838200" y="1825625"/>
            <a:ext cx="10515600" cy="4351338"/>
          </a:xfrm>
        </p:spPr>
        <p:txBody>
          <a:bodyPr>
            <a:normAutofit lnSpcReduction="10000"/>
          </a:bodyPr>
          <a:lstStyle/>
          <a:p>
            <a:pPr algn="just"/>
            <a:r>
              <a:rPr lang="en-IN" dirty="0"/>
              <a:t>Profile execution of processes at user-level with the </a:t>
            </a:r>
            <a:r>
              <a:rPr lang="en-IN" dirty="0" err="1"/>
              <a:t>profil</a:t>
            </a:r>
            <a:r>
              <a:rPr lang="en-IN" dirty="0"/>
              <a:t> system call:</a:t>
            </a:r>
          </a:p>
          <a:p>
            <a:pPr marL="0" indent="0" algn="ctr">
              <a:buNone/>
            </a:pPr>
            <a:r>
              <a:rPr lang="en-IN" i="1" dirty="0" err="1">
                <a:solidFill>
                  <a:srgbClr val="C00000"/>
                </a:solidFill>
              </a:rPr>
              <a:t>profil</a:t>
            </a:r>
            <a:r>
              <a:rPr lang="en-IN" i="1" dirty="0">
                <a:solidFill>
                  <a:srgbClr val="C00000"/>
                </a:solidFill>
              </a:rPr>
              <a:t> (buff, </a:t>
            </a:r>
            <a:r>
              <a:rPr lang="en-IN" i="1" dirty="0" err="1">
                <a:solidFill>
                  <a:srgbClr val="C00000"/>
                </a:solidFill>
              </a:rPr>
              <a:t>bufsize</a:t>
            </a:r>
            <a:r>
              <a:rPr lang="en-IN" i="1" dirty="0">
                <a:solidFill>
                  <a:srgbClr val="C00000"/>
                </a:solidFill>
              </a:rPr>
              <a:t>, offset, scale)</a:t>
            </a:r>
            <a:endParaRPr lang="en-IN" dirty="0"/>
          </a:p>
          <a:p>
            <a:pPr marL="179388" indent="0" algn="just">
              <a:buNone/>
            </a:pPr>
            <a:r>
              <a:rPr lang="en-IN" dirty="0"/>
              <a:t>where </a:t>
            </a:r>
            <a:r>
              <a:rPr lang="en-IN" i="1" dirty="0"/>
              <a:t>buff</a:t>
            </a:r>
            <a:r>
              <a:rPr lang="en-IN" dirty="0"/>
              <a:t> is the address of an array in user space, </a:t>
            </a:r>
          </a:p>
          <a:p>
            <a:pPr marL="179388" indent="0" algn="just">
              <a:buNone/>
            </a:pPr>
            <a:r>
              <a:rPr lang="en-IN" i="1" dirty="0" err="1"/>
              <a:t>bufsize</a:t>
            </a:r>
            <a:r>
              <a:rPr lang="en-IN" dirty="0"/>
              <a:t> is the size of the array, </a:t>
            </a:r>
          </a:p>
          <a:p>
            <a:pPr marL="179388" indent="0" algn="just">
              <a:buNone/>
            </a:pPr>
            <a:r>
              <a:rPr lang="en-IN" i="1" dirty="0"/>
              <a:t>offset</a:t>
            </a:r>
            <a:r>
              <a:rPr lang="en-IN" dirty="0"/>
              <a:t> is the starting address in the process that is to be profiled, i.e. virtual address of a user subroutine (usually, the first) , and </a:t>
            </a:r>
          </a:p>
          <a:p>
            <a:pPr marL="179388" indent="0" algn="just">
              <a:buNone/>
            </a:pPr>
            <a:r>
              <a:rPr lang="en-IN" i="1" dirty="0"/>
              <a:t>scale</a:t>
            </a:r>
            <a:r>
              <a:rPr lang="en-IN" dirty="0"/>
              <a:t> is a factor that maps user virtual addresses into the array.</a:t>
            </a:r>
          </a:p>
          <a:p>
            <a:pPr algn="just"/>
            <a:r>
              <a:rPr lang="en-IN" dirty="0"/>
              <a:t>In user mode, the clock handler examines the user program counter at the time of the interrupt, compares it to offset, and increments a location in buff whose address is a function of </a:t>
            </a:r>
            <a:r>
              <a:rPr lang="en-IN" dirty="0" err="1"/>
              <a:t>bufsize</a:t>
            </a:r>
            <a:r>
              <a:rPr lang="en-IN" dirty="0"/>
              <a:t> and scale.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BC93A4-4504-4F9C-A467-81837D026116}"/>
              </a:ext>
            </a:extLst>
          </p:cNvPr>
          <p:cNvPicPr>
            <a:picLocks noChangeAspect="1"/>
          </p:cNvPicPr>
          <p:nvPr/>
        </p:nvPicPr>
        <p:blipFill>
          <a:blip r:embed="rId2"/>
          <a:stretch>
            <a:fillRect/>
          </a:stretch>
        </p:blipFill>
        <p:spPr>
          <a:xfrm>
            <a:off x="3352800" y="128587"/>
            <a:ext cx="5486400" cy="6600825"/>
          </a:xfrm>
          <a:prstGeom prst="rect">
            <a:avLst/>
          </a:prstGeom>
        </p:spPr>
      </p:pic>
    </p:spTree>
    <p:extLst>
      <p:ext uri="{BB962C8B-B14F-4D97-AF65-F5344CB8AC3E}">
        <p14:creationId xmlns:p14="http://schemas.microsoft.com/office/powerpoint/2010/main" val="1489405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Accounting and Statistics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Every process has two fields in its </a:t>
            </a:r>
            <a:r>
              <a:rPr lang="en-IN" i="1" dirty="0"/>
              <a:t>u area </a:t>
            </a:r>
          </a:p>
          <a:p>
            <a:pPr lvl="1" algn="just"/>
            <a:r>
              <a:rPr lang="en-IN" dirty="0"/>
              <a:t>To keep a record of elapsed kernel and </a:t>
            </a:r>
          </a:p>
          <a:p>
            <a:pPr lvl="1" algn="just"/>
            <a:r>
              <a:rPr lang="en-IN" dirty="0"/>
              <a:t>user time. </a:t>
            </a:r>
          </a:p>
          <a:p>
            <a:pPr algn="just"/>
            <a:r>
              <a:rPr lang="en-IN" dirty="0"/>
              <a:t>When handling clock interrupts, the kernel updates the appropriate field for the executing process, depending on whether the process was executing in kernel mode or in user mode. </a:t>
            </a:r>
          </a:p>
          <a:p>
            <a:pPr algn="just"/>
            <a:r>
              <a:rPr lang="en-IN" dirty="0"/>
              <a:t>Parent processes gather statistics for their child processes in the wait system call when accumulating execution statistics for exiting child processes.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Accounting and Statistics</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Every process has one field in its </a:t>
            </a:r>
            <a:r>
              <a:rPr lang="en-IN" i="1" dirty="0"/>
              <a:t>u area </a:t>
            </a:r>
            <a:r>
              <a:rPr lang="en-IN" dirty="0"/>
              <a:t>for the kernel  </a:t>
            </a:r>
          </a:p>
          <a:p>
            <a:pPr lvl="1" algn="just"/>
            <a:r>
              <a:rPr lang="en-IN" dirty="0"/>
              <a:t>to log its memory usage</a:t>
            </a:r>
          </a:p>
          <a:p>
            <a:pPr algn="just"/>
            <a:r>
              <a:rPr lang="en-IN" dirty="0"/>
              <a:t>When the clock interrupts a running process, the kernel calculates the total memory used by a process as a function of its private memory regions and its proportional usage of shared memory regions.</a:t>
            </a:r>
          </a:p>
          <a:p>
            <a:pPr algn="just"/>
            <a:r>
              <a:rPr lang="en-IN" dirty="0"/>
              <a:t>For example, </a:t>
            </a:r>
          </a:p>
          <a:p>
            <a:pPr lvl="1" algn="just"/>
            <a:r>
              <a:rPr lang="en-IN" dirty="0"/>
              <a:t>if a process shares a text region of size 50K bytes with four other processes and uses data and stack regions of size 25K and 40K bytes, respectively, </a:t>
            </a:r>
          </a:p>
          <a:p>
            <a:pPr lvl="1" algn="just"/>
            <a:r>
              <a:rPr lang="en-IN" dirty="0"/>
              <a:t>The kernel charges the process for 75K bytes (50K/5 + 25K + 40K)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a:t>Summary (Process </a:t>
            </a:r>
            <a:r>
              <a:rPr lang="en-IN" dirty="0"/>
              <a:t>Scheduling </a:t>
            </a:r>
            <a:r>
              <a:rPr lang="en-IN"/>
              <a:t>and Time)</a:t>
            </a:r>
            <a:endParaRPr lang="en-IN" dirty="0"/>
          </a:p>
        </p:txBody>
      </p:sp>
      <p:sp>
        <p:nvSpPr>
          <p:cNvPr id="3" name="Content Placeholder 2"/>
          <p:cNvSpPr>
            <a:spLocks noGrp="1"/>
          </p:cNvSpPr>
          <p:nvPr>
            <p:ph idx="1"/>
          </p:nvPr>
        </p:nvSpPr>
        <p:spPr>
          <a:xfrm>
            <a:off x="838200" y="1825625"/>
            <a:ext cx="10515600" cy="4351338"/>
          </a:xfrm>
        </p:spPr>
        <p:txBody>
          <a:bodyPr>
            <a:normAutofit fontScale="92500"/>
          </a:bodyPr>
          <a:lstStyle/>
          <a:p>
            <a:pPr algn="just"/>
            <a:r>
              <a:rPr lang="en-IN" dirty="0"/>
              <a:t>The kernel associates a </a:t>
            </a:r>
            <a:r>
              <a:rPr lang="en-IN" dirty="0">
                <a:solidFill>
                  <a:srgbClr val="C00000"/>
                </a:solidFill>
              </a:rPr>
              <a:t>scheduling priority </a:t>
            </a:r>
            <a:r>
              <a:rPr lang="en-IN" dirty="0"/>
              <a:t>with every process in the system.</a:t>
            </a:r>
          </a:p>
          <a:p>
            <a:pPr algn="just"/>
            <a:r>
              <a:rPr lang="en-IN" dirty="0"/>
              <a:t>The </a:t>
            </a:r>
            <a:r>
              <a:rPr lang="en-IN" dirty="0">
                <a:solidFill>
                  <a:srgbClr val="C00000"/>
                </a:solidFill>
              </a:rPr>
              <a:t>priority assigned </a:t>
            </a:r>
            <a:r>
              <a:rPr lang="en-IN" dirty="0"/>
              <a:t>in the clock handler depends on </a:t>
            </a:r>
            <a:r>
              <a:rPr lang="en-IN" dirty="0">
                <a:solidFill>
                  <a:srgbClr val="C00000"/>
                </a:solidFill>
              </a:rPr>
              <a:t>how much time </a:t>
            </a:r>
            <a:r>
              <a:rPr lang="en-IN" dirty="0"/>
              <a:t>the process has </a:t>
            </a:r>
            <a:r>
              <a:rPr lang="en-IN" dirty="0">
                <a:solidFill>
                  <a:srgbClr val="C00000"/>
                </a:solidFill>
              </a:rPr>
              <a:t>recently used the CPU</a:t>
            </a:r>
            <a:r>
              <a:rPr lang="en-IN" dirty="0"/>
              <a:t>.</a:t>
            </a:r>
          </a:p>
          <a:p>
            <a:pPr algn="just"/>
            <a:r>
              <a:rPr lang="en-IN" dirty="0"/>
              <a:t>The </a:t>
            </a:r>
            <a:r>
              <a:rPr lang="en-IN" dirty="0">
                <a:solidFill>
                  <a:srgbClr val="C00000"/>
                </a:solidFill>
              </a:rPr>
              <a:t>nice system call </a:t>
            </a:r>
            <a:r>
              <a:rPr lang="en-IN" dirty="0"/>
              <a:t>allows a process to adjust one parameter used in computation of process priority.</a:t>
            </a:r>
          </a:p>
          <a:p>
            <a:pPr algn="just"/>
            <a:r>
              <a:rPr lang="en-IN" dirty="0"/>
              <a:t>Then system calls dealing with time: setting and retrieving kernel time, retrieving process execution times, and setting process alarm signals.</a:t>
            </a:r>
          </a:p>
          <a:p>
            <a:pPr algn="just"/>
            <a:r>
              <a:rPr lang="en-IN" dirty="0"/>
              <a:t>The functions of the clock interrupt handler, which keeps track of system time, manages the callout table, gathers statistics.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Process Scheduling</a:t>
            </a:r>
            <a:endParaRPr lang="en-IN" dirty="0"/>
          </a:p>
        </p:txBody>
      </p:sp>
      <p:sp>
        <p:nvSpPr>
          <p:cNvPr id="3" name="Content Placeholder 2"/>
          <p:cNvSpPr>
            <a:spLocks noGrp="1"/>
          </p:cNvSpPr>
          <p:nvPr>
            <p:ph idx="1"/>
          </p:nvPr>
        </p:nvSpPr>
        <p:spPr>
          <a:xfrm>
            <a:off x="838200" y="1825625"/>
            <a:ext cx="10515600" cy="4351338"/>
          </a:xfrm>
        </p:spPr>
        <p:txBody>
          <a:bodyPr>
            <a:normAutofit/>
          </a:bodyPr>
          <a:lstStyle/>
          <a:p>
            <a:r>
              <a:rPr lang="en-IN" dirty="0"/>
              <a:t>Types of CPU Scheduling</a:t>
            </a:r>
          </a:p>
          <a:p>
            <a:pPr lvl="1"/>
            <a:r>
              <a:rPr lang="en-IN" dirty="0"/>
              <a:t>Non-</a:t>
            </a:r>
            <a:r>
              <a:rPr lang="en-IN" dirty="0" err="1"/>
              <a:t>preemptive</a:t>
            </a:r>
            <a:r>
              <a:rPr lang="en-IN" dirty="0"/>
              <a:t> scheduling: </a:t>
            </a:r>
          </a:p>
          <a:p>
            <a:pPr lvl="2"/>
            <a:r>
              <a:rPr lang="en-IN" dirty="0"/>
              <a:t>once the CPU has been allocated to a process, the process keeps the CPU until it releases the CPU either by terminating or by switching to the waiting state</a:t>
            </a:r>
          </a:p>
          <a:p>
            <a:pPr lvl="1"/>
            <a:r>
              <a:rPr lang="en-IN" dirty="0" err="1"/>
              <a:t>Preemptive</a:t>
            </a:r>
            <a:r>
              <a:rPr lang="en-IN" dirty="0"/>
              <a:t> Scheduling: </a:t>
            </a:r>
          </a:p>
          <a:p>
            <a:pPr lvl="2"/>
            <a:r>
              <a:rPr lang="en-IN" dirty="0"/>
              <a:t>the tasks are usually assigned with priorities. At times it is necessary to run a certain task that has a higher priority before another task although it is running. Therefore, the running task is interrupted for some time and resumed later when the priority task has finished its execution.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Scheduling Algorithms</a:t>
            </a:r>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r>
              <a:rPr lang="en-IN" dirty="0"/>
              <a:t>To decide which process to execute first and which process to execute last to achieve maximum CPU utilisation, many algorithms are defined :</a:t>
            </a:r>
          </a:p>
          <a:p>
            <a:endParaRPr lang="en-IN" dirty="0"/>
          </a:p>
          <a:p>
            <a:r>
              <a:rPr lang="en-IN" dirty="0"/>
              <a:t>First Come First Serve(FCFS) Scheduling</a:t>
            </a:r>
          </a:p>
          <a:p>
            <a:r>
              <a:rPr lang="en-IN" dirty="0"/>
              <a:t>Shortest-Job-First(SJF) Scheduling</a:t>
            </a:r>
          </a:p>
          <a:p>
            <a:r>
              <a:rPr lang="en-IN" dirty="0"/>
              <a:t>Shortest Remaining Time</a:t>
            </a:r>
          </a:p>
          <a:p>
            <a:r>
              <a:rPr lang="en-IN" dirty="0"/>
              <a:t>Priority Scheduling</a:t>
            </a:r>
          </a:p>
          <a:p>
            <a:r>
              <a:rPr lang="en-IN" dirty="0"/>
              <a:t>Round Robin(RR) Scheduling</a:t>
            </a:r>
          </a:p>
          <a:p>
            <a:r>
              <a:rPr lang="en-IN" dirty="0"/>
              <a:t>Multilevel Queue Scheduling</a:t>
            </a:r>
          </a:p>
          <a:p>
            <a:r>
              <a:rPr lang="en-IN" dirty="0"/>
              <a:t>Multilevel Feedback Queue Scheduling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dirty="0"/>
              <a:t>Process Scheduling</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IN" dirty="0"/>
              <a:t>Unix use a time sharing system</a:t>
            </a:r>
          </a:p>
          <a:p>
            <a:pPr lvl="1" algn="just"/>
            <a:r>
              <a:rPr lang="en-IN" b="1" dirty="0"/>
              <a:t>Time slice or time quantum</a:t>
            </a:r>
            <a:r>
              <a:rPr lang="en-IN" dirty="0"/>
              <a:t>. </a:t>
            </a:r>
          </a:p>
          <a:p>
            <a:pPr algn="just"/>
            <a:r>
              <a:rPr lang="en-IN" dirty="0"/>
              <a:t>After the time quantum expires, it </a:t>
            </a:r>
            <a:r>
              <a:rPr lang="en-IN" dirty="0" err="1"/>
              <a:t>preempts</a:t>
            </a:r>
            <a:r>
              <a:rPr lang="en-IN" dirty="0"/>
              <a:t> the process and schedules another one.</a:t>
            </a:r>
          </a:p>
          <a:p>
            <a:pPr algn="just"/>
            <a:r>
              <a:rPr lang="en-IN" dirty="0"/>
              <a:t>Every process has a </a:t>
            </a:r>
            <a:r>
              <a:rPr lang="en-IN" b="1" dirty="0"/>
              <a:t>priority</a:t>
            </a:r>
            <a:r>
              <a:rPr lang="en-IN" dirty="0"/>
              <a:t>.</a:t>
            </a:r>
          </a:p>
          <a:p>
            <a:pPr lvl="1" algn="just"/>
            <a:r>
              <a:rPr lang="en-IN" dirty="0"/>
              <a:t>Priority is also a parameter in deciding which process to schedule next.</a:t>
            </a:r>
          </a:p>
          <a:p>
            <a:pPr algn="just"/>
            <a:r>
              <a:rPr lang="en-IN" dirty="0"/>
              <a:t>The kernel executes the algorithm to schedule a process selecting the highest priority process from those in the states “ready to run”.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19177</TotalTime>
  <Words>4165</Words>
  <Application>Microsoft Office PowerPoint</Application>
  <PresentationFormat>Widescreen</PresentationFormat>
  <Paragraphs>365</Paragraphs>
  <Slides>69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Times New Roman</vt:lpstr>
      <vt:lpstr>Office Theme</vt:lpstr>
      <vt:lpstr>Process Scheduling, Time and Clock</vt:lpstr>
      <vt:lpstr>Process Scheduling</vt:lpstr>
      <vt:lpstr>Process Scheduling</vt:lpstr>
      <vt:lpstr>Process Scheduling</vt:lpstr>
      <vt:lpstr>Process Scheduling</vt:lpstr>
      <vt:lpstr>Process Scheduling</vt:lpstr>
      <vt:lpstr>Process Scheduling</vt:lpstr>
      <vt:lpstr>Scheduling Algorithms</vt:lpstr>
      <vt:lpstr>Process Scheduling</vt:lpstr>
      <vt:lpstr>Process Scheduling</vt:lpstr>
      <vt:lpstr>Process Scheduling</vt:lpstr>
      <vt:lpstr>Process Scheduling</vt:lpstr>
      <vt:lpstr>Process Scheduling</vt:lpstr>
      <vt:lpstr>Process Scheduling</vt:lpstr>
      <vt:lpstr>Process Scheduling</vt:lpstr>
      <vt:lpstr>Process Scheduling</vt:lpstr>
      <vt:lpstr>Process Scheduling</vt:lpstr>
      <vt:lpstr>Process Scheduling</vt:lpstr>
      <vt:lpstr>Process Scheduling</vt:lpstr>
      <vt:lpstr>Process Scheduling</vt:lpstr>
      <vt:lpstr>Example of Process Scheduling</vt:lpstr>
      <vt:lpstr>Example of Process Scheduling</vt:lpstr>
      <vt:lpstr>Example of Process Scheduling</vt:lpstr>
      <vt:lpstr>Example of Process Scheduling</vt:lpstr>
      <vt:lpstr>Example of Process Scheduling</vt:lpstr>
      <vt:lpstr>Example of Process Scheduling</vt:lpstr>
      <vt:lpstr>Example of Process Scheduling</vt:lpstr>
      <vt:lpstr>Example of Process Scheduling</vt:lpstr>
      <vt:lpstr>Process Priorities</vt:lpstr>
      <vt:lpstr>Process Priorities</vt:lpstr>
      <vt:lpstr>Process Priorities</vt:lpstr>
      <vt:lpstr>Problem statement</vt:lpstr>
      <vt:lpstr>Controlling Process Priorities</vt:lpstr>
      <vt:lpstr>Controlling Process Priorities</vt:lpstr>
      <vt:lpstr>Fair Share Scheduler</vt:lpstr>
      <vt:lpstr>Fair Share Scheduler</vt:lpstr>
      <vt:lpstr>Fair Share Scheduler</vt:lpstr>
      <vt:lpstr>Fair Share Scheduler</vt:lpstr>
      <vt:lpstr>Fair Share Scheduler</vt:lpstr>
      <vt:lpstr>Real-Time Processing</vt:lpstr>
      <vt:lpstr>System Calls for Time</vt:lpstr>
      <vt:lpstr>System Calls for Time</vt:lpstr>
      <vt:lpstr>System Calls for Time</vt:lpstr>
      <vt:lpstr>System Calls for Time</vt:lpstr>
      <vt:lpstr>PowerPoint Presentation</vt:lpstr>
      <vt:lpstr>System Calls for Time</vt:lpstr>
      <vt:lpstr>System Calls for Time: alarm</vt:lpstr>
      <vt:lpstr>System Calls for Time</vt:lpstr>
      <vt:lpstr>Clock</vt:lpstr>
      <vt:lpstr>Restarting the Clock</vt:lpstr>
      <vt:lpstr>Internal System Timeouts</vt:lpstr>
      <vt:lpstr>Internal System Timeouts</vt:lpstr>
      <vt:lpstr>Internal System Timeouts</vt:lpstr>
      <vt:lpstr>Internal System Timeouts</vt:lpstr>
      <vt:lpstr>Internal System Timeouts</vt:lpstr>
      <vt:lpstr>Internal System Timeouts</vt:lpstr>
      <vt:lpstr>Internal System Timeouts</vt:lpstr>
      <vt:lpstr>Internal System Timeouts</vt:lpstr>
      <vt:lpstr>Internal System Timeouts</vt:lpstr>
      <vt:lpstr>Algorithm: Clock Handler</vt:lpstr>
      <vt:lpstr>Profiling</vt:lpstr>
      <vt:lpstr>Profiling</vt:lpstr>
      <vt:lpstr>Profiling</vt:lpstr>
      <vt:lpstr>Profiling</vt:lpstr>
      <vt:lpstr>PowerPoint Presentation</vt:lpstr>
      <vt:lpstr>Accounting and Statistics</vt:lpstr>
      <vt:lpstr>Accounting and Statistics</vt:lpstr>
      <vt:lpstr>Summary (Process Scheduling and Time)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 and Time</dc:title>
  <dc:creator>Dr Neena</dc:creator>
  <cp:lastModifiedBy>Bharti Rana</cp:lastModifiedBy>
  <cp:revision>60</cp:revision>
  <dcterms:created xsi:type="dcterms:W3CDTF">2021-04-20T06:44:34Z</dcterms:created>
  <dcterms:modified xsi:type="dcterms:W3CDTF">2023-03-27T03:24:09Z</dcterms:modified>
</cp:coreProperties>
</file>