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52" r:id="rId21"/>
    <p:sldId id="325" r:id="rId22"/>
    <p:sldId id="353" r:id="rId23"/>
    <p:sldId id="326" r:id="rId24"/>
    <p:sldId id="354" r:id="rId25"/>
    <p:sldId id="327" r:id="rId26"/>
    <p:sldId id="328" r:id="rId27"/>
    <p:sldId id="329" r:id="rId28"/>
    <p:sldId id="330" r:id="rId29"/>
    <p:sldId id="333" r:id="rId30"/>
    <p:sldId id="355" r:id="rId31"/>
    <p:sldId id="356" r:id="rId32"/>
    <p:sldId id="358" r:id="rId33"/>
    <p:sldId id="357" r:id="rId34"/>
    <p:sldId id="359" r:id="rId35"/>
    <p:sldId id="360" r:id="rId36"/>
    <p:sldId id="361" r:id="rId37"/>
    <p:sldId id="334" r:id="rId38"/>
    <p:sldId id="363" r:id="rId39"/>
    <p:sldId id="335" r:id="rId40"/>
    <p:sldId id="3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08EAA-A60B-4F53-B769-762F3BDAAD32}" type="doc">
      <dgm:prSet loTypeId="urn:microsoft.com/office/officeart/2005/8/layout/hierarchy3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4D1376E0-30FE-4201-B54A-D9E3BED3C38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Parts of a buffer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EC01F1-83FD-476A-865D-93D597771FAB}" type="parTrans" cxnId="{8B5B4602-1E5E-4A73-B893-DA20C2AF1683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CE0101-4946-4E65-B317-72483203AEB5}" type="sibTrans" cxnId="{8B5B4602-1E5E-4A73-B893-DA20C2AF1683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50A2C-7986-453C-9D64-1B5134CF6FB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memory array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081B-E874-4B76-82A2-7187A14B58F1}" type="parTrans" cxnId="{E8E2963D-2AD0-4D44-B49E-2D96209F563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D9DD7-05CE-4B35-A9E5-C0442622622B}" type="sibTrans" cxnId="{E8E2963D-2AD0-4D44-B49E-2D96209F563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41AB21-61D5-42AE-8603-E0681EB2437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buffer header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6AE7A-089E-40BE-B1CF-FF7F47D90866}" type="parTrans" cxnId="{F1BEFD63-087D-4402-BBCA-CCFEE2375629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783294-3CE9-423D-B326-43A8389696FD}" type="sibTrans" cxnId="{F1BEFD63-087D-4402-BBCA-CCFEE2375629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6E37A-780B-4649-BC51-CD9464CC9727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Contains data from the disk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A71D3-681B-45B9-8F8A-D095EEE84458}" type="parTrans" cxnId="{F0F24FC1-775E-42E0-B7CE-22B41EA7F39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ED7FB3-7F00-4583-AA15-8E7E84993CB8}" type="sibTrans" cxnId="{F0F24FC1-775E-42E0-B7CE-22B41EA7F39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DF5B3-1122-4926-A0DD-ACF2724EA2A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Identifies the buffer.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974018-7B79-4A9C-A0F7-2AC0D7723912}" type="parTrans" cxnId="{4BA505C9-8D05-4753-A385-6DB66E67AC4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BB6849-9793-4E65-8B9B-1645D1213B7E}" type="sibTrans" cxnId="{4BA505C9-8D05-4753-A385-6DB66E67AC4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149718-8382-47A1-AF4B-0292EFCD6113}" type="pres">
      <dgm:prSet presAssocID="{A7C08EAA-A60B-4F53-B769-762F3BDAAD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A10A6D-3AAA-45FA-82A9-0956DA9381F6}" type="pres">
      <dgm:prSet presAssocID="{4D1376E0-30FE-4201-B54A-D9E3BED3C38E}" presName="root" presStyleCnt="0"/>
      <dgm:spPr/>
    </dgm:pt>
    <dgm:pt modelId="{D4F8B2E0-1EB2-41A3-A1C8-BDA847AEF1CF}" type="pres">
      <dgm:prSet presAssocID="{4D1376E0-30FE-4201-B54A-D9E3BED3C38E}" presName="rootComposite" presStyleCnt="0"/>
      <dgm:spPr/>
    </dgm:pt>
    <dgm:pt modelId="{0CF9747F-E75D-4EC4-BCD8-BC0B2D4789EA}" type="pres">
      <dgm:prSet presAssocID="{4D1376E0-30FE-4201-B54A-D9E3BED3C38E}" presName="rootText" presStyleLbl="node1" presStyleIdx="0" presStyleCnt="1" custScaleX="151861" custScaleY="56374"/>
      <dgm:spPr/>
    </dgm:pt>
    <dgm:pt modelId="{6F9CD94F-5152-4B05-AC4D-7A89F9B82113}" type="pres">
      <dgm:prSet presAssocID="{4D1376E0-30FE-4201-B54A-D9E3BED3C38E}" presName="rootConnector" presStyleLbl="node1" presStyleIdx="0" presStyleCnt="1"/>
      <dgm:spPr/>
    </dgm:pt>
    <dgm:pt modelId="{E359A211-4EE9-4D37-B4FF-512DBD2B9F48}" type="pres">
      <dgm:prSet presAssocID="{4D1376E0-30FE-4201-B54A-D9E3BED3C38E}" presName="childShape" presStyleCnt="0"/>
      <dgm:spPr/>
    </dgm:pt>
    <dgm:pt modelId="{2D74F4EE-EBAA-4B2B-8DFC-B4CC95BE1602}" type="pres">
      <dgm:prSet presAssocID="{807D081B-E874-4B76-82A2-7187A14B58F1}" presName="Name13" presStyleLbl="parChTrans1D2" presStyleIdx="0" presStyleCnt="2"/>
      <dgm:spPr/>
    </dgm:pt>
    <dgm:pt modelId="{FCEBD2E6-B634-460D-AB67-75D40E19FCEF}" type="pres">
      <dgm:prSet presAssocID="{FF250A2C-7986-453C-9D64-1B5134CF6FB5}" presName="childText" presStyleLbl="bgAcc1" presStyleIdx="0" presStyleCnt="2" custScaleX="135705">
        <dgm:presLayoutVars>
          <dgm:bulletEnabled val="1"/>
        </dgm:presLayoutVars>
      </dgm:prSet>
      <dgm:spPr/>
    </dgm:pt>
    <dgm:pt modelId="{655C9018-531B-4F96-98A5-BD1183BCDFC7}" type="pres">
      <dgm:prSet presAssocID="{F476AE7A-089E-40BE-B1CF-FF7F47D90866}" presName="Name13" presStyleLbl="parChTrans1D2" presStyleIdx="1" presStyleCnt="2"/>
      <dgm:spPr/>
    </dgm:pt>
    <dgm:pt modelId="{8ABEFB34-0F39-45A5-8D3E-8753E4F2EBFC}" type="pres">
      <dgm:prSet presAssocID="{9041AB21-61D5-42AE-8603-E0681EB2437D}" presName="childText" presStyleLbl="bgAcc1" presStyleIdx="1" presStyleCnt="2" custScaleX="136406">
        <dgm:presLayoutVars>
          <dgm:bulletEnabled val="1"/>
        </dgm:presLayoutVars>
      </dgm:prSet>
      <dgm:spPr/>
    </dgm:pt>
  </dgm:ptLst>
  <dgm:cxnLst>
    <dgm:cxn modelId="{8B5B4602-1E5E-4A73-B893-DA20C2AF1683}" srcId="{A7C08EAA-A60B-4F53-B769-762F3BDAAD32}" destId="{4D1376E0-30FE-4201-B54A-D9E3BED3C38E}" srcOrd="0" destOrd="0" parTransId="{68EC01F1-83FD-476A-865D-93D597771FAB}" sibTransId="{A0CE0101-4946-4E65-B317-72483203AEB5}"/>
    <dgm:cxn modelId="{B947BF25-0EE9-42FB-8F49-EEA8F4778479}" type="presOf" srcId="{FF250A2C-7986-453C-9D64-1B5134CF6FB5}" destId="{FCEBD2E6-B634-460D-AB67-75D40E19FCEF}" srcOrd="0" destOrd="0" presId="urn:microsoft.com/office/officeart/2005/8/layout/hierarchy3"/>
    <dgm:cxn modelId="{E8E2963D-2AD0-4D44-B49E-2D96209F563F}" srcId="{4D1376E0-30FE-4201-B54A-D9E3BED3C38E}" destId="{FF250A2C-7986-453C-9D64-1B5134CF6FB5}" srcOrd="0" destOrd="0" parTransId="{807D081B-E874-4B76-82A2-7187A14B58F1}" sibTransId="{11ED9DD7-05CE-4B35-A9E5-C0442622622B}"/>
    <dgm:cxn modelId="{0A648A5D-2633-4E90-AC3E-E943EE9DECDE}" type="presOf" srcId="{A7C08EAA-A60B-4F53-B769-762F3BDAAD32}" destId="{D4149718-8382-47A1-AF4B-0292EFCD6113}" srcOrd="0" destOrd="0" presId="urn:microsoft.com/office/officeart/2005/8/layout/hierarchy3"/>
    <dgm:cxn modelId="{F1BEFD63-087D-4402-BBCA-CCFEE2375629}" srcId="{4D1376E0-30FE-4201-B54A-D9E3BED3C38E}" destId="{9041AB21-61D5-42AE-8603-E0681EB2437D}" srcOrd="1" destOrd="0" parTransId="{F476AE7A-089E-40BE-B1CF-FF7F47D90866}" sibTransId="{F2783294-3CE9-423D-B326-43A8389696FD}"/>
    <dgm:cxn modelId="{6BFF7A48-1320-47FD-96F2-9BF7A68E17B9}" type="presOf" srcId="{9041AB21-61D5-42AE-8603-E0681EB2437D}" destId="{8ABEFB34-0F39-45A5-8D3E-8753E4F2EBFC}" srcOrd="0" destOrd="0" presId="urn:microsoft.com/office/officeart/2005/8/layout/hierarchy3"/>
    <dgm:cxn modelId="{98E4B84F-2363-4341-8734-3298DB6D5B96}" type="presOf" srcId="{4D1376E0-30FE-4201-B54A-D9E3BED3C38E}" destId="{6F9CD94F-5152-4B05-AC4D-7A89F9B82113}" srcOrd="1" destOrd="0" presId="urn:microsoft.com/office/officeart/2005/8/layout/hierarchy3"/>
    <dgm:cxn modelId="{9FBCF88D-9B96-42AA-A420-E1D3FD49F5FC}" type="presOf" srcId="{322DF5B3-1122-4926-A0DD-ACF2724EA2A0}" destId="{8ABEFB34-0F39-45A5-8D3E-8753E4F2EBFC}" srcOrd="0" destOrd="1" presId="urn:microsoft.com/office/officeart/2005/8/layout/hierarchy3"/>
    <dgm:cxn modelId="{871748A1-268C-4513-80A1-B22567947283}" type="presOf" srcId="{F476AE7A-089E-40BE-B1CF-FF7F47D90866}" destId="{655C9018-531B-4F96-98A5-BD1183BCDFC7}" srcOrd="0" destOrd="0" presId="urn:microsoft.com/office/officeart/2005/8/layout/hierarchy3"/>
    <dgm:cxn modelId="{085E9BA9-972D-438D-AA3B-DD8C8409BED4}" type="presOf" srcId="{807D081B-E874-4B76-82A2-7187A14B58F1}" destId="{2D74F4EE-EBAA-4B2B-8DFC-B4CC95BE1602}" srcOrd="0" destOrd="0" presId="urn:microsoft.com/office/officeart/2005/8/layout/hierarchy3"/>
    <dgm:cxn modelId="{F0F24FC1-775E-42E0-B7CE-22B41EA7F392}" srcId="{FF250A2C-7986-453C-9D64-1B5134CF6FB5}" destId="{D556E37A-780B-4649-BC51-CD9464CC9727}" srcOrd="0" destOrd="0" parTransId="{C6DA71D3-681B-45B9-8F8A-D095EEE84458}" sibTransId="{47ED7FB3-7F00-4583-AA15-8E7E84993CB8}"/>
    <dgm:cxn modelId="{89CFD4C1-057F-4FFD-8F44-960A2029B79F}" type="presOf" srcId="{4D1376E0-30FE-4201-B54A-D9E3BED3C38E}" destId="{0CF9747F-E75D-4EC4-BCD8-BC0B2D4789EA}" srcOrd="0" destOrd="0" presId="urn:microsoft.com/office/officeart/2005/8/layout/hierarchy3"/>
    <dgm:cxn modelId="{4BA505C9-8D05-4753-A385-6DB66E67AC4C}" srcId="{9041AB21-61D5-42AE-8603-E0681EB2437D}" destId="{322DF5B3-1122-4926-A0DD-ACF2724EA2A0}" srcOrd="0" destOrd="0" parTransId="{74974018-7B79-4A9C-A0F7-2AC0D7723912}" sibTransId="{E7BB6849-9793-4E65-8B9B-1645D1213B7E}"/>
    <dgm:cxn modelId="{42B724F7-D621-490D-A1BA-0821F4AE4F48}" type="presOf" srcId="{D556E37A-780B-4649-BC51-CD9464CC9727}" destId="{FCEBD2E6-B634-460D-AB67-75D40E19FCEF}" srcOrd="0" destOrd="1" presId="urn:microsoft.com/office/officeart/2005/8/layout/hierarchy3"/>
    <dgm:cxn modelId="{6A98708D-16BB-4D94-97E3-D34AB3D4CAE8}" type="presParOf" srcId="{D4149718-8382-47A1-AF4B-0292EFCD6113}" destId="{5FA10A6D-3AAA-45FA-82A9-0956DA9381F6}" srcOrd="0" destOrd="0" presId="urn:microsoft.com/office/officeart/2005/8/layout/hierarchy3"/>
    <dgm:cxn modelId="{40B24E59-A55C-4992-9452-154BBDE3300C}" type="presParOf" srcId="{5FA10A6D-3AAA-45FA-82A9-0956DA9381F6}" destId="{D4F8B2E0-1EB2-41A3-A1C8-BDA847AEF1CF}" srcOrd="0" destOrd="0" presId="urn:microsoft.com/office/officeart/2005/8/layout/hierarchy3"/>
    <dgm:cxn modelId="{CCE037AB-54B3-4DD5-950E-AC95AE333051}" type="presParOf" srcId="{D4F8B2E0-1EB2-41A3-A1C8-BDA847AEF1CF}" destId="{0CF9747F-E75D-4EC4-BCD8-BC0B2D4789EA}" srcOrd="0" destOrd="0" presId="urn:microsoft.com/office/officeart/2005/8/layout/hierarchy3"/>
    <dgm:cxn modelId="{71C2E08A-D04F-4789-A8F0-E7E9F8B0DED2}" type="presParOf" srcId="{D4F8B2E0-1EB2-41A3-A1C8-BDA847AEF1CF}" destId="{6F9CD94F-5152-4B05-AC4D-7A89F9B82113}" srcOrd="1" destOrd="0" presId="urn:microsoft.com/office/officeart/2005/8/layout/hierarchy3"/>
    <dgm:cxn modelId="{D3AEC130-82CD-4A76-B686-B271D5ED84EB}" type="presParOf" srcId="{5FA10A6D-3AAA-45FA-82A9-0956DA9381F6}" destId="{E359A211-4EE9-4D37-B4FF-512DBD2B9F48}" srcOrd="1" destOrd="0" presId="urn:microsoft.com/office/officeart/2005/8/layout/hierarchy3"/>
    <dgm:cxn modelId="{CA41BFF1-31E9-481E-8CD1-75266232AEA3}" type="presParOf" srcId="{E359A211-4EE9-4D37-B4FF-512DBD2B9F48}" destId="{2D74F4EE-EBAA-4B2B-8DFC-B4CC95BE1602}" srcOrd="0" destOrd="0" presId="urn:microsoft.com/office/officeart/2005/8/layout/hierarchy3"/>
    <dgm:cxn modelId="{27D63EC7-7987-4B8E-892D-9994D9F892C3}" type="presParOf" srcId="{E359A211-4EE9-4D37-B4FF-512DBD2B9F48}" destId="{FCEBD2E6-B634-460D-AB67-75D40E19FCEF}" srcOrd="1" destOrd="0" presId="urn:microsoft.com/office/officeart/2005/8/layout/hierarchy3"/>
    <dgm:cxn modelId="{9723EE99-42EA-4DAF-8BB9-04D3F7B29237}" type="presParOf" srcId="{E359A211-4EE9-4D37-B4FF-512DBD2B9F48}" destId="{655C9018-531B-4F96-98A5-BD1183BCDFC7}" srcOrd="2" destOrd="0" presId="urn:microsoft.com/office/officeart/2005/8/layout/hierarchy3"/>
    <dgm:cxn modelId="{BE5D91FD-B303-46CD-938C-F1A59454B3EA}" type="presParOf" srcId="{E359A211-4EE9-4D37-B4FF-512DBD2B9F48}" destId="{8ABEFB34-0F39-45A5-8D3E-8753E4F2EBF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747F-E75D-4EC4-BCD8-BC0B2D4789EA}">
      <dsp:nvSpPr>
        <dsp:cNvPr id="0" name=""/>
        <dsp:cNvSpPr/>
      </dsp:nvSpPr>
      <dsp:spPr>
        <a:xfrm>
          <a:off x="435324" y="1372"/>
          <a:ext cx="4310950" cy="800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Parts of a buffer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760" y="24808"/>
        <a:ext cx="4264078" cy="753285"/>
      </dsp:txXfrm>
    </dsp:sp>
    <dsp:sp modelId="{2D74F4EE-EBAA-4B2B-8DFC-B4CC95BE1602}">
      <dsp:nvSpPr>
        <dsp:cNvPr id="0" name=""/>
        <dsp:cNvSpPr/>
      </dsp:nvSpPr>
      <dsp:spPr>
        <a:xfrm>
          <a:off x="866419" y="801530"/>
          <a:ext cx="431095" cy="106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30"/>
              </a:lnTo>
              <a:lnTo>
                <a:pt x="431095" y="10645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D2E6-B634-460D-AB67-75D40E19FCEF}">
      <dsp:nvSpPr>
        <dsp:cNvPr id="0" name=""/>
        <dsp:cNvSpPr/>
      </dsp:nvSpPr>
      <dsp:spPr>
        <a:xfrm>
          <a:off x="1297514" y="1156374"/>
          <a:ext cx="3081858" cy="141937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memory array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Contains data from the disk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086" y="1197946"/>
        <a:ext cx="2998714" cy="1336229"/>
      </dsp:txXfrm>
    </dsp:sp>
    <dsp:sp modelId="{655C9018-531B-4F96-98A5-BD1183BCDFC7}">
      <dsp:nvSpPr>
        <dsp:cNvPr id="0" name=""/>
        <dsp:cNvSpPr/>
      </dsp:nvSpPr>
      <dsp:spPr>
        <a:xfrm>
          <a:off x="866419" y="801530"/>
          <a:ext cx="431095" cy="283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747"/>
              </a:lnTo>
              <a:lnTo>
                <a:pt x="431095" y="283874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EFB34-0F39-45A5-8D3E-8753E4F2EBFC}">
      <dsp:nvSpPr>
        <dsp:cNvPr id="0" name=""/>
        <dsp:cNvSpPr/>
      </dsp:nvSpPr>
      <dsp:spPr>
        <a:xfrm>
          <a:off x="1297514" y="2930591"/>
          <a:ext cx="3097777" cy="141937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buffer header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Identifies the buffer.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086" y="2972163"/>
        <a:ext cx="3014633" cy="1336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The Buffer Cache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The free list is a doubly linked circular list of buffers with a </a:t>
            </a:r>
            <a:r>
              <a:rPr lang="en-US" dirty="0">
                <a:solidFill>
                  <a:srgbClr val="C00000"/>
                </a:solidFill>
              </a:rPr>
              <a:t>dummy buffer header </a:t>
            </a:r>
            <a:r>
              <a:rPr lang="en-US" dirty="0"/>
              <a:t>that marks its beginning and end.</a:t>
            </a:r>
          </a:p>
          <a:p>
            <a:pPr marL="404813" indent="-284163"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3253" y="5770397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Free List of Buffers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FE76EF6-3C3B-403B-BE16-415AB9C153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34018" y="2565355"/>
            <a:ext cx="5181600" cy="287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Every buffer is put on the free list when the system is booted.</a:t>
            </a:r>
          </a:p>
          <a:p>
            <a:pPr marL="404813" indent="-284163" algn="just"/>
            <a:r>
              <a:rPr lang="en-US" sz="2400" dirty="0"/>
              <a:t>The kernel takes a buffer from the </a:t>
            </a:r>
            <a:r>
              <a:rPr lang="en-US" sz="2400" dirty="0">
                <a:solidFill>
                  <a:srgbClr val="C00000"/>
                </a:solidFill>
              </a:rPr>
              <a:t>head of the free list </a:t>
            </a:r>
            <a:r>
              <a:rPr lang="en-US" sz="2400" dirty="0"/>
              <a:t>when it wants any free buffer</a:t>
            </a:r>
          </a:p>
          <a:p>
            <a:pPr marL="404813" indent="-284163"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12490" y="5715743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Free List of Buffers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F735A1-80F9-4477-9B73-9701BCF57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29218" y="2565355"/>
            <a:ext cx="5181600" cy="287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When the kernel returns a buffer to the buffer pool, it usually attaches the buffer to the tail of the free list</a:t>
            </a:r>
          </a:p>
          <a:p>
            <a:pPr marL="404813" indent="-284163" algn="just"/>
            <a:r>
              <a:rPr lang="en-US" sz="2400" dirty="0"/>
              <a:t>The buffers that are closer to the head of the free list have not been used as recently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0462" y="563261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Free List of Buffers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C926BC-5BDF-46A6-8889-B7D1CC0A14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9966" y="2565355"/>
            <a:ext cx="5181600" cy="287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When the kernel </a:t>
            </a:r>
            <a:r>
              <a:rPr lang="en-US" b="1" dirty="0"/>
              <a:t>accesses</a:t>
            </a:r>
            <a:r>
              <a:rPr lang="en-US" dirty="0"/>
              <a:t> a disk block, it searches for a buffer with the appropriate device-block number combination. </a:t>
            </a:r>
          </a:p>
          <a:p>
            <a:pPr marL="404813" indent="-284163" algn="just"/>
            <a:r>
              <a:rPr lang="en-US" dirty="0"/>
              <a:t>Rather than search the entire buffer pool, it organizes the buffers into separate queues, </a:t>
            </a:r>
            <a:r>
              <a:rPr lang="en-US" b="1" dirty="0"/>
              <a:t>hashed</a:t>
            </a:r>
            <a:r>
              <a:rPr lang="en-US" dirty="0"/>
              <a:t> as a function of the device and block number.</a:t>
            </a:r>
          </a:p>
          <a:p>
            <a:pPr marL="404813" indent="-284163" algn="just"/>
            <a:r>
              <a:rPr lang="en-US" dirty="0"/>
              <a:t>The kernel links the buffers on a hash queue into a circular, doubly linked list, similar to the structure of the free list.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Fig. shows buffers on their hash queues</a:t>
            </a:r>
          </a:p>
          <a:p>
            <a:pPr marL="404813" indent="-284163" algn="just"/>
            <a:r>
              <a:rPr lang="en-US" sz="2400" dirty="0"/>
              <a:t>The squares marked 28, 4, and 64 represent buffers on the hash queue for block number 0 modulo 4 .</a:t>
            </a:r>
          </a:p>
          <a:p>
            <a:pPr marL="404813" indent="-284163" algn="just"/>
            <a:r>
              <a:rPr lang="en-US" sz="2400" dirty="0"/>
              <a:t>Each buffer always exists on a hash queue, but there is no significance to its position on the queue.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6235" y="553101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Buffers on the Hash Queues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EB80C9-3D38-401A-AEDF-87F74DB9E7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726110"/>
            <a:ext cx="5181600" cy="255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127908" y="6308209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Structure of the Buffer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85775"/>
            <a:ext cx="7467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The high-level algorithms determine the device number and block number that they wish to access when they attempt to retrieve a block.</a:t>
            </a:r>
          </a:p>
          <a:p>
            <a:pPr marL="404813" indent="-284163" algn="just"/>
            <a:r>
              <a:rPr lang="en-US" dirty="0"/>
              <a:t>For example, if a process wants to read data from a file, the kernel determines which file system contains the file and which block in the file system contains the data</a:t>
            </a:r>
          </a:p>
          <a:p>
            <a:pPr marL="404813" indent="-284163" algn="just"/>
            <a:r>
              <a:rPr lang="en-US" dirty="0"/>
              <a:t>When about to </a:t>
            </a:r>
            <a:r>
              <a:rPr lang="en-US" dirty="0">
                <a:solidFill>
                  <a:srgbClr val="C00000"/>
                </a:solidFill>
              </a:rPr>
              <a:t>read data </a:t>
            </a:r>
            <a:r>
              <a:rPr lang="en-US" dirty="0"/>
              <a:t>from a particular disk block, the kernel checks whether the block is in the buffer pool and, if it is not there, assigns it a free buffer.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When about to </a:t>
            </a:r>
            <a:r>
              <a:rPr lang="en-US" dirty="0">
                <a:solidFill>
                  <a:srgbClr val="C00000"/>
                </a:solidFill>
              </a:rPr>
              <a:t>write data </a:t>
            </a:r>
            <a:r>
              <a:rPr lang="en-US" dirty="0"/>
              <a:t>to a particular disk block, the kernel checks whether the block is in the buffer pool</a:t>
            </a:r>
          </a:p>
          <a:p>
            <a:pPr marL="404813" indent="-284163" algn="just"/>
            <a:r>
              <a:rPr lang="en-US" dirty="0"/>
              <a:t>if not, assigns a free buffer for that block. The algorithms for reading and writing disk blocks use the algorithm </a:t>
            </a:r>
            <a:r>
              <a:rPr lang="en-US" b="1" dirty="0" err="1"/>
              <a:t>getblk</a:t>
            </a:r>
            <a:r>
              <a:rPr lang="en-US" dirty="0"/>
              <a:t> to allocate buffers from the pool.</a:t>
            </a:r>
          </a:p>
          <a:p>
            <a:pPr marL="404813" indent="-284163" algn="just"/>
            <a:r>
              <a:rPr lang="en-US" dirty="0"/>
              <a:t>When the kernel finishes using the buffer, it releases the buffer according to algorithm </a:t>
            </a:r>
            <a:r>
              <a:rPr lang="en-US" b="1" dirty="0" err="1"/>
              <a:t>brelse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4813" indent="-284163" algn="just"/>
            <a:r>
              <a:rPr lang="en-US" sz="2400" dirty="0"/>
              <a:t>We have five scenarios the kernel may follow in </a:t>
            </a:r>
            <a:r>
              <a:rPr lang="en-US" sz="2400" b="1" dirty="0" err="1"/>
              <a:t>getblk</a:t>
            </a:r>
            <a:r>
              <a:rPr lang="en-US" sz="2400" dirty="0"/>
              <a:t> to allocate a buffer for a disk block.</a:t>
            </a:r>
          </a:p>
          <a:p>
            <a:pPr marL="465138" indent="-344488" algn="just">
              <a:buFont typeface="+mj-lt"/>
              <a:buAutoNum type="arabicParenR"/>
            </a:pPr>
            <a:r>
              <a:rPr lang="en-US" sz="2400" dirty="0"/>
              <a:t>The kernel </a:t>
            </a:r>
            <a:r>
              <a:rPr lang="en-US" sz="2400" b="1" dirty="0"/>
              <a:t>finds</a:t>
            </a:r>
            <a:r>
              <a:rPr lang="en-US" sz="2400" dirty="0"/>
              <a:t> the block on its hash queue, and its buffer is free.</a:t>
            </a:r>
          </a:p>
          <a:p>
            <a:pPr marL="465138" indent="-344488" algn="just">
              <a:buFont typeface="+mj-lt"/>
              <a:buAutoNum type="arabicParenR"/>
            </a:pPr>
            <a:r>
              <a:rPr lang="en-US" sz="2400" dirty="0"/>
              <a:t>The kernel </a:t>
            </a:r>
            <a:r>
              <a:rPr lang="en-US" sz="2400" b="1" dirty="0"/>
              <a:t>cannot find </a:t>
            </a:r>
            <a:r>
              <a:rPr lang="en-US" sz="2400" dirty="0"/>
              <a:t>the block on the hash queue, so it allocates a buffer from the free list.</a:t>
            </a:r>
          </a:p>
          <a:p>
            <a:pPr marL="465138" indent="-344488" algn="just">
              <a:buFont typeface="+mj-lt"/>
              <a:buAutoNum type="arabicParenR"/>
            </a:pPr>
            <a:r>
              <a:rPr lang="en-US" sz="2400" dirty="0"/>
              <a:t>The kernel </a:t>
            </a:r>
            <a:r>
              <a:rPr lang="en-US" sz="2400" b="1" dirty="0"/>
              <a:t>cannot find </a:t>
            </a:r>
            <a:r>
              <a:rPr lang="en-US" sz="2400" dirty="0"/>
              <a:t>the block on the hash queue and, in attempting to allocate a buffer from the free list (as in scenario 2), finds a buffer on the free list that has been marked </a:t>
            </a:r>
            <a:r>
              <a:rPr lang="en-US" sz="2400" b="1" dirty="0"/>
              <a:t>delayed write</a:t>
            </a:r>
            <a:r>
              <a:rPr lang="en-US" sz="2400" dirty="0"/>
              <a:t>. The kernel must write the delayed write buffer to disk and allocate another buffer.</a:t>
            </a:r>
          </a:p>
          <a:p>
            <a:pPr marL="465138" indent="-344488" algn="just">
              <a:buFont typeface="+mj-lt"/>
              <a:buAutoNum type="arabicParenR"/>
            </a:pPr>
            <a:r>
              <a:rPr lang="en-US" sz="2400" dirty="0"/>
              <a:t>The kernel </a:t>
            </a:r>
            <a:r>
              <a:rPr lang="en-US" sz="2400" b="1" dirty="0"/>
              <a:t>cannot find </a:t>
            </a:r>
            <a:r>
              <a:rPr lang="en-US" sz="2400" dirty="0"/>
              <a:t>the block on the hash queue, and the free list of buffers is </a:t>
            </a:r>
            <a:r>
              <a:rPr lang="en-US" sz="2400" b="1" dirty="0"/>
              <a:t>empty</a:t>
            </a:r>
            <a:r>
              <a:rPr lang="en-US" sz="2400" dirty="0"/>
              <a:t>.</a:t>
            </a:r>
          </a:p>
          <a:p>
            <a:pPr marL="465138" indent="-344488" algn="just">
              <a:buFont typeface="+mj-lt"/>
              <a:buAutoNum type="arabicParenR"/>
            </a:pPr>
            <a:r>
              <a:rPr lang="en-US" sz="2400" dirty="0"/>
              <a:t>The kernel </a:t>
            </a:r>
            <a:r>
              <a:rPr lang="en-US" sz="2400" b="1" dirty="0"/>
              <a:t>finds</a:t>
            </a:r>
            <a:r>
              <a:rPr lang="en-US" sz="2400" dirty="0"/>
              <a:t> the block on the hash queue, but its buffer is currently </a:t>
            </a:r>
            <a:r>
              <a:rPr lang="en-US" sz="2400" b="1" dirty="0"/>
              <a:t>busy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b="1" dirty="0"/>
              <a:t>Scenario I: </a:t>
            </a:r>
            <a:r>
              <a:rPr lang="en-US" dirty="0"/>
              <a:t>The kernel </a:t>
            </a:r>
            <a:r>
              <a:rPr lang="en-US" b="1" dirty="0"/>
              <a:t>finds</a:t>
            </a:r>
            <a:r>
              <a:rPr lang="en-US" dirty="0"/>
              <a:t> the block on its hash queue, and its buffer is free.</a:t>
            </a:r>
          </a:p>
          <a:p>
            <a:pPr marL="344488" indent="-284163" algn="just"/>
            <a:r>
              <a:rPr lang="en-US" dirty="0"/>
              <a:t>The kernel </a:t>
            </a:r>
            <a:r>
              <a:rPr lang="en-US" b="1" dirty="0"/>
              <a:t>searches</a:t>
            </a:r>
            <a:r>
              <a:rPr lang="en-US" dirty="0"/>
              <a:t> for a block in the buffer pool by its device-block number combination and </a:t>
            </a:r>
            <a:r>
              <a:rPr lang="en-US" b="1" dirty="0"/>
              <a:t>finds</a:t>
            </a:r>
            <a:r>
              <a:rPr lang="en-US" dirty="0"/>
              <a:t> the hash queue that should contain the block. </a:t>
            </a:r>
          </a:p>
          <a:p>
            <a:pPr marL="344488" indent="-284163" algn="just"/>
            <a:r>
              <a:rPr lang="en-US" dirty="0"/>
              <a:t>The kernel checks that the buffer is </a:t>
            </a:r>
            <a:r>
              <a:rPr lang="en-US" b="1" dirty="0"/>
              <a:t>free</a:t>
            </a:r>
            <a:r>
              <a:rPr lang="en-US" dirty="0"/>
              <a:t> and, if so, marks the buffer </a:t>
            </a:r>
            <a:r>
              <a:rPr lang="en-US" b="1" dirty="0"/>
              <a:t>busy</a:t>
            </a:r>
            <a:r>
              <a:rPr lang="en-US" dirty="0"/>
              <a:t> so that other processes cannot access it.</a:t>
            </a:r>
          </a:p>
          <a:p>
            <a:pPr marL="344488" indent="-284163" algn="just"/>
            <a:r>
              <a:rPr lang="en-US" dirty="0"/>
              <a:t>Other process trying to access the same block =&gt; </a:t>
            </a:r>
            <a:r>
              <a:rPr lang="en-US" b="1" dirty="0"/>
              <a:t>Sleep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Buffer Cache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3255" cy="4351338"/>
          </a:xfrm>
        </p:spPr>
        <p:txBody>
          <a:bodyPr>
            <a:normAutofit/>
          </a:bodyPr>
          <a:lstStyle/>
          <a:p>
            <a:pPr marL="225425" indent="-225425" algn="just"/>
            <a:r>
              <a:rPr lang="en-US" sz="2600" dirty="0"/>
              <a:t>The kernel could read and write directly to and from the disk for all file system accesses.</a:t>
            </a:r>
          </a:p>
          <a:p>
            <a:pPr marL="225425" indent="-225425" algn="just"/>
            <a:r>
              <a:rPr lang="en-US" sz="2600" dirty="0"/>
              <a:t>System response time and throughput would be poor because of the slow disk transfer rate.</a:t>
            </a:r>
          </a:p>
          <a:p>
            <a:pPr marL="225425" indent="-225425" algn="just">
              <a:buNone/>
            </a:pP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2060" y="319092"/>
            <a:ext cx="6200591" cy="585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83669" y="6308209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The Unix Operating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55182" cy="1325563"/>
          </a:xfrm>
        </p:spPr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2C7743-8A0F-4B6E-BB85-AE9326DD0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48932"/>
          <a:stretch/>
        </p:blipFill>
        <p:spPr bwMode="auto">
          <a:xfrm>
            <a:off x="6808022" y="2663989"/>
            <a:ext cx="4923890" cy="3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733DF-C4A5-434C-A973-CDA8DF7588E2}"/>
              </a:ext>
            </a:extLst>
          </p:cNvPr>
          <p:cNvSpPr txBox="1"/>
          <p:nvPr/>
        </p:nvSpPr>
        <p:spPr>
          <a:xfrm>
            <a:off x="4267200" y="1931493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requires block number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8A1D9E-8B9C-4B12-8853-A9AEF4753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52392"/>
          <a:stretch/>
        </p:blipFill>
        <p:spPr bwMode="auto">
          <a:xfrm>
            <a:off x="792359" y="2910962"/>
            <a:ext cx="4923891" cy="33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09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b="1" dirty="0"/>
              <a:t>Scenario II: </a:t>
            </a:r>
            <a:r>
              <a:rPr lang="en-US" dirty="0"/>
              <a:t>The kernel </a:t>
            </a:r>
            <a:r>
              <a:rPr lang="en-US" b="1" dirty="0"/>
              <a:t>cannot find</a:t>
            </a:r>
            <a:r>
              <a:rPr lang="en-US" dirty="0"/>
              <a:t> the block on the hash queue, so it allocates a buffer from the free list.</a:t>
            </a:r>
          </a:p>
          <a:p>
            <a:pPr marL="404813" indent="-344488" algn="just"/>
            <a:r>
              <a:rPr lang="en-US" dirty="0"/>
              <a:t>The kernel searches the hash queue that should contain the block but fails to find it there.</a:t>
            </a:r>
          </a:p>
          <a:p>
            <a:pPr marL="404813" indent="-344488" algn="just"/>
            <a:r>
              <a:rPr lang="en-US" dirty="0"/>
              <a:t>So the kernel removes the first buffer from the free list.</a:t>
            </a:r>
          </a:p>
          <a:p>
            <a:pPr marL="862013" lvl="1" indent="-344488" algn="just"/>
            <a:r>
              <a:rPr lang="en-US" dirty="0"/>
              <a:t>If the buffer has not been marked for a delayed write.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16636" cy="1325563"/>
          </a:xfrm>
        </p:spPr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7C1260-BB76-4E97-91E2-8213D42C8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49021"/>
          <a:stretch/>
        </p:blipFill>
        <p:spPr bwMode="auto">
          <a:xfrm>
            <a:off x="6039741" y="2675268"/>
            <a:ext cx="5289287" cy="361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3D158-DA46-4201-8148-6A79554D6546}"/>
              </a:ext>
            </a:extLst>
          </p:cNvPr>
          <p:cNvSpPr txBox="1"/>
          <p:nvPr/>
        </p:nvSpPr>
        <p:spPr>
          <a:xfrm>
            <a:off x="4097796" y="1813646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requires block number 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C29BB0-BB47-4C99-BEA0-1B94CD949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5703" b="50979"/>
          <a:stretch/>
        </p:blipFill>
        <p:spPr bwMode="auto">
          <a:xfrm>
            <a:off x="526474" y="2898869"/>
            <a:ext cx="4987636" cy="34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96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sz="2400" b="1" dirty="0"/>
              <a:t>Scenario III: </a:t>
            </a:r>
            <a:r>
              <a:rPr lang="en-US" sz="2400" dirty="0"/>
              <a:t>The kernel </a:t>
            </a:r>
            <a:r>
              <a:rPr lang="en-US" sz="2400" b="1" dirty="0"/>
              <a:t>cannot find the block</a:t>
            </a:r>
            <a:r>
              <a:rPr lang="en-US" sz="2400" dirty="0"/>
              <a:t> on the hash queue and, in attempting to allocate a buffer from the free list, finds a buffer on the free list that has been marked delayed write.</a:t>
            </a:r>
          </a:p>
          <a:p>
            <a:pPr marL="344488" indent="-284163" algn="just"/>
            <a:r>
              <a:rPr lang="en-US" sz="2400" dirty="0"/>
              <a:t>The kernel also has to allocate a buffer from the free list. However, it discovers that the buffer it removes from the free list has been marked for </a:t>
            </a:r>
            <a:r>
              <a:rPr lang="en-US" sz="2400" b="1" dirty="0"/>
              <a:t>delayed write</a:t>
            </a:r>
            <a:r>
              <a:rPr lang="en-US" sz="2400" dirty="0"/>
              <a:t>, so it must write the contents of the buffer to disk before using the buffer.</a:t>
            </a:r>
          </a:p>
          <a:p>
            <a:pPr marL="344488" indent="-284163" algn="just"/>
            <a:r>
              <a:rPr lang="en-US" sz="2400" dirty="0"/>
              <a:t>The kernel removes it from the free list, starts write operations to disk for the blocks</a:t>
            </a:r>
          </a:p>
          <a:p>
            <a:pPr marL="344488" indent="-284163" algn="just"/>
            <a:r>
              <a:rPr lang="en-US" sz="2400" dirty="0"/>
              <a:t>The kernel tries to allocate another buffer from the free list</a:t>
            </a:r>
          </a:p>
          <a:p>
            <a:pPr marL="344488" indent="-284163" algn="just"/>
            <a:r>
              <a:rPr lang="en-US" sz="2400" dirty="0"/>
              <a:t>When the write completes, the kernel releases the buffer and places it at the head of the free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07400" cy="1325563"/>
          </a:xfrm>
        </p:spPr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78455" cy="4351338"/>
          </a:xfrm>
        </p:spPr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dirty="0"/>
              <a:t>The kernel searches for block number 18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000E84-E33E-4EB5-AD44-43FD4372AC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/>
          <a:srcRect t="54553"/>
          <a:stretch/>
        </p:blipFill>
        <p:spPr bwMode="auto">
          <a:xfrm>
            <a:off x="6451223" y="2982384"/>
            <a:ext cx="5352421" cy="304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6ACEDD1-2CEE-4C05-9D7D-5C36E703E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8486"/>
          <a:stretch/>
        </p:blipFill>
        <p:spPr bwMode="auto">
          <a:xfrm>
            <a:off x="586561" y="2982384"/>
            <a:ext cx="5352421" cy="344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235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60325" indent="0" algn="just">
              <a:buNone/>
            </a:pPr>
            <a:r>
              <a:rPr lang="en-US" b="1" dirty="0"/>
              <a:t>Scenario IV: </a:t>
            </a:r>
            <a:r>
              <a:rPr lang="en-US" dirty="0"/>
              <a:t>The kernel cannot find the block on the hash queue, and the free list of buffers is empty.</a:t>
            </a:r>
          </a:p>
          <a:p>
            <a:pPr marL="284163" indent="-223838" algn="just"/>
            <a:r>
              <a:rPr lang="en-US" dirty="0"/>
              <a:t>The kernel cannot find the disk block on its hash queue, so it attempts to allocate a new buffer from the free list. </a:t>
            </a:r>
          </a:p>
          <a:p>
            <a:pPr marL="284163" indent="-223838" algn="just"/>
            <a:r>
              <a:rPr lang="en-US" dirty="0"/>
              <a:t>However, no buffers are available on the free list, so process goes to sleep until another process executes algorithm </a:t>
            </a:r>
            <a:r>
              <a:rPr lang="en-US" b="1" dirty="0" err="1"/>
              <a:t>brelse</a:t>
            </a:r>
            <a:r>
              <a:rPr lang="en-US" dirty="0"/>
              <a:t>, freeing a buffer.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1694A1-FC4C-4063-ACFC-09B9A16FE7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031576"/>
            <a:ext cx="5181600" cy="39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325" indent="0" algn="just">
              <a:buNone/>
            </a:pPr>
            <a:r>
              <a:rPr lang="en-US" sz="2400" b="1" dirty="0"/>
              <a:t>Scenario IV: </a:t>
            </a:r>
            <a:r>
              <a:rPr lang="en-US" sz="2400" dirty="0"/>
              <a:t>The kernel cannot find the block on the hash queue, and the free list of buffers is empty.</a:t>
            </a:r>
          </a:p>
          <a:p>
            <a:pPr marL="284163" indent="-223838" algn="just"/>
            <a:r>
              <a:rPr lang="en-US" sz="2400" dirty="0"/>
              <a:t>When the kernel schedules process A, it must search the hash queue again for the block. </a:t>
            </a:r>
          </a:p>
          <a:p>
            <a:pPr marL="284163" indent="-223838" algn="just"/>
            <a:r>
              <a:rPr lang="en-US" sz="2400" dirty="0"/>
              <a:t>It cannot allocate a buffer immediately from the free list, because it is possible that several processes were waiting for a free buffer and that one of them allocated a newly freed buffer for the target block sought by process 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9400" y="6387234"/>
            <a:ext cx="29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for Free Buffer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4F138A-A22D-492E-956C-B3538FC940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2954"/>
          <a:stretch>
            <a:fillRect/>
          </a:stretch>
        </p:blipFill>
        <p:spPr bwMode="auto">
          <a:xfrm>
            <a:off x="6917279" y="1334148"/>
            <a:ext cx="4591230" cy="505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b="1" dirty="0"/>
              <a:t>Scenario V: </a:t>
            </a:r>
            <a:r>
              <a:rPr lang="en-US" dirty="0"/>
              <a:t>The kernel finds the block on the hash queue, but its buffer is </a:t>
            </a:r>
            <a:r>
              <a:rPr lang="en-US" dirty="0">
                <a:solidFill>
                  <a:srgbClr val="C00000"/>
                </a:solidFill>
              </a:rPr>
              <a:t>currently busy</a:t>
            </a:r>
            <a:r>
              <a:rPr lang="en-US" dirty="0"/>
              <a:t>.</a:t>
            </a:r>
          </a:p>
          <a:p>
            <a:pPr marL="344488" indent="-284163" algn="just"/>
            <a:r>
              <a:rPr lang="en-US" dirty="0"/>
              <a:t>It involves complex relationships between several processes.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A201BF-57E2-49F1-A33D-E9612048FC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266" y="2160910"/>
            <a:ext cx="5084534" cy="361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60325" indent="0" algn="just">
              <a:lnSpc>
                <a:spcPct val="120000"/>
              </a:lnSpc>
              <a:buNone/>
            </a:pPr>
            <a:r>
              <a:rPr lang="en-US" b="1" dirty="0"/>
              <a:t>Scenario V</a:t>
            </a:r>
          </a:p>
          <a:p>
            <a:pPr marL="344488" indent="-284163" algn="just">
              <a:lnSpc>
                <a:spcPct val="120000"/>
              </a:lnSpc>
            </a:pPr>
            <a:r>
              <a:rPr lang="en-US" dirty="0"/>
              <a:t>If process A attempts to read a disk block and allocates buffer as in scenario II, suppose it will sleep while it waits for the I/O transmission from disk, to complete.</a:t>
            </a:r>
          </a:p>
          <a:p>
            <a:pPr marL="344488" indent="-284163" algn="just">
              <a:lnSpc>
                <a:spcPct val="120000"/>
              </a:lnSpc>
            </a:pPr>
            <a:r>
              <a:rPr lang="en-US" dirty="0"/>
              <a:t>While process A sleeps, suppose the kernel schedules a second process, B, which tries to access the disk block whose buffer was just locked by process A. </a:t>
            </a:r>
          </a:p>
          <a:p>
            <a:pPr marL="344488" indent="-284163" algn="just">
              <a:lnSpc>
                <a:spcPct val="120000"/>
              </a:lnSpc>
            </a:pPr>
            <a:r>
              <a:rPr lang="en-US" dirty="0"/>
              <a:t>Process B (going through scenario 5) will find the locked block on the hash queue.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6406" y="642223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Race for a Locked Buffer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6C61CA1-B21E-4526-9EED-4601D17815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2443" y="1234213"/>
            <a:ext cx="4763775" cy="520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b="1" dirty="0"/>
              <a:t>Scenario V</a:t>
            </a:r>
          </a:p>
          <a:p>
            <a:pPr marL="344488" indent="-284163" algn="just"/>
            <a:r>
              <a:rPr lang="en-US" dirty="0"/>
              <a:t>Since it is illegal to use a locked buffer and it is illegal to allocate a second buffer for a disk block, process B marks the buffer "in demand" and then sleeps and waits for process A to release the buffer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4644" y="6475247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Race for a Locked Buffer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2415B9-85C8-4897-B9D5-B3AB39FACB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24401" y="1335916"/>
            <a:ext cx="4731526" cy="517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Buffer Cache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2564" cy="4351338"/>
          </a:xfrm>
        </p:spPr>
        <p:txBody>
          <a:bodyPr>
            <a:normAutofit/>
          </a:bodyPr>
          <a:lstStyle/>
          <a:p>
            <a:pPr marL="225425" indent="-225425" algn="just"/>
            <a:r>
              <a:rPr lang="en-US" sz="2600" dirty="0"/>
              <a:t>The kernel therefore attempts to minimize the frequency of disk access by keeping a pool of internal data buffers, called the </a:t>
            </a:r>
            <a:r>
              <a:rPr lang="en-US" sz="2600" dirty="0">
                <a:solidFill>
                  <a:srgbClr val="C00000"/>
                </a:solidFill>
              </a:rPr>
              <a:t>buffer cache</a:t>
            </a:r>
            <a:r>
              <a:rPr lang="en-US" sz="26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2059" y="365125"/>
            <a:ext cx="6200591" cy="585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02142" y="6382039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The Unix Operating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325" indent="0" algn="just">
              <a:buNone/>
            </a:pPr>
            <a:r>
              <a:rPr lang="en-US" sz="2400" b="1" dirty="0"/>
              <a:t>Scenario V</a:t>
            </a:r>
          </a:p>
          <a:p>
            <a:pPr marL="344488" indent="-284163" algn="just"/>
            <a:r>
              <a:rPr lang="en-US" sz="2000" dirty="0"/>
              <a:t>Process A will eventually release the buffer and notice that the buffer is “in demand”. It awakens all processes sleeping on the event "the buffer becomes free,“ including process B. </a:t>
            </a:r>
          </a:p>
          <a:p>
            <a:pPr marL="344488" indent="-284163" algn="just"/>
            <a:r>
              <a:rPr lang="en-US" sz="2000" dirty="0"/>
              <a:t>When the kernel again schedules process B, process B </a:t>
            </a:r>
            <a:r>
              <a:rPr lang="en-US" sz="2000" dirty="0">
                <a:solidFill>
                  <a:srgbClr val="C00000"/>
                </a:solidFill>
              </a:rPr>
              <a:t>must verify that the buffer is free</a:t>
            </a:r>
            <a:r>
              <a:rPr lang="en-US" sz="2000" dirty="0"/>
              <a:t>. </a:t>
            </a:r>
          </a:p>
          <a:p>
            <a:pPr marL="344488" indent="-284163" algn="just"/>
            <a:r>
              <a:rPr lang="en-US" sz="2000" dirty="0"/>
              <a:t>Another process, C, may have been waiting for the same buffer, and the kernel may have scheduled C to run before process B; process C may have gone to sleep leaving the buffer locked. </a:t>
            </a:r>
          </a:p>
          <a:p>
            <a:pPr marL="344488" indent="-284163" algn="just"/>
            <a:r>
              <a:rPr lang="en-US" sz="2000" dirty="0"/>
              <a:t>Hence, </a:t>
            </a:r>
            <a:r>
              <a:rPr lang="en-US" sz="2000" dirty="0">
                <a:solidFill>
                  <a:srgbClr val="C00000"/>
                </a:solidFill>
              </a:rPr>
              <a:t>process B must check that the block is indeed free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6334" y="6464877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Race for a Locked Buffer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2415B9-85C8-4897-B9D5-B3AB39FACB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0152" y="1195234"/>
            <a:ext cx="4846902" cy="529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757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Scenarios for retrieval of a buffer</a:t>
            </a:r>
            <a:endParaRPr lang="en-IN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325" indent="0" algn="just">
              <a:buNone/>
            </a:pPr>
            <a:r>
              <a:rPr lang="en-US" sz="2000" b="1" dirty="0"/>
              <a:t>Scenario V</a:t>
            </a:r>
          </a:p>
          <a:p>
            <a:pPr marL="344488" indent="-284163" algn="just"/>
            <a:r>
              <a:rPr lang="en-US" sz="2000" dirty="0"/>
              <a:t>Process B must also </a:t>
            </a:r>
            <a:r>
              <a:rPr lang="en-US" sz="2000" dirty="0">
                <a:solidFill>
                  <a:srgbClr val="C00000"/>
                </a:solidFill>
              </a:rPr>
              <a:t>verify that the buffer contains the disk block that it originally requested,</a:t>
            </a:r>
            <a:r>
              <a:rPr lang="en-US" sz="2000" dirty="0"/>
              <a:t> because process C may have allocated the buffer to another, block, as in scenario 2. </a:t>
            </a:r>
          </a:p>
          <a:p>
            <a:pPr marL="344488" indent="-284163" algn="just"/>
            <a:r>
              <a:rPr lang="en-US" sz="2000" dirty="0"/>
              <a:t>When process B executes, it may find that it had been, </a:t>
            </a:r>
            <a:r>
              <a:rPr lang="en-US" sz="2000" dirty="0">
                <a:solidFill>
                  <a:srgbClr val="C00000"/>
                </a:solidFill>
              </a:rPr>
              <a:t>waiting for the wrong buffer</a:t>
            </a:r>
            <a:r>
              <a:rPr lang="en-US" sz="2000" dirty="0"/>
              <a:t>, so it must search for the block again: If it were to allocate a buffer automatically from the free list, it would miss the possibility that another process just allocated a buffer for the block.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7862" y="6395027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Race for a Locked Buffer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2415B9-85C8-4897-B9D5-B3AB39FACB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2909" y="1280957"/>
            <a:ext cx="4768472" cy="521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25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6B585-E717-447D-A88D-33F723C8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38600" cy="1325563"/>
          </a:xfrm>
        </p:spPr>
        <p:txBody>
          <a:bodyPr>
            <a:noAutofit/>
          </a:bodyPr>
          <a:lstStyle/>
          <a:p>
            <a:r>
              <a:rPr lang="en-IN" sz="3200" dirty="0"/>
              <a:t>Algorithm for Buffer Allocation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77CECB-DD18-46EF-B30D-5FEF84AB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290" y="83127"/>
            <a:ext cx="5061527" cy="6755168"/>
          </a:xfrm>
        </p:spPr>
      </p:pic>
    </p:spTree>
    <p:extLst>
      <p:ext uri="{BB962C8B-B14F-4D97-AF65-F5344CB8AC3E}">
        <p14:creationId xmlns:p14="http://schemas.microsoft.com/office/powerpoint/2010/main" val="30861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8907B-2620-4AA5-A869-2BD39D35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Releasing a buffer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F957AF-246D-4388-968F-5CC18B99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06" y="1825625"/>
            <a:ext cx="6517788" cy="4351338"/>
          </a:xfrm>
        </p:spPr>
      </p:pic>
    </p:spTree>
    <p:extLst>
      <p:ext uri="{BB962C8B-B14F-4D97-AF65-F5344CB8AC3E}">
        <p14:creationId xmlns:p14="http://schemas.microsoft.com/office/powerpoint/2010/main" val="369861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24B2-BCFE-49AD-9403-ACF1A0A9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disk blocks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6AD23-A5AD-4A2F-BD9E-CCE27A981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975" y="1825625"/>
            <a:ext cx="5474049" cy="4351338"/>
          </a:xfrm>
        </p:spPr>
      </p:pic>
    </p:spTree>
    <p:extLst>
      <p:ext uri="{BB962C8B-B14F-4D97-AF65-F5344CB8AC3E}">
        <p14:creationId xmlns:p14="http://schemas.microsoft.com/office/powerpoint/2010/main" val="266430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EBFC8-6509-4187-BE2B-87CF8C50D8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78910" y="55614"/>
            <a:ext cx="4962236" cy="6746771"/>
          </a:xfrm>
        </p:spPr>
      </p:pic>
    </p:spTree>
    <p:extLst>
      <p:ext uri="{BB962C8B-B14F-4D97-AF65-F5344CB8AC3E}">
        <p14:creationId xmlns:p14="http://schemas.microsoft.com/office/powerpoint/2010/main" val="6348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EC2D9-FD6A-4E25-9043-1C12F70A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disk blocks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8870D-D783-44AB-B62B-473B2740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044" y="1825625"/>
            <a:ext cx="5291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4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Advantages and disadvantages of buffer cache</a:t>
            </a:r>
            <a:endParaRPr lang="en-IN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>
              <a:buNone/>
            </a:pPr>
            <a:r>
              <a:rPr lang="en-US" b="1" dirty="0"/>
              <a:t>Advantages: </a:t>
            </a:r>
          </a:p>
          <a:p>
            <a:pPr marL="404813" indent="-284163" algn="just"/>
            <a:r>
              <a:rPr lang="en-US" dirty="0"/>
              <a:t>Increase throughput and decrease response time</a:t>
            </a:r>
          </a:p>
          <a:p>
            <a:pPr marL="404813" indent="-284163" algn="just"/>
            <a:r>
              <a:rPr lang="en-US" dirty="0"/>
              <a:t>Allows uniform disk access</a:t>
            </a:r>
          </a:p>
          <a:p>
            <a:pPr marL="404813" indent="-284163" algn="just"/>
            <a:r>
              <a:rPr lang="en-US" dirty="0"/>
              <a:t>No alignment restrictions on user processes doing I/O</a:t>
            </a:r>
          </a:p>
          <a:p>
            <a:pPr marL="862013" lvl="1" indent="-284163" algn="just"/>
            <a:r>
              <a:rPr lang="en-US" dirty="0"/>
              <a:t>Kernel aligns data internally</a:t>
            </a:r>
          </a:p>
          <a:p>
            <a:pPr marL="404813" indent="-284163" algn="just"/>
            <a:r>
              <a:rPr lang="en-US" dirty="0"/>
              <a:t>Reduce the amount of disk traffic (less disk access)</a:t>
            </a:r>
          </a:p>
          <a:p>
            <a:pPr marL="862013" lvl="1" indent="-284163" algn="just"/>
            <a:r>
              <a:rPr lang="en-US" dirty="0"/>
              <a:t>Delayed-write</a:t>
            </a:r>
          </a:p>
          <a:p>
            <a:pPr marL="404813" indent="-284163" algn="just"/>
            <a:r>
              <a:rPr lang="en-US" dirty="0"/>
              <a:t>Insure file system integrity</a:t>
            </a:r>
          </a:p>
          <a:p>
            <a:pPr marL="862013" lvl="1" indent="-284163" algn="just"/>
            <a:r>
              <a:rPr lang="en-US" dirty="0"/>
              <a:t>A common, single image of disk blocks contained in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Advantages and disadvantages of buffer cache</a:t>
            </a:r>
            <a:endParaRPr lang="en-IN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>
              <a:buNone/>
            </a:pPr>
            <a:r>
              <a:rPr lang="en-US" b="1" dirty="0"/>
              <a:t>Disadvantages:</a:t>
            </a:r>
            <a:endParaRPr lang="en-US" dirty="0"/>
          </a:p>
          <a:p>
            <a:pPr marL="404813" indent="-284163" algn="just"/>
            <a:r>
              <a:rPr lang="en-US" dirty="0"/>
              <a:t>Take time to write data on disk</a:t>
            </a:r>
          </a:p>
          <a:p>
            <a:pPr marL="404813" indent="-284163" algn="just"/>
            <a:r>
              <a:rPr lang="en-US" dirty="0"/>
              <a:t>Lost data from buffers (system crashes, delayed write)</a:t>
            </a:r>
          </a:p>
          <a:p>
            <a:pPr marL="404813" indent="-284163" algn="just"/>
            <a:r>
              <a:rPr lang="en-US" dirty="0"/>
              <a:t>Require extra data copy</a:t>
            </a:r>
          </a:p>
          <a:p>
            <a:pPr marL="404813" indent="-284163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The buffer algorithms combine several simple ideas to provide a sophisticated caching mechanism. </a:t>
            </a:r>
          </a:p>
          <a:p>
            <a:pPr marL="404813" indent="-284163" algn="just"/>
            <a:r>
              <a:rPr lang="en-US" dirty="0"/>
              <a:t>The kernel uses the </a:t>
            </a:r>
            <a:r>
              <a:rPr lang="en-US" dirty="0">
                <a:solidFill>
                  <a:srgbClr val="FF0000"/>
                </a:solidFill>
              </a:rPr>
              <a:t>least-recently-used replacement </a:t>
            </a:r>
            <a:r>
              <a:rPr lang="en-US" dirty="0"/>
              <a:t>algorithm to keep blocks in the buffer cache, assuming that blocks that were recently accessed are likely to be accessed again soon.</a:t>
            </a:r>
          </a:p>
          <a:p>
            <a:pPr marL="404813" indent="-284163"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hash function and hash queues </a:t>
            </a:r>
            <a:r>
              <a:rPr lang="en-US" dirty="0"/>
              <a:t>enable the kernel to find particular blocks quickly, and use of doubly linked lists makes it-easy to remove buffers from the lists.</a:t>
            </a:r>
          </a:p>
          <a:p>
            <a:pPr marL="404813" indent="-284163"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locking mechanism </a:t>
            </a:r>
            <a:r>
              <a:rPr lang="en-US" dirty="0"/>
              <a:t>ensures that only one process at a time manipulates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Buffer Cache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B057A-2D6A-4FF9-BE63-C0575F9B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When reading data from the disk, the kernel attempts to read from the buffer cache. </a:t>
            </a:r>
            <a:endParaRPr lang="en-IN" sz="2400" dirty="0"/>
          </a:p>
          <a:p>
            <a:pPr lvl="0"/>
            <a:r>
              <a:rPr lang="en-US" sz="2400" b="0" dirty="0"/>
              <a:t>If the data is already in the cache? </a:t>
            </a:r>
            <a:endParaRPr lang="en-IN" sz="2400" b="0" dirty="0"/>
          </a:p>
          <a:p>
            <a:pPr lvl="1"/>
            <a:r>
              <a:rPr lang="en-US" sz="2000" dirty="0"/>
              <a:t>If yes, the kernel does not have to read from the disk. </a:t>
            </a:r>
            <a:endParaRPr lang="en-IN" sz="2000" dirty="0"/>
          </a:p>
          <a:p>
            <a:pPr lvl="1"/>
            <a:r>
              <a:rPr lang="en-US" sz="2000" dirty="0"/>
              <a:t>If No, the kernel reads the data from the disk and caches it.</a:t>
            </a:r>
            <a:endParaRPr lang="en-IN" sz="2000" dirty="0"/>
          </a:p>
          <a:p>
            <a:pPr lvl="0"/>
            <a:r>
              <a:rPr lang="en-US" sz="2400" dirty="0"/>
              <a:t>Data being written to disk is cached so that it will be there if the kernel later tries to read it.</a:t>
            </a:r>
            <a:endParaRPr lang="en-IN" sz="2400" dirty="0"/>
          </a:p>
          <a:p>
            <a:pPr lvl="0"/>
            <a:r>
              <a:rPr lang="en-US" sz="2400" dirty="0"/>
              <a:t>The kernel </a:t>
            </a:r>
            <a:r>
              <a:rPr lang="en-US" sz="2400" b="1" dirty="0"/>
              <a:t>minimizes</a:t>
            </a:r>
            <a:r>
              <a:rPr lang="en-US" sz="2400" dirty="0"/>
              <a:t> the frequency of disk write operations</a:t>
            </a:r>
            <a:endParaRPr lang="en-IN" sz="2400" dirty="0"/>
          </a:p>
          <a:p>
            <a:pPr lvl="0"/>
            <a:r>
              <a:rPr lang="en-US" sz="2400" b="1" dirty="0"/>
              <a:t>Delay-write </a:t>
            </a:r>
            <a:r>
              <a:rPr lang="en-US" sz="2400" dirty="0"/>
              <a:t>data to maximize the caching effect.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Buffer Cache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5BD00B-0946-4352-AC1B-3C3A628F0E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216323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BCE34-99FD-4F16-BB11-F896D007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There is a </a:t>
            </a:r>
            <a:r>
              <a:rPr lang="en-US" sz="2400" dirty="0">
                <a:solidFill>
                  <a:srgbClr val="C00000"/>
                </a:solidFill>
              </a:rPr>
              <a:t>one to one </a:t>
            </a:r>
            <a:r>
              <a:rPr lang="en-US" sz="2400" dirty="0"/>
              <a:t>mapping of buffer headers to data arrays.</a:t>
            </a:r>
            <a:endParaRPr lang="en-IN" sz="2400" dirty="0"/>
          </a:p>
          <a:p>
            <a:pPr lvl="0" algn="just"/>
            <a:r>
              <a:rPr lang="en-US" sz="2400" dirty="0"/>
              <a:t>The kernel identifies the buffer contents by examining identifier fields in the buffer header. </a:t>
            </a:r>
            <a:endParaRPr lang="en-IN" sz="2400" dirty="0"/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Buffer Header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The buffer header contains </a:t>
            </a:r>
          </a:p>
          <a:p>
            <a:pPr marL="862013" lvl="1" indent="-284163" algn="just"/>
            <a:r>
              <a:rPr lang="en-US" sz="2000" dirty="0"/>
              <a:t>A </a:t>
            </a:r>
            <a:r>
              <a:rPr lang="en-US" sz="2000" b="1" dirty="0"/>
              <a:t>device number field </a:t>
            </a:r>
            <a:r>
              <a:rPr lang="en-US" sz="2000" dirty="0"/>
              <a:t>that specify the file system</a:t>
            </a:r>
          </a:p>
          <a:p>
            <a:pPr marL="862013" lvl="1" indent="-284163" algn="just"/>
            <a:r>
              <a:rPr lang="en-US" sz="2000" dirty="0"/>
              <a:t>A </a:t>
            </a:r>
            <a:r>
              <a:rPr lang="en-US" sz="2000" b="1" dirty="0"/>
              <a:t>block number field </a:t>
            </a:r>
            <a:r>
              <a:rPr lang="en-US" sz="2000" dirty="0"/>
              <a:t>that specify the block number of the data on disk and uniquely identify the buffer.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3D2A214-D365-4095-A34E-F03030C40F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4159"/>
          <a:stretch>
            <a:fillRect/>
          </a:stretch>
        </p:blipFill>
        <p:spPr bwMode="auto">
          <a:xfrm>
            <a:off x="6172200" y="2043442"/>
            <a:ext cx="5181600" cy="39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2F3B5-CC5A-314F-15B4-595DA397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43" y="5959146"/>
            <a:ext cx="24193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Buffer Header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The buffer header also contains</a:t>
            </a:r>
          </a:p>
          <a:p>
            <a:pPr marL="862013" lvl="1" indent="-284163" algn="just"/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pointer</a:t>
            </a:r>
            <a:r>
              <a:rPr lang="en-US" sz="2000" dirty="0"/>
              <a:t> to a data array for the buffer, whose size must be at least as big as the size of a disk block, and </a:t>
            </a:r>
          </a:p>
          <a:p>
            <a:pPr marL="862013" lvl="1" indent="-284163" algn="just"/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status field </a:t>
            </a:r>
            <a:r>
              <a:rPr lang="en-US" sz="2000" dirty="0"/>
              <a:t>that summarizes the current status of the buffer.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B41A955-BD5C-4B82-9788-941F94C074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4159"/>
          <a:stretch>
            <a:fillRect/>
          </a:stretch>
        </p:blipFill>
        <p:spPr bwMode="auto">
          <a:xfrm>
            <a:off x="6172200" y="2043442"/>
            <a:ext cx="5181600" cy="39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EDFFA-F042-F1C7-0EAE-EB45B550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97" y="5981700"/>
            <a:ext cx="24193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Buffer Header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status</a:t>
            </a:r>
            <a:r>
              <a:rPr lang="en-US" dirty="0"/>
              <a:t> of a buffer is a combination of the following conditions:</a:t>
            </a:r>
          </a:p>
          <a:p>
            <a:pPr marL="749300" indent="-344488" algn="just">
              <a:buFont typeface="+mj-lt"/>
              <a:buAutoNum type="arabicParenR"/>
            </a:pPr>
            <a:r>
              <a:rPr lang="en-US" sz="2200" dirty="0"/>
              <a:t>The buffer is currently locked</a:t>
            </a:r>
          </a:p>
          <a:p>
            <a:pPr marL="749300" indent="-344488" algn="just">
              <a:buFont typeface="+mj-lt"/>
              <a:buAutoNum type="arabicParenR"/>
            </a:pPr>
            <a:r>
              <a:rPr lang="en-US" sz="2200" dirty="0"/>
              <a:t>The buffer contains valid data</a:t>
            </a:r>
          </a:p>
          <a:p>
            <a:pPr marL="749300" indent="-344488" algn="just">
              <a:buFont typeface="+mj-lt"/>
              <a:buAutoNum type="arabicParenR"/>
            </a:pPr>
            <a:r>
              <a:rPr lang="en-US" sz="2200" dirty="0"/>
              <a:t>The kernel must write the buffer contents to disk before reassigning the buffer (delayed-write)</a:t>
            </a:r>
          </a:p>
          <a:p>
            <a:pPr marL="749300" indent="-344488" algn="just">
              <a:buFont typeface="+mj-lt"/>
              <a:buAutoNum type="arabicParenR"/>
            </a:pPr>
            <a:r>
              <a:rPr lang="en-US" sz="2200" dirty="0"/>
              <a:t>The kernel is currently reading or writing the contents of the buffer to disk</a:t>
            </a:r>
          </a:p>
          <a:p>
            <a:pPr marL="749300" indent="-344488" algn="just">
              <a:buFont typeface="+mj-lt"/>
              <a:buAutoNum type="arabicParenR"/>
            </a:pPr>
            <a:r>
              <a:rPr lang="en-US" sz="2200" dirty="0"/>
              <a:t>A process is currently waiting for the buffer to become free.</a:t>
            </a:r>
          </a:p>
          <a:p>
            <a:pPr marL="404813" indent="-284163" algn="just"/>
            <a:r>
              <a:rPr lang="en-US" dirty="0"/>
              <a:t>The buffer header also contains two sets of pointers, used by the buffer allocation algorithms to maintain the overall structure of the buffer pool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Structure of the Buffer Pool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4813" indent="-284163" algn="just"/>
            <a:r>
              <a:rPr lang="en-US" sz="2400" dirty="0"/>
              <a:t>The kernel caches data in the buffer pool according to a </a:t>
            </a:r>
            <a:r>
              <a:rPr lang="en-US" sz="2400" dirty="0">
                <a:solidFill>
                  <a:srgbClr val="C00000"/>
                </a:solidFill>
              </a:rPr>
              <a:t>least recently used algorithm</a:t>
            </a:r>
            <a:r>
              <a:rPr lang="en-US" sz="2400" dirty="0"/>
              <a:t>.</a:t>
            </a:r>
          </a:p>
          <a:p>
            <a:pPr marL="404813" indent="-284163" algn="just"/>
            <a:r>
              <a:rPr lang="en-US" sz="2400" dirty="0"/>
              <a:t>The kernel maintains a free list of buffers that preserves the least recently used order.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0462" y="579810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Free List of Buffers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7A8789-5A31-456C-B06D-78DE38BBF9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04709" y="2565355"/>
            <a:ext cx="5181600" cy="287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5219</TotalTime>
  <Words>2199</Words>
  <Application>Microsoft Office PowerPoint</Application>
  <PresentationFormat>Widescreen</PresentationFormat>
  <Paragraphs>163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The Buffer Cache</vt:lpstr>
      <vt:lpstr>The Buffer Cache</vt:lpstr>
      <vt:lpstr>The Buffer Cache</vt:lpstr>
      <vt:lpstr>The Buffer Cache</vt:lpstr>
      <vt:lpstr>The Buffer Cache</vt:lpstr>
      <vt:lpstr>Buffer Header</vt:lpstr>
      <vt:lpstr>Buffer Header</vt:lpstr>
      <vt:lpstr>Buffer Header</vt:lpstr>
      <vt:lpstr>Structure of the Buffer Pool</vt:lpstr>
      <vt:lpstr>Structure of the Buffer Pool</vt:lpstr>
      <vt:lpstr>Structure of the Buffer Pool</vt:lpstr>
      <vt:lpstr>Structure of the Buffer Pool</vt:lpstr>
      <vt:lpstr>Structure of the Buffer Pool</vt:lpstr>
      <vt:lpstr>Structure of the Buffer Pool</vt:lpstr>
      <vt:lpstr>Structure of the Buffer Pool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Scenarios for retrieval of a buffer</vt:lpstr>
      <vt:lpstr>Algorithm for Buffer Allocation</vt:lpstr>
      <vt:lpstr>Releasing a buffer</vt:lpstr>
      <vt:lpstr>Reading and writing disk blocks</vt:lpstr>
      <vt:lpstr>PowerPoint Presentation</vt:lpstr>
      <vt:lpstr>Writing disk blocks</vt:lpstr>
      <vt:lpstr>Advantages and disadvantages of buffer cache</vt:lpstr>
      <vt:lpstr>Advantages and disadvantages of buffer cache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Buffer Cache</dc:title>
  <dc:creator>Dr Neena</dc:creator>
  <cp:lastModifiedBy>Bharti Rana</cp:lastModifiedBy>
  <cp:revision>21</cp:revision>
  <dcterms:created xsi:type="dcterms:W3CDTF">2021-06-09T07:11:52Z</dcterms:created>
  <dcterms:modified xsi:type="dcterms:W3CDTF">2023-01-19T06:09:30Z</dcterms:modified>
</cp:coreProperties>
</file>