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3"/>
  </p:handoutMasterIdLst>
  <p:sldIdLst>
    <p:sldId id="256" r:id="rId2"/>
    <p:sldId id="377" r:id="rId3"/>
    <p:sldId id="274" r:id="rId4"/>
    <p:sldId id="384" r:id="rId5"/>
    <p:sldId id="383" r:id="rId6"/>
    <p:sldId id="386" r:id="rId7"/>
    <p:sldId id="387" r:id="rId8"/>
    <p:sldId id="388" r:id="rId9"/>
    <p:sldId id="385" r:id="rId10"/>
    <p:sldId id="408" r:id="rId11"/>
    <p:sldId id="278" r:id="rId12"/>
    <p:sldId id="391" r:id="rId13"/>
    <p:sldId id="402" r:id="rId14"/>
    <p:sldId id="281" r:id="rId15"/>
    <p:sldId id="283" r:id="rId16"/>
    <p:sldId id="390" r:id="rId17"/>
    <p:sldId id="392" r:id="rId18"/>
    <p:sldId id="284" r:id="rId19"/>
    <p:sldId id="389" r:id="rId20"/>
    <p:sldId id="403" r:id="rId21"/>
    <p:sldId id="404" r:id="rId22"/>
    <p:sldId id="405" r:id="rId23"/>
    <p:sldId id="419" r:id="rId24"/>
    <p:sldId id="420" r:id="rId25"/>
    <p:sldId id="406" r:id="rId26"/>
    <p:sldId id="407" r:id="rId27"/>
    <p:sldId id="285" r:id="rId28"/>
    <p:sldId id="286" r:id="rId29"/>
    <p:sldId id="287" r:id="rId30"/>
    <p:sldId id="423" r:id="rId31"/>
    <p:sldId id="288" r:id="rId32"/>
    <p:sldId id="289" r:id="rId33"/>
    <p:sldId id="394" r:id="rId34"/>
    <p:sldId id="290" r:id="rId35"/>
    <p:sldId id="393" r:id="rId36"/>
    <p:sldId id="421" r:id="rId37"/>
    <p:sldId id="422" r:id="rId38"/>
    <p:sldId id="291" r:id="rId39"/>
    <p:sldId id="292" r:id="rId40"/>
    <p:sldId id="293" r:id="rId41"/>
    <p:sldId id="294" r:id="rId42"/>
    <p:sldId id="424" r:id="rId43"/>
    <p:sldId id="425" r:id="rId44"/>
    <p:sldId id="430" r:id="rId45"/>
    <p:sldId id="426" r:id="rId46"/>
    <p:sldId id="431" r:id="rId47"/>
    <p:sldId id="432" r:id="rId48"/>
    <p:sldId id="427" r:id="rId49"/>
    <p:sldId id="428" r:id="rId50"/>
    <p:sldId id="429" r:id="rId51"/>
    <p:sldId id="295" r:id="rId52"/>
    <p:sldId id="296" r:id="rId53"/>
    <p:sldId id="434" r:id="rId54"/>
    <p:sldId id="297" r:id="rId55"/>
    <p:sldId id="298" r:id="rId56"/>
    <p:sldId id="299" r:id="rId57"/>
    <p:sldId id="300" r:id="rId58"/>
    <p:sldId id="343" r:id="rId59"/>
    <p:sldId id="435" r:id="rId60"/>
    <p:sldId id="439" r:id="rId61"/>
    <p:sldId id="436" r:id="rId62"/>
    <p:sldId id="437" r:id="rId63"/>
    <p:sldId id="301" r:id="rId64"/>
    <p:sldId id="438" r:id="rId65"/>
    <p:sldId id="302" r:id="rId66"/>
    <p:sldId id="303" r:id="rId67"/>
    <p:sldId id="440" r:id="rId68"/>
    <p:sldId id="441" r:id="rId69"/>
    <p:sldId id="304" r:id="rId70"/>
    <p:sldId id="395" r:id="rId71"/>
    <p:sldId id="396" r:id="rId72"/>
    <p:sldId id="344" r:id="rId73"/>
    <p:sldId id="345" r:id="rId74"/>
    <p:sldId id="397" r:id="rId75"/>
    <p:sldId id="398" r:id="rId76"/>
    <p:sldId id="399" r:id="rId77"/>
    <p:sldId id="400" r:id="rId78"/>
    <p:sldId id="401" r:id="rId79"/>
    <p:sldId id="346" r:id="rId80"/>
    <p:sldId id="347" r:id="rId81"/>
    <p:sldId id="32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8F4C50-C66C-46A3-9237-BA6E37277C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6F199-45F4-4B63-B0E6-88AD98A63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B9C59-10FC-4B1E-A326-888128FE39B2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627D-96A4-4BA4-A525-3FA81A1B3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31ED-A1AD-47AB-9549-6C6D925FB4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0C89-E01F-4400-880F-8207EF301E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9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31T07:47:25.95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6985 5503 0,'35'0'250,"1"-17"-235,-19 17-15,18 0 16,36-18-1,-53 18 1,17 0 0,0 0-1,-17 0 1,-1 0 0,1 0-1,0 0 16,-1 0-31,1 0 16,0 0 15,-1 0-31,19 0 16,-1 0 0,-17 0-1,-1 0 1,1 0-1,-1 0 1,1 0 0,0 0 15</inkml:trace>
  <inkml:trace contextRef="#ctx0" brushRef="#br0" timeOffset="10560.68">5450 5115 0,'18'0'297,"0"0"-297,-1 0 15,19 0-15,-1 0 16,18 0-1,-18 0-15,18 0 32,-18 0-17,-17 0-15,17 0 32,-17 0-17,17 0 1,-17 0-1,-1 0-15,1 0 16,17 0 0,18 0 15,-35 0-15,17 0-1,0 0 1,1 0-1,-19 0 1,1 0 0,0 0-1,-1 0 17,1 0-17,0 0 1,-1 0 15,1 0-15</inkml:trace>
  <inkml:trace contextRef="#ctx0" brushRef="#br0" timeOffset="75144.38">10989 4851 0,'18'0'266,"-1"0"-251,19 0-15,-19 0 16,36 0-16,0 0 16,-35 0-1,17 0 16,-17 0-15,-1 0 0,1 0-1,0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27T05:17:01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4639 11536 0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03T05:12:14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27587 176 0</inkml:trace>
  <inkml:trace contextRef="#ctx0" brushRef="#br0">27587 176 0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07T07:19:55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23089 14340 0,'36'0'203,"52"0"-188,35 0-15,54 36 16,563-36 0,301-18-1,-635 18 1,70 0 0,-335-18-16,159 18 15,-106-17 1,71-1 15,-142 18-31,36-18 31,-89 18-15,-34 0 0,-1 0-1,-17 0 1,-1 0-1,1 0 1,-18-17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2-07T07:29:14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26282 5239 0,'18'0'281,"-1"0"-265,1 0 343,17 0-359,-35-18 16,88 18-1,-35 0-15,0 0 16,18-18 0,-36 1-1,0 17-15,-17 0 32,0 0-17,-1 0 1,-34 0 31,-19 0-32,19 0-15,-19 0 16,19 0 0,-36 0-1,35 0 1,1 0-1,-1 0 17,53 0 61,-17 0-93,-1 0 16,1 0-16,0 0 31,-36 0 16,-88 35-31,36-17-1,-19-18 1,54 0 0,18 0-16,-19 0 15,19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8A05-F9E7-4F0B-BE4C-50B742543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B7444-2517-4C11-BD41-E259260E9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FF19-ED87-462E-97B8-C0A915FC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06D9-EF0F-46E3-A15A-98C015AA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797E-F48A-4ED2-8273-72D7FBA1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896-6F9C-405E-8BC1-0F56DA3B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FECD0-EE04-4861-A716-73F8BD12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6BD4B-5EB3-49CB-94CA-7718BA99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9A1B-E2DD-49CC-8EFD-442B014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D940-1E79-445B-8A97-B5B18097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C8BD-57EE-43CD-8E7D-F3037B63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95AD-F752-4BB3-BA00-7DB06DD2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B684-DE67-4D77-8F87-2250AC1C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AB93-ACE3-45F9-B925-52496848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09DD-45AF-4354-91B3-87E69B55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2403-B691-495E-AE71-E31A91B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E0F8-4F9D-4BFC-A7D9-911D31BD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DC7-4F8A-4BE1-8E8C-B9042F2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E6E7-EADB-4711-B2C8-7A72F41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79E6-96BC-4F08-BC4B-F5CB58E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43D-A0F6-4654-AD04-10B08C42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F693-1971-4A95-A6A8-78720AB1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692D-EA14-4AF8-A1BF-0216E18F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38D4-621A-45F4-9C5A-529BB376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77B7-5579-47BA-90E8-AB8D425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7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BE83-DB66-4536-BD76-C2B79187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B714-09D6-49AE-86E2-5EA5BD68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9B1E-5BC1-409B-8A82-B5FAC2C3C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2DAD-788A-49F4-93AB-9D73E74C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81A01-E614-48A0-B417-43D6453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5DE7-CF2C-4FB8-8934-5E70C1C2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8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9ECB-C1C7-4B06-B1C7-CE6341D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FA970-C063-43B7-8708-C97E2123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C7559-785A-4D6D-A4EC-36E86F6D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A68C-89EA-4025-BB96-5C48B9DE1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8A4D-442D-417B-86C9-9EBE5811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9F33A-D3DE-4642-B486-659A4AD8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F93D9-57C9-4B04-B7DB-B04CCB47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D20A-3D7E-4A29-966E-841F8757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04B-F872-4901-8CDB-DAF5F92B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38D1C-4B48-476B-AF64-510C282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4895-C0EB-4F5F-87E5-6785AB89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85555-C91E-4873-895C-4751700D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A227C-8E17-45E5-9C05-58E7C015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60C25-F227-4D24-83B3-43D583C0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A598-6D76-4C39-8D41-9A9BE7E2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9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C4AE-0142-4DEB-A012-45626F4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21CE-16C4-4A0A-9133-228EAD9C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A563A-DBF5-412C-9086-1BE3A86B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7382-9917-4142-8905-A4E8CF4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61A0-D76D-488F-850B-53489E5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716A-1C53-4BB7-A1FA-B5ACA70E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7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5D47-A266-4FFA-BF4B-A9B67EDF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CE75A-2A86-4621-8911-8947D9F2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2EED8-FC14-4207-A001-D96987E93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89B8-FC8C-4FB9-9EF1-C2DC83B4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B8BB-2DEB-49F7-A9B6-6255DA1242DD}" type="datetimeFigureOut">
              <a:rPr lang="en-IN" smtClean="0"/>
              <a:t>14-02-2023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31226-EDD4-4D80-AB9D-0CEF3837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257E-2963-4C88-BCEC-ACD2F8B7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9985-55AA-4EB5-AB63-663ED3973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2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3CDBA-79C3-45CF-B200-C06C4EBE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CADC-A7D7-45B7-ACD8-470E05F2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D0458-05D3-4E6C-9E51-012E445B1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C3B8BB-2DEB-49F7-A9B6-6255DA1242DD}" type="datetimeFigureOut">
              <a:rPr lang="en-IN" smtClean="0"/>
              <a:pPr/>
              <a:t>14-02-2023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DF2AC-715E-4996-AC7D-4FBB873FB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EA4F-BAC0-48D2-B43C-DFEC666D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B229985-55AA-4EB5-AB63-663ED3973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1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BFB3-9D9F-4536-A6B2-B270E195C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2FDE3-D932-403D-99A8-08634410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426344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9D103-E354-4053-9F33-622CD276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832" y="0"/>
            <a:ext cx="5927209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78470AF-14F7-4D73-9844-6C0D1658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8055" cy="1325563"/>
          </a:xfrm>
        </p:spPr>
        <p:txBody>
          <a:bodyPr/>
          <a:lstStyle/>
          <a:p>
            <a:r>
              <a:rPr lang="en-US" dirty="0"/>
              <a:t>Algorithm to create a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Create new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Only the </a:t>
            </a:r>
            <a:r>
              <a:rPr lang="en-IN" dirty="0" err="1"/>
              <a:t>superuser</a:t>
            </a:r>
            <a:r>
              <a:rPr lang="en-IN" dirty="0"/>
              <a:t> has the permission to use the </a:t>
            </a:r>
            <a:r>
              <a:rPr lang="en-IN" dirty="0" err="1"/>
              <a:t>mknod</a:t>
            </a:r>
            <a:r>
              <a:rPr lang="en-IN" dirty="0"/>
              <a:t>() system call to create a new directory </a:t>
            </a:r>
          </a:p>
          <a:p>
            <a:pPr algn="just"/>
            <a:r>
              <a:rPr lang="en-IN" dirty="0"/>
              <a:t>an ordinary user cannot use </a:t>
            </a:r>
            <a:r>
              <a:rPr lang="en-IN" dirty="0" err="1"/>
              <a:t>mknod</a:t>
            </a:r>
            <a:r>
              <a:rPr lang="en-IN" dirty="0"/>
              <a:t>() to create a directory.  </a:t>
            </a:r>
          </a:p>
          <a:p>
            <a:pPr algn="just"/>
            <a:r>
              <a:rPr lang="en-IN" dirty="0"/>
              <a:t>we use fork/exec to call upon the UNIX system's </a:t>
            </a:r>
            <a:r>
              <a:rPr lang="en-IN" dirty="0" err="1"/>
              <a:t>mkdir</a:t>
            </a:r>
            <a:r>
              <a:rPr lang="en-IN" dirty="0"/>
              <a:t> command that anyone can use to create a directory.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8248-FA7C-4D59-9615-1E505827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5BD09-4636-4846-B99A-EEE3A29B5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363" y="1588683"/>
            <a:ext cx="10515600" cy="15740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B82F4-3222-485A-9DA7-C46690E1A962}"/>
              </a:ext>
            </a:extLst>
          </p:cNvPr>
          <p:cNvSpPr txBox="1"/>
          <p:nvPr/>
        </p:nvSpPr>
        <p:spPr>
          <a:xfrm>
            <a:off x="1108364" y="3773346"/>
            <a:ext cx="823883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descriptor identifies the I/O channel.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by open()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 pointer points to the area in memory where the data is stored.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bytes the user wants to read.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read() returns the number of bytes actually read().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7ADAD-36F4-4A21-B5CA-241F684B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4" y="3276197"/>
            <a:ext cx="63912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2B33-4C80-4A6A-9EF3-FAE3BB8F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/>
          <a:lstStyle/>
          <a:p>
            <a:r>
              <a:rPr lang="en-US" dirty="0"/>
              <a:t>Algorithm for Reading a File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631B13-E885-4567-A3BC-732748B15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060" y="99595"/>
            <a:ext cx="5679573" cy="665881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8D0E4F-3811-429E-BF96-17CA3345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6" y="3429001"/>
            <a:ext cx="6005750" cy="194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Accessing existing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There are several cases in which the number of bytes actually read is less than the amount requested:</a:t>
            </a:r>
          </a:p>
          <a:p>
            <a:pPr lvl="1" algn="just"/>
            <a:r>
              <a:rPr lang="en-IN" dirty="0">
                <a:solidFill>
                  <a:srgbClr val="C00000"/>
                </a:solidFill>
              </a:rPr>
              <a:t>Reading from a regular file</a:t>
            </a:r>
            <a:r>
              <a:rPr lang="en-IN" dirty="0"/>
              <a:t>, </a:t>
            </a:r>
          </a:p>
          <a:p>
            <a:pPr lvl="2" algn="just"/>
            <a:r>
              <a:rPr lang="en-IN" dirty="0"/>
              <a:t>If the end of file is reached before the requested number of bytes has been read. </a:t>
            </a:r>
          </a:p>
          <a:p>
            <a:pPr lvl="2" algn="just"/>
            <a:r>
              <a:rPr lang="en-IN" dirty="0"/>
              <a:t>For example, if 30 bytes remain until the end of file and we try to read 100 bytes, read returns 30. </a:t>
            </a:r>
          </a:p>
          <a:p>
            <a:pPr lvl="1" algn="just"/>
            <a:r>
              <a:rPr lang="en-IN" dirty="0">
                <a:solidFill>
                  <a:srgbClr val="C00000"/>
                </a:solidFill>
              </a:rPr>
              <a:t>Reading from a terminal device</a:t>
            </a:r>
            <a:endParaRPr lang="en-IN" dirty="0"/>
          </a:p>
          <a:p>
            <a:pPr lvl="2" algn="just"/>
            <a:r>
              <a:rPr lang="en-IN" dirty="0"/>
              <a:t>Normally, up to one line is read at a time.</a:t>
            </a:r>
          </a:p>
          <a:p>
            <a:pPr lvl="1" algn="just"/>
            <a:r>
              <a:rPr lang="en-IN" dirty="0">
                <a:solidFill>
                  <a:srgbClr val="C00000"/>
                </a:solidFill>
              </a:rPr>
              <a:t>Reading from a network</a:t>
            </a:r>
            <a:endParaRPr lang="en-IN" dirty="0"/>
          </a:p>
          <a:p>
            <a:pPr lvl="2" algn="just"/>
            <a:r>
              <a:rPr lang="en-IN" dirty="0"/>
              <a:t>Buffering within the network may cause less than the requested amount to be returned.</a:t>
            </a:r>
          </a:p>
          <a:p>
            <a:pPr lvl="1" algn="just"/>
            <a:r>
              <a:rPr lang="en-IN" dirty="0">
                <a:solidFill>
                  <a:srgbClr val="C00000"/>
                </a:solidFill>
              </a:rPr>
              <a:t>Reading from a pipe or FIFO</a:t>
            </a:r>
          </a:p>
          <a:p>
            <a:pPr lvl="2" algn="just"/>
            <a:r>
              <a:rPr lang="en-IN" dirty="0"/>
              <a:t>If the pipe contains fewer bytes than requested, read will return only what is available.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Accessing existing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Treats an ordinary file as a </a:t>
            </a:r>
            <a:r>
              <a:rPr lang="en-US" i="1" dirty="0"/>
              <a:t>sequence of bytes</a:t>
            </a:r>
            <a:r>
              <a:rPr lang="en-US" dirty="0"/>
              <a:t>.  </a:t>
            </a:r>
          </a:p>
          <a:p>
            <a:pPr algn="just"/>
            <a:r>
              <a:rPr lang="en-US" dirty="0"/>
              <a:t>Generally, a file is </a:t>
            </a:r>
            <a:r>
              <a:rPr lang="en-US" dirty="0">
                <a:solidFill>
                  <a:srgbClr val="C00000"/>
                </a:solidFill>
              </a:rPr>
              <a:t>read or written sequentially </a:t>
            </a:r>
            <a:r>
              <a:rPr lang="en-US" dirty="0"/>
              <a:t>-- that is, from beginning to the end of the file.  </a:t>
            </a:r>
          </a:p>
          <a:p>
            <a:pPr algn="just"/>
            <a:r>
              <a:rPr lang="en-US" dirty="0"/>
              <a:t>Sometimes sequential reading and writing is not appropriate.  </a:t>
            </a:r>
          </a:p>
          <a:p>
            <a:pPr algn="just"/>
            <a:r>
              <a:rPr lang="en-US" dirty="0"/>
              <a:t>The UNIX system lets you read and write anywhere in the file known as "random access“.</a:t>
            </a:r>
          </a:p>
          <a:p>
            <a:pPr algn="just"/>
            <a:r>
              <a:rPr lang="en-US" dirty="0"/>
              <a:t>This capability is made possible with the </a:t>
            </a:r>
            <a:r>
              <a:rPr lang="en-US" dirty="0" err="1"/>
              <a:t>lseek</a:t>
            </a:r>
            <a:r>
              <a:rPr lang="en-US" dirty="0"/>
              <a:t>() system call.</a:t>
            </a:r>
          </a:p>
          <a:p>
            <a:pPr algn="just"/>
            <a:r>
              <a:rPr lang="en-US" dirty="0"/>
              <a:t>Random access I/O is achieved by changing the value of this file pointer using the </a:t>
            </a:r>
            <a:r>
              <a:rPr lang="en-US" dirty="0" err="1"/>
              <a:t>lseek</a:t>
            </a:r>
            <a:r>
              <a:rPr lang="en-US" dirty="0"/>
              <a:t>() system call.</a:t>
            </a:r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5975-7EFA-49DD-90A9-9BBFAC95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lseek</a:t>
            </a:r>
            <a:r>
              <a:rPr lang="en-US" dirty="0"/>
              <a:t> function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78FEC-DFE8-4EAB-AB69-D05C8A32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12" y="1852540"/>
            <a:ext cx="10496550" cy="1304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39846-491A-49AB-87B3-947112F8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543518"/>
            <a:ext cx="105251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C966-05E1-4BBC-89BF-EC6C63A2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function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F7A7E-FA39-4546-B43F-3B4FB30C2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1690688"/>
            <a:ext cx="10515600" cy="14330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0C5891-7985-473C-B666-96EBBF4E8A4B}"/>
              </a:ext>
            </a:extLst>
          </p:cNvPr>
          <p:cNvSpPr txBox="1"/>
          <p:nvPr/>
        </p:nvSpPr>
        <p:spPr>
          <a:xfrm>
            <a:off x="1542473" y="324433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unsigned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6EE8E-2BE1-4888-97FB-A5EDDA4F4BFE}"/>
              </a:ext>
            </a:extLst>
          </p:cNvPr>
          <p:cNvSpPr txBox="1"/>
          <p:nvPr/>
        </p:nvSpPr>
        <p:spPr>
          <a:xfrm>
            <a:off x="838200" y="4022774"/>
            <a:ext cx="1018078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is usually equal to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nbytes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argument; otherwise, an error has occurred.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regular file, the write operation starts at the file’s current offset.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successful write, the file’s offset is incremented by the number of bytes actually written.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92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Accessing existing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Every open file has an associated "current file offset"</a:t>
            </a:r>
            <a:endParaRPr lang="en-IN" dirty="0"/>
          </a:p>
          <a:p>
            <a:pPr algn="just">
              <a:buNone/>
            </a:pPr>
            <a:r>
              <a:rPr lang="en-IN" dirty="0"/>
              <a:t>			 #include &lt;</a:t>
            </a:r>
            <a:r>
              <a:rPr lang="en-IN" dirty="0" err="1"/>
              <a:t>unistd.h</a:t>
            </a:r>
            <a:r>
              <a:rPr lang="en-IN" dirty="0"/>
              <a:t>&gt; </a:t>
            </a:r>
          </a:p>
          <a:p>
            <a:pPr algn="just"/>
            <a:r>
              <a:rPr lang="en-IN" dirty="0" err="1"/>
              <a:t>int</a:t>
            </a:r>
            <a:r>
              <a:rPr lang="en-US" dirty="0"/>
              <a:t> </a:t>
            </a:r>
            <a:r>
              <a:rPr lang="en-US" dirty="0" err="1"/>
              <a:t>lseek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</a:t>
            </a:r>
            <a:r>
              <a:rPr lang="en-US" dirty="0" err="1"/>
              <a:t>off_t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whence);</a:t>
            </a:r>
            <a:endParaRPr lang="en-IN" dirty="0"/>
          </a:p>
          <a:p>
            <a:pPr algn="just">
              <a:buNone/>
            </a:pPr>
            <a:r>
              <a:rPr lang="en-US" dirty="0"/>
              <a:t>Returns: new file offset if OK, −1 on error</a:t>
            </a:r>
            <a:endParaRPr lang="en-IN" dirty="0"/>
          </a:p>
          <a:p>
            <a:pPr algn="just"/>
            <a:r>
              <a:rPr lang="en-US" dirty="0"/>
              <a:t>The interpretation of the offset depends on the value of the </a:t>
            </a:r>
            <a:r>
              <a:rPr lang="en-US" b="1" dirty="0"/>
              <a:t>whence</a:t>
            </a:r>
            <a:r>
              <a:rPr lang="en-US" dirty="0"/>
              <a:t> argument.</a:t>
            </a:r>
          </a:p>
          <a:p>
            <a:pPr algn="just"/>
            <a:r>
              <a:rPr lang="en-US" sz="2400" dirty="0"/>
              <a:t>0 (or SEEK_SET) offset bytes into the file</a:t>
            </a:r>
          </a:p>
          <a:p>
            <a:pPr algn="just"/>
            <a:r>
              <a:rPr lang="en-US" sz="2400" dirty="0"/>
              <a:t>1 (or SEEK_CUR) current position in the file plus offset</a:t>
            </a:r>
          </a:p>
          <a:p>
            <a:pPr algn="just"/>
            <a:r>
              <a:rPr lang="en-US" sz="2400" dirty="0"/>
              <a:t>2 (or SEEK_END) current end-of-file position plus offset.</a:t>
            </a:r>
          </a:p>
          <a:p>
            <a:pPr algn="just"/>
            <a:r>
              <a:rPr lang="en-US" dirty="0"/>
              <a:t>If successful, </a:t>
            </a:r>
            <a:r>
              <a:rPr lang="en-US" dirty="0" err="1"/>
              <a:t>lseek</a:t>
            </a:r>
            <a:r>
              <a:rPr lang="en-US" dirty="0"/>
              <a:t>() returns a long integer that defines the new file pointer value measured in bytes from the beginning of the file.  </a:t>
            </a:r>
          </a:p>
          <a:p>
            <a:pPr algn="just"/>
            <a:r>
              <a:rPr lang="en-US" dirty="0"/>
              <a:t>If unsuccessful, the file position does not change.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1A43-8AE7-46D2-ACCA-97B21B84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a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F39B9C-1ED9-47FB-9FCC-A4474BDE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419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44BE11-AFC3-478A-8AEB-FB56BCD6FA20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1" dirty="0" err="1"/>
              <a:t>fd</a:t>
            </a:r>
            <a:r>
              <a:rPr lang="en-US" b="1" i="1" dirty="0"/>
              <a:t> </a:t>
            </a:r>
            <a:r>
              <a:rPr lang="en-US" dirty="0"/>
              <a:t>returned by open()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76510-3A62-4FE3-9C12-188FE7E3CF0B}"/>
              </a:ext>
            </a:extLst>
          </p:cNvPr>
          <p:cNvSpPr txBox="1"/>
          <p:nvPr/>
        </p:nvSpPr>
        <p:spPr>
          <a:xfrm>
            <a:off x="1431635" y="4096527"/>
            <a:ext cx="9153238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a file also releases any record locks that the process may have on the file.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terminates, all of its open files are closed automatically by the kernel.</a:t>
            </a:r>
          </a:p>
        </p:txBody>
      </p:sp>
    </p:spTree>
    <p:extLst>
      <p:ext uri="{BB962C8B-B14F-4D97-AF65-F5344CB8AC3E}">
        <p14:creationId xmlns:p14="http://schemas.microsoft.com/office/powerpoint/2010/main" val="2875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D98DA-86F4-4F48-9261-533BA295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 for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69ED0-D9F5-47A8-BDDA-0D29FED1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31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3F26-6624-4355-9030-0B5F9D9D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Reading: Example (1)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357A6E-FCF0-487B-82E2-4D9551D57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443956"/>
            <a:ext cx="4724400" cy="3114675"/>
          </a:xfrm>
        </p:spPr>
      </p:pic>
    </p:spTree>
    <p:extLst>
      <p:ext uri="{BB962C8B-B14F-4D97-AF65-F5344CB8AC3E}">
        <p14:creationId xmlns:p14="http://schemas.microsoft.com/office/powerpoint/2010/main" val="4066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66C-94ED-4B0A-A79E-3F22E0EF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write: Example (2)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B543B-7751-4B1D-9617-E08368DDF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136" y="1357031"/>
            <a:ext cx="4614281" cy="5446078"/>
          </a:xfrm>
        </p:spPr>
      </p:pic>
    </p:spTree>
    <p:extLst>
      <p:ext uri="{BB962C8B-B14F-4D97-AF65-F5344CB8AC3E}">
        <p14:creationId xmlns:p14="http://schemas.microsoft.com/office/powerpoint/2010/main" val="3831402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83C8-1FD6-4B20-AB9B-1E430D6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Read: Example (3)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45460-F1D7-4D99-9421-D5B35B65B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462" y="2458244"/>
            <a:ext cx="4791075" cy="3086100"/>
          </a:xfrm>
        </p:spPr>
      </p:pic>
    </p:spTree>
    <p:extLst>
      <p:ext uri="{BB962C8B-B14F-4D97-AF65-F5344CB8AC3E}">
        <p14:creationId xmlns:p14="http://schemas.microsoft.com/office/powerpoint/2010/main" val="1974815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8E6E-E0B2-4F8B-8FC9-E876846C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C4BB-593B-4D35-9458-9D23747B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94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0E4E-F53D-4AA5-8800-847E25C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251C-C67F-451A-81E2-83B5601D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process writes byte number 10,240 to a file?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98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6B26-3F0A-4160-87A6-E8B5701E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lseek</a:t>
            </a:r>
            <a:r>
              <a:rPr lang="en-US" dirty="0"/>
              <a:t>: Example (4)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41344-A175-4E0D-997A-0BE51893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2868" y="1825624"/>
            <a:ext cx="4495423" cy="4931873"/>
          </a:xfrm>
        </p:spPr>
      </p:pic>
    </p:spTree>
    <p:extLst>
      <p:ext uri="{BB962C8B-B14F-4D97-AF65-F5344CB8AC3E}">
        <p14:creationId xmlns:p14="http://schemas.microsoft.com/office/powerpoint/2010/main" val="1328608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C49B8-3652-4CE8-BB46-C3A9ED8E5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880" y="0"/>
            <a:ext cx="5613076" cy="68580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65045C-FFE6-45BA-B7A8-C82D62E3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37018" cy="6830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5CEB7-A666-49BC-B525-BEE36090FEB3}"/>
              </a:ext>
            </a:extLst>
          </p:cNvPr>
          <p:cNvSpPr txBox="1"/>
          <p:nvPr/>
        </p:nvSpPr>
        <p:spPr>
          <a:xfrm>
            <a:off x="5338619" y="4313382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B closes files 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26DCA2-899C-4ECF-B4C2-71DB312C5081}"/>
                  </a:ext>
                </a:extLst>
              </p14:cNvPr>
              <p14:cNvContentPartPr/>
              <p14:nvPr/>
            </p14:nvContentPartPr>
            <p14:xfrm>
              <a:off x="1962000" y="1746360"/>
              <a:ext cx="2108880" cy="23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26DCA2-899C-4ECF-B4C2-71DB312C50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2640" y="1737000"/>
                <a:ext cx="212760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4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Accessing existing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open file is closed by calling the close function. </a:t>
            </a:r>
            <a:r>
              <a:rPr lang="en-IN" dirty="0"/>
              <a:t>			 #include &lt;</a:t>
            </a:r>
            <a:r>
              <a:rPr lang="en-IN" dirty="0" err="1"/>
              <a:t>unistd.h</a:t>
            </a:r>
            <a:r>
              <a:rPr lang="en-IN" dirty="0"/>
              <a:t>&gt; </a:t>
            </a:r>
          </a:p>
          <a:p>
            <a:pPr algn="just"/>
            <a:r>
              <a:rPr lang="en-IN" dirty="0" err="1"/>
              <a:t>int</a:t>
            </a:r>
            <a:r>
              <a:rPr lang="en-US" dirty="0"/>
              <a:t> close(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);</a:t>
            </a:r>
            <a:endParaRPr lang="en-IN" dirty="0"/>
          </a:p>
          <a:p>
            <a:pPr algn="just">
              <a:buNone/>
            </a:pPr>
            <a:r>
              <a:rPr lang="en-US" dirty="0"/>
              <a:t>Returns: 0 if OK, −1 on error</a:t>
            </a:r>
            <a:endParaRPr lang="en-IN" dirty="0"/>
          </a:p>
          <a:p>
            <a:pPr algn="just"/>
            <a:r>
              <a:rPr lang="en-US" dirty="0"/>
              <a:t>where </a:t>
            </a:r>
            <a:r>
              <a:rPr lang="en-US" b="1" dirty="0" err="1"/>
              <a:t>fd</a:t>
            </a:r>
            <a:r>
              <a:rPr lang="en-US" dirty="0"/>
              <a:t> file descriptor identifies a currently open channel.  </a:t>
            </a:r>
          </a:p>
          <a:p>
            <a:pPr algn="just"/>
            <a:r>
              <a:rPr lang="en-US" dirty="0"/>
              <a:t>close() fails if file descriptor does not identify a currently open channel.</a:t>
            </a:r>
          </a:p>
          <a:p>
            <a:pPr algn="just"/>
            <a:r>
              <a:rPr lang="en-US" dirty="0"/>
              <a:t>Closing a file also releases any record locks that the process may have on the file.</a:t>
            </a:r>
          </a:p>
          <a:p>
            <a:pPr algn="just"/>
            <a:r>
              <a:rPr lang="en-US" dirty="0"/>
              <a:t>When a process terminates, all of its open files are closed automatically by the kernel.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System calls for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create new files: </a:t>
            </a:r>
            <a:r>
              <a:rPr lang="en-IN" b="1" dirty="0" err="1"/>
              <a:t>creat</a:t>
            </a:r>
            <a:r>
              <a:rPr lang="en-IN" dirty="0"/>
              <a:t> and </a:t>
            </a:r>
            <a:r>
              <a:rPr lang="en-IN" dirty="0" err="1"/>
              <a:t>mknod</a:t>
            </a:r>
            <a:endParaRPr lang="en-IN" dirty="0"/>
          </a:p>
          <a:p>
            <a:pPr algn="just"/>
            <a:r>
              <a:rPr lang="en-IN" dirty="0"/>
              <a:t>accessing existing files: </a:t>
            </a:r>
            <a:r>
              <a:rPr lang="en-IN" b="1" dirty="0"/>
              <a:t>open, read, write, </a:t>
            </a:r>
            <a:r>
              <a:rPr lang="en-IN" b="1" dirty="0" err="1"/>
              <a:t>lseek</a:t>
            </a:r>
            <a:r>
              <a:rPr lang="en-IN" b="1" dirty="0"/>
              <a:t>, and close </a:t>
            </a:r>
          </a:p>
          <a:p>
            <a:pPr algn="just"/>
            <a:r>
              <a:rPr lang="en-IN" dirty="0"/>
              <a:t>manipulate the </a:t>
            </a:r>
            <a:r>
              <a:rPr lang="en-IN" dirty="0" err="1"/>
              <a:t>inode</a:t>
            </a:r>
            <a:r>
              <a:rPr lang="en-IN" dirty="0"/>
              <a:t>: </a:t>
            </a:r>
            <a:r>
              <a:rPr lang="en-IN" dirty="0" err="1"/>
              <a:t>chdir</a:t>
            </a:r>
            <a:r>
              <a:rPr lang="en-IN" dirty="0"/>
              <a:t>, </a:t>
            </a:r>
            <a:r>
              <a:rPr lang="en-IN" dirty="0" err="1"/>
              <a:t>chroot</a:t>
            </a:r>
            <a:r>
              <a:rPr lang="en-IN" dirty="0"/>
              <a:t>, </a:t>
            </a:r>
            <a:r>
              <a:rPr lang="en-IN" dirty="0" err="1"/>
              <a:t>chown</a:t>
            </a:r>
            <a:r>
              <a:rPr lang="en-IN" dirty="0"/>
              <a:t>, </a:t>
            </a:r>
            <a:r>
              <a:rPr lang="en-IN" dirty="0" err="1"/>
              <a:t>chmod</a:t>
            </a:r>
            <a:r>
              <a:rPr lang="en-IN" dirty="0"/>
              <a:t>, stat, and </a:t>
            </a:r>
            <a:r>
              <a:rPr lang="en-IN" dirty="0" err="1"/>
              <a:t>fstat</a:t>
            </a:r>
            <a:endParaRPr lang="en-IN" dirty="0"/>
          </a:p>
          <a:p>
            <a:pPr algn="just"/>
            <a:r>
              <a:rPr lang="en-IN" dirty="0"/>
              <a:t>advanced system calls: pipe and dup are important for the implementation of pipes</a:t>
            </a:r>
          </a:p>
          <a:p>
            <a:pPr algn="just"/>
            <a:r>
              <a:rPr lang="en-IN" dirty="0"/>
              <a:t>file system tree visible: mount and </a:t>
            </a:r>
            <a:r>
              <a:rPr lang="en-IN" dirty="0" err="1"/>
              <a:t>umount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change the structure of the file system hierarchy: link and unlink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CD7AF2-1344-4CB9-A61D-003950043F0D}"/>
                  </a:ext>
                </a:extLst>
              </p14:cNvPr>
              <p14:cNvContentPartPr/>
              <p14:nvPr/>
            </p14:nvContentPartPr>
            <p14:xfrm>
              <a:off x="1670040" y="41529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CD7AF2-1344-4CB9-A61D-003950043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680" y="4143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err="1"/>
              <a:t>chdir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11418"/>
            <a:ext cx="10515600" cy="1126838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We can specify the new current working directory either as a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pathname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or through an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open file descriptor.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5099C-B97B-48DE-9ED3-BE881E4D7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6" y="1589233"/>
            <a:ext cx="959167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System calls for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Create new files: </a:t>
            </a:r>
            <a:r>
              <a:rPr lang="en-IN" dirty="0" err="1"/>
              <a:t>creat</a:t>
            </a:r>
            <a:r>
              <a:rPr lang="en-IN" dirty="0"/>
              <a:t> and </a:t>
            </a:r>
            <a:r>
              <a:rPr lang="en-IN" dirty="0" err="1"/>
              <a:t>mknod</a:t>
            </a:r>
            <a:endParaRPr lang="en-IN" dirty="0"/>
          </a:p>
          <a:p>
            <a:pPr algn="just"/>
            <a:r>
              <a:rPr lang="en-IN" dirty="0"/>
              <a:t>Accessing existing files: open, read, write, </a:t>
            </a:r>
            <a:r>
              <a:rPr lang="en-IN" dirty="0" err="1"/>
              <a:t>lseek</a:t>
            </a:r>
            <a:r>
              <a:rPr lang="en-IN" dirty="0"/>
              <a:t>, and close </a:t>
            </a:r>
          </a:p>
          <a:p>
            <a:pPr algn="just"/>
            <a:r>
              <a:rPr lang="en-IN" dirty="0"/>
              <a:t>Manipulate the </a:t>
            </a:r>
            <a:r>
              <a:rPr lang="en-IN" dirty="0" err="1"/>
              <a:t>inode</a:t>
            </a:r>
            <a:r>
              <a:rPr lang="en-IN" dirty="0"/>
              <a:t>: </a:t>
            </a:r>
            <a:r>
              <a:rPr lang="en-IN" dirty="0" err="1"/>
              <a:t>chdir</a:t>
            </a:r>
            <a:r>
              <a:rPr lang="en-IN" dirty="0"/>
              <a:t>, chroot, </a:t>
            </a:r>
            <a:r>
              <a:rPr lang="en-IN" dirty="0" err="1"/>
              <a:t>chown</a:t>
            </a:r>
            <a:r>
              <a:rPr lang="en-IN" dirty="0"/>
              <a:t>, </a:t>
            </a:r>
            <a:r>
              <a:rPr lang="en-IN" dirty="0" err="1"/>
              <a:t>chmod</a:t>
            </a:r>
            <a:r>
              <a:rPr lang="en-IN" dirty="0"/>
              <a:t>, stat, and </a:t>
            </a:r>
            <a:r>
              <a:rPr lang="en-IN" dirty="0" err="1"/>
              <a:t>fstat</a:t>
            </a:r>
            <a:endParaRPr lang="en-IN" dirty="0"/>
          </a:p>
          <a:p>
            <a:pPr algn="just"/>
            <a:r>
              <a:rPr lang="en-IN" dirty="0"/>
              <a:t>Advanced system calls: pipe and dup are important for the implementation of pipes</a:t>
            </a:r>
          </a:p>
          <a:p>
            <a:pPr algn="just"/>
            <a:r>
              <a:rPr lang="en-IN" dirty="0"/>
              <a:t>File system tree visible: mount and </a:t>
            </a:r>
            <a:r>
              <a:rPr lang="en-IN" dirty="0" err="1"/>
              <a:t>umount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Change the structure of the file system hierarchy: link and unlink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949B-97FB-4D9B-8A59-AB428CE7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</a:t>
            </a:r>
            <a:r>
              <a:rPr lang="en-US" i="1" dirty="0" err="1"/>
              <a:t>chdir</a:t>
            </a:r>
            <a:endParaRPr lang="en-IN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37852-030D-42CF-84DB-1EFB9B8A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672" y="1825625"/>
            <a:ext cx="7805792" cy="4861502"/>
          </a:xfrm>
        </p:spPr>
      </p:pic>
    </p:spTree>
    <p:extLst>
      <p:ext uri="{BB962C8B-B14F-4D97-AF65-F5344CB8AC3E}">
        <p14:creationId xmlns:p14="http://schemas.microsoft.com/office/powerpoint/2010/main" val="1390424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chroot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Processes can change their notion of the file system root via the </a:t>
            </a:r>
            <a:r>
              <a:rPr lang="en-US" sz="2400" i="1" dirty="0" err="1"/>
              <a:t>chroot</a:t>
            </a:r>
            <a:r>
              <a:rPr lang="en-US" sz="2400" dirty="0"/>
              <a:t> system call. </a:t>
            </a:r>
          </a:p>
          <a:p>
            <a:pPr algn="just"/>
            <a:r>
              <a:rPr lang="en-US" sz="2400" dirty="0"/>
              <a:t>This is useful if a user wants to simulate the usual file system hierarchy and run processes there. 			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  <a:latin typeface="Palatino-Roman"/>
              </a:rPr>
              <a:t>chroot(pathname);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Palatino-Roman"/>
              </a:rPr>
              <a:t> where pathname is the directory that the kernel subsequently treats as the process's root directory.</a:t>
            </a:r>
          </a:p>
          <a:p>
            <a:pPr algn="just"/>
            <a:r>
              <a:rPr lang="en-US" sz="2400" dirty="0"/>
              <a:t>When executing the chroot system call, the kernel follows the same algorithm as for changing the current directory.</a:t>
            </a:r>
            <a:endParaRPr lang="en-IN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err="1"/>
              <a:t>chown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1637"/>
            <a:ext cx="10515600" cy="219767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change the owner of a file, the kernel converts the file name to an </a:t>
            </a:r>
            <a:r>
              <a:rPr lang="en-US" i="1" dirty="0" err="1"/>
              <a:t>inode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kernel assigns the new owner and group to the file, clears the set user and set group flags, and releases the </a:t>
            </a:r>
            <a:r>
              <a:rPr lang="en-US" i="1" dirty="0" err="1"/>
              <a:t>inode</a:t>
            </a:r>
            <a:r>
              <a:rPr lang="en-US" dirty="0"/>
              <a:t>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BF8EEE-3DDE-4365-ACB0-6421D1FB26D0}"/>
              </a:ext>
            </a:extLst>
          </p:cNvPr>
          <p:cNvGrpSpPr/>
          <p:nvPr/>
        </p:nvGrpSpPr>
        <p:grpSpPr>
          <a:xfrm>
            <a:off x="2105025" y="1792648"/>
            <a:ext cx="7981950" cy="1614777"/>
            <a:chOff x="3721389" y="365125"/>
            <a:chExt cx="7981950" cy="16147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AF376C-3379-46D8-8748-2FFB545A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1389" y="365125"/>
              <a:ext cx="7981950" cy="12763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08B46E-BBA8-4091-A4F6-EF741474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6679" y="1656052"/>
              <a:ext cx="2952750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0319-9B05-4DCF-AABF-ED85D092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FFE376-F200-417B-982B-1025CB9D1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314" y="2506662"/>
            <a:ext cx="5331445" cy="435133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91C1F8C-FC34-4C98-BBC9-830A79897050}"/>
              </a:ext>
            </a:extLst>
          </p:cNvPr>
          <p:cNvGrpSpPr/>
          <p:nvPr/>
        </p:nvGrpSpPr>
        <p:grpSpPr>
          <a:xfrm>
            <a:off x="397143" y="1831469"/>
            <a:ext cx="6395171" cy="1196974"/>
            <a:chOff x="5652655" y="113506"/>
            <a:chExt cx="6395171" cy="11969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87F296-11C1-4A05-B766-20A75792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655" y="113506"/>
              <a:ext cx="6395171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313170-178B-443E-8699-581BAAF2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0240" y="1015205"/>
              <a:ext cx="30480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4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stat and </a:t>
            </a:r>
            <a:r>
              <a:rPr lang="en-IN" sz="4000" dirty="0" err="1"/>
              <a:t>fstat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32727"/>
            <a:ext cx="10515600" cy="294423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latin typeface="Palatino-Roman"/>
              </a:rPr>
              <a:t>The system calls </a:t>
            </a:r>
            <a:r>
              <a:rPr lang="en-US" sz="1800" i="1" dirty="0">
                <a:solidFill>
                  <a:srgbClr val="000000"/>
                </a:solidFill>
                <a:latin typeface="Palatino-Roman"/>
              </a:rPr>
              <a:t>stat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and </a:t>
            </a:r>
            <a:r>
              <a:rPr lang="en-US" sz="1800" i="1" dirty="0" err="1">
                <a:solidFill>
                  <a:srgbClr val="000000"/>
                </a:solidFill>
                <a:latin typeface="Palatino-Roman"/>
              </a:rPr>
              <a:t>fstat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allow processes to query the status of files, returning information such as the file type, file owner, access permissions, file size, number of links, </a:t>
            </a:r>
            <a:r>
              <a:rPr lang="en-US" sz="1800" dirty="0" err="1">
                <a:solidFill>
                  <a:srgbClr val="000000"/>
                </a:solidFill>
                <a:latin typeface="Palatino-Roman"/>
              </a:rPr>
              <a:t>inode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number, and file access times.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Given a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pathname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, the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stat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function returns a structure of information about the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named file.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"/>
              </a:rPr>
              <a:t>fstat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function obtains information about the file that is already open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on the descriptor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fd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.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9EE5A5-B508-4A71-AC03-64E579EF67B6}"/>
              </a:ext>
            </a:extLst>
          </p:cNvPr>
          <p:cNvGrpSpPr/>
          <p:nvPr/>
        </p:nvGrpSpPr>
        <p:grpSpPr>
          <a:xfrm>
            <a:off x="747712" y="1328161"/>
            <a:ext cx="10606088" cy="1645948"/>
            <a:chOff x="747712" y="1328161"/>
            <a:chExt cx="10606088" cy="16459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97A351-45E6-4683-853A-72442B595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4561"/>
            <a:stretch/>
          </p:blipFill>
          <p:spPr>
            <a:xfrm>
              <a:off x="747712" y="1328161"/>
              <a:ext cx="10606088" cy="12422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671D6-4706-4B55-A76F-899EA5233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938" b="2197"/>
            <a:stretch/>
          </p:blipFill>
          <p:spPr>
            <a:xfrm>
              <a:off x="747712" y="2567710"/>
              <a:ext cx="10606088" cy="40639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D0BCC29-1B5E-4D69-B4FB-584C3FDBE643}"/>
              </a:ext>
            </a:extLst>
          </p:cNvPr>
          <p:cNvSpPr/>
          <p:nvPr/>
        </p:nvSpPr>
        <p:spPr>
          <a:xfrm>
            <a:off x="6964218" y="2632364"/>
            <a:ext cx="923637" cy="196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0640-8CA9-4047-9F9B-E56B82A7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stat and </a:t>
            </a:r>
            <a:r>
              <a:rPr lang="en-IN" sz="4400" dirty="0" err="1"/>
              <a:t>fstat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A5A5A-C8C7-4664-BA97-0EB479E92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364" y="1825625"/>
            <a:ext cx="9947272" cy="4351338"/>
          </a:xfrm>
        </p:spPr>
      </p:pic>
    </p:spTree>
    <p:extLst>
      <p:ext uri="{BB962C8B-B14F-4D97-AF65-F5344CB8AC3E}">
        <p14:creationId xmlns:p14="http://schemas.microsoft.com/office/powerpoint/2010/main" val="3278293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46C55-66C7-496D-9C10-6B554E74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Special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C0B21-BEF5-4666-9FFB-B395C8EA8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</a:rPr>
              <a:t>To create pipes, device files, and directories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Similar to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-Italic"/>
              </a:rPr>
              <a:t>creat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Times-Roman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The kernel 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allocates an </a:t>
            </a:r>
            <a:r>
              <a:rPr lang="en-US" sz="1800" dirty="0" err="1">
                <a:solidFill>
                  <a:srgbClr val="000000"/>
                </a:solidFill>
                <a:latin typeface="Times-Roman"/>
              </a:rPr>
              <a:t>inode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 for the file</a:t>
            </a:r>
            <a:br>
              <a:rPr lang="en-US" sz="1200" dirty="0"/>
            </a:br>
            <a:endParaRPr lang="en-US" sz="1800" i="0" dirty="0">
              <a:solidFill>
                <a:srgbClr val="000000"/>
              </a:solidFill>
              <a:effectLst/>
              <a:latin typeface="Times-Bold"/>
            </a:endParaRPr>
          </a:p>
          <a:p>
            <a:pPr marL="0" indent="0" algn="ctr">
              <a:buNone/>
            </a:pPr>
            <a:r>
              <a:rPr lang="en-US" sz="1800" b="1" i="1" dirty="0" err="1">
                <a:solidFill>
                  <a:srgbClr val="C00000"/>
                </a:solidFill>
                <a:effectLst/>
              </a:rPr>
              <a:t>mknod</a:t>
            </a:r>
            <a:r>
              <a:rPr lang="en-US" sz="1800" b="1" i="1" dirty="0">
                <a:solidFill>
                  <a:srgbClr val="C00000"/>
                </a:solidFill>
                <a:effectLst/>
              </a:rPr>
              <a:t>(pathname, type and permissions, dev)</a:t>
            </a:r>
            <a:r>
              <a:rPr lang="en-US" i="1" dirty="0">
                <a:solidFill>
                  <a:srgbClr val="C0000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-Bold"/>
              </a:rPr>
              <a:t>    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-Bold"/>
              </a:rPr>
              <a:t>where 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000000"/>
                </a:solidFill>
                <a:latin typeface="Times-Bold"/>
              </a:rPr>
              <a:t>    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-BoldItalic"/>
              </a:rPr>
              <a:t>pathname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is the name of the node to be created, </a:t>
            </a:r>
          </a:p>
          <a:p>
            <a:pPr marL="268288" indent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Times-Italic"/>
              </a:rPr>
              <a:t>type and permissions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give the node type (directory, for example) and access permissions for the new file to be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</a:rPr>
              <a:t>created, and </a:t>
            </a:r>
          </a:p>
          <a:p>
            <a:pPr marL="268288" indent="0">
              <a:buNone/>
            </a:pPr>
            <a:r>
              <a:rPr lang="en-US" sz="1800" i="1" dirty="0">
                <a:solidFill>
                  <a:srgbClr val="000000"/>
                </a:solidFill>
                <a:effectLst/>
                <a:latin typeface="Times-BoldItalic"/>
              </a:rPr>
              <a:t>dev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</a:rPr>
              <a:t>specifies the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  <a:hlinkClick r:id="rId2" action="ppaction://hlinksldjump" tooltip="Major Number tells which driver is used. This number is allotted while registering a device driver. Minor Number tells which device exactly used of that device type."/>
              </a:rPr>
              <a:t>major and minor device </a:t>
            </a:r>
            <a:r>
              <a:rPr lang="en-US" sz="1800" i="0" dirty="0">
                <a:solidFill>
                  <a:srgbClr val="000000"/>
                </a:solidFill>
                <a:effectLst/>
                <a:latin typeface="Times-Bold"/>
              </a:rPr>
              <a:t>numbers for block and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-Roman"/>
              </a:rPr>
              <a:t>character special files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737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442-9665-442E-AA4D-CCA48391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30964" cy="1325563"/>
          </a:xfrm>
        </p:spPr>
        <p:txBody>
          <a:bodyPr/>
          <a:lstStyle/>
          <a:p>
            <a:r>
              <a:rPr lang="en-US" dirty="0"/>
              <a:t>Algorithm for </a:t>
            </a:r>
            <a:r>
              <a:rPr lang="en-US" i="1" dirty="0" err="1"/>
              <a:t>mknod</a:t>
            </a:r>
            <a:endParaRPr lang="en-IN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6BF63-320F-48EA-8B43-6800C1033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164" y="462540"/>
            <a:ext cx="6567054" cy="6211621"/>
          </a:xfrm>
        </p:spPr>
      </p:pic>
    </p:spTree>
    <p:extLst>
      <p:ext uri="{BB962C8B-B14F-4D97-AF65-F5344CB8AC3E}">
        <p14:creationId xmlns:p14="http://schemas.microsoft.com/office/powerpoint/2010/main" val="109888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System calls for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create new files: </a:t>
            </a:r>
            <a:r>
              <a:rPr lang="en-IN" b="1" dirty="0" err="1"/>
              <a:t>creat</a:t>
            </a:r>
            <a:r>
              <a:rPr lang="en-IN" dirty="0"/>
              <a:t> and </a:t>
            </a:r>
            <a:r>
              <a:rPr lang="en-IN" b="1" dirty="0" err="1"/>
              <a:t>mknod</a:t>
            </a:r>
            <a:endParaRPr lang="en-IN" b="1" dirty="0"/>
          </a:p>
          <a:p>
            <a:pPr algn="just"/>
            <a:r>
              <a:rPr lang="en-IN" dirty="0"/>
              <a:t>accessing existing files: </a:t>
            </a:r>
            <a:r>
              <a:rPr lang="en-IN" b="1" dirty="0"/>
              <a:t>open, read, write, </a:t>
            </a:r>
            <a:r>
              <a:rPr lang="en-IN" b="1" dirty="0" err="1"/>
              <a:t>lseek</a:t>
            </a:r>
            <a:r>
              <a:rPr lang="en-IN" b="1" dirty="0"/>
              <a:t>, </a:t>
            </a:r>
            <a:r>
              <a:rPr lang="en-IN" dirty="0"/>
              <a:t>and</a:t>
            </a:r>
            <a:r>
              <a:rPr lang="en-IN" b="1" dirty="0"/>
              <a:t> close </a:t>
            </a:r>
          </a:p>
          <a:p>
            <a:pPr algn="just"/>
            <a:r>
              <a:rPr lang="en-IN" dirty="0"/>
              <a:t>manipulate the </a:t>
            </a:r>
            <a:r>
              <a:rPr lang="en-IN" dirty="0" err="1"/>
              <a:t>inode</a:t>
            </a:r>
            <a:r>
              <a:rPr lang="en-IN" dirty="0"/>
              <a:t>: </a:t>
            </a:r>
            <a:r>
              <a:rPr lang="en-IN" b="1" dirty="0" err="1"/>
              <a:t>chdir</a:t>
            </a:r>
            <a:r>
              <a:rPr lang="en-IN" b="1" dirty="0"/>
              <a:t>, </a:t>
            </a:r>
            <a:r>
              <a:rPr lang="en-IN" b="1" dirty="0" err="1"/>
              <a:t>chroot</a:t>
            </a:r>
            <a:r>
              <a:rPr lang="en-IN" b="1" dirty="0"/>
              <a:t>, </a:t>
            </a:r>
            <a:r>
              <a:rPr lang="en-IN" b="1" dirty="0" err="1"/>
              <a:t>chown</a:t>
            </a:r>
            <a:r>
              <a:rPr lang="en-IN" b="1" dirty="0"/>
              <a:t>, </a:t>
            </a:r>
            <a:r>
              <a:rPr lang="en-IN" b="1" dirty="0" err="1"/>
              <a:t>chmod</a:t>
            </a:r>
            <a:r>
              <a:rPr lang="en-IN" b="1" dirty="0"/>
              <a:t>, stat, and </a:t>
            </a:r>
            <a:r>
              <a:rPr lang="en-IN" b="1" dirty="0" err="1"/>
              <a:t>fstat</a:t>
            </a:r>
            <a:endParaRPr lang="en-IN" b="1" dirty="0"/>
          </a:p>
          <a:p>
            <a:pPr algn="just"/>
            <a:r>
              <a:rPr lang="en-IN" dirty="0"/>
              <a:t>advanced system calls: pipe and dup are important for the implementation of pipes</a:t>
            </a:r>
          </a:p>
          <a:p>
            <a:pPr algn="just"/>
            <a:r>
              <a:rPr lang="en-IN" dirty="0"/>
              <a:t>file system tree visible: mount and </a:t>
            </a:r>
            <a:r>
              <a:rPr lang="en-IN" dirty="0" err="1"/>
              <a:t>umount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change the structure of the file system hierarchy: link and unlink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Advanced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Pipes allow transfer of data between processes in a first-in-first-out manner (FIFO), </a:t>
            </a:r>
          </a:p>
          <a:p>
            <a:pPr algn="just"/>
            <a:r>
              <a:rPr lang="en-US" dirty="0"/>
              <a:t>Allow synchronization of process execution. </a:t>
            </a:r>
          </a:p>
          <a:p>
            <a:pPr algn="just"/>
            <a:r>
              <a:rPr lang="en-US" dirty="0"/>
              <a:t>Two kinds of pipes: </a:t>
            </a:r>
          </a:p>
          <a:p>
            <a:pPr lvl="1" algn="just"/>
            <a:r>
              <a:rPr lang="en-US" dirty="0"/>
              <a:t>Named pipes and </a:t>
            </a:r>
          </a:p>
          <a:p>
            <a:pPr lvl="1" algn="just"/>
            <a:r>
              <a:rPr lang="en-US" dirty="0"/>
              <a:t>Unnamed pipes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F852-C792-447D-A1D9-8F32F8F8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the system calls and the various algorithms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9DADE-6D33-4CC8-82F4-52A36441B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455" y="1825625"/>
            <a:ext cx="6633295" cy="4910882"/>
          </a:xfrm>
        </p:spPr>
      </p:pic>
    </p:spTree>
    <p:extLst>
      <p:ext uri="{BB962C8B-B14F-4D97-AF65-F5344CB8AC3E}">
        <p14:creationId xmlns:p14="http://schemas.microsoft.com/office/powerpoint/2010/main" val="1807002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Advanced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Descendants of a process that issued the pipe call, can share access to </a:t>
            </a:r>
            <a:r>
              <a:rPr lang="en-US" sz="2400" b="1" dirty="0"/>
              <a:t>unnamed</a:t>
            </a:r>
            <a:r>
              <a:rPr lang="en-US" sz="2400" dirty="0"/>
              <a:t> pipes.</a:t>
            </a:r>
          </a:p>
          <a:p>
            <a:pPr algn="just"/>
            <a:r>
              <a:rPr lang="en-US" sz="2400" dirty="0"/>
              <a:t>All processes can access a </a:t>
            </a:r>
            <a:r>
              <a:rPr lang="en-US" sz="2400" b="1" dirty="0"/>
              <a:t>named</a:t>
            </a:r>
            <a:r>
              <a:rPr lang="en-US" sz="2400" dirty="0"/>
              <a:t> pipe regardless of their relationship, subject to the usual file permissions.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00801" y="3383258"/>
            <a:ext cx="5978880" cy="349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13083" y="6332815"/>
            <a:ext cx="519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5.15: Process Tree and Sharing 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Advanced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where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Two file descriptors are returned through the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fd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argument: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fd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[0]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is open for reading, and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</a:b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fd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[1]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is open for writing. The output of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fd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[1]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is the input for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Palatino-Italic"/>
              </a:rPr>
              <a:t>fd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[0]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.</a:t>
            </a:r>
          </a:p>
          <a:p>
            <a:pPr algn="just"/>
            <a:r>
              <a:rPr lang="en-US" sz="2400" dirty="0"/>
              <a:t>It also allocates a pair of user file descriptors and corresponding file table entries for the pipe: </a:t>
            </a:r>
          </a:p>
          <a:p>
            <a:pPr lvl="1" algn="just"/>
            <a:r>
              <a:rPr lang="en-US" sz="2000" dirty="0"/>
              <a:t>one file descriptor for </a:t>
            </a:r>
            <a:r>
              <a:rPr lang="en-US" sz="2000" b="1" dirty="0"/>
              <a:t>reading</a:t>
            </a:r>
            <a:r>
              <a:rPr lang="en-US" sz="2000" dirty="0"/>
              <a:t> from the pipe </a:t>
            </a:r>
          </a:p>
          <a:p>
            <a:pPr lvl="1" algn="just"/>
            <a:r>
              <a:rPr lang="en-US" sz="2000" dirty="0"/>
              <a:t>the other for </a:t>
            </a:r>
            <a:r>
              <a:rPr lang="en-US" sz="2000" b="1" dirty="0"/>
              <a:t>writing</a:t>
            </a:r>
            <a:r>
              <a:rPr lang="en-US" sz="2000" dirty="0"/>
              <a:t> to the pipe.</a:t>
            </a:r>
          </a:p>
          <a:p>
            <a:pPr algn="just"/>
            <a:r>
              <a:rPr lang="en-US" sz="2400" dirty="0"/>
              <a:t>The kernel allocates two file table entries for the read and write descriptors, respectively.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CCE3C-CC41-42A0-AE70-9BD4EF580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125075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D39E-2521-41E5-A73E-156F090A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</a:t>
            </a:r>
            <a:r>
              <a:rPr lang="en-US" i="1" dirty="0"/>
              <a:t>pipe</a:t>
            </a:r>
            <a:endParaRPr lang="en-IN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D12E-4419-4FE8-B4E4-D3782ECA9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337" y="1834356"/>
            <a:ext cx="6791325" cy="4333875"/>
          </a:xfrm>
        </p:spPr>
      </p:pic>
    </p:spTree>
    <p:extLst>
      <p:ext uri="{BB962C8B-B14F-4D97-AF65-F5344CB8AC3E}">
        <p14:creationId xmlns:p14="http://schemas.microsoft.com/office/powerpoint/2010/main" val="1308336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B746-C84E-4EE4-A17B-A51C96AC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named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6CE2-C78C-44B1-AADA-A47FF6CC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named pipe is a file whose semantics are the same as those of an unnamed pipe, except that it has a directory entry and is accessed by a path name. </a:t>
            </a:r>
          </a:p>
          <a:p>
            <a:pPr algn="just"/>
            <a:r>
              <a:rPr lang="en-US" sz="2400" dirty="0"/>
              <a:t>Processes open named pipes in the same way that they open regular files.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Named pipes </a:t>
            </a:r>
            <a:r>
              <a:rPr lang="en-US" sz="2400" dirty="0"/>
              <a:t>permanently exist in the file system hierarchy (subject to their removal by the unlink system call), </a:t>
            </a:r>
          </a:p>
          <a:p>
            <a:pPr algn="just"/>
            <a:r>
              <a:rPr lang="en-US" sz="2400" dirty="0">
                <a:solidFill>
                  <a:srgbClr val="C00000"/>
                </a:solidFill>
              </a:rPr>
              <a:t>Unnamed pipes </a:t>
            </a:r>
            <a:r>
              <a:rPr lang="en-US" sz="2400" dirty="0"/>
              <a:t>are transient: When all processes finish using the pipe, the kernel reclaims its </a:t>
            </a:r>
            <a:r>
              <a:rPr lang="en-US" sz="2400" dirty="0" err="1"/>
              <a:t>inode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2397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B010-29F7-4F4E-B07F-F3257593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for opening a named pipe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E7C4-715E-4E0F-9D1A-14443D9A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Identical to the algorithm for opening a regular file. </a:t>
            </a:r>
          </a:p>
          <a:p>
            <a:pPr algn="just"/>
            <a:r>
              <a:rPr lang="en-US" sz="2400" dirty="0"/>
              <a:t>However, before completing the system call, the kernel increments the read or write counts in the </a:t>
            </a:r>
            <a:r>
              <a:rPr lang="en-US" sz="2400" dirty="0" err="1"/>
              <a:t>inode</a:t>
            </a:r>
            <a:r>
              <a:rPr lang="en-US" sz="2400" dirty="0"/>
              <a:t>, indicating the number of processes that have the named pipe open for reading or writing. </a:t>
            </a:r>
          </a:p>
          <a:p>
            <a:pPr algn="just"/>
            <a:r>
              <a:rPr lang="en-US" sz="2400" dirty="0"/>
              <a:t>A process that opens the named pipe for reading will sleep until another process opens the named pipe for writing, and vice versa.</a:t>
            </a:r>
          </a:p>
          <a:p>
            <a:pPr algn="just"/>
            <a:r>
              <a:rPr lang="en-US" sz="2400" dirty="0"/>
              <a:t>Sleep or signal</a:t>
            </a:r>
          </a:p>
          <a:p>
            <a:pPr lvl="1" algn="just"/>
            <a:r>
              <a:rPr lang="en-US" sz="2000" dirty="0"/>
              <a:t>Read/write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666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2009-E63E-444B-A6D9-EF278C87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Pipes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4304-6150-4482-BE16-99FFA215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FIFO </a:t>
            </a:r>
          </a:p>
          <a:p>
            <a:pPr lvl="1"/>
            <a:r>
              <a:rPr lang="en-US" sz="2000" dirty="0"/>
              <a:t>Processes write </a:t>
            </a:r>
            <a:r>
              <a:rPr lang="en-US" sz="2000" b="1" dirty="0"/>
              <a:t>into one end </a:t>
            </a:r>
            <a:r>
              <a:rPr lang="en-US" sz="2000" dirty="0"/>
              <a:t>of the pipe and </a:t>
            </a:r>
            <a:r>
              <a:rPr lang="en-US" sz="2000" b="1" dirty="0"/>
              <a:t>read from the other </a:t>
            </a:r>
            <a:r>
              <a:rPr lang="en-US" sz="2000" dirty="0"/>
              <a:t>end</a:t>
            </a:r>
          </a:p>
          <a:p>
            <a:r>
              <a:rPr lang="en-US" sz="2400" dirty="0"/>
              <a:t>The number of processes reading from a pipe do not necessarily equal the number of processes writing the pipe; </a:t>
            </a:r>
          </a:p>
          <a:p>
            <a:r>
              <a:rPr lang="en-US" sz="2400" dirty="0"/>
              <a:t>If the number of readers or writers is greater than 1, they must coordinate use of the pipe with other mechanisms. </a:t>
            </a:r>
          </a:p>
          <a:p>
            <a:r>
              <a:rPr lang="en-US" sz="2400" dirty="0"/>
              <a:t>The kernel accesses the data for a pipe exactly as it accesses data for a regular file.</a:t>
            </a:r>
          </a:p>
          <a:p>
            <a:r>
              <a:rPr lang="en-US" sz="2400" dirty="0"/>
              <a:t>It stores data on the pipe device and assigns blocks to the pipe as needed during write calls.</a:t>
            </a:r>
          </a:p>
        </p:txBody>
      </p:sp>
    </p:spTree>
    <p:extLst>
      <p:ext uri="{BB962C8B-B14F-4D97-AF65-F5344CB8AC3E}">
        <p14:creationId xmlns:p14="http://schemas.microsoft.com/office/powerpoint/2010/main" val="3873763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1D58-480E-40A4-B72B-1DA22158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Pipes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3F295-40F7-4860-973D-F901CFCF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Difference: </a:t>
            </a:r>
          </a:p>
          <a:p>
            <a:pPr lvl="1" algn="just"/>
            <a:r>
              <a:rPr lang="en-US" dirty="0"/>
              <a:t>A pipe uses </a:t>
            </a:r>
            <a:r>
              <a:rPr lang="en-US" dirty="0">
                <a:solidFill>
                  <a:srgbClr val="C00000"/>
                </a:solidFill>
              </a:rPr>
              <a:t>only the direct blocks </a:t>
            </a:r>
            <a:r>
              <a:rPr lang="en-US" dirty="0"/>
              <a:t>of the </a:t>
            </a:r>
            <a:r>
              <a:rPr lang="en-US" dirty="0" err="1"/>
              <a:t>inode</a:t>
            </a:r>
            <a:r>
              <a:rPr lang="en-US" dirty="0"/>
              <a:t> for greater efficiency, although this places a limit on how much data a pipe can hold at a time.</a:t>
            </a:r>
          </a:p>
          <a:p>
            <a:pPr lvl="1"/>
            <a:r>
              <a:rPr lang="en-IN" dirty="0"/>
              <a:t>Circular queue,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1C009-5BD7-45EF-B71E-8F87F3F44A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0"/>
          <a:stretch/>
        </p:blipFill>
        <p:spPr>
          <a:xfrm>
            <a:off x="3735123" y="3048000"/>
            <a:ext cx="6951350" cy="36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262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0C42-33B9-40CB-AAEE-352C0EF5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Pipes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1BD6-5330-4E6A-9666-22409C07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Four cases for reading or writing:</a:t>
            </a:r>
          </a:p>
          <a:p>
            <a:pPr lvl="1"/>
            <a:r>
              <a:rPr lang="en-US" dirty="0"/>
              <a:t>Writing a pipe that has room for the data being written, </a:t>
            </a:r>
          </a:p>
          <a:p>
            <a:pPr lvl="1"/>
            <a:r>
              <a:rPr lang="en-US" dirty="0"/>
              <a:t>Reading from a pipe that contains enough data to satisfy the read, </a:t>
            </a:r>
          </a:p>
          <a:p>
            <a:pPr lvl="1"/>
            <a:r>
              <a:rPr lang="en-US" dirty="0"/>
              <a:t>Reading from a pipe that does not contain enough data to satisfy the read, and </a:t>
            </a:r>
          </a:p>
          <a:p>
            <a:pPr lvl="1"/>
            <a:r>
              <a:rPr lang="en-US" dirty="0"/>
              <a:t>Writing a pipe that does not have room for the data being written.</a:t>
            </a:r>
            <a:endParaRPr lang="en-IN" dirty="0"/>
          </a:p>
          <a:p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B5F81-817C-86EC-AD07-722BA4E004D8}"/>
              </a:ext>
            </a:extLst>
          </p:cNvPr>
          <p:cNvSpPr txBox="1"/>
          <p:nvPr/>
        </p:nvSpPr>
        <p:spPr>
          <a:xfrm>
            <a:off x="1134918" y="5015547"/>
            <a:ext cx="99221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pipes, 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interface is consistent with that of regular files,</a:t>
            </a:r>
          </a:p>
          <a:p>
            <a:pPr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</a:t>
            </a: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kernel stores the read and write offsets in the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instead of in the file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60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C82F-E66A-4D1B-90FB-EC0D43C1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Pipes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7B0E-3C5B-4C3D-936E-CEF15735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for closing a regular file, except that the kernel does special processing before releasing the pipe's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383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9186-98E4-4ECA-AB11-3D6EB259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Pipe: Example (1)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4FB2D9-0CD9-4F9E-A7A2-4E2272E57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884" y="120595"/>
            <a:ext cx="5375334" cy="6561391"/>
          </a:xfrm>
        </p:spPr>
      </p:pic>
    </p:spTree>
    <p:extLst>
      <p:ext uri="{BB962C8B-B14F-4D97-AF65-F5344CB8AC3E}">
        <p14:creationId xmlns:p14="http://schemas.microsoft.com/office/powerpoint/2010/main" val="149249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FE63-0536-4472-B382-52FAAD33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D8F05-0288-4D72-B059-126D0338B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0" cy="19574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4E8D8-4DE8-4B57-AC97-9EC1F0D6A462}"/>
              </a:ext>
            </a:extLst>
          </p:cNvPr>
          <p:cNvSpPr txBox="1"/>
          <p:nvPr/>
        </p:nvSpPr>
        <p:spPr>
          <a:xfrm>
            <a:off x="838199" y="3694158"/>
            <a:ext cx="9155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The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Palatino-Italic"/>
              </a:rPr>
              <a:t>path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Palatino-Roman"/>
              </a:rPr>
              <a:t>parameter is the name of the file to open or create.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11E00-73B7-455E-AD80-B4C3F41FA06A}"/>
              </a:ext>
            </a:extLst>
          </p:cNvPr>
          <p:cNvSpPr/>
          <p:nvPr/>
        </p:nvSpPr>
        <p:spPr>
          <a:xfrm>
            <a:off x="1265381" y="2669433"/>
            <a:ext cx="9901382" cy="471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69A3B6-543E-40BA-BB6A-9F62ED51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23" y="4202050"/>
            <a:ext cx="7461683" cy="212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1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68D1-0581-48FB-9A09-5084D1E0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7" y="429779"/>
            <a:ext cx="10515600" cy="1325563"/>
          </a:xfrm>
        </p:spPr>
        <p:txBody>
          <a:bodyPr/>
          <a:lstStyle/>
          <a:p>
            <a:r>
              <a:rPr lang="en-US" dirty="0"/>
              <a:t>Pipe: Example (2)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D4851-C6F0-4618-8133-2A1D31E82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052" y="139698"/>
            <a:ext cx="7320886" cy="658401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A408CB-032D-4EDC-B145-C1E4C1A36420}"/>
                  </a:ext>
                </a:extLst>
              </p14:cNvPr>
              <p14:cNvContentPartPr/>
              <p14:nvPr/>
            </p14:nvContentPartPr>
            <p14:xfrm>
              <a:off x="9931320" y="633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A408CB-032D-4EDC-B145-C1E4C1A364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21960" y="540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116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Advanced System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Copies a file descriptor into the first free slot of the user file descriptor table, returning the new file descriptor to the user. </a:t>
            </a:r>
          </a:p>
          <a:p>
            <a:pPr marL="0" indent="0" algn="just">
              <a:buNone/>
            </a:pPr>
            <a:r>
              <a:rPr lang="en-US" dirty="0"/>
              <a:t>where </a:t>
            </a:r>
          </a:p>
          <a:p>
            <a:pPr algn="just"/>
            <a:r>
              <a:rPr lang="en-US" b="1" dirty="0" err="1"/>
              <a:t>fd</a:t>
            </a:r>
            <a:r>
              <a:rPr lang="en-US" dirty="0"/>
              <a:t> is the file descriptor being duped </a:t>
            </a:r>
          </a:p>
          <a:p>
            <a:pPr algn="just"/>
            <a:r>
              <a:rPr lang="en-US" b="1" dirty="0" err="1"/>
              <a:t>newfd</a:t>
            </a:r>
            <a:r>
              <a:rPr lang="en-US" dirty="0"/>
              <a:t> is the new file descriptor that references the file. </a:t>
            </a:r>
          </a:p>
          <a:p>
            <a:pPr algn="just"/>
            <a:r>
              <a:rPr lang="en-US" i="1" dirty="0"/>
              <a:t>dup</a:t>
            </a:r>
            <a:r>
              <a:rPr lang="en-US" dirty="0"/>
              <a:t> duplicates the file descriptor, it increments the count of the corresponding file table entry, which now has one more file descriptor entry that points to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55E53-D04C-4004-81D1-379B8B31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3777"/>
            <a:ext cx="100965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31861" cy="1325563"/>
          </a:xfrm>
        </p:spPr>
        <p:txBody>
          <a:bodyPr>
            <a:noAutofit/>
          </a:bodyPr>
          <a:lstStyle/>
          <a:p>
            <a:r>
              <a:rPr lang="en-IN" sz="4000" dirty="0"/>
              <a:t>Advanced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9A6-5CFF-440B-ABDA-809D79C6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28" y="1825625"/>
            <a:ext cx="35805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Duped file descriptor (</a:t>
            </a:r>
            <a:r>
              <a:rPr lang="en-US" sz="2400" i="1" dirty="0" err="1"/>
              <a:t>fd</a:t>
            </a:r>
            <a:r>
              <a:rPr lang="en-US" sz="2400" dirty="0"/>
              <a:t>) 3, return </a:t>
            </a:r>
            <a:r>
              <a:rPr lang="en-US" sz="2400" i="1" dirty="0" err="1"/>
              <a:t>fd</a:t>
            </a:r>
            <a:r>
              <a:rPr lang="en-US" sz="2400" dirty="0"/>
              <a:t> 6</a:t>
            </a:r>
            <a:endParaRPr lang="en-IN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0061" y="184729"/>
            <a:ext cx="7524750" cy="6296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56999" y="6470196"/>
            <a:ext cx="352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Data Structures after Dup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F301-1186-47F9-907C-10D7BB02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Dup: example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21E03-2E56-4382-9E2F-9981E4022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858" y="1825625"/>
            <a:ext cx="4812284" cy="4351338"/>
          </a:xfrm>
        </p:spPr>
      </p:pic>
    </p:spTree>
    <p:extLst>
      <p:ext uri="{BB962C8B-B14F-4D97-AF65-F5344CB8AC3E}">
        <p14:creationId xmlns:p14="http://schemas.microsoft.com/office/powerpoint/2010/main" val="2559501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System calls for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create new files: </a:t>
            </a:r>
            <a:r>
              <a:rPr lang="en-IN" b="1" dirty="0" err="1"/>
              <a:t>creat</a:t>
            </a:r>
            <a:r>
              <a:rPr lang="en-IN" dirty="0"/>
              <a:t> and </a:t>
            </a:r>
            <a:r>
              <a:rPr lang="en-IN" dirty="0" err="1"/>
              <a:t>mknod</a:t>
            </a:r>
            <a:endParaRPr lang="en-IN" dirty="0"/>
          </a:p>
          <a:p>
            <a:pPr algn="just"/>
            <a:r>
              <a:rPr lang="en-IN" dirty="0"/>
              <a:t>accessing existing files: </a:t>
            </a:r>
            <a:r>
              <a:rPr lang="en-IN" b="1" dirty="0"/>
              <a:t>open, read, write, </a:t>
            </a:r>
            <a:r>
              <a:rPr lang="en-IN" b="1" dirty="0" err="1"/>
              <a:t>lseek</a:t>
            </a:r>
            <a:r>
              <a:rPr lang="en-IN" b="1" dirty="0"/>
              <a:t>, and close </a:t>
            </a:r>
          </a:p>
          <a:p>
            <a:pPr algn="just"/>
            <a:r>
              <a:rPr lang="en-IN" dirty="0"/>
              <a:t>manipulate the </a:t>
            </a:r>
            <a:r>
              <a:rPr lang="en-IN" dirty="0" err="1"/>
              <a:t>inode</a:t>
            </a:r>
            <a:r>
              <a:rPr lang="en-IN" dirty="0"/>
              <a:t>: </a:t>
            </a:r>
            <a:r>
              <a:rPr lang="en-IN" b="1" dirty="0" err="1"/>
              <a:t>chdir</a:t>
            </a:r>
            <a:r>
              <a:rPr lang="en-IN" b="1" dirty="0"/>
              <a:t>, </a:t>
            </a:r>
            <a:r>
              <a:rPr lang="en-IN" b="1" dirty="0" err="1"/>
              <a:t>chroot</a:t>
            </a:r>
            <a:r>
              <a:rPr lang="en-IN" b="1" dirty="0"/>
              <a:t>, </a:t>
            </a:r>
            <a:r>
              <a:rPr lang="en-IN" b="1" dirty="0" err="1"/>
              <a:t>chown</a:t>
            </a:r>
            <a:r>
              <a:rPr lang="en-IN" b="1" dirty="0"/>
              <a:t>, </a:t>
            </a:r>
            <a:r>
              <a:rPr lang="en-IN" b="1" dirty="0" err="1"/>
              <a:t>chmod</a:t>
            </a:r>
            <a:r>
              <a:rPr lang="en-IN" b="1" dirty="0"/>
              <a:t>, stat, and </a:t>
            </a:r>
            <a:r>
              <a:rPr lang="en-IN" b="1" dirty="0" err="1"/>
              <a:t>fstat</a:t>
            </a:r>
            <a:endParaRPr lang="en-IN" b="1" dirty="0"/>
          </a:p>
          <a:p>
            <a:pPr algn="just"/>
            <a:r>
              <a:rPr lang="en-IN" dirty="0"/>
              <a:t>advanced system calls: </a:t>
            </a:r>
            <a:r>
              <a:rPr lang="en-IN" b="1" dirty="0"/>
              <a:t>pipe and dup are important for the implementation of pipes</a:t>
            </a:r>
          </a:p>
          <a:p>
            <a:pPr algn="just"/>
            <a:r>
              <a:rPr lang="en-IN" dirty="0"/>
              <a:t>file system tree visible: mount and </a:t>
            </a:r>
            <a:r>
              <a:rPr lang="en-IN" dirty="0" err="1"/>
              <a:t>umount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change the structure of the file system hierarchy: link and unlink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 Tree 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physical disk unit consists of several logical sections, partitioned by the disk driver, and each section has a device file name. </a:t>
            </a:r>
          </a:p>
          <a:p>
            <a:pPr algn="just"/>
            <a:r>
              <a:rPr lang="en-US" dirty="0"/>
              <a:t>Processes can access data in a section by opening the appropriate device file name and then reading and writing the "file," treating it as a sequence of disk blocks. </a:t>
            </a:r>
          </a:p>
          <a:p>
            <a:pPr algn="just"/>
            <a:r>
              <a:rPr lang="en-US" dirty="0"/>
              <a:t>The mount system can connects the file system in a specified section of a disk to the existing file system hierarchy. 			 </a:t>
            </a:r>
          </a:p>
          <a:p>
            <a:pPr algn="just">
              <a:buNone/>
            </a:pPr>
            <a:r>
              <a:rPr lang="en-US" dirty="0"/>
              <a:t>			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 Tree 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syntax for the mount system can is 			 </a:t>
            </a:r>
          </a:p>
          <a:p>
            <a:pPr marL="0" indent="0" algn="ctr">
              <a:buNone/>
            </a:pPr>
            <a:r>
              <a:rPr lang="en-US" sz="2400" b="1" i="1" dirty="0"/>
              <a:t>mount (special pathname, directory pathname, options);</a:t>
            </a:r>
          </a:p>
          <a:p>
            <a:pPr marL="268288" indent="0" algn="just">
              <a:buNone/>
            </a:pPr>
            <a:r>
              <a:rPr lang="en-US" sz="2400" dirty="0"/>
              <a:t>where </a:t>
            </a:r>
            <a:r>
              <a:rPr lang="en-US" sz="2400" i="1" dirty="0"/>
              <a:t>special pathname </a:t>
            </a:r>
            <a:r>
              <a:rPr lang="en-US" sz="2400" dirty="0"/>
              <a:t>is the name of the device special file of the disk section containing the file system to be mounted</a:t>
            </a:r>
          </a:p>
          <a:p>
            <a:pPr marL="268288" indent="0" algn="just">
              <a:buNone/>
            </a:pPr>
            <a:r>
              <a:rPr lang="en-US" sz="2400" dirty="0"/>
              <a:t>directory </a:t>
            </a:r>
            <a:r>
              <a:rPr lang="en-US" sz="2400" i="1" dirty="0"/>
              <a:t>pathname</a:t>
            </a:r>
            <a:r>
              <a:rPr lang="en-US" sz="2400" dirty="0"/>
              <a:t> is the directory in the existing hierarchy where the file system will be mounted</a:t>
            </a:r>
          </a:p>
          <a:p>
            <a:pPr marL="268288" indent="0" algn="just">
              <a:buNone/>
            </a:pPr>
            <a:r>
              <a:rPr lang="en-US" sz="2400" i="1" dirty="0"/>
              <a:t>options</a:t>
            </a:r>
            <a:r>
              <a:rPr lang="en-US" sz="2400" dirty="0"/>
              <a:t> indicate whether the file system should be mounted “read-only”, etc.</a:t>
            </a:r>
          </a:p>
          <a:p>
            <a:pPr marL="342900" indent="-342900" algn="just"/>
            <a:r>
              <a:rPr lang="en-US" sz="2400" dirty="0"/>
              <a:t>The kernel only allows processes owned by a </a:t>
            </a:r>
            <a:r>
              <a:rPr lang="en-US" sz="2400" dirty="0" err="1"/>
              <a:t>superuser</a:t>
            </a:r>
            <a:r>
              <a:rPr lang="en-US" sz="2400" dirty="0"/>
              <a:t> to mount or </a:t>
            </a:r>
            <a:r>
              <a:rPr lang="en-US" sz="2400" dirty="0" err="1"/>
              <a:t>umount</a:t>
            </a:r>
            <a:r>
              <a:rPr lang="en-US" sz="2400" dirty="0"/>
              <a:t> file systems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 Tree Visible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5D60-5645-497A-8C03-09FD195C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2710" y="1832509"/>
            <a:ext cx="74104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03545" y="633250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File System Tree Before and After Mount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152" y="5191193"/>
            <a:ext cx="57150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mount (“/dev/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dskl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", "/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0) 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kernel has a mount table with entries for every mounted file system. Each mount table entry contains:</a:t>
            </a:r>
          </a:p>
          <a:p>
            <a:pPr algn="just"/>
            <a:r>
              <a:rPr lang="en-US" dirty="0"/>
              <a:t>a device number that identifies the mounted file system</a:t>
            </a:r>
          </a:p>
          <a:p>
            <a:pPr algn="just"/>
            <a:r>
              <a:rPr lang="en-US" dirty="0"/>
              <a:t>a pointer to a buffer containing the file system super block</a:t>
            </a:r>
          </a:p>
          <a:p>
            <a:pPr algn="just"/>
            <a:r>
              <a:rPr lang="en-US" dirty="0"/>
              <a:t>a pointer to the root </a:t>
            </a:r>
            <a:r>
              <a:rPr lang="en-US" dirty="0" err="1"/>
              <a:t>inode</a:t>
            </a:r>
            <a:r>
              <a:rPr lang="en-US" dirty="0"/>
              <a:t> of the mounted file system ("/" of the "/dev/</a:t>
            </a:r>
            <a:r>
              <a:rPr lang="en-US" dirty="0" err="1"/>
              <a:t>dskl</a:t>
            </a:r>
            <a:r>
              <a:rPr lang="en-US" dirty="0"/>
              <a:t> " file system) ;</a:t>
            </a:r>
          </a:p>
          <a:p>
            <a:pPr algn="just"/>
            <a:r>
              <a:rPr lang="en-US" dirty="0"/>
              <a:t>a pointer to the </a:t>
            </a:r>
            <a:r>
              <a:rPr lang="en-US" dirty="0" err="1"/>
              <a:t>inode</a:t>
            </a:r>
            <a:r>
              <a:rPr lang="en-US" dirty="0"/>
              <a:t> of the directory that is the mount point ("</a:t>
            </a:r>
            <a:r>
              <a:rPr lang="en-US" dirty="0" err="1"/>
              <a:t>usr</a:t>
            </a:r>
            <a:r>
              <a:rPr lang="en-US" dirty="0"/>
              <a:t>" of the root file system) 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FDB1-64B0-4446-AE0F-68C0849A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60273" cy="1325563"/>
          </a:xfrm>
        </p:spPr>
        <p:txBody>
          <a:bodyPr/>
          <a:lstStyle/>
          <a:p>
            <a:r>
              <a:rPr lang="en-US" dirty="0"/>
              <a:t>Algorithm for </a:t>
            </a:r>
            <a:r>
              <a:rPr lang="en-US" i="1" dirty="0"/>
              <a:t>mount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AFCA2-8AB8-4B0B-BB2B-FC42BBFE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859" y="0"/>
            <a:ext cx="6831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1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509E-6B53-4AD3-A80C-BC507A0D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BD0C3-22EF-4BD2-A706-FD33DDE5E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27" y="1825624"/>
            <a:ext cx="6356986" cy="4632293"/>
          </a:xfrm>
        </p:spPr>
      </p:pic>
    </p:spTree>
    <p:extLst>
      <p:ext uri="{BB962C8B-B14F-4D97-AF65-F5344CB8AC3E}">
        <p14:creationId xmlns:p14="http://schemas.microsoft.com/office/powerpoint/2010/main" val="2837564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196E-FC02-43D7-81B1-C9C8130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Crossing mount points in File Path names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EF9F-2E5B-4E3A-858E-DC007923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Crossing from the mounted-on file system to the mounted file system (in the direction from the global system root towards a leaf node)</a:t>
            </a:r>
          </a:p>
          <a:p>
            <a:pPr lvl="1"/>
            <a:r>
              <a:rPr lang="en-US" dirty="0"/>
              <a:t>Crossing from the mounted file system to the mounted-on file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8985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B661-854D-44A5-9641-48FB0981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214091" cy="1325563"/>
          </a:xfrm>
        </p:spPr>
        <p:txBody>
          <a:bodyPr/>
          <a:lstStyle/>
          <a:p>
            <a:r>
              <a:rPr lang="en-US" dirty="0"/>
              <a:t>Updated </a:t>
            </a:r>
            <a:r>
              <a:rPr lang="en-US" i="1" dirty="0" err="1"/>
              <a:t>iget</a:t>
            </a:r>
            <a:r>
              <a:rPr lang="en-US" i="1" dirty="0"/>
              <a:t> </a:t>
            </a:r>
            <a:r>
              <a:rPr lang="en-US" dirty="0"/>
              <a:t>algo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C6465-EDD3-43C9-987B-7F04E1A82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0"/>
          <a:stretch/>
        </p:blipFill>
        <p:spPr>
          <a:xfrm>
            <a:off x="6096000" y="80818"/>
            <a:ext cx="4677095" cy="66963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69F9B8-4627-405D-9D80-5C3631E3F38C}"/>
              </a:ext>
            </a:extLst>
          </p:cNvPr>
          <p:cNvSpPr/>
          <p:nvPr/>
        </p:nvSpPr>
        <p:spPr>
          <a:xfrm>
            <a:off x="7075055" y="2336801"/>
            <a:ext cx="3698040" cy="13762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635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BBA9-1E9F-4376-82E1-7AF9E633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53873" cy="1325563"/>
          </a:xfrm>
        </p:spPr>
        <p:txBody>
          <a:bodyPr/>
          <a:lstStyle/>
          <a:p>
            <a:r>
              <a:rPr lang="en-US" dirty="0"/>
              <a:t>Updated </a:t>
            </a:r>
            <a:r>
              <a:rPr lang="en-US" i="1" dirty="0" err="1"/>
              <a:t>namei</a:t>
            </a:r>
            <a:r>
              <a:rPr lang="en-US" i="1" dirty="0"/>
              <a:t> </a:t>
            </a:r>
            <a:r>
              <a:rPr lang="en-US" dirty="0"/>
              <a:t>algo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E817C-D87D-49F3-83AD-499577A1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53" y="113424"/>
            <a:ext cx="5219701" cy="66311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71DB51-5CCB-4819-B910-BE17492FD857}"/>
              </a:ext>
            </a:extLst>
          </p:cNvPr>
          <p:cNvSpPr/>
          <p:nvPr/>
        </p:nvSpPr>
        <p:spPr>
          <a:xfrm>
            <a:off x="7712363" y="3428999"/>
            <a:ext cx="3805381" cy="19188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70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 Tree Visible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syntax for the unmount system can is 			 </a:t>
            </a:r>
          </a:p>
          <a:p>
            <a:pPr marL="0" indent="0" algn="ctr">
              <a:buNone/>
            </a:pPr>
            <a:r>
              <a:rPr lang="en-US" sz="2400" i="1" dirty="0" err="1"/>
              <a:t>umount</a:t>
            </a:r>
            <a:r>
              <a:rPr lang="en-US" sz="2400" i="1" dirty="0"/>
              <a:t>(special filename);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A08434-A2AB-4190-BC3F-FA7C928A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6164" cy="1325563"/>
          </a:xfrm>
        </p:spPr>
        <p:txBody>
          <a:bodyPr/>
          <a:lstStyle/>
          <a:p>
            <a:r>
              <a:rPr lang="en-US" dirty="0"/>
              <a:t>Algorithm for unmount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3193D-ED0C-4477-A8AF-23B46FAA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89" y="0"/>
            <a:ext cx="5723083" cy="676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01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System calls for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Create new files: </a:t>
            </a:r>
            <a:r>
              <a:rPr lang="en-IN" dirty="0" err="1"/>
              <a:t>creat</a:t>
            </a:r>
            <a:r>
              <a:rPr lang="en-IN" dirty="0"/>
              <a:t> and </a:t>
            </a:r>
            <a:r>
              <a:rPr lang="en-IN" dirty="0" err="1"/>
              <a:t>mknod</a:t>
            </a:r>
            <a:endParaRPr lang="en-IN" dirty="0"/>
          </a:p>
          <a:p>
            <a:pPr algn="just"/>
            <a:r>
              <a:rPr lang="en-IN" dirty="0"/>
              <a:t>Accessing existing files: open, read, write, </a:t>
            </a:r>
            <a:r>
              <a:rPr lang="en-IN" dirty="0" err="1"/>
              <a:t>lseek</a:t>
            </a:r>
            <a:r>
              <a:rPr lang="en-IN" dirty="0"/>
              <a:t>, and close </a:t>
            </a:r>
          </a:p>
          <a:p>
            <a:pPr algn="just"/>
            <a:r>
              <a:rPr lang="en-IN" dirty="0"/>
              <a:t>Manipulate the </a:t>
            </a:r>
            <a:r>
              <a:rPr lang="en-IN" dirty="0" err="1"/>
              <a:t>inode</a:t>
            </a:r>
            <a:r>
              <a:rPr lang="en-IN" dirty="0"/>
              <a:t>: </a:t>
            </a:r>
            <a:r>
              <a:rPr lang="en-IN" dirty="0" err="1"/>
              <a:t>chdir</a:t>
            </a:r>
            <a:r>
              <a:rPr lang="en-IN" dirty="0"/>
              <a:t>, chroot, </a:t>
            </a:r>
            <a:r>
              <a:rPr lang="en-IN" dirty="0" err="1"/>
              <a:t>chown</a:t>
            </a:r>
            <a:r>
              <a:rPr lang="en-IN" dirty="0"/>
              <a:t>, </a:t>
            </a:r>
            <a:r>
              <a:rPr lang="en-IN" dirty="0" err="1"/>
              <a:t>chmod</a:t>
            </a:r>
            <a:r>
              <a:rPr lang="en-IN" dirty="0"/>
              <a:t>, stat, and </a:t>
            </a:r>
            <a:r>
              <a:rPr lang="en-IN" dirty="0" err="1"/>
              <a:t>fstat</a:t>
            </a:r>
            <a:endParaRPr lang="en-IN" dirty="0"/>
          </a:p>
          <a:p>
            <a:pPr algn="just"/>
            <a:r>
              <a:rPr lang="en-IN" dirty="0"/>
              <a:t>Advanced system calls: pipe and dup are important for the implementation of pipes</a:t>
            </a:r>
          </a:p>
          <a:p>
            <a:pPr algn="just"/>
            <a:r>
              <a:rPr lang="en-IN" dirty="0"/>
              <a:t>File system tree visible: mount and </a:t>
            </a:r>
            <a:r>
              <a:rPr lang="en-IN" dirty="0" err="1"/>
              <a:t>umount</a:t>
            </a:r>
            <a:r>
              <a:rPr lang="en-IN" dirty="0"/>
              <a:t> </a:t>
            </a:r>
          </a:p>
          <a:p>
            <a:pPr algn="just"/>
            <a:r>
              <a:rPr lang="en-IN" dirty="0"/>
              <a:t>Change the structure of the file system hierarchy: link and unlink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FDEF50-9F2B-4C77-90FD-0C58B0336392}"/>
                  </a:ext>
                </a:extLst>
              </p14:cNvPr>
              <p14:cNvContentPartPr/>
              <p14:nvPr/>
            </p14:nvContentPartPr>
            <p14:xfrm>
              <a:off x="8312040" y="5137200"/>
              <a:ext cx="1607040" cy="3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FDEF50-9F2B-4C77-90FD-0C58B0336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2680" y="5127840"/>
                <a:ext cx="1625760" cy="5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System call: </a:t>
            </a:r>
            <a:r>
              <a:rPr lang="en-US" sz="4000" i="1" dirty="0"/>
              <a:t>link</a:t>
            </a:r>
            <a:r>
              <a:rPr lang="en-US" sz="4000" dirty="0"/>
              <a:t>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link system call links a file to a new name in the file system directory structure, creating a new directory entry for an existing </a:t>
            </a:r>
            <a:r>
              <a:rPr lang="en-US" dirty="0" err="1"/>
              <a:t>inode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		 </a:t>
            </a:r>
            <a:r>
              <a:rPr lang="en-US" b="1" i="1" dirty="0"/>
              <a:t>link(source file name, target file name) ;</a:t>
            </a:r>
          </a:p>
          <a:p>
            <a:pPr marL="0" indent="0" algn="just">
              <a:buNone/>
            </a:pPr>
            <a:endParaRPr lang="en-US" sz="2400" b="1" i="1" dirty="0"/>
          </a:p>
          <a:p>
            <a:pPr marL="268288" indent="0" algn="just">
              <a:buNone/>
            </a:pPr>
            <a:r>
              <a:rPr lang="en-US" dirty="0"/>
              <a:t>where </a:t>
            </a:r>
            <a:r>
              <a:rPr lang="en-US" i="1" dirty="0"/>
              <a:t>source file </a:t>
            </a:r>
            <a:r>
              <a:rPr lang="en-US" dirty="0"/>
              <a:t>name is the name of an existing file and </a:t>
            </a:r>
          </a:p>
          <a:p>
            <a:pPr marL="268288" indent="0" algn="just">
              <a:buNone/>
            </a:pPr>
            <a:r>
              <a:rPr lang="en-US" i="1" dirty="0"/>
              <a:t>target file name </a:t>
            </a:r>
            <a:r>
              <a:rPr lang="en-US" dirty="0"/>
              <a:t>is the new (additional) name the file will have after completion of the link call.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A7964A-4A6B-42E1-AA52-4B6A39F048B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76938" y="365125"/>
            <a:ext cx="6215062" cy="6145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6F62A-D687-49E5-9265-26C27F39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8" y="3028156"/>
            <a:ext cx="7075397" cy="721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D5B4AE-6E16-4008-9F4E-F99F7ED09491}"/>
              </a:ext>
            </a:extLst>
          </p:cNvPr>
          <p:cNvSpPr txBox="1"/>
          <p:nvPr/>
        </p:nvSpPr>
        <p:spPr>
          <a:xfrm>
            <a:off x="979054" y="44500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 of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Link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43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D7485-FF0C-4B5A-BBD2-82A0E395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698" y="176212"/>
            <a:ext cx="7524750" cy="650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4BBEE-DE3C-459F-8C83-DF7327C517D8}"/>
              </a:ext>
            </a:extLst>
          </p:cNvPr>
          <p:cNvSpPr txBox="1"/>
          <p:nvPr/>
        </p:nvSpPr>
        <p:spPr>
          <a:xfrm>
            <a:off x="979054" y="445003"/>
            <a:ext cx="34266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Algorithm of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link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7412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System call: </a:t>
            </a:r>
            <a:r>
              <a:rPr lang="en-US" sz="4000" i="1" dirty="0"/>
              <a:t>unlink</a:t>
            </a:r>
            <a:endParaRPr lang="en-IN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unlink system call removes a directory entry for a file. </a:t>
            </a:r>
          </a:p>
          <a:p>
            <a:pPr algn="just">
              <a:buNone/>
            </a:pPr>
            <a:r>
              <a:rPr lang="en-US" dirty="0"/>
              <a:t>		 </a:t>
            </a:r>
            <a:r>
              <a:rPr lang="en-US" b="1" i="1" dirty="0"/>
              <a:t>unlink(pathname);</a:t>
            </a:r>
          </a:p>
          <a:p>
            <a:pPr algn="just">
              <a:buNone/>
            </a:pPr>
            <a:endParaRPr lang="en-US" sz="2400" b="1" i="1" dirty="0"/>
          </a:p>
          <a:p>
            <a:pPr marL="268288" indent="0" algn="just">
              <a:buNone/>
            </a:pPr>
            <a:r>
              <a:rPr lang="en-US" dirty="0"/>
              <a:t>where </a:t>
            </a:r>
            <a:r>
              <a:rPr lang="en-US" i="1" dirty="0"/>
              <a:t>pathname</a:t>
            </a:r>
            <a:r>
              <a:rPr lang="en-US" dirty="0"/>
              <a:t> identifies the name of the file to be unlinked from the directory hierarchy.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650B12-0454-403E-8B8F-65B1C096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DDF8F-FC72-466C-AFCD-3CB441A787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800" b="1" i="0" dirty="0">
                <a:solidFill>
                  <a:srgbClr val="000000"/>
                </a:solidFill>
                <a:effectLst/>
              </a:rPr>
              <a:t>Process A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fd1 = open ("/etc/passwd", O_RDONLY) ;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fd2 = open ("local", 0 RDWR) ;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fd3 = open ("/etc/passwd", O_WRONLY) ;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BDAE6D-3344-449A-850A-2EA235D42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948169"/>
            <a:ext cx="5034801" cy="5671614"/>
          </a:xfrm>
        </p:spPr>
      </p:pic>
    </p:spTree>
    <p:extLst>
      <p:ext uri="{BB962C8B-B14F-4D97-AF65-F5344CB8AC3E}">
        <p14:creationId xmlns:p14="http://schemas.microsoft.com/office/powerpoint/2010/main" val="30054006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D36E-AA86-4BAC-BE4D-C07B1BA4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457489"/>
            <a:ext cx="508230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Algorithm for unlinking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96DEB-A511-4617-9876-8E8FA44DC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884" y="0"/>
            <a:ext cx="6160898" cy="68413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8BB1BD-AB15-4CF4-8202-AFE2F872F18C}"/>
                  </a:ext>
                </a:extLst>
              </p14:cNvPr>
              <p14:cNvContentPartPr/>
              <p14:nvPr/>
            </p14:nvContentPartPr>
            <p14:xfrm>
              <a:off x="9448920" y="1866960"/>
              <a:ext cx="184320" cy="1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8BB1BD-AB15-4CF4-8202-AFE2F872F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560" y="1857600"/>
                <a:ext cx="2030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1883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161E-CE03-460B-B864-71A60732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356E-2BEA-428A-8647-0DD16E4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</a:t>
            </a:r>
          </a:p>
          <a:p>
            <a:pPr lvl="1"/>
            <a:r>
              <a:rPr lang="en-US" dirty="0"/>
              <a:t>Suppose a file has two links with path names "a" and "b", and suppose a process unlinks "a“</a:t>
            </a:r>
          </a:p>
          <a:p>
            <a:r>
              <a:rPr lang="en-US" dirty="0"/>
              <a:t>Steps: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kernel maintains consistency of the file system during </a:t>
            </a:r>
            <a:r>
              <a:rPr lang="en-US" b="1" dirty="0"/>
              <a:t>normal</a:t>
            </a:r>
            <a:r>
              <a:rPr lang="en-US" dirty="0"/>
              <a:t> operation. </a:t>
            </a:r>
          </a:p>
          <a:p>
            <a:pPr algn="just"/>
            <a:r>
              <a:rPr lang="en-US" dirty="0"/>
              <a:t>However, </a:t>
            </a:r>
            <a:r>
              <a:rPr lang="en-US" b="1" dirty="0"/>
              <a:t>extraordinary</a:t>
            </a:r>
            <a:r>
              <a:rPr lang="en-US" dirty="0"/>
              <a:t> circumstances such-as a power failure may cause a system crash that leaves a file system in an inconsistent state.</a:t>
            </a:r>
          </a:p>
          <a:p>
            <a:pPr algn="just"/>
            <a:r>
              <a:rPr lang="en-US" dirty="0"/>
              <a:t>The command </a:t>
            </a:r>
            <a:r>
              <a:rPr lang="en-US" b="1" dirty="0" err="1"/>
              <a:t>fsck</a:t>
            </a:r>
            <a:r>
              <a:rPr lang="en-US" dirty="0"/>
              <a:t> checks for such inconsistencies and repairs the file system if necessary.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The file system loses its integrity. Here are some common discrepancies:</a:t>
            </a:r>
          </a:p>
          <a:p>
            <a:pPr algn="just"/>
            <a:r>
              <a:rPr lang="en-US" dirty="0"/>
              <a:t>Two or more </a:t>
            </a:r>
            <a:r>
              <a:rPr lang="en-US" dirty="0" err="1"/>
              <a:t>inodes</a:t>
            </a:r>
            <a:r>
              <a:rPr lang="en-US" dirty="0"/>
              <a:t> claiming the same disk block.</a:t>
            </a:r>
          </a:p>
          <a:p>
            <a:pPr algn="just"/>
            <a:r>
              <a:rPr lang="en-US" dirty="0"/>
              <a:t>A block marked as free, but not listed in the superblock.</a:t>
            </a:r>
          </a:p>
          <a:p>
            <a:pPr algn="just"/>
            <a:r>
              <a:rPr lang="en-US" dirty="0"/>
              <a:t>A used block marked as free.</a:t>
            </a:r>
          </a:p>
          <a:p>
            <a:pPr algn="just"/>
            <a:r>
              <a:rPr lang="en-US" dirty="0"/>
              <a:t>Mismatch between the file size specified in the </a:t>
            </a:r>
            <a:r>
              <a:rPr lang="en-US" dirty="0" err="1"/>
              <a:t>inode</a:t>
            </a:r>
            <a:r>
              <a:rPr lang="en-US" dirty="0"/>
              <a:t> and the number of data blocks specified in the address array.</a:t>
            </a:r>
          </a:p>
          <a:p>
            <a:pPr algn="just"/>
            <a:r>
              <a:rPr lang="en-US" dirty="0"/>
              <a:t>A file not having at least one directory entry or having an invalid file type specified in the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502D-4AAD-4375-A470-217C21F2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File System Maintenance: </a:t>
            </a:r>
            <a:r>
              <a:rPr lang="en-US" dirty="0"/>
              <a:t>discrepancy (1)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B52FA-4591-402C-94B9-086D015B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Two or more </a:t>
            </a:r>
            <a:r>
              <a:rPr lang="en-US" dirty="0" err="1"/>
              <a:t>inodes</a:t>
            </a:r>
            <a:r>
              <a:rPr lang="en-US" dirty="0"/>
              <a:t> claiming the same disk block.</a:t>
            </a:r>
          </a:p>
          <a:p>
            <a:pPr algn="just"/>
            <a:r>
              <a:rPr lang="en-US" b="1" dirty="0"/>
              <a:t>Scenario: </a:t>
            </a:r>
          </a:p>
          <a:p>
            <a:pPr lvl="1" algn="just"/>
            <a:r>
              <a:rPr lang="en-US" dirty="0"/>
              <a:t>If the kernel </a:t>
            </a:r>
            <a:r>
              <a:rPr lang="en-US" b="1" dirty="0"/>
              <a:t>freed</a:t>
            </a:r>
            <a:r>
              <a:rPr lang="en-US" dirty="0"/>
              <a:t> a disk block in a file, returning the block number to the in-core copy of the super block, and allocated the disk block to a new file. </a:t>
            </a:r>
          </a:p>
          <a:p>
            <a:pPr lvl="1" algn="just"/>
            <a:r>
              <a:rPr lang="en-US" dirty="0"/>
              <a:t>If the kernel wrote the </a:t>
            </a:r>
            <a:r>
              <a:rPr lang="en-US" i="1" dirty="0" err="1"/>
              <a:t>inode</a:t>
            </a:r>
            <a:r>
              <a:rPr lang="en-US" dirty="0"/>
              <a:t> and blocks of the new file to disk but crashed before updating the </a:t>
            </a:r>
            <a:r>
              <a:rPr lang="en-US" i="1" dirty="0" err="1"/>
              <a:t>inode</a:t>
            </a:r>
            <a:r>
              <a:rPr lang="en-US" dirty="0"/>
              <a:t> of the old file to disk, the two </a:t>
            </a:r>
            <a:r>
              <a:rPr lang="en-US" i="1" dirty="0" err="1"/>
              <a:t>inodes</a:t>
            </a:r>
            <a:r>
              <a:rPr lang="en-US" dirty="0"/>
              <a:t> would address the same disk block number.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Similarly, if the kernel wrote the super block and its free list to disk and crashed before writing the old </a:t>
            </a:r>
            <a:r>
              <a:rPr lang="en-US" i="1" dirty="0" err="1"/>
              <a:t>inode</a:t>
            </a:r>
            <a:r>
              <a:rPr lang="en-US" dirty="0"/>
              <a:t> out, the disk block would appear on the free list and in the old </a:t>
            </a:r>
            <a:r>
              <a:rPr lang="en-US" i="1" dirty="0" err="1"/>
              <a:t>inode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45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6A6E-D354-4D73-8222-33579416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File System Maintenance: </a:t>
            </a:r>
            <a:r>
              <a:rPr lang="en-US" dirty="0"/>
              <a:t>discrepancy (2)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758A-5759-4895-9832-C0DF03F1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block number is not on the free list of blocks nor contained in a file, the file system is inconsistent because.</a:t>
            </a:r>
          </a:p>
          <a:p>
            <a:r>
              <a:rPr lang="en-US" b="1" dirty="0"/>
              <a:t>Scenario: </a:t>
            </a:r>
          </a:p>
          <a:p>
            <a:pPr lvl="1"/>
            <a:r>
              <a:rPr lang="en-US" dirty="0"/>
              <a:t>If a block was removed from a file and placed on the super block free list. </a:t>
            </a:r>
          </a:p>
          <a:p>
            <a:pPr lvl="1"/>
            <a:r>
              <a:rPr lang="en-US" dirty="0"/>
              <a:t>If the old file was written to disk and the system crashed before the super block was written to disk, the block would not appear on any lists stored on disk.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4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965-0B6E-4F81-9608-AAF0A022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File System Maintenance: </a:t>
            </a:r>
            <a:r>
              <a:rPr lang="en-US" dirty="0"/>
              <a:t>discrepancy (3)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B342-18BA-4F32-A235-AC415B26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 </a:t>
            </a:r>
            <a:r>
              <a:rPr lang="en-US" i="1" dirty="0" err="1"/>
              <a:t>inode</a:t>
            </a:r>
            <a:r>
              <a:rPr lang="en-US" dirty="0"/>
              <a:t> may have a non-zero link count, but its </a:t>
            </a:r>
            <a:r>
              <a:rPr lang="en-US" i="1" dirty="0" err="1"/>
              <a:t>inode</a:t>
            </a:r>
            <a:r>
              <a:rPr lang="en-US" dirty="0"/>
              <a:t> number may not exist in any directories in the file system. </a:t>
            </a:r>
          </a:p>
          <a:p>
            <a:pPr algn="just"/>
            <a:r>
              <a:rPr lang="en-US" b="1" dirty="0"/>
              <a:t>Scenario: </a:t>
            </a:r>
          </a:p>
          <a:p>
            <a:pPr lvl="1" algn="just"/>
            <a:r>
              <a:rPr lang="en-US" dirty="0"/>
              <a:t>All files except (unnamed) pipes must exist in the file system tree. </a:t>
            </a:r>
          </a:p>
          <a:p>
            <a:pPr lvl="1" algn="just"/>
            <a:r>
              <a:rPr lang="en-US" dirty="0"/>
              <a:t>If the system crashes after creating a pipe or after creating a file but before creating its directory entry, the </a:t>
            </a:r>
            <a:r>
              <a:rPr lang="en-US" i="1" dirty="0" err="1"/>
              <a:t>inode</a:t>
            </a:r>
            <a:r>
              <a:rPr lang="en-US" dirty="0"/>
              <a:t> will have its link field set even though it does not appear to be in the file system.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If a directory were unlinked before making sure that all files contained in the directory were unlinked.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4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D874-A7F0-49BA-B2B1-0B775FC5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File System Maintenance: </a:t>
            </a:r>
            <a:r>
              <a:rPr lang="en-US" dirty="0"/>
              <a:t>discrepancy (4)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443E-9E8F-475F-BA03-0B3303BC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the format of an </a:t>
            </a:r>
            <a:r>
              <a:rPr lang="en-US" i="1" dirty="0" err="1"/>
              <a:t>inode</a:t>
            </a:r>
            <a:r>
              <a:rPr lang="en-US" dirty="0"/>
              <a:t> is incorrect (for instance, if the file type field has an undefined value) , something is wrong. </a:t>
            </a:r>
          </a:p>
          <a:p>
            <a:pPr algn="just"/>
            <a:r>
              <a:rPr lang="en-US" b="1" dirty="0"/>
              <a:t>Scenario: </a:t>
            </a:r>
          </a:p>
          <a:p>
            <a:pPr lvl="1" algn="just"/>
            <a:r>
              <a:rPr lang="en-US" dirty="0"/>
              <a:t>This could happen if an administrator mounted an improperly formatted file system. The kernel accesses disk blocks that it thinks contain </a:t>
            </a:r>
            <a:r>
              <a:rPr lang="en-US" i="1" dirty="0" err="1"/>
              <a:t>inodes</a:t>
            </a:r>
            <a:r>
              <a:rPr lang="en-US" dirty="0"/>
              <a:t> but in reality contain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7204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55E2-98C1-4DDD-8EC2-8E57C4AA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File System Maintenance: </a:t>
            </a:r>
            <a:r>
              <a:rPr lang="en-US" dirty="0"/>
              <a:t>discrepancy (5)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AE32-F273-4FAB-85CA-47BBEC15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an </a:t>
            </a:r>
            <a:r>
              <a:rPr lang="en-US" i="1" dirty="0" err="1"/>
              <a:t>inode</a:t>
            </a:r>
            <a:r>
              <a:rPr lang="en-US" dirty="0"/>
              <a:t> number appears in a directory entry but the </a:t>
            </a:r>
            <a:r>
              <a:rPr lang="en-US" i="1" dirty="0" err="1"/>
              <a:t>inode</a:t>
            </a:r>
            <a:r>
              <a:rPr lang="en-US" dirty="0"/>
              <a:t> is free, the file system is inconsistent because an </a:t>
            </a:r>
            <a:r>
              <a:rPr lang="en-US" i="1" dirty="0" err="1"/>
              <a:t>inode</a:t>
            </a:r>
            <a:r>
              <a:rPr lang="en-US" dirty="0"/>
              <a:t> number that appears in a directory entry should be that of an allocated </a:t>
            </a:r>
            <a:r>
              <a:rPr lang="en-US" i="1" dirty="0" err="1"/>
              <a:t>inode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Scenario:</a:t>
            </a:r>
          </a:p>
          <a:p>
            <a:pPr lvl="1" algn="just"/>
            <a:r>
              <a:rPr lang="en-US" dirty="0"/>
              <a:t>If the kernel was creating a new file and wrote the directory entry to disk but did not write the </a:t>
            </a:r>
            <a:r>
              <a:rPr lang="en-US" i="1" dirty="0" err="1"/>
              <a:t>inode</a:t>
            </a:r>
            <a:r>
              <a:rPr lang="en-US" dirty="0"/>
              <a:t> to disk before the crash.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If a process unlinked a file and wrote the freed </a:t>
            </a:r>
            <a:r>
              <a:rPr lang="en-US" i="1" dirty="0" err="1"/>
              <a:t>inode</a:t>
            </a:r>
            <a:r>
              <a:rPr lang="en-US" dirty="0"/>
              <a:t> to disk, but did not write the directory element to disk before it crashed.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8366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fsck</a:t>
            </a:r>
            <a:r>
              <a:rPr lang="en-US" dirty="0"/>
              <a:t> (file system consistency check) command is used to check and repair a damaged file system. </a:t>
            </a:r>
          </a:p>
          <a:p>
            <a:pPr algn="just"/>
            <a:r>
              <a:rPr lang="en-US" dirty="0"/>
              <a:t>The command generally acts as a frontend to the file system–specific program that actually does the job.</a:t>
            </a:r>
          </a:p>
          <a:p>
            <a:pPr algn="just"/>
            <a:r>
              <a:rPr lang="en-US" dirty="0"/>
              <a:t> It’s generally run when a file system fails to mount.</a:t>
            </a:r>
          </a:p>
          <a:p>
            <a:pPr algn="just"/>
            <a:r>
              <a:rPr lang="en-US" dirty="0"/>
              <a:t>On many systems, including Solaris, file systems are marked as “dirty” or “clean.”</a:t>
            </a:r>
          </a:p>
          <a:p>
            <a:pPr algn="just"/>
            <a:r>
              <a:rPr lang="en-US" dirty="0" err="1"/>
              <a:t>fsck</a:t>
            </a:r>
            <a:r>
              <a:rPr lang="en-US" dirty="0"/>
              <a:t> then checks only the dirty file systems during the next startup.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A82F-12B0-44E8-8096-ECF461A8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D052-F953-4F2D-AE8C-412C837BD5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</a:rPr>
              <a:t>Process A</a:t>
            </a:r>
          </a:p>
          <a:p>
            <a:pPr marL="0" indent="0">
              <a:buNone/>
            </a:pPr>
            <a:r>
              <a:rPr lang="en-IN" sz="2000" b="0" i="0" dirty="0" err="1">
                <a:solidFill>
                  <a:srgbClr val="000000"/>
                </a:solidFill>
                <a:effectLst/>
              </a:rPr>
              <a:t>fd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 1 = open ("/etc/passwd", O_RDONLY) ;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fd2 = open ("local", 0 RDWR) ;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</a:rPr>
              <a:t>fd3 = open ("/etc/passwd", O_WRONLY) ;</a:t>
            </a:r>
            <a:r>
              <a:rPr lang="en-IN" sz="2000" dirty="0"/>
              <a:t> </a:t>
            </a:r>
            <a:br>
              <a:rPr lang="en-IN" sz="2000" dirty="0"/>
            </a:br>
            <a:endParaRPr lang="en-IN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Process B</a:t>
            </a:r>
          </a:p>
          <a:p>
            <a:pPr marL="0" indent="0">
              <a:buNone/>
            </a:pPr>
            <a:r>
              <a:rPr lang="en-US" sz="2000" dirty="0" err="1"/>
              <a:t>fd</a:t>
            </a:r>
            <a:r>
              <a:rPr lang="en-US" sz="2000" dirty="0"/>
              <a:t> 1 = open ("/</a:t>
            </a:r>
            <a:r>
              <a:rPr lang="en-US" sz="2000" dirty="0" err="1"/>
              <a:t>etc</a:t>
            </a:r>
            <a:r>
              <a:rPr lang="en-US" sz="2000" dirty="0"/>
              <a:t>/passwd", O_RDONLY) ;</a:t>
            </a:r>
          </a:p>
          <a:p>
            <a:pPr marL="0" indent="0">
              <a:buNone/>
            </a:pPr>
            <a:r>
              <a:rPr lang="en-US" sz="2000" dirty="0"/>
              <a:t>fd2 = open ("private", 0_RDONLY) ;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E4F274-A014-478F-B5D4-7BD92FD99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7751" y="219405"/>
            <a:ext cx="4921522" cy="6419378"/>
          </a:xfrm>
        </p:spPr>
      </p:pic>
    </p:spTree>
    <p:extLst>
      <p:ext uri="{BB962C8B-B14F-4D97-AF65-F5344CB8AC3E}">
        <p14:creationId xmlns:p14="http://schemas.microsoft.com/office/powerpoint/2010/main" val="33773101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File System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fsck</a:t>
            </a:r>
            <a:r>
              <a:rPr lang="en-US" dirty="0"/>
              <a:t> conducts a check in five phases</a:t>
            </a:r>
          </a:p>
          <a:p>
            <a:pPr algn="just"/>
            <a:r>
              <a:rPr lang="en-US" dirty="0"/>
              <a:t>Phase 1 - Check Blocks and Sizes</a:t>
            </a:r>
          </a:p>
          <a:p>
            <a:pPr algn="just"/>
            <a:r>
              <a:rPr lang="en-US" dirty="0"/>
              <a:t>Phase 2 - Check Pathnames</a:t>
            </a:r>
          </a:p>
          <a:p>
            <a:pPr algn="just"/>
            <a:r>
              <a:rPr lang="en-US" dirty="0"/>
              <a:t>Phase 3 - Check Connectivity</a:t>
            </a:r>
          </a:p>
          <a:p>
            <a:pPr algn="just"/>
            <a:r>
              <a:rPr lang="en-US" dirty="0"/>
              <a:t>Phase 4 - Check Reference Counts</a:t>
            </a:r>
          </a:p>
          <a:p>
            <a:pPr algn="just"/>
            <a:r>
              <a:rPr lang="en-US" dirty="0"/>
              <a:t>Phase 5 - Check Free List</a:t>
            </a:r>
          </a:p>
          <a:p>
            <a:pPr algn="just"/>
            <a:r>
              <a:rPr lang="en-US" dirty="0"/>
              <a:t>When, </a:t>
            </a:r>
            <a:r>
              <a:rPr lang="en-US" dirty="0" err="1"/>
              <a:t>fsck</a:t>
            </a:r>
            <a:r>
              <a:rPr lang="en-US" dirty="0"/>
              <a:t> checks consistent. If it is corrupt, messages and questions, which you have to answer correctly, are seen on the system console.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A7-3BEA-44CA-88BB-9AE5E72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3DB-D6F1-4E36-8BC8-32BFBA5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UNIX Operating System, by Maurice J.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Create new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2861"/>
            <a:ext cx="10515600" cy="375313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sz="2400" b="1" dirty="0">
                <a:solidFill>
                  <a:srgbClr val="C00000"/>
                </a:solidFill>
              </a:rPr>
              <a:t>Mode: </a:t>
            </a:r>
            <a:r>
              <a:rPr lang="en-IN" sz="2400" dirty="0"/>
              <a:t>defines the file's access permissions.  </a:t>
            </a:r>
          </a:p>
          <a:p>
            <a:pPr algn="just">
              <a:buNone/>
            </a:pPr>
            <a:r>
              <a:rPr lang="en-IN" sz="2400" dirty="0"/>
              <a:t>The mode is usually specified as an octal number such as 0666 that would mean read/write permission for owner, group.</a:t>
            </a:r>
          </a:p>
          <a:p>
            <a:pPr algn="just">
              <a:buNone/>
            </a:pPr>
            <a:r>
              <a:rPr lang="en-IN" sz="2400" dirty="0"/>
              <a:t>constants for the </a:t>
            </a:r>
            <a:r>
              <a:rPr lang="en-IN" sz="2400" b="1" dirty="0"/>
              <a:t>mode</a:t>
            </a:r>
            <a:r>
              <a:rPr lang="en-IN" sz="2400" dirty="0"/>
              <a:t> argument as defined in </a:t>
            </a:r>
            <a:r>
              <a:rPr lang="en-IN" sz="2400" b="1" dirty="0"/>
              <a:t>sys/</a:t>
            </a:r>
            <a:r>
              <a:rPr lang="en-IN" sz="2400" b="1" dirty="0" err="1"/>
              <a:t>stat.h</a:t>
            </a:r>
            <a:endParaRPr lang="en-IN" sz="2400" dirty="0"/>
          </a:p>
          <a:p>
            <a:pPr algn="just">
              <a:buNone/>
            </a:pPr>
            <a:r>
              <a:rPr lang="en-IN" sz="2400" dirty="0"/>
              <a:t>  #define S_IREAD 0000400     read permission, owner </a:t>
            </a:r>
          </a:p>
          <a:p>
            <a:pPr algn="just">
              <a:buNone/>
            </a:pPr>
            <a:r>
              <a:rPr lang="en-IN" sz="2400" dirty="0"/>
              <a:t>  #define S_IWRITE 0000200    write permission, owner </a:t>
            </a:r>
          </a:p>
          <a:p>
            <a:pPr algn="just">
              <a:buNone/>
            </a:pPr>
            <a:r>
              <a:rPr lang="en-IN" sz="2400" dirty="0"/>
              <a:t>  #define S_IRGRP 0000040     read permission, group </a:t>
            </a:r>
          </a:p>
          <a:p>
            <a:pPr algn="just">
              <a:buNone/>
            </a:pPr>
            <a:r>
              <a:rPr lang="en-IN" sz="2400" dirty="0"/>
              <a:t>  #define S_IROTH 0000004     read permission,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088F5-46E8-46C1-89C2-35B2A88ED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387"/>
            <a:ext cx="104965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9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8E7587E-5DD2-44CB-8D45-3A4C9A304BC3}" vid="{762B1F15-0D2E-404A-A867-019D280ED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BR_custom</Template>
  <TotalTime>20950</TotalTime>
  <Words>3749</Words>
  <Application>Microsoft Office PowerPoint</Application>
  <PresentationFormat>Widescreen</PresentationFormat>
  <Paragraphs>325</Paragraphs>
  <Slides>81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2" baseType="lpstr">
      <vt:lpstr>Arial</vt:lpstr>
      <vt:lpstr>Calibri</vt:lpstr>
      <vt:lpstr>Courier</vt:lpstr>
      <vt:lpstr>Palatino-Italic</vt:lpstr>
      <vt:lpstr>Palatino-Roman</vt:lpstr>
      <vt:lpstr>Times New Roman</vt:lpstr>
      <vt:lpstr>Times-Bold</vt:lpstr>
      <vt:lpstr>Times-BoldItalic</vt:lpstr>
      <vt:lpstr>Times-Italic</vt:lpstr>
      <vt:lpstr>Times-Roman</vt:lpstr>
      <vt:lpstr>Office Theme</vt:lpstr>
      <vt:lpstr>File Management</vt:lpstr>
      <vt:lpstr>System calls for files</vt:lpstr>
      <vt:lpstr>System calls for files</vt:lpstr>
      <vt:lpstr>Relationship between the system calls and the various algorithms</vt:lpstr>
      <vt:lpstr>Opening a File</vt:lpstr>
      <vt:lpstr>Opening a File</vt:lpstr>
      <vt:lpstr>Opening a File</vt:lpstr>
      <vt:lpstr>Opening a File</vt:lpstr>
      <vt:lpstr>Create new files</vt:lpstr>
      <vt:lpstr>Algorithm to create a file</vt:lpstr>
      <vt:lpstr>Create new files</vt:lpstr>
      <vt:lpstr>Read a file</vt:lpstr>
      <vt:lpstr>Algorithm for Reading a File</vt:lpstr>
      <vt:lpstr>Accessing existing files</vt:lpstr>
      <vt:lpstr>Accessing existing files</vt:lpstr>
      <vt:lpstr>lseek function</vt:lpstr>
      <vt:lpstr>Write function</vt:lpstr>
      <vt:lpstr>Accessing existing files</vt:lpstr>
      <vt:lpstr>Close a file</vt:lpstr>
      <vt:lpstr>Reading: Example (1)</vt:lpstr>
      <vt:lpstr>Read &amp; write: Example (2)</vt:lpstr>
      <vt:lpstr>Read: Example (3)</vt:lpstr>
      <vt:lpstr>PowerPoint Presentation</vt:lpstr>
      <vt:lpstr>Writing </vt:lpstr>
      <vt:lpstr>lseek: Example (4)</vt:lpstr>
      <vt:lpstr>PowerPoint Presentation</vt:lpstr>
      <vt:lpstr>Accessing existing files</vt:lpstr>
      <vt:lpstr>System calls for files</vt:lpstr>
      <vt:lpstr>chdir</vt:lpstr>
      <vt:lpstr>Algorithm for chdir</vt:lpstr>
      <vt:lpstr>chroot</vt:lpstr>
      <vt:lpstr>chown</vt:lpstr>
      <vt:lpstr>chmod</vt:lpstr>
      <vt:lpstr>stat and fstat</vt:lpstr>
      <vt:lpstr>stat and fstat</vt:lpstr>
      <vt:lpstr>Creation of Special Files</vt:lpstr>
      <vt:lpstr>Algorithm for mknod</vt:lpstr>
      <vt:lpstr>System calls for files</vt:lpstr>
      <vt:lpstr>Advanced System Calls</vt:lpstr>
      <vt:lpstr>Advanced System Calls</vt:lpstr>
      <vt:lpstr>Advanced System Calls</vt:lpstr>
      <vt:lpstr>Algorithm for pipe</vt:lpstr>
      <vt:lpstr>Opening a named file</vt:lpstr>
      <vt:lpstr>The algorithm for opening a named pipe </vt:lpstr>
      <vt:lpstr>Reading and Writing Pipes</vt:lpstr>
      <vt:lpstr>Reading and Writing Pipes (contd…)</vt:lpstr>
      <vt:lpstr>Reading and Writing Pipes (contd…)</vt:lpstr>
      <vt:lpstr>Closing Pipes</vt:lpstr>
      <vt:lpstr>Pipe: Example (1)</vt:lpstr>
      <vt:lpstr>Pipe: Example (2)</vt:lpstr>
      <vt:lpstr>Advanced System Calls</vt:lpstr>
      <vt:lpstr>Advanced System Calls</vt:lpstr>
      <vt:lpstr>Dup: example </vt:lpstr>
      <vt:lpstr>System calls for files</vt:lpstr>
      <vt:lpstr>File System Tree Visible</vt:lpstr>
      <vt:lpstr>File System Tree Visible</vt:lpstr>
      <vt:lpstr>File System Tree Visible</vt:lpstr>
      <vt:lpstr>File System</vt:lpstr>
      <vt:lpstr>Algorithm for mount </vt:lpstr>
      <vt:lpstr>Crossing mount points in File Path names</vt:lpstr>
      <vt:lpstr>Updated iget algo</vt:lpstr>
      <vt:lpstr>Updated namei algo</vt:lpstr>
      <vt:lpstr>File System Tree Visible</vt:lpstr>
      <vt:lpstr>Algorithm for unmount</vt:lpstr>
      <vt:lpstr>System calls for files</vt:lpstr>
      <vt:lpstr>System call: link </vt:lpstr>
      <vt:lpstr>PowerPoint Presentation</vt:lpstr>
      <vt:lpstr>PowerPoint Presentation</vt:lpstr>
      <vt:lpstr>System call: unlink</vt:lpstr>
      <vt:lpstr>Algorithm for unlinking</vt:lpstr>
      <vt:lpstr>PowerPoint Presentation</vt:lpstr>
      <vt:lpstr>File System Maintenance</vt:lpstr>
      <vt:lpstr>File System Maintenance</vt:lpstr>
      <vt:lpstr>File System Maintenance: discrepancy (1)</vt:lpstr>
      <vt:lpstr>File System Maintenance: discrepancy (2)</vt:lpstr>
      <vt:lpstr>File System Maintenance: discrepancy (3)</vt:lpstr>
      <vt:lpstr>File System Maintenance: discrepancy (4)</vt:lpstr>
      <vt:lpstr>File System Maintenance: discrepancy (5)</vt:lpstr>
      <vt:lpstr>File System Maintenance</vt:lpstr>
      <vt:lpstr>File System Maintenance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</dc:title>
  <dc:creator>Dr Neena</dc:creator>
  <cp:lastModifiedBy>Bharti Rana</cp:lastModifiedBy>
  <cp:revision>157</cp:revision>
  <dcterms:created xsi:type="dcterms:W3CDTF">2021-06-08T05:26:55Z</dcterms:created>
  <dcterms:modified xsi:type="dcterms:W3CDTF">2023-02-14T05:03:25Z</dcterms:modified>
</cp:coreProperties>
</file>