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7" r:id="rId2"/>
    <p:sldId id="258" r:id="rId3"/>
    <p:sldId id="264" r:id="rId4"/>
    <p:sldId id="259" r:id="rId5"/>
    <p:sldId id="261" r:id="rId6"/>
    <p:sldId id="287" r:id="rId7"/>
    <p:sldId id="288" r:id="rId8"/>
    <p:sldId id="326" r:id="rId9"/>
    <p:sldId id="327" r:id="rId10"/>
    <p:sldId id="324" r:id="rId11"/>
    <p:sldId id="289" r:id="rId12"/>
    <p:sldId id="260" r:id="rId13"/>
    <p:sldId id="265" r:id="rId14"/>
    <p:sldId id="267" r:id="rId15"/>
    <p:sldId id="268" r:id="rId16"/>
    <p:sldId id="263" r:id="rId17"/>
    <p:sldId id="266" r:id="rId18"/>
    <p:sldId id="286" r:id="rId19"/>
    <p:sldId id="290" r:id="rId20"/>
    <p:sldId id="328" r:id="rId21"/>
    <p:sldId id="323" r:id="rId22"/>
    <p:sldId id="329" r:id="rId23"/>
    <p:sldId id="330" r:id="rId24"/>
    <p:sldId id="331" r:id="rId25"/>
    <p:sldId id="291" r:id="rId26"/>
    <p:sldId id="325" r:id="rId27"/>
    <p:sldId id="292" r:id="rId28"/>
    <p:sldId id="285" r:id="rId29"/>
    <p:sldId id="269" r:id="rId30"/>
    <p:sldId id="270" r:id="rId31"/>
    <p:sldId id="271" r:id="rId32"/>
    <p:sldId id="272" r:id="rId33"/>
    <p:sldId id="284" r:id="rId34"/>
    <p:sldId id="32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notesViewPr>
    <p:cSldViewPr snapToGrid="0">
      <p:cViewPr varScale="1">
        <p:scale>
          <a:sx n="63" d="100"/>
          <a:sy n="63" d="100"/>
        </p:scale>
        <p:origin x="313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98F4C50-C66C-46A3-9237-BA6E37277C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916F199-45F4-4B63-B0E6-88AD98A632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7B9C59-10FC-4B1E-A326-888128FE39B2}" type="datetimeFigureOut">
              <a:rPr lang="en-IN" smtClean="0"/>
              <a:t>01-03-2023</a:t>
            </a:fld>
            <a:endParaRPr lang="en-IN"/>
          </a:p>
        </p:txBody>
      </p:sp>
      <p:sp>
        <p:nvSpPr>
          <p:cNvPr id="4" name="Footer Placeholder 3">
            <a:extLst>
              <a:ext uri="{FF2B5EF4-FFF2-40B4-BE49-F238E27FC236}">
                <a16:creationId xmlns:a16="http://schemas.microsoft.com/office/drawing/2014/main" id="{7676627D-96A4-4BA4-A525-3FA81A1B33D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31031ED-A1AD-47AB-9549-6C6D925FB4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A90C89-E01F-4400-880F-8207EF301E13}" type="slidenum">
              <a:rPr lang="en-IN" smtClean="0"/>
              <a:t>‹#›</a:t>
            </a:fld>
            <a:endParaRPr lang="en-IN"/>
          </a:p>
        </p:txBody>
      </p:sp>
    </p:spTree>
    <p:extLst>
      <p:ext uri="{BB962C8B-B14F-4D97-AF65-F5344CB8AC3E}">
        <p14:creationId xmlns:p14="http://schemas.microsoft.com/office/powerpoint/2010/main" val="17278093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14T08:37:21.295"/>
    </inkml:context>
    <inkml:brush xml:id="br0">
      <inkml:brushProperty name="width" value="0.05292" units="cm"/>
      <inkml:brushProperty name="height" value="0.05292" units="cm"/>
      <inkml:brushProperty name="color" value="#FF0000"/>
    </inkml:brush>
  </inkml:definitions>
  <inkml:trace contextRef="#ctx0" brushRef="#br0">10672 10513 0,'52'0'203,"37"0"-203,122-18 0,-52 0 15,35 18 1,88-70 0,-194 70-16,89-18 15,-89 1 1,-35-1-1,-35 18 1,17 0 0,-17 0 15,-1 0-15,1-18 30,-1 18-30,1-17-16,0 17 31,-1 0-31,1 0 32,0 0-17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35309E-9A9D-4EFB-B12D-6BBE62DAE1BD}" type="datetimeFigureOut">
              <a:rPr lang="en-IN" smtClean="0"/>
              <a:t>01-03-2023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0F4E89-02C9-475C-9434-5C5F9765A9E8}" type="slidenum">
              <a:rPr lang="en-IN" smtClean="0"/>
              <a:t>‹#›</a:t>
            </a:fld>
            <a:endParaRPr lang="en-IN"/>
          </a:p>
        </p:txBody>
      </p:sp>
    </p:spTree>
    <p:extLst>
      <p:ext uri="{BB962C8B-B14F-4D97-AF65-F5344CB8AC3E}">
        <p14:creationId xmlns:p14="http://schemas.microsoft.com/office/powerpoint/2010/main" val="1120705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393700" y="692150"/>
            <a:ext cx="6070600" cy="3416300"/>
          </a:xfrm>
          <a:ln cap="flat"/>
        </p:spPr>
      </p:sp>
      <p:sp>
        <p:nvSpPr>
          <p:cNvPr id="1331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393700" y="692150"/>
            <a:ext cx="6070600" cy="3416300"/>
          </a:xfrm>
          <a:ln cap="flat"/>
        </p:spPr>
      </p:sp>
      <p:sp>
        <p:nvSpPr>
          <p:cNvPr id="717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393700" y="692150"/>
            <a:ext cx="6070600" cy="3416300"/>
          </a:xfrm>
          <a:ln cap="flat"/>
        </p:spPr>
      </p:sp>
      <p:sp>
        <p:nvSpPr>
          <p:cNvPr id="1945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393700" y="692150"/>
            <a:ext cx="6070600" cy="3416300"/>
          </a:xfrm>
          <a:ln cap="flat"/>
        </p:spPr>
      </p:sp>
      <p:sp>
        <p:nvSpPr>
          <p:cNvPr id="2150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393700" y="692150"/>
            <a:ext cx="6070600" cy="3416300"/>
          </a:xfrm>
          <a:ln cap="flat"/>
        </p:spPr>
      </p:sp>
      <p:sp>
        <p:nvSpPr>
          <p:cNvPr id="2355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393700" y="692150"/>
            <a:ext cx="6070600" cy="3416300"/>
          </a:xfrm>
          <a:ln cap="flat"/>
        </p:spPr>
      </p:sp>
      <p:sp>
        <p:nvSpPr>
          <p:cNvPr id="23555" name="Rectangle 3"/>
          <p:cNvSpPr>
            <a:spLocks noGrp="1" noChangeArrowheads="1"/>
          </p:cNvSpPr>
          <p:nvPr>
            <p:ph type="body" idx="1"/>
          </p:nvPr>
        </p:nvSpPr>
        <p:spPr>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8A05-F9E7-4F0B-BE4C-50B7425430EA}"/>
              </a:ext>
            </a:extLst>
          </p:cNvPr>
          <p:cNvSpPr>
            <a:spLocks noGrp="1"/>
          </p:cNvSpPr>
          <p:nvPr>
            <p:ph type="ctrTitle"/>
          </p:nvPr>
        </p:nvSpPr>
        <p:spPr>
          <a:xfrm>
            <a:off x="1524000" y="1122363"/>
            <a:ext cx="9144000" cy="2387600"/>
          </a:xfrm>
        </p:spPr>
        <p:txBody>
          <a:bodyPr anchor="b"/>
          <a:lstStyle>
            <a:lvl1pPr algn="ctr">
              <a:defRPr sz="6000" b="1">
                <a:solidFill>
                  <a:srgbClr val="C00000"/>
                </a:solidFill>
                <a:latin typeface="Times New Roman" panose="02020603050405020304" pitchFamily="18" charset="0"/>
                <a:cs typeface="Times New Roman" panose="02020603050405020304" pitchFamily="18" charset="0"/>
              </a:defRPr>
            </a:lvl1pPr>
          </a:lstStyle>
          <a:p>
            <a:r>
              <a:rPr lang="en-US"/>
              <a:t>Click to edit Master title style</a:t>
            </a:r>
            <a:endParaRPr lang="en-IN" dirty="0"/>
          </a:p>
        </p:txBody>
      </p:sp>
      <p:sp>
        <p:nvSpPr>
          <p:cNvPr id="3" name="Subtitle 2">
            <a:extLst>
              <a:ext uri="{FF2B5EF4-FFF2-40B4-BE49-F238E27FC236}">
                <a16:creationId xmlns:a16="http://schemas.microsoft.com/office/drawing/2014/main" id="{2A1B7444-2517-4C11-BD41-E259260E9369}"/>
              </a:ext>
            </a:extLst>
          </p:cNvPr>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65FF19-ED87-462E-97B8-C0A915FCC081}"/>
              </a:ext>
            </a:extLst>
          </p:cNvPr>
          <p:cNvSpPr>
            <a:spLocks noGrp="1"/>
          </p:cNvSpPr>
          <p:nvPr>
            <p:ph type="dt" sz="half" idx="10"/>
          </p:nvPr>
        </p:nvSpPr>
        <p:spPr/>
        <p:txBody>
          <a:bodyPr/>
          <a:lstStyle/>
          <a:p>
            <a:fld id="{7EC3B8BB-2DEB-49F7-A9B6-6255DA1242DD}" type="datetimeFigureOut">
              <a:rPr lang="en-IN" smtClean="0"/>
              <a:t>01-03-2023</a:t>
            </a:fld>
            <a:endParaRPr lang="en-IN"/>
          </a:p>
        </p:txBody>
      </p:sp>
      <p:sp>
        <p:nvSpPr>
          <p:cNvPr id="5" name="Footer Placeholder 4">
            <a:extLst>
              <a:ext uri="{FF2B5EF4-FFF2-40B4-BE49-F238E27FC236}">
                <a16:creationId xmlns:a16="http://schemas.microsoft.com/office/drawing/2014/main" id="{186406D9-EF0F-46E3-A15A-98C015AA79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19797E-F48A-4ED2-8273-72D7FBA1FD36}"/>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635378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E896-6F9C-405E-8BC1-0F56DA3BC3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FFECD0-EE04-4861-A716-73F8BD12CB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06BD4B-5EB3-49CB-94CA-7718BA99097E}"/>
              </a:ext>
            </a:extLst>
          </p:cNvPr>
          <p:cNvSpPr>
            <a:spLocks noGrp="1"/>
          </p:cNvSpPr>
          <p:nvPr>
            <p:ph type="dt" sz="half" idx="10"/>
          </p:nvPr>
        </p:nvSpPr>
        <p:spPr/>
        <p:txBody>
          <a:bodyPr/>
          <a:lstStyle/>
          <a:p>
            <a:fld id="{7EC3B8BB-2DEB-49F7-A9B6-6255DA1242DD}" type="datetimeFigureOut">
              <a:rPr lang="en-IN" smtClean="0"/>
              <a:t>01-03-2023</a:t>
            </a:fld>
            <a:endParaRPr lang="en-IN"/>
          </a:p>
        </p:txBody>
      </p:sp>
      <p:sp>
        <p:nvSpPr>
          <p:cNvPr id="5" name="Footer Placeholder 4">
            <a:extLst>
              <a:ext uri="{FF2B5EF4-FFF2-40B4-BE49-F238E27FC236}">
                <a16:creationId xmlns:a16="http://schemas.microsoft.com/office/drawing/2014/main" id="{3B6F9A1B-E2DD-49CC-8EFD-442B01493C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B8D940-1E79-445B-8A97-B5B180971C44}"/>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1578853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A9C8BD-57EE-43CD-8E7D-F3037B63BE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E95AD-F752-4BB3-BA00-7DB06DD263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AB684-DE67-4D77-8F87-2250AC1C1480}"/>
              </a:ext>
            </a:extLst>
          </p:cNvPr>
          <p:cNvSpPr>
            <a:spLocks noGrp="1"/>
          </p:cNvSpPr>
          <p:nvPr>
            <p:ph type="dt" sz="half" idx="10"/>
          </p:nvPr>
        </p:nvSpPr>
        <p:spPr/>
        <p:txBody>
          <a:bodyPr/>
          <a:lstStyle/>
          <a:p>
            <a:fld id="{7EC3B8BB-2DEB-49F7-A9B6-6255DA1242DD}" type="datetimeFigureOut">
              <a:rPr lang="en-IN" smtClean="0"/>
              <a:t>01-03-2023</a:t>
            </a:fld>
            <a:endParaRPr lang="en-IN"/>
          </a:p>
        </p:txBody>
      </p:sp>
      <p:sp>
        <p:nvSpPr>
          <p:cNvPr id="5" name="Footer Placeholder 4">
            <a:extLst>
              <a:ext uri="{FF2B5EF4-FFF2-40B4-BE49-F238E27FC236}">
                <a16:creationId xmlns:a16="http://schemas.microsoft.com/office/drawing/2014/main" id="{3452AB93-ACE3-45F9-B925-52496848DC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4709DD-45AF-4354-91B3-87E69B550271}"/>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29565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2403-B691-495E-AE71-E31A91B1FE7A}"/>
              </a:ext>
            </a:extLst>
          </p:cNvPr>
          <p:cNvSpPr>
            <a:spLocks noGrp="1"/>
          </p:cNvSpPr>
          <p:nvPr>
            <p:ph type="title"/>
          </p:nvPr>
        </p:nvSpPr>
        <p:spPr/>
        <p:txBody>
          <a:bodyPr/>
          <a:lstStyle>
            <a:lvl1pPr>
              <a:defRPr b="1">
                <a:solidFill>
                  <a:srgbClr val="C00000"/>
                </a:solidFill>
                <a:latin typeface="Times New Roman" panose="02020603050405020304" pitchFamily="18" charset="0"/>
                <a:cs typeface="Times New Roman" panose="02020603050405020304" pitchFamily="18" charset="0"/>
              </a:defRPr>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42E0F8-4F9D-4BFC-A7D9-911D31BDC54D}"/>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676DC7-4F8A-4BE1-8E8C-B9042F2A65F8}"/>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7EC3B8BB-2DEB-49F7-A9B6-6255DA1242DD}" type="datetimeFigureOut">
              <a:rPr lang="en-IN" smtClean="0"/>
              <a:pPr/>
              <a:t>01-03-2023</a:t>
            </a:fld>
            <a:endParaRPr lang="en-IN"/>
          </a:p>
        </p:txBody>
      </p:sp>
      <p:sp>
        <p:nvSpPr>
          <p:cNvPr id="5" name="Footer Placeholder 4">
            <a:extLst>
              <a:ext uri="{FF2B5EF4-FFF2-40B4-BE49-F238E27FC236}">
                <a16:creationId xmlns:a16="http://schemas.microsoft.com/office/drawing/2014/main" id="{BE64E6E7-EADB-4711-B2C8-7A72F412507D}"/>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IN"/>
          </a:p>
        </p:txBody>
      </p:sp>
      <p:sp>
        <p:nvSpPr>
          <p:cNvPr id="6" name="Slide Number Placeholder 5">
            <a:extLst>
              <a:ext uri="{FF2B5EF4-FFF2-40B4-BE49-F238E27FC236}">
                <a16:creationId xmlns:a16="http://schemas.microsoft.com/office/drawing/2014/main" id="{62C379E6-96BC-4F08-BC4B-F5CB58E4ADAF}"/>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4B229985-55AA-4EB5-AB63-663ED397378C}" type="slidenum">
              <a:rPr lang="en-IN" smtClean="0"/>
              <a:pPr/>
              <a:t>‹#›</a:t>
            </a:fld>
            <a:endParaRPr lang="en-IN"/>
          </a:p>
        </p:txBody>
      </p:sp>
    </p:spTree>
    <p:extLst>
      <p:ext uri="{BB962C8B-B14F-4D97-AF65-F5344CB8AC3E}">
        <p14:creationId xmlns:p14="http://schemas.microsoft.com/office/powerpoint/2010/main" val="116875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A43D-A0F6-4654-AD04-10B08C424A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8AF693-1971-4A95-A6A8-78720AB1C2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14692D-EA14-4AF8-A1BF-0216E18F052A}"/>
              </a:ext>
            </a:extLst>
          </p:cNvPr>
          <p:cNvSpPr>
            <a:spLocks noGrp="1"/>
          </p:cNvSpPr>
          <p:nvPr>
            <p:ph type="dt" sz="half" idx="10"/>
          </p:nvPr>
        </p:nvSpPr>
        <p:spPr/>
        <p:txBody>
          <a:bodyPr/>
          <a:lstStyle/>
          <a:p>
            <a:fld id="{7EC3B8BB-2DEB-49F7-A9B6-6255DA1242DD}" type="datetimeFigureOut">
              <a:rPr lang="en-IN" smtClean="0"/>
              <a:t>01-03-2023</a:t>
            </a:fld>
            <a:endParaRPr lang="en-IN"/>
          </a:p>
        </p:txBody>
      </p:sp>
      <p:sp>
        <p:nvSpPr>
          <p:cNvPr id="5" name="Footer Placeholder 4">
            <a:extLst>
              <a:ext uri="{FF2B5EF4-FFF2-40B4-BE49-F238E27FC236}">
                <a16:creationId xmlns:a16="http://schemas.microsoft.com/office/drawing/2014/main" id="{E20138D4-621A-45F4-9C5A-529BB376C6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8D77B7-5579-47BA-90E8-AB8D4253CD1B}"/>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153807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BE83-DB66-4536-BD76-C2B7918777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18B714-09D6-49AE-86E2-5EA5BD6856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CB9B1E-5BC1-409B-8A82-B5FAC2C3C3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5A2DAD-788A-49F4-93AB-9D73E74C8A2C}"/>
              </a:ext>
            </a:extLst>
          </p:cNvPr>
          <p:cNvSpPr>
            <a:spLocks noGrp="1"/>
          </p:cNvSpPr>
          <p:nvPr>
            <p:ph type="dt" sz="half" idx="10"/>
          </p:nvPr>
        </p:nvSpPr>
        <p:spPr/>
        <p:txBody>
          <a:bodyPr/>
          <a:lstStyle/>
          <a:p>
            <a:fld id="{7EC3B8BB-2DEB-49F7-A9B6-6255DA1242DD}" type="datetimeFigureOut">
              <a:rPr lang="en-IN" smtClean="0"/>
              <a:t>01-03-2023</a:t>
            </a:fld>
            <a:endParaRPr lang="en-IN"/>
          </a:p>
        </p:txBody>
      </p:sp>
      <p:sp>
        <p:nvSpPr>
          <p:cNvPr id="6" name="Footer Placeholder 5">
            <a:extLst>
              <a:ext uri="{FF2B5EF4-FFF2-40B4-BE49-F238E27FC236}">
                <a16:creationId xmlns:a16="http://schemas.microsoft.com/office/drawing/2014/main" id="{03881A01-E614-48A0-B417-43D645388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5D5DE7-CF2C-4FB8-8934-5E70C1C22796}"/>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1855080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D9ECB-C1C7-4B06-B1C7-CE6341DF58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7FA970-C063-43B7-8708-C97E212307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9C7559-785A-4D6D-A4EC-36E86F6D4C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32A68C-89EA-4025-BB96-5C48B9DE12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658A4D-442D-417B-86C9-9EBE581117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09F33A-D3DE-4642-B486-659A4AD83BA0}"/>
              </a:ext>
            </a:extLst>
          </p:cNvPr>
          <p:cNvSpPr>
            <a:spLocks noGrp="1"/>
          </p:cNvSpPr>
          <p:nvPr>
            <p:ph type="dt" sz="half" idx="10"/>
          </p:nvPr>
        </p:nvSpPr>
        <p:spPr/>
        <p:txBody>
          <a:bodyPr/>
          <a:lstStyle/>
          <a:p>
            <a:fld id="{7EC3B8BB-2DEB-49F7-A9B6-6255DA1242DD}" type="datetimeFigureOut">
              <a:rPr lang="en-IN" smtClean="0"/>
              <a:t>01-03-2023</a:t>
            </a:fld>
            <a:endParaRPr lang="en-IN"/>
          </a:p>
        </p:txBody>
      </p:sp>
      <p:sp>
        <p:nvSpPr>
          <p:cNvPr id="8" name="Footer Placeholder 7">
            <a:extLst>
              <a:ext uri="{FF2B5EF4-FFF2-40B4-BE49-F238E27FC236}">
                <a16:creationId xmlns:a16="http://schemas.microsoft.com/office/drawing/2014/main" id="{E22F93D9-57C9-4B04-B7DB-B04CCB47B7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F9ED20A-3D7E-4A29-966E-841F875711B1}"/>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370741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6304B-F872-4901-8CDB-DAF5F92BCE04}"/>
              </a:ext>
            </a:extLst>
          </p:cNvPr>
          <p:cNvSpPr>
            <a:spLocks noGrp="1"/>
          </p:cNvSpPr>
          <p:nvPr>
            <p:ph type="title"/>
          </p:nvPr>
        </p:nvSpPr>
        <p:spPr/>
        <p:txBody>
          <a:bodyPr/>
          <a:lstStyle>
            <a:lvl1pPr>
              <a:defRPr b="1">
                <a:solidFill>
                  <a:srgbClr val="C00000"/>
                </a:solidFill>
                <a:latin typeface="Times New Roman" panose="02020603050405020304" pitchFamily="18" charset="0"/>
                <a:cs typeface="Times New Roman" panose="02020603050405020304" pitchFamily="18" charset="0"/>
              </a:defRPr>
            </a:lvl1pPr>
          </a:lstStyle>
          <a:p>
            <a:r>
              <a:rPr lang="en-US"/>
              <a:t>Click to edit Master title style</a:t>
            </a:r>
            <a:endParaRPr lang="en-IN"/>
          </a:p>
        </p:txBody>
      </p:sp>
      <p:sp>
        <p:nvSpPr>
          <p:cNvPr id="3" name="Date Placeholder 2">
            <a:extLst>
              <a:ext uri="{FF2B5EF4-FFF2-40B4-BE49-F238E27FC236}">
                <a16:creationId xmlns:a16="http://schemas.microsoft.com/office/drawing/2014/main" id="{99D38D1C-4B48-476B-AF64-510C2820065C}"/>
              </a:ext>
            </a:extLst>
          </p:cNvPr>
          <p:cNvSpPr>
            <a:spLocks noGrp="1"/>
          </p:cNvSpPr>
          <p:nvPr>
            <p:ph type="dt" sz="half" idx="10"/>
          </p:nvPr>
        </p:nvSpPr>
        <p:spPr/>
        <p:txBody>
          <a:bodyPr/>
          <a:lstStyle/>
          <a:p>
            <a:fld id="{7EC3B8BB-2DEB-49F7-A9B6-6255DA1242DD}" type="datetimeFigureOut">
              <a:rPr lang="en-IN" smtClean="0"/>
              <a:t>01-03-2023</a:t>
            </a:fld>
            <a:endParaRPr lang="en-IN"/>
          </a:p>
        </p:txBody>
      </p:sp>
      <p:sp>
        <p:nvSpPr>
          <p:cNvPr id="4" name="Footer Placeholder 3">
            <a:extLst>
              <a:ext uri="{FF2B5EF4-FFF2-40B4-BE49-F238E27FC236}">
                <a16:creationId xmlns:a16="http://schemas.microsoft.com/office/drawing/2014/main" id="{6F024895-C0EB-4F5F-87E5-6785AB8922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885555-C91E-4873-895C-4751700DC6E2}"/>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3246644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DA227C-8E17-45E5-9C05-58E7C0157E96}"/>
              </a:ext>
            </a:extLst>
          </p:cNvPr>
          <p:cNvSpPr>
            <a:spLocks noGrp="1"/>
          </p:cNvSpPr>
          <p:nvPr>
            <p:ph type="dt" sz="half" idx="10"/>
          </p:nvPr>
        </p:nvSpPr>
        <p:spPr/>
        <p:txBody>
          <a:bodyPr/>
          <a:lstStyle/>
          <a:p>
            <a:fld id="{7EC3B8BB-2DEB-49F7-A9B6-6255DA1242DD}" type="datetimeFigureOut">
              <a:rPr lang="en-IN" smtClean="0"/>
              <a:t>01-03-2023</a:t>
            </a:fld>
            <a:endParaRPr lang="en-IN"/>
          </a:p>
        </p:txBody>
      </p:sp>
      <p:sp>
        <p:nvSpPr>
          <p:cNvPr id="3" name="Footer Placeholder 2">
            <a:extLst>
              <a:ext uri="{FF2B5EF4-FFF2-40B4-BE49-F238E27FC236}">
                <a16:creationId xmlns:a16="http://schemas.microsoft.com/office/drawing/2014/main" id="{CDB60C25-F227-4D24-83B3-43D583C0F8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12A598-6D76-4C39-8D41-9A9BE7E233E9}"/>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83279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C4AE-0142-4DEB-A012-45626F42C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9721CE-16C4-4A0A-9133-228EAD9C10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6A563A-DBF5-412C-9086-1BE3A86B8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CB7382-9917-4142-8905-A4E8CF462267}"/>
              </a:ext>
            </a:extLst>
          </p:cNvPr>
          <p:cNvSpPr>
            <a:spLocks noGrp="1"/>
          </p:cNvSpPr>
          <p:nvPr>
            <p:ph type="dt" sz="half" idx="10"/>
          </p:nvPr>
        </p:nvSpPr>
        <p:spPr/>
        <p:txBody>
          <a:bodyPr/>
          <a:lstStyle/>
          <a:p>
            <a:fld id="{7EC3B8BB-2DEB-49F7-A9B6-6255DA1242DD}" type="datetimeFigureOut">
              <a:rPr lang="en-IN" smtClean="0"/>
              <a:t>01-03-2023</a:t>
            </a:fld>
            <a:endParaRPr lang="en-IN"/>
          </a:p>
        </p:txBody>
      </p:sp>
      <p:sp>
        <p:nvSpPr>
          <p:cNvPr id="6" name="Footer Placeholder 5">
            <a:extLst>
              <a:ext uri="{FF2B5EF4-FFF2-40B4-BE49-F238E27FC236}">
                <a16:creationId xmlns:a16="http://schemas.microsoft.com/office/drawing/2014/main" id="{AAD561A0-D76D-488F-850B-53489E5A4D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8B716A-1C53-4BB7-A1FA-B5ACA70E425A}"/>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925753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5D47-A266-4FFA-BF4B-A9B67EDF3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8CE75A-2A86-4621-8911-8947D9F274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0272EED8-FC14-4207-A001-D96987E93D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589B8-FC8C-4FB9-9EF1-C2DC83B44984}"/>
              </a:ext>
            </a:extLst>
          </p:cNvPr>
          <p:cNvSpPr>
            <a:spLocks noGrp="1"/>
          </p:cNvSpPr>
          <p:nvPr>
            <p:ph type="dt" sz="half" idx="10"/>
          </p:nvPr>
        </p:nvSpPr>
        <p:spPr/>
        <p:txBody>
          <a:bodyPr/>
          <a:lstStyle/>
          <a:p>
            <a:fld id="{7EC3B8BB-2DEB-49F7-A9B6-6255DA1242DD}" type="datetimeFigureOut">
              <a:rPr lang="en-IN" smtClean="0"/>
              <a:t>01-03-2023</a:t>
            </a:fld>
            <a:endParaRPr lang="en-IN"/>
          </a:p>
        </p:txBody>
      </p:sp>
      <p:sp>
        <p:nvSpPr>
          <p:cNvPr id="6" name="Footer Placeholder 5">
            <a:extLst>
              <a:ext uri="{FF2B5EF4-FFF2-40B4-BE49-F238E27FC236}">
                <a16:creationId xmlns:a16="http://schemas.microsoft.com/office/drawing/2014/main" id="{4D831226-EDD4-4D80-AB9D-0CEF38373C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E4257E-2963-4C88-BCEC-ACD2F8B776CC}"/>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709621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23CDBA-79C3-45CF-B200-C06C4EBE07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A3CADC-A7D7-45B7-ACD8-470E05F28F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CD0458-05D3-4E6C-9E51-012E445B1E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7EC3B8BB-2DEB-49F7-A9B6-6255DA1242DD}" type="datetimeFigureOut">
              <a:rPr lang="en-IN" smtClean="0"/>
              <a:pPr/>
              <a:t>01-03-2023</a:t>
            </a:fld>
            <a:endParaRPr lang="en-IN"/>
          </a:p>
        </p:txBody>
      </p:sp>
      <p:sp>
        <p:nvSpPr>
          <p:cNvPr id="5" name="Footer Placeholder 4">
            <a:extLst>
              <a:ext uri="{FF2B5EF4-FFF2-40B4-BE49-F238E27FC236}">
                <a16:creationId xmlns:a16="http://schemas.microsoft.com/office/drawing/2014/main" id="{30EDF2AC-715E-4996-AC7D-4FBB873FB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IN"/>
          </a:p>
        </p:txBody>
      </p:sp>
      <p:sp>
        <p:nvSpPr>
          <p:cNvPr id="6" name="Slide Number Placeholder 5">
            <a:extLst>
              <a:ext uri="{FF2B5EF4-FFF2-40B4-BE49-F238E27FC236}">
                <a16:creationId xmlns:a16="http://schemas.microsoft.com/office/drawing/2014/main" id="{6161EA4F-BAC0-48D2-B43C-DFEC666D3C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4B229985-55AA-4EB5-AB63-663ED397378C}" type="slidenum">
              <a:rPr lang="en-IN" smtClean="0"/>
              <a:pPr/>
              <a:t>‹#›</a:t>
            </a:fld>
            <a:endParaRPr lang="en-IN"/>
          </a:p>
        </p:txBody>
      </p:sp>
    </p:spTree>
    <p:extLst>
      <p:ext uri="{BB962C8B-B14F-4D97-AF65-F5344CB8AC3E}">
        <p14:creationId xmlns:p14="http://schemas.microsoft.com/office/powerpoint/2010/main" val="1993616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C00000"/>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r>
              <a:rPr lang="en-US" dirty="0"/>
              <a:t>Signal Handling</a:t>
            </a:r>
            <a:endParaRPr lang="en-IN" dirty="0"/>
          </a:p>
        </p:txBody>
      </p:sp>
      <p:sp>
        <p:nvSpPr>
          <p:cNvPr id="5" name="Subtitle 4">
            <a:extLst>
              <a:ext uri="{FF2B5EF4-FFF2-40B4-BE49-F238E27FC236}">
                <a16:creationId xmlns:a16="http://schemas.microsoft.com/office/drawing/2014/main" id="{2128A31F-55B1-48DE-85A0-39B2251FB57D}"/>
              </a:ext>
            </a:extLst>
          </p:cNvPr>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9C714-D8BF-450E-8282-867BFC6CE06F}"/>
              </a:ext>
            </a:extLst>
          </p:cNvPr>
          <p:cNvSpPr>
            <a:spLocks noGrp="1"/>
          </p:cNvSpPr>
          <p:nvPr>
            <p:ph type="title"/>
          </p:nvPr>
        </p:nvSpPr>
        <p:spPr>
          <a:xfrm>
            <a:off x="838200" y="365125"/>
            <a:ext cx="4795982" cy="1325563"/>
          </a:xfrm>
        </p:spPr>
        <p:txBody>
          <a:bodyPr/>
          <a:lstStyle/>
          <a:p>
            <a:r>
              <a:rPr lang="en-US" dirty="0"/>
              <a:t>Checking and handling signals</a:t>
            </a:r>
            <a:endParaRPr lang="en-IN" dirty="0"/>
          </a:p>
        </p:txBody>
      </p:sp>
      <p:pic>
        <p:nvPicPr>
          <p:cNvPr id="5" name="Content Placeholder 4">
            <a:extLst>
              <a:ext uri="{FF2B5EF4-FFF2-40B4-BE49-F238E27FC236}">
                <a16:creationId xmlns:a16="http://schemas.microsoft.com/office/drawing/2014/main" id="{E58CA39A-3B9F-4207-9541-FBC897BCD3E1}"/>
              </a:ext>
            </a:extLst>
          </p:cNvPr>
          <p:cNvPicPr>
            <a:picLocks noGrp="1" noChangeAspect="1"/>
          </p:cNvPicPr>
          <p:nvPr>
            <p:ph idx="1"/>
          </p:nvPr>
        </p:nvPicPr>
        <p:blipFill>
          <a:blip r:embed="rId2"/>
          <a:stretch>
            <a:fillRect/>
          </a:stretch>
        </p:blipFill>
        <p:spPr>
          <a:xfrm>
            <a:off x="5634182" y="78645"/>
            <a:ext cx="5384800" cy="6733175"/>
          </a:xfrm>
        </p:spPr>
      </p:pic>
    </p:spTree>
    <p:extLst>
      <p:ext uri="{BB962C8B-B14F-4D97-AF65-F5344CB8AC3E}">
        <p14:creationId xmlns:p14="http://schemas.microsoft.com/office/powerpoint/2010/main" val="2878430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456F19C-60A9-44A5-BA9B-B1082FCE2175}"/>
              </a:ext>
            </a:extLst>
          </p:cNvPr>
          <p:cNvPicPr>
            <a:picLocks noGrp="1" noChangeAspect="1"/>
          </p:cNvPicPr>
          <p:nvPr>
            <p:ph idx="4294967295"/>
          </p:nvPr>
        </p:nvPicPr>
        <p:blipFill>
          <a:blip r:embed="rId2"/>
          <a:stretch>
            <a:fillRect/>
          </a:stretch>
        </p:blipFill>
        <p:spPr>
          <a:xfrm>
            <a:off x="5060692" y="603754"/>
            <a:ext cx="6060723" cy="5650491"/>
          </a:xfrm>
        </p:spPr>
      </p:pic>
      <p:sp>
        <p:nvSpPr>
          <p:cNvPr id="6" name="TextBox 5">
            <a:extLst>
              <a:ext uri="{FF2B5EF4-FFF2-40B4-BE49-F238E27FC236}">
                <a16:creationId xmlns:a16="http://schemas.microsoft.com/office/drawing/2014/main" id="{A2F20033-6E8E-4B38-A929-5D4C5B7F69D7}"/>
              </a:ext>
            </a:extLst>
          </p:cNvPr>
          <p:cNvSpPr txBox="1"/>
          <p:nvPr/>
        </p:nvSpPr>
        <p:spPr>
          <a:xfrm>
            <a:off x="286327" y="488116"/>
            <a:ext cx="6096000" cy="1446550"/>
          </a:xfrm>
          <a:prstGeom prst="rect">
            <a:avLst/>
          </a:prstGeom>
          <a:noFill/>
        </p:spPr>
        <p:txBody>
          <a:bodyPr wrap="square">
            <a:spAutoFit/>
          </a:bodyPr>
          <a:lstStyle/>
          <a:p>
            <a:r>
              <a:rPr kumimoji="0" lang="en-US" sz="4400" b="1" i="0" u="none" strike="noStrike" kern="1200" cap="none" spc="0" normalizeH="0" baseline="0" noProof="0" dirty="0">
                <a:ln>
                  <a:noFill/>
                </a:ln>
                <a:solidFill>
                  <a:srgbClr val="C00000"/>
                </a:solidFill>
                <a:effectLst/>
                <a:uLnTx/>
                <a:uFillTx/>
                <a:latin typeface="Times New Roman" panose="02020603050405020304" pitchFamily="18" charset="0"/>
                <a:ea typeface="+mj-ea"/>
                <a:cs typeface="Times New Roman" panose="02020603050405020304" pitchFamily="18" charset="0"/>
              </a:rPr>
              <a:t>Algorithm for Recognizing Signal</a:t>
            </a:r>
            <a:endParaRPr lang="en-IN" dirty="0"/>
          </a:p>
        </p:txBody>
      </p:sp>
    </p:spTree>
    <p:extLst>
      <p:ext uri="{BB962C8B-B14F-4D97-AF65-F5344CB8AC3E}">
        <p14:creationId xmlns:p14="http://schemas.microsoft.com/office/powerpoint/2010/main" val="3588518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dirty="0"/>
              <a:t>Signal Handling</a:t>
            </a:r>
            <a:endParaRPr lang="en-IN" dirty="0"/>
          </a:p>
        </p:txBody>
      </p:sp>
      <p:sp>
        <p:nvSpPr>
          <p:cNvPr id="3" name="Content Placeholder 2"/>
          <p:cNvSpPr>
            <a:spLocks noGrp="1"/>
          </p:cNvSpPr>
          <p:nvPr>
            <p:ph idx="1"/>
          </p:nvPr>
        </p:nvSpPr>
        <p:spPr>
          <a:xfrm>
            <a:off x="838200" y="1825625"/>
            <a:ext cx="10515600" cy="4351338"/>
          </a:xfrm>
        </p:spPr>
        <p:txBody>
          <a:bodyPr>
            <a:normAutofit/>
          </a:bodyPr>
          <a:lstStyle/>
          <a:p>
            <a:r>
              <a:rPr lang="en-IN" dirty="0"/>
              <a:t>A signal may be handled by one of three possible handlers:</a:t>
            </a:r>
          </a:p>
          <a:p>
            <a:r>
              <a:rPr lang="en-US" dirty="0"/>
              <a:t>Ignore the signal</a:t>
            </a:r>
          </a:p>
          <a:p>
            <a:pPr lvl="1"/>
            <a:r>
              <a:rPr lang="en-US" dirty="0"/>
              <a:t>A process can do ignoring with all signal.</a:t>
            </a:r>
            <a:endParaRPr lang="en-IN" dirty="0"/>
          </a:p>
          <a:p>
            <a:r>
              <a:rPr lang="en-IN" dirty="0"/>
              <a:t>A default signal handler</a:t>
            </a:r>
          </a:p>
          <a:p>
            <a:pPr lvl="1"/>
            <a:r>
              <a:rPr lang="en-IN" dirty="0"/>
              <a:t>Every signal has a default signal handler that the kernel runs when handling that signal. </a:t>
            </a:r>
          </a:p>
          <a:p>
            <a:r>
              <a:rPr lang="en-IN" dirty="0"/>
              <a:t>A user-defined signal handler</a:t>
            </a:r>
          </a:p>
          <a:p>
            <a:pPr lvl="1"/>
            <a:r>
              <a:rPr lang="en-IN" dirty="0"/>
              <a:t>This default action can be overridden by a user-define signal handler that is called to handle the signal.</a:t>
            </a:r>
          </a:p>
        </p:txBody>
      </p:sp>
    </p:spTree>
    <p:extLst>
      <p:ext uri="{BB962C8B-B14F-4D97-AF65-F5344CB8AC3E}">
        <p14:creationId xmlns:p14="http://schemas.microsoft.com/office/powerpoint/2010/main" val="719638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dirty="0"/>
              <a:t>Signal Handling</a:t>
            </a:r>
            <a:endParaRPr lang="en-IN" dirty="0"/>
          </a:p>
        </p:txBody>
      </p:sp>
      <p:sp>
        <p:nvSpPr>
          <p:cNvPr id="3" name="Content Placeholder 2"/>
          <p:cNvSpPr>
            <a:spLocks noGrp="1"/>
          </p:cNvSpPr>
          <p:nvPr>
            <p:ph idx="1"/>
          </p:nvPr>
        </p:nvSpPr>
        <p:spPr>
          <a:xfrm>
            <a:off x="838200" y="1825625"/>
            <a:ext cx="10515600" cy="4351338"/>
          </a:xfrm>
        </p:spPr>
        <p:txBody>
          <a:bodyPr>
            <a:normAutofit/>
          </a:bodyPr>
          <a:lstStyle/>
          <a:p>
            <a:r>
              <a:rPr lang="en-IN" sz="2400" dirty="0"/>
              <a:t>Specify a signal handler function to deal with a signal type.</a:t>
            </a:r>
          </a:p>
          <a:p>
            <a:endParaRPr lang="en-IN" sz="2400" dirty="0"/>
          </a:p>
          <a:p>
            <a:pPr lvl="1"/>
            <a:r>
              <a:rPr lang="en-IN" sz="2000" i="1" dirty="0">
                <a:solidFill>
                  <a:srgbClr val="C00000"/>
                </a:solidFill>
              </a:rPr>
              <a:t>signum</a:t>
            </a:r>
            <a:r>
              <a:rPr lang="en-IN" sz="2000" i="1" dirty="0"/>
              <a:t> </a:t>
            </a:r>
            <a:r>
              <a:rPr lang="en-IN" sz="2000" dirty="0"/>
              <a:t>argument is the name of the signal such as SIGALRM, SIGCHLD, etc.</a:t>
            </a:r>
          </a:p>
          <a:p>
            <a:pPr lvl="2"/>
            <a:r>
              <a:rPr lang="en-IN" sz="1800" i="1" dirty="0"/>
              <a:t>signum </a:t>
            </a:r>
            <a:r>
              <a:rPr lang="en-IN" sz="1800" dirty="0"/>
              <a:t>is an integer.</a:t>
            </a:r>
          </a:p>
          <a:p>
            <a:pPr lvl="1"/>
            <a:r>
              <a:rPr lang="en-IN" sz="2000" dirty="0"/>
              <a:t>The second argument, </a:t>
            </a:r>
            <a:r>
              <a:rPr lang="en-IN" sz="2000" i="1" dirty="0">
                <a:solidFill>
                  <a:srgbClr val="C00000"/>
                </a:solidFill>
              </a:rPr>
              <a:t>function</a:t>
            </a:r>
            <a:r>
              <a:rPr lang="en-IN" sz="2000" dirty="0"/>
              <a:t>, is a pointer to a function that takes a single integer argument and returns nothing.</a:t>
            </a:r>
          </a:p>
          <a:p>
            <a:pPr lvl="1"/>
            <a:r>
              <a:rPr lang="en-US" sz="2000" dirty="0"/>
              <a:t>The return value </a:t>
            </a:r>
            <a:r>
              <a:rPr lang="en-US" sz="2000" i="1" dirty="0" err="1">
                <a:solidFill>
                  <a:srgbClr val="C00000"/>
                </a:solidFill>
              </a:rPr>
              <a:t>oldfunction</a:t>
            </a:r>
            <a:r>
              <a:rPr lang="en-US" sz="2000" dirty="0"/>
              <a:t> was the value of function in the most recently specified call to signal for signum</a:t>
            </a:r>
            <a:endParaRPr lang="en-IN" sz="2000" dirty="0"/>
          </a:p>
          <a:p>
            <a:r>
              <a:rPr lang="en-IN" sz="2400" dirty="0"/>
              <a:t>Defined in &lt;</a:t>
            </a:r>
            <a:r>
              <a:rPr lang="en-IN" sz="2400" dirty="0" err="1"/>
              <a:t>signal.h</a:t>
            </a:r>
            <a:r>
              <a:rPr lang="en-IN" sz="2400" dirty="0"/>
              <a:t>&gt; header file</a:t>
            </a:r>
          </a:p>
          <a:p>
            <a:r>
              <a:rPr lang="en-US" sz="2400" dirty="0"/>
              <a:t>The process can pass the values 1 or 0 instead of a function </a:t>
            </a:r>
          </a:p>
          <a:p>
            <a:pPr lvl="1"/>
            <a:r>
              <a:rPr lang="en-US" sz="2000" dirty="0"/>
              <a:t>The process will ignore future occurrences of the signal if the parameter value is 1</a:t>
            </a:r>
          </a:p>
          <a:p>
            <a:pPr lvl="1"/>
            <a:r>
              <a:rPr lang="en-US" sz="2000" dirty="0"/>
              <a:t>Exit in the kernel on receipt of the signal if its value is 0 (the default value) </a:t>
            </a:r>
            <a:endParaRPr lang="en-IN" sz="2000" dirty="0"/>
          </a:p>
          <a:p>
            <a:endParaRPr lang="en-IN" sz="2400" dirty="0"/>
          </a:p>
        </p:txBody>
      </p:sp>
      <p:pic>
        <p:nvPicPr>
          <p:cNvPr id="6" name="Picture 5">
            <a:extLst>
              <a:ext uri="{FF2B5EF4-FFF2-40B4-BE49-F238E27FC236}">
                <a16:creationId xmlns:a16="http://schemas.microsoft.com/office/drawing/2014/main" id="{CAE06A4A-99ED-310D-E154-F48E6E34C09B}"/>
              </a:ext>
            </a:extLst>
          </p:cNvPr>
          <p:cNvPicPr>
            <a:picLocks noChangeAspect="1"/>
          </p:cNvPicPr>
          <p:nvPr/>
        </p:nvPicPr>
        <p:blipFill>
          <a:blip r:embed="rId2"/>
          <a:stretch>
            <a:fillRect/>
          </a:stretch>
        </p:blipFill>
        <p:spPr>
          <a:xfrm>
            <a:off x="3210358" y="2206048"/>
            <a:ext cx="4605470" cy="38013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dirty="0"/>
              <a:t>Signal Handling (</a:t>
            </a:r>
            <a:r>
              <a:rPr lang="en-US" dirty="0" err="1"/>
              <a:t>contd</a:t>
            </a:r>
            <a:r>
              <a:rPr lang="en-US" dirty="0"/>
              <a:t>…)</a:t>
            </a:r>
            <a:endParaRPr lang="en-IN" dirty="0"/>
          </a:p>
        </p:txBody>
      </p:sp>
      <p:sp>
        <p:nvSpPr>
          <p:cNvPr id="3" name="Content Placeholder 2"/>
          <p:cNvSpPr>
            <a:spLocks noGrp="1"/>
          </p:cNvSpPr>
          <p:nvPr>
            <p:ph idx="1"/>
          </p:nvPr>
        </p:nvSpPr>
        <p:spPr>
          <a:xfrm>
            <a:off x="838200" y="1825625"/>
            <a:ext cx="10515600" cy="4351338"/>
          </a:xfrm>
        </p:spPr>
        <p:txBody>
          <a:bodyPr>
            <a:normAutofit/>
          </a:bodyPr>
          <a:lstStyle/>
          <a:p>
            <a:pPr algn="just"/>
            <a:r>
              <a:rPr lang="en-US" sz="2400" dirty="0"/>
              <a:t>The </a:t>
            </a:r>
            <a:r>
              <a:rPr lang="en-US" sz="2400" i="1" dirty="0"/>
              <a:t>u area</a:t>
            </a:r>
            <a:r>
              <a:rPr lang="en-US" sz="2400" dirty="0"/>
              <a:t> contains an </a:t>
            </a:r>
            <a:r>
              <a:rPr lang="en-US" sz="2400" dirty="0">
                <a:solidFill>
                  <a:srgbClr val="C00000"/>
                </a:solidFill>
              </a:rPr>
              <a:t>array of signal-handler fields</a:t>
            </a:r>
            <a:r>
              <a:rPr lang="en-US" sz="2400" dirty="0"/>
              <a:t>, one for each signal defined in the system. </a:t>
            </a:r>
          </a:p>
          <a:p>
            <a:pPr algn="just"/>
            <a:r>
              <a:rPr lang="en-US" sz="2400" dirty="0"/>
              <a:t>The kernel stores the address of the user function in the field that corresponds to the signal number. </a:t>
            </a:r>
          </a:p>
          <a:p>
            <a:pPr algn="just"/>
            <a:r>
              <a:rPr lang="en-US" sz="2400" dirty="0"/>
              <a:t>Specifications to handle signals of one type has no effect on handling signals of other types</a:t>
            </a:r>
            <a:endParaRPr lang="en-I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dirty="0"/>
              <a:t>Signal Handling (</a:t>
            </a:r>
            <a:r>
              <a:rPr lang="en-US" dirty="0" err="1"/>
              <a:t>contd</a:t>
            </a:r>
            <a:r>
              <a:rPr lang="en-US" dirty="0"/>
              <a:t>…)</a:t>
            </a:r>
            <a:endParaRPr lang="en-IN" dirty="0"/>
          </a:p>
        </p:txBody>
      </p:sp>
      <p:sp>
        <p:nvSpPr>
          <p:cNvPr id="3" name="Content Placeholder 2"/>
          <p:cNvSpPr>
            <a:spLocks noGrp="1"/>
          </p:cNvSpPr>
          <p:nvPr>
            <p:ph idx="1"/>
          </p:nvPr>
        </p:nvSpPr>
        <p:spPr>
          <a:xfrm>
            <a:off x="838200" y="1825625"/>
            <a:ext cx="10515600" cy="4351338"/>
          </a:xfrm>
        </p:spPr>
        <p:txBody>
          <a:bodyPr>
            <a:normAutofit/>
          </a:bodyPr>
          <a:lstStyle/>
          <a:p>
            <a:r>
              <a:rPr lang="en-IN" dirty="0"/>
              <a:t>SIG_DFL =0  	Request for default signal handling.</a:t>
            </a:r>
          </a:p>
          <a:p>
            <a:r>
              <a:rPr lang="en-IN" dirty="0"/>
              <a:t>SIG_IGN=1 	Request that signal be ignored.</a:t>
            </a:r>
          </a:p>
          <a:p>
            <a:r>
              <a:rPr lang="en-IN" dirty="0"/>
              <a:t>SIG_ERR 		Return value from signal() in case of error.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8200" y="365125"/>
            <a:ext cx="10515600" cy="1325563"/>
          </a:xfrm>
          <a:noFill/>
          <a:ln/>
        </p:spPr>
        <p:txBody>
          <a:bodyPr>
            <a:normAutofit/>
          </a:bodyPr>
          <a:lstStyle/>
          <a:p>
            <a:r>
              <a:rPr lang="en-US" dirty="0"/>
              <a:t>Predefined  Signals</a:t>
            </a:r>
          </a:p>
        </p:txBody>
      </p:sp>
      <p:sp>
        <p:nvSpPr>
          <p:cNvPr id="6147" name="Rectangle 3"/>
          <p:cNvSpPr>
            <a:spLocks noGrp="1" noChangeArrowheads="1"/>
          </p:cNvSpPr>
          <p:nvPr>
            <p:ph idx="1"/>
          </p:nvPr>
        </p:nvSpPr>
        <p:spPr>
          <a:xfrm>
            <a:off x="838200" y="1825625"/>
            <a:ext cx="10515600" cy="4351338"/>
          </a:xfrm>
          <a:noFill/>
          <a:ln/>
        </p:spPr>
        <p:txBody>
          <a:bodyPr>
            <a:normAutofit/>
          </a:bodyPr>
          <a:lstStyle/>
          <a:p>
            <a:r>
              <a:rPr lang="en-US" sz="2400" b="1" dirty="0"/>
              <a:t>SIGALRM</a:t>
            </a:r>
            <a:r>
              <a:rPr lang="en-US" sz="2400" dirty="0"/>
              <a:t>: Alarm timer time-out; generated by alarm() API.</a:t>
            </a:r>
          </a:p>
          <a:p>
            <a:r>
              <a:rPr lang="en-US" sz="2400" b="1" dirty="0"/>
              <a:t>SIGILL</a:t>
            </a:r>
            <a:r>
              <a:rPr lang="en-US" sz="2400" dirty="0"/>
              <a:t>: Execution of an illegal machine instruction.</a:t>
            </a:r>
          </a:p>
          <a:p>
            <a:r>
              <a:rPr lang="en-US" sz="2400" b="1" dirty="0"/>
              <a:t>SIGINT</a:t>
            </a:r>
            <a:r>
              <a:rPr lang="en-US" sz="2400" dirty="0"/>
              <a:t>: Process interruption, can be generated by &lt;Delete&gt; or &lt;</a:t>
            </a:r>
            <a:r>
              <a:rPr lang="en-US" sz="2400" dirty="0" err="1"/>
              <a:t>ctrl_C</a:t>
            </a:r>
            <a:r>
              <a:rPr lang="en-US" sz="2400" dirty="0"/>
              <a:t>&gt; keys.</a:t>
            </a:r>
          </a:p>
          <a:p>
            <a:r>
              <a:rPr lang="en-US" sz="2400" b="1" dirty="0"/>
              <a:t>SIGSEGV</a:t>
            </a:r>
            <a:r>
              <a:rPr lang="en-US" sz="2400" dirty="0"/>
              <a:t>: Segmentation fault; generated by de-referencing a NULL pointer.</a:t>
            </a:r>
          </a:p>
          <a:p>
            <a:r>
              <a:rPr lang="en-IN" sz="2400" b="1" dirty="0"/>
              <a:t>SIGTERM</a:t>
            </a:r>
            <a:r>
              <a:rPr lang="en-IN" sz="2400" dirty="0"/>
              <a:t>: process termination; can be generated by</a:t>
            </a:r>
          </a:p>
          <a:p>
            <a:pPr marL="0" indent="0">
              <a:buNone/>
            </a:pPr>
            <a:r>
              <a:rPr lang="en-IN" sz="2400" dirty="0"/>
              <a:t>	 “kill &lt;</a:t>
            </a:r>
            <a:r>
              <a:rPr lang="en-IN" sz="2400" dirty="0" err="1"/>
              <a:t>process_id</a:t>
            </a:r>
            <a:r>
              <a:rPr lang="en-IN" sz="2400" dirty="0"/>
              <a:t>&gt;” command.</a:t>
            </a:r>
          </a:p>
          <a:p>
            <a:r>
              <a:rPr lang="en-IN" sz="2400" b="1" dirty="0"/>
              <a:t>SIGCHLD</a:t>
            </a:r>
            <a:r>
              <a:rPr lang="en-IN" sz="2400" dirty="0"/>
              <a:t>: Sent to a parent process when its child process has terminated.</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838200" y="365125"/>
            <a:ext cx="10515600" cy="1325563"/>
          </a:xfrm>
        </p:spPr>
        <p:txBody>
          <a:bodyPr>
            <a:noAutofit/>
          </a:bodyPr>
          <a:lstStyle/>
          <a:p>
            <a:r>
              <a:rPr lang="en-US" altLang="en-US" dirty="0"/>
              <a:t>Signal Handling: Example</a:t>
            </a:r>
          </a:p>
        </p:txBody>
      </p:sp>
      <p:sp>
        <p:nvSpPr>
          <p:cNvPr id="210947" name="Rectangle 3"/>
          <p:cNvSpPr>
            <a:spLocks noGrp="1" noChangeArrowheads="1"/>
          </p:cNvSpPr>
          <p:nvPr>
            <p:ph idx="1"/>
          </p:nvPr>
        </p:nvSpPr>
        <p:spPr>
          <a:xfrm>
            <a:off x="838200" y="1825625"/>
            <a:ext cx="10515600" cy="4351338"/>
          </a:xfrm>
        </p:spPr>
        <p:txBody>
          <a:bodyPr>
            <a:normAutofit fontScale="92500" lnSpcReduction="10000"/>
          </a:bodyPr>
          <a:lstStyle/>
          <a:p>
            <a:pPr marL="0" indent="0">
              <a:buNone/>
            </a:pPr>
            <a:r>
              <a:rPr lang="en-US" altLang="en-US" dirty="0"/>
              <a:t>	int main()</a:t>
            </a:r>
            <a:br>
              <a:rPr lang="en-US" altLang="en-US" dirty="0"/>
            </a:br>
            <a:r>
              <a:rPr lang="en-US" altLang="en-US" dirty="0"/>
              <a:t>	{</a:t>
            </a:r>
            <a:br>
              <a:rPr lang="en-US" altLang="en-US" dirty="0"/>
            </a:br>
            <a:r>
              <a:rPr lang="en-US" altLang="en-US" dirty="0"/>
              <a:t>  		signal( SIGINT, </a:t>
            </a:r>
            <a:r>
              <a:rPr lang="en-US" altLang="en-US" dirty="0" err="1"/>
              <a:t>user_fun</a:t>
            </a:r>
            <a:r>
              <a:rPr lang="en-US" altLang="en-US" dirty="0"/>
              <a:t>);</a:t>
            </a:r>
            <a:br>
              <a:rPr lang="en-US" altLang="en-US" dirty="0"/>
            </a:br>
            <a:r>
              <a:rPr lang="en-US" altLang="en-US" dirty="0"/>
              <a:t>   		/* do usual things until SIGINT */</a:t>
            </a:r>
          </a:p>
          <a:p>
            <a:pPr marL="0" indent="0">
              <a:buNone/>
            </a:pPr>
            <a:r>
              <a:rPr lang="en-US" altLang="en-US" dirty="0"/>
              <a:t>		return 0;</a:t>
            </a:r>
            <a:br>
              <a:rPr lang="en-US" altLang="en-US" dirty="0"/>
            </a:br>
            <a:r>
              <a:rPr lang="en-US" altLang="en-US" dirty="0"/>
              <a:t>	}</a:t>
            </a:r>
            <a:br>
              <a:rPr lang="en-US" altLang="en-US" dirty="0"/>
            </a:br>
            <a:br>
              <a:rPr lang="en-US" altLang="en-US" dirty="0"/>
            </a:br>
            <a:r>
              <a:rPr lang="en-US" altLang="en-US" dirty="0"/>
              <a:t>	void </a:t>
            </a:r>
            <a:r>
              <a:rPr lang="en-US" altLang="en-US" dirty="0" err="1"/>
              <a:t>user_fun</a:t>
            </a:r>
            <a:r>
              <a:rPr lang="en-US" altLang="en-US" dirty="0"/>
              <a:t>( int </a:t>
            </a:r>
            <a:r>
              <a:rPr lang="en-US" altLang="en-US" dirty="0" err="1"/>
              <a:t>sig_no</a:t>
            </a:r>
            <a:r>
              <a:rPr lang="en-US" altLang="en-US" dirty="0"/>
              <a:t> )</a:t>
            </a:r>
            <a:br>
              <a:rPr lang="en-US" altLang="en-US" dirty="0"/>
            </a:br>
            <a:r>
              <a:rPr lang="en-US" altLang="en-US" dirty="0"/>
              <a:t>	{</a:t>
            </a:r>
            <a:br>
              <a:rPr lang="en-US" altLang="en-US" dirty="0"/>
            </a:br>
            <a:r>
              <a:rPr lang="en-US" altLang="en-US" dirty="0"/>
              <a:t>  	  	/* deal with SIGINT signal */</a:t>
            </a:r>
          </a:p>
          <a:p>
            <a:pPr marL="0" indent="0">
              <a:buNone/>
            </a:pPr>
            <a:r>
              <a:rPr lang="en-US" altLang="en-US" dirty="0"/>
              <a:t>  		return;   	/* return to program */</a:t>
            </a:r>
            <a:br>
              <a:rPr lang="en-US" altLang="en-US" dirty="0"/>
            </a:br>
            <a:r>
              <a:rPr lang="en-US" altLang="en-US" dirty="0"/>
              <a:t>	}</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838200" y="365125"/>
            <a:ext cx="10515600" cy="1325563"/>
          </a:xfrm>
        </p:spPr>
        <p:txBody>
          <a:bodyPr>
            <a:noAutofit/>
          </a:bodyPr>
          <a:lstStyle/>
          <a:p>
            <a:r>
              <a:rPr lang="en-US" altLang="en-US" dirty="0"/>
              <a:t>Signal Handling: Example</a:t>
            </a:r>
          </a:p>
        </p:txBody>
      </p:sp>
      <p:sp>
        <p:nvSpPr>
          <p:cNvPr id="210947" name="Rectangle 3"/>
          <p:cNvSpPr>
            <a:spLocks noGrp="1" noChangeArrowheads="1"/>
          </p:cNvSpPr>
          <p:nvPr>
            <p:ph idx="1"/>
          </p:nvPr>
        </p:nvSpPr>
        <p:spPr>
          <a:xfrm>
            <a:off x="838200" y="1825625"/>
            <a:ext cx="10515600" cy="4351338"/>
          </a:xfrm>
        </p:spPr>
        <p:txBody>
          <a:bodyPr>
            <a:normAutofit fontScale="62500" lnSpcReduction="20000"/>
          </a:bodyPr>
          <a:lstStyle/>
          <a:p>
            <a:pPr marL="0" indent="0">
              <a:buNone/>
            </a:pPr>
            <a:r>
              <a:rPr lang="en-US" altLang="en-US" dirty="0"/>
              <a:t>#include&lt;</a:t>
            </a:r>
            <a:r>
              <a:rPr lang="en-US" altLang="en-US" dirty="0" err="1"/>
              <a:t>signal.h</a:t>
            </a:r>
            <a:r>
              <a:rPr lang="en-US" altLang="en-US" dirty="0"/>
              <a:t>&gt;	</a:t>
            </a:r>
          </a:p>
          <a:p>
            <a:pPr marL="0" indent="0">
              <a:buNone/>
            </a:pPr>
            <a:r>
              <a:rPr lang="en-US" altLang="en-US" dirty="0"/>
              <a:t>void </a:t>
            </a:r>
            <a:r>
              <a:rPr lang="en-US" altLang="en-US" dirty="0" err="1"/>
              <a:t>catch_sig</a:t>
            </a:r>
            <a:r>
              <a:rPr lang="en-US" altLang="en-US" dirty="0"/>
              <a:t>(</a:t>
            </a:r>
            <a:r>
              <a:rPr lang="en-US" altLang="en-US" dirty="0" err="1"/>
              <a:t>int</a:t>
            </a:r>
            <a:r>
              <a:rPr lang="en-US" altLang="en-US" dirty="0"/>
              <a:t> </a:t>
            </a:r>
            <a:r>
              <a:rPr lang="en-US" altLang="en-US" dirty="0" err="1"/>
              <a:t>sig_num</a:t>
            </a:r>
            <a:r>
              <a:rPr lang="en-US" altLang="en-US" dirty="0"/>
              <a:t>)</a:t>
            </a:r>
          </a:p>
          <a:p>
            <a:pPr marL="0" indent="0">
              <a:buNone/>
            </a:pPr>
            <a:r>
              <a:rPr lang="en-US" altLang="en-US" dirty="0"/>
              <a:t>{</a:t>
            </a:r>
          </a:p>
          <a:p>
            <a:pPr marL="0" indent="0">
              <a:buNone/>
            </a:pPr>
            <a:r>
              <a:rPr lang="en-US" altLang="en-US" dirty="0"/>
              <a:t>	print(“signal caught %d”, </a:t>
            </a:r>
            <a:r>
              <a:rPr lang="en-US" altLang="en-US" dirty="0" err="1"/>
              <a:t>sig_num</a:t>
            </a:r>
            <a:r>
              <a:rPr lang="en-US" altLang="en-US" dirty="0"/>
              <a:t>);</a:t>
            </a:r>
          </a:p>
          <a:p>
            <a:pPr marL="0" indent="0">
              <a:buNone/>
            </a:pPr>
            <a:r>
              <a:rPr lang="en-US" altLang="en-US" dirty="0"/>
              <a:t>} </a:t>
            </a:r>
          </a:p>
          <a:p>
            <a:pPr marL="0" indent="0">
              <a:buNone/>
            </a:pPr>
            <a:endParaRPr lang="en-US" altLang="en-US" dirty="0"/>
          </a:p>
          <a:p>
            <a:pPr marL="0" indent="0">
              <a:buNone/>
            </a:pPr>
            <a:r>
              <a:rPr lang="en-US" altLang="en-US" dirty="0" err="1"/>
              <a:t>int</a:t>
            </a:r>
            <a:r>
              <a:rPr lang="en-US" altLang="en-US" dirty="0"/>
              <a:t> main()</a:t>
            </a:r>
            <a:br>
              <a:rPr lang="en-US" altLang="en-US" dirty="0"/>
            </a:br>
            <a:r>
              <a:rPr lang="en-US" altLang="en-US" dirty="0"/>
              <a:t>{</a:t>
            </a:r>
            <a:br>
              <a:rPr lang="en-US" altLang="en-US" dirty="0"/>
            </a:br>
            <a:r>
              <a:rPr lang="en-US" altLang="en-US" dirty="0"/>
              <a:t>	signal(SIGTERN, </a:t>
            </a:r>
            <a:r>
              <a:rPr lang="en-US" altLang="en-US" dirty="0" err="1"/>
              <a:t>catch_sig</a:t>
            </a:r>
            <a:r>
              <a:rPr lang="en-US" altLang="en-US" dirty="0"/>
              <a:t>);  	</a:t>
            </a:r>
          </a:p>
          <a:p>
            <a:pPr marL="0" indent="0">
              <a:buNone/>
            </a:pPr>
            <a:r>
              <a:rPr lang="en-US" altLang="en-US" dirty="0"/>
              <a:t>	signal( SIGINT, SIG_IGN);</a:t>
            </a:r>
          </a:p>
          <a:p>
            <a:pPr marL="0" indent="0">
              <a:buNone/>
            </a:pPr>
            <a:r>
              <a:rPr lang="en-US" altLang="en-US" dirty="0"/>
              <a:t>	signal(SIGSEGV, SIG_DFL);</a:t>
            </a:r>
          </a:p>
          <a:p>
            <a:pPr marL="0" indent="0">
              <a:buNone/>
            </a:pPr>
            <a:r>
              <a:rPr lang="en-US" altLang="en-US" dirty="0"/>
              <a:t>	pause();</a:t>
            </a:r>
            <a:br>
              <a:rPr lang="en-US" altLang="en-US" dirty="0"/>
            </a:br>
            <a:r>
              <a:rPr lang="en-US" altLang="en-US" dirty="0"/>
              <a:t>	return 0;</a:t>
            </a:r>
          </a:p>
          <a:p>
            <a:pPr marL="0" indent="0">
              <a:buNone/>
            </a:pPr>
            <a:r>
              <a:rPr lang="en-US" altLang="en-US" dirty="0"/>
              <a:t>}</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53448C-B05E-4305-89D3-853B0FA242AA}"/>
              </a:ext>
            </a:extLst>
          </p:cNvPr>
          <p:cNvPicPr>
            <a:picLocks noChangeAspect="1"/>
          </p:cNvPicPr>
          <p:nvPr/>
        </p:nvPicPr>
        <p:blipFill>
          <a:blip r:embed="rId2"/>
          <a:stretch>
            <a:fillRect/>
          </a:stretch>
        </p:blipFill>
        <p:spPr>
          <a:xfrm>
            <a:off x="6328371" y="0"/>
            <a:ext cx="5863629" cy="6858000"/>
          </a:xfrm>
          <a:prstGeom prst="rect">
            <a:avLst/>
          </a:prstGeom>
        </p:spPr>
      </p:pic>
      <p:sp>
        <p:nvSpPr>
          <p:cNvPr id="4" name="TextBox 3">
            <a:extLst>
              <a:ext uri="{FF2B5EF4-FFF2-40B4-BE49-F238E27FC236}">
                <a16:creationId xmlns:a16="http://schemas.microsoft.com/office/drawing/2014/main" id="{7A7A4256-C364-49C5-9E7E-812C652B6265}"/>
              </a:ext>
            </a:extLst>
          </p:cNvPr>
          <p:cNvSpPr txBox="1"/>
          <p:nvPr/>
        </p:nvSpPr>
        <p:spPr>
          <a:xfrm>
            <a:off x="286327" y="488116"/>
            <a:ext cx="6096000" cy="1446550"/>
          </a:xfrm>
          <a:prstGeom prst="rect">
            <a:avLst/>
          </a:prstGeom>
          <a:noFill/>
        </p:spPr>
        <p:txBody>
          <a:bodyPr wrap="square">
            <a:spAutoFit/>
          </a:bodyPr>
          <a:lstStyle/>
          <a:p>
            <a:r>
              <a:rPr kumimoji="0" lang="en-US" sz="4400" b="1" i="0" u="none" strike="noStrike" kern="1200" cap="none" spc="0" normalizeH="0" baseline="0" noProof="0" dirty="0">
                <a:ln>
                  <a:noFill/>
                </a:ln>
                <a:solidFill>
                  <a:srgbClr val="C00000"/>
                </a:solidFill>
                <a:effectLst/>
                <a:uLnTx/>
                <a:uFillTx/>
                <a:latin typeface="Times New Roman" panose="02020603050405020304" pitchFamily="18" charset="0"/>
                <a:ea typeface="+mj-ea"/>
                <a:cs typeface="Times New Roman" panose="02020603050405020304" pitchFamily="18" charset="0"/>
              </a:rPr>
              <a:t>Algorithm for Handling Signal</a:t>
            </a:r>
            <a:endParaRPr lang="en-IN" dirty="0"/>
          </a:p>
        </p:txBody>
      </p:sp>
    </p:spTree>
    <p:extLst>
      <p:ext uri="{BB962C8B-B14F-4D97-AF65-F5344CB8AC3E}">
        <p14:creationId xmlns:p14="http://schemas.microsoft.com/office/powerpoint/2010/main" val="3742254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dirty="0"/>
              <a:t>Signal Handling</a:t>
            </a:r>
            <a:endParaRPr lang="en-IN"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A signal is a notification to a process that an event has occurred.</a:t>
            </a:r>
          </a:p>
          <a:p>
            <a:r>
              <a:rPr lang="en-US" dirty="0"/>
              <a:t>Signals are sometimes called “software interrupts”.</a:t>
            </a:r>
          </a:p>
          <a:p>
            <a:r>
              <a:rPr lang="en-US" dirty="0"/>
              <a:t>Features of Signal</a:t>
            </a:r>
          </a:p>
          <a:p>
            <a:pPr lvl="1"/>
            <a:r>
              <a:rPr lang="en-US" dirty="0"/>
              <a:t>The process does not know ahead of time exactly when a signal will occur.</a:t>
            </a:r>
          </a:p>
          <a:p>
            <a:pPr lvl="1"/>
            <a:r>
              <a:rPr lang="en-US" dirty="0"/>
              <a:t>Signal can be sent by one process to another process (or to itself) or by the kernel to a process.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D310BE0-48CE-D08F-EFC9-3208EB10DB66}"/>
              </a:ext>
            </a:extLst>
          </p:cNvPr>
          <p:cNvSpPr>
            <a:spLocks noGrp="1"/>
          </p:cNvSpPr>
          <p:nvPr>
            <p:ph type="title"/>
          </p:nvPr>
        </p:nvSpPr>
        <p:spPr/>
        <p:txBody>
          <a:bodyPr/>
          <a:lstStyle/>
          <a:p>
            <a:r>
              <a:rPr kumimoji="0" lang="en-US" altLang="en-US" sz="4400" b="1" i="0" u="none" strike="noStrike" kern="1200" cap="none" spc="0" normalizeH="0" baseline="0" noProof="0" dirty="0">
                <a:ln>
                  <a:noFill/>
                </a:ln>
                <a:solidFill>
                  <a:srgbClr val="C00000"/>
                </a:solidFill>
                <a:effectLst/>
                <a:uLnTx/>
                <a:uFillTx/>
                <a:latin typeface="Times New Roman" panose="02020603050405020304" pitchFamily="18" charset="0"/>
                <a:ea typeface="+mj-ea"/>
                <a:cs typeface="Times New Roman" panose="02020603050405020304" pitchFamily="18" charset="0"/>
              </a:rPr>
              <a:t>Signal Handling: Example</a:t>
            </a:r>
            <a:endParaRPr lang="en-IN" dirty="0"/>
          </a:p>
        </p:txBody>
      </p:sp>
      <p:pic>
        <p:nvPicPr>
          <p:cNvPr id="12" name="Content Placeholder 11">
            <a:extLst>
              <a:ext uri="{FF2B5EF4-FFF2-40B4-BE49-F238E27FC236}">
                <a16:creationId xmlns:a16="http://schemas.microsoft.com/office/drawing/2014/main" id="{90670BD8-CFE0-43B7-C5BA-23B6CDC88D7E}"/>
              </a:ext>
            </a:extLst>
          </p:cNvPr>
          <p:cNvPicPr>
            <a:picLocks noGrp="1" noChangeAspect="1"/>
          </p:cNvPicPr>
          <p:nvPr>
            <p:ph idx="1"/>
          </p:nvPr>
        </p:nvPicPr>
        <p:blipFill>
          <a:blip r:embed="rId2"/>
          <a:stretch>
            <a:fillRect/>
          </a:stretch>
        </p:blipFill>
        <p:spPr>
          <a:xfrm>
            <a:off x="2133600" y="2011147"/>
            <a:ext cx="7457762" cy="4001726"/>
          </a:xfrm>
          <a:prstGeom prst="rect">
            <a:avLst/>
          </a:prstGeom>
        </p:spPr>
      </p:pic>
    </p:spTree>
    <p:extLst>
      <p:ext uri="{BB962C8B-B14F-4D97-AF65-F5344CB8AC3E}">
        <p14:creationId xmlns:p14="http://schemas.microsoft.com/office/powerpoint/2010/main" val="1303544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022B8-B617-4281-A149-8601846E2583}"/>
              </a:ext>
            </a:extLst>
          </p:cNvPr>
          <p:cNvSpPr>
            <a:spLocks noGrp="1"/>
          </p:cNvSpPr>
          <p:nvPr>
            <p:ph type="title"/>
          </p:nvPr>
        </p:nvSpPr>
        <p:spPr/>
        <p:txBody>
          <a:bodyPr/>
          <a:lstStyle/>
          <a:p>
            <a:r>
              <a:rPr lang="en-US" dirty="0"/>
              <a:t>Signal Handling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AEFFB715-50F5-4185-BCB8-B6822775ED78}"/>
              </a:ext>
            </a:extLst>
          </p:cNvPr>
          <p:cNvSpPr>
            <a:spLocks noGrp="1"/>
          </p:cNvSpPr>
          <p:nvPr>
            <p:ph idx="1"/>
          </p:nvPr>
        </p:nvSpPr>
        <p:spPr/>
        <p:txBody>
          <a:bodyPr>
            <a:normAutofit lnSpcReduction="10000"/>
          </a:bodyPr>
          <a:lstStyle/>
          <a:p>
            <a:pPr algn="just">
              <a:lnSpc>
                <a:spcPct val="114000"/>
              </a:lnSpc>
            </a:pPr>
            <a:r>
              <a:rPr lang="en-US" sz="2400" dirty="0"/>
              <a:t>Tasks done by kernel, when a signal is decided to be handled: </a:t>
            </a:r>
          </a:p>
          <a:p>
            <a:pPr lvl="1" algn="just">
              <a:lnSpc>
                <a:spcPct val="114000"/>
              </a:lnSpc>
            </a:pPr>
            <a:r>
              <a:rPr lang="en-US" sz="2000" dirty="0"/>
              <a:t>The kernel accesses </a:t>
            </a:r>
            <a:r>
              <a:rPr lang="en-US" sz="2000" dirty="0">
                <a:solidFill>
                  <a:srgbClr val="C00000"/>
                </a:solidFill>
              </a:rPr>
              <a:t>the user saved register context</a:t>
            </a:r>
            <a:r>
              <a:rPr lang="en-US" sz="2000" dirty="0"/>
              <a:t>, finding the program counter and stack pointer that it had saved for return to the user process.</a:t>
            </a:r>
          </a:p>
          <a:p>
            <a:pPr lvl="1" algn="just">
              <a:lnSpc>
                <a:spcPct val="114000"/>
              </a:lnSpc>
            </a:pPr>
            <a:r>
              <a:rPr lang="en-US" sz="2000" dirty="0"/>
              <a:t>It </a:t>
            </a:r>
            <a:r>
              <a:rPr lang="en-US" sz="2000" i="1" dirty="0">
                <a:solidFill>
                  <a:srgbClr val="C00000"/>
                </a:solidFill>
              </a:rPr>
              <a:t>clears the signal handler field </a:t>
            </a:r>
            <a:r>
              <a:rPr lang="en-US" sz="2000" dirty="0"/>
              <a:t>in the u area, setting it to the default state.</a:t>
            </a:r>
          </a:p>
          <a:p>
            <a:pPr lvl="1" algn="just">
              <a:lnSpc>
                <a:spcPct val="114000"/>
              </a:lnSpc>
            </a:pPr>
            <a:r>
              <a:rPr lang="en-US" sz="2000" dirty="0"/>
              <a:t>The kernel creates a </a:t>
            </a:r>
            <a:r>
              <a:rPr lang="en-US" sz="2000" i="1" dirty="0">
                <a:solidFill>
                  <a:srgbClr val="C00000"/>
                </a:solidFill>
              </a:rPr>
              <a:t>new stack frame on the user stack</a:t>
            </a:r>
            <a:r>
              <a:rPr lang="en-US" sz="2000" dirty="0"/>
              <a:t>, writing in the values of the program counter and stack pointer it had retrieved from the user saved register context and allocating new space, if necessary. The user stack looks as if the process had called a user-level function (the signal catcher) at the point where it had made the system call or where the kernel had interrupted it (before recognition of the signal) .</a:t>
            </a:r>
          </a:p>
          <a:p>
            <a:pPr lvl="1" algn="just">
              <a:lnSpc>
                <a:spcPct val="114000"/>
              </a:lnSpc>
            </a:pPr>
            <a:r>
              <a:rPr lang="en-US" sz="2000" dirty="0"/>
              <a:t>The kernel changes the </a:t>
            </a:r>
            <a:r>
              <a:rPr lang="en-US" sz="2000" i="1" dirty="0">
                <a:solidFill>
                  <a:srgbClr val="C00000"/>
                </a:solidFill>
              </a:rPr>
              <a:t>user saved register context</a:t>
            </a:r>
            <a:r>
              <a:rPr lang="en-US" sz="2000" dirty="0"/>
              <a:t>: It resets the value for the program counter to the address of the signal catcher function and sets the value for the stack pointer to account for the growth of the user stack.</a:t>
            </a:r>
            <a:endParaRPr lang="en-IN" sz="2000" dirty="0"/>
          </a:p>
        </p:txBody>
      </p:sp>
    </p:spTree>
    <p:extLst>
      <p:ext uri="{BB962C8B-B14F-4D97-AF65-F5344CB8AC3E}">
        <p14:creationId xmlns:p14="http://schemas.microsoft.com/office/powerpoint/2010/main" val="517603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E75C-44C4-B929-6C72-25D931CABCA1}"/>
              </a:ext>
            </a:extLst>
          </p:cNvPr>
          <p:cNvSpPr>
            <a:spLocks noGrp="1"/>
          </p:cNvSpPr>
          <p:nvPr>
            <p:ph type="title"/>
          </p:nvPr>
        </p:nvSpPr>
        <p:spPr/>
        <p:txBody>
          <a:bodyPr/>
          <a:lstStyle/>
          <a:p>
            <a:r>
              <a:rPr lang="en-US" dirty="0"/>
              <a:t>Signal Handling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301ACB50-D40D-68DA-E958-04CAD4D707A3}"/>
              </a:ext>
            </a:extLst>
          </p:cNvPr>
          <p:cNvSpPr>
            <a:spLocks noGrp="1"/>
          </p:cNvSpPr>
          <p:nvPr>
            <p:ph idx="1"/>
          </p:nvPr>
        </p:nvSpPr>
        <p:spPr/>
        <p:txBody>
          <a:bodyPr>
            <a:normAutofit lnSpcReduction="10000"/>
          </a:bodyPr>
          <a:lstStyle/>
          <a:p>
            <a:pPr algn="just"/>
            <a:r>
              <a:rPr lang="en-IN" dirty="0"/>
              <a:t>Anomalies</a:t>
            </a:r>
          </a:p>
          <a:p>
            <a:pPr lvl="1" algn="just"/>
            <a:r>
              <a:rPr lang="en-IN" dirty="0"/>
              <a:t>When a process handles a signal </a:t>
            </a:r>
            <a:r>
              <a:rPr lang="en-US" dirty="0"/>
              <a:t>but before it returns to user mode, the kernel clears the field in the u area that contains the address of the user signal handling function. </a:t>
            </a:r>
          </a:p>
          <a:p>
            <a:pPr lvl="1" algn="just"/>
            <a:r>
              <a:rPr lang="en-US" dirty="0">
                <a:solidFill>
                  <a:srgbClr val="C00000"/>
                </a:solidFill>
              </a:rPr>
              <a:t>Solution: </a:t>
            </a:r>
            <a:r>
              <a:rPr lang="en-US" dirty="0"/>
              <a:t>If the process wants to handle the signal again, it must call the signal system call again.</a:t>
            </a:r>
          </a:p>
          <a:p>
            <a:pPr lvl="1" algn="just"/>
            <a:r>
              <a:rPr lang="en-US" dirty="0">
                <a:solidFill>
                  <a:srgbClr val="C00000"/>
                </a:solidFill>
              </a:rPr>
              <a:t>Issue: </a:t>
            </a:r>
          </a:p>
          <a:p>
            <a:pPr lvl="1" algn="just"/>
            <a:r>
              <a:rPr lang="en-US" dirty="0"/>
              <a:t>A </a:t>
            </a:r>
            <a:r>
              <a:rPr lang="en-US" b="1" dirty="0">
                <a:solidFill>
                  <a:srgbClr val="C00000"/>
                </a:solidFill>
              </a:rPr>
              <a:t>race condition </a:t>
            </a:r>
            <a:r>
              <a:rPr lang="en-US" dirty="0"/>
              <a:t>results </a:t>
            </a:r>
          </a:p>
          <a:p>
            <a:pPr lvl="2" algn="just"/>
            <a:r>
              <a:rPr lang="en-US" dirty="0"/>
              <a:t>A second instance of the signal may arrive before the process has a chance to invoke the system call. </a:t>
            </a:r>
          </a:p>
          <a:p>
            <a:pPr lvl="2" algn="just"/>
            <a:r>
              <a:rPr lang="en-US" dirty="0"/>
              <a:t>Since the process is executing in user mode, the kernel could do a context switch, increasing the chance that the process will receive the signal before resetting the signal catcher.</a:t>
            </a:r>
            <a:endParaRPr lang="en-IN" dirty="0"/>
          </a:p>
        </p:txBody>
      </p:sp>
    </p:spTree>
    <p:extLst>
      <p:ext uri="{BB962C8B-B14F-4D97-AF65-F5344CB8AC3E}">
        <p14:creationId xmlns:p14="http://schemas.microsoft.com/office/powerpoint/2010/main" val="4235940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C48DA93-E8E9-725A-45B2-3E82070363EF}"/>
              </a:ext>
            </a:extLst>
          </p:cNvPr>
          <p:cNvPicPr>
            <a:picLocks noGrp="1" noChangeAspect="1"/>
          </p:cNvPicPr>
          <p:nvPr>
            <p:ph idx="4294967295"/>
          </p:nvPr>
        </p:nvPicPr>
        <p:blipFill>
          <a:blip r:embed="rId2"/>
          <a:stretch>
            <a:fillRect/>
          </a:stretch>
        </p:blipFill>
        <p:spPr>
          <a:xfrm>
            <a:off x="5938982" y="70715"/>
            <a:ext cx="6188363" cy="6528986"/>
          </a:xfrm>
        </p:spPr>
      </p:pic>
      <p:sp>
        <p:nvSpPr>
          <p:cNvPr id="6" name="Title 1">
            <a:extLst>
              <a:ext uri="{FF2B5EF4-FFF2-40B4-BE49-F238E27FC236}">
                <a16:creationId xmlns:a16="http://schemas.microsoft.com/office/drawing/2014/main" id="{C1F51AC2-7A7C-9B8A-A44D-354BB13E2E57}"/>
              </a:ext>
            </a:extLst>
          </p:cNvPr>
          <p:cNvSpPr txBox="1">
            <a:spLocks/>
          </p:cNvSpPr>
          <p:nvPr/>
        </p:nvSpPr>
        <p:spPr>
          <a:xfrm>
            <a:off x="838200" y="365125"/>
            <a:ext cx="5100782" cy="1325563"/>
          </a:xfrm>
          <a:prstGeom prst="rect">
            <a:avLst/>
          </a:prstGeom>
        </p:spPr>
        <p:txBody>
          <a:bodyPr/>
          <a:lstStyle>
            <a:lvl1pPr algn="l" defTabSz="914400" rtl="0" eaLnBrk="1" latinLnBrk="0" hangingPunct="1">
              <a:lnSpc>
                <a:spcPct val="90000"/>
              </a:lnSpc>
              <a:spcBef>
                <a:spcPct val="0"/>
              </a:spcBef>
              <a:buNone/>
              <a:defRPr sz="4400" b="1" kern="1200">
                <a:solidFill>
                  <a:srgbClr val="C00000"/>
                </a:solidFill>
                <a:latin typeface="Times New Roman" panose="02020603050405020304" pitchFamily="18" charset="0"/>
                <a:ea typeface="+mj-ea"/>
                <a:cs typeface="Times New Roman" panose="02020603050405020304" pitchFamily="18" charset="0"/>
              </a:defRPr>
            </a:lvl1pPr>
          </a:lstStyle>
          <a:p>
            <a:r>
              <a:rPr lang="en-US"/>
              <a:t>Signal Handling (contd…)</a:t>
            </a:r>
            <a:endParaRPr lang="en-IN" dirty="0"/>
          </a:p>
        </p:txBody>
      </p:sp>
      <p:sp>
        <p:nvSpPr>
          <p:cNvPr id="10" name="TextBox 9">
            <a:extLst>
              <a:ext uri="{FF2B5EF4-FFF2-40B4-BE49-F238E27FC236}">
                <a16:creationId xmlns:a16="http://schemas.microsoft.com/office/drawing/2014/main" id="{2FF68927-4CB0-5804-E8AE-4C525F9267D3}"/>
              </a:ext>
            </a:extLst>
          </p:cNvPr>
          <p:cNvSpPr txBox="1"/>
          <p:nvPr/>
        </p:nvSpPr>
        <p:spPr>
          <a:xfrm>
            <a:off x="349827" y="2055842"/>
            <a:ext cx="4896427" cy="397031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Consider the following sequence of events to occur:</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The child process sends an interrupt signal to the parent process.</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The parent process catches the signal and calls the signal catcher, but the kernel preempts the process and switches context before it executes the signal system call again.</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The child process executes again and sends another interrupt signal to the parent process.</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The parent process receives the second interrupt signal, but it has not made arrangements to catch the signal. When :it resumes execution, it exits.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36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CE419-F027-9878-3364-72B3A9874A52}"/>
              </a:ext>
            </a:extLst>
          </p:cNvPr>
          <p:cNvSpPr>
            <a:spLocks noGrp="1"/>
          </p:cNvSpPr>
          <p:nvPr>
            <p:ph type="title"/>
          </p:nvPr>
        </p:nvSpPr>
        <p:spPr/>
        <p:txBody>
          <a:bodyPr/>
          <a:lstStyle/>
          <a:p>
            <a:r>
              <a:rPr lang="en-US" dirty="0"/>
              <a:t>Signal Handling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8D518E1B-F672-F839-1BC8-1B9B70D1C749}"/>
              </a:ext>
            </a:extLst>
          </p:cNvPr>
          <p:cNvSpPr>
            <a:spLocks noGrp="1"/>
          </p:cNvSpPr>
          <p:nvPr>
            <p:ph idx="1"/>
          </p:nvPr>
        </p:nvSpPr>
        <p:spPr/>
        <p:txBody>
          <a:bodyPr>
            <a:normAutofit/>
          </a:bodyPr>
          <a:lstStyle/>
          <a:p>
            <a:pPr algn="just"/>
            <a:r>
              <a:rPr lang="en-US" dirty="0"/>
              <a:t>Solution: </a:t>
            </a:r>
          </a:p>
          <a:p>
            <a:pPr algn="just"/>
            <a:r>
              <a:rPr lang="en-US" dirty="0"/>
              <a:t>If the signal field were not cleared on receipt of the signal. </a:t>
            </a:r>
          </a:p>
          <a:p>
            <a:pPr lvl="1" algn="just"/>
            <a:r>
              <a:rPr lang="en-US" dirty="0">
                <a:solidFill>
                  <a:srgbClr val="FF0000"/>
                </a:solidFill>
              </a:rPr>
              <a:t>If signals keep arriving and are caught, the user stack could grow out of bounds because of the nested calls to the signal catcher.</a:t>
            </a:r>
          </a:p>
          <a:p>
            <a:pPr algn="just"/>
            <a:endParaRPr lang="en-US" dirty="0">
              <a:solidFill>
                <a:srgbClr val="FF0000"/>
              </a:solidFill>
            </a:endParaRPr>
          </a:p>
          <a:p>
            <a:pPr algn="just"/>
            <a:r>
              <a:rPr lang="en-US" dirty="0"/>
              <a:t>The kernel could reset the value of the signal-handling function to ignore signals of that type until the user again specifies what to do for such signals. </a:t>
            </a:r>
          </a:p>
          <a:p>
            <a:pPr lvl="1" algn="just"/>
            <a:r>
              <a:rPr lang="en-IN" dirty="0">
                <a:solidFill>
                  <a:srgbClr val="FF0000"/>
                </a:solidFill>
              </a:rPr>
              <a:t>Loss of information</a:t>
            </a:r>
          </a:p>
        </p:txBody>
      </p:sp>
    </p:spTree>
    <p:extLst>
      <p:ext uri="{BB962C8B-B14F-4D97-AF65-F5344CB8AC3E}">
        <p14:creationId xmlns:p14="http://schemas.microsoft.com/office/powerpoint/2010/main" val="218601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8943E-13F6-4E49-83F6-290DEA4109E4}"/>
              </a:ext>
            </a:extLst>
          </p:cNvPr>
          <p:cNvSpPr>
            <a:spLocks noGrp="1"/>
          </p:cNvSpPr>
          <p:nvPr>
            <p:ph type="title"/>
          </p:nvPr>
        </p:nvSpPr>
        <p:spPr/>
        <p:txBody>
          <a:bodyPr/>
          <a:lstStyle/>
          <a:p>
            <a:r>
              <a:rPr lang="en-IN" dirty="0"/>
              <a:t>Process Groups</a:t>
            </a:r>
          </a:p>
        </p:txBody>
      </p:sp>
      <p:sp>
        <p:nvSpPr>
          <p:cNvPr id="3" name="Content Placeholder 2">
            <a:extLst>
              <a:ext uri="{FF2B5EF4-FFF2-40B4-BE49-F238E27FC236}">
                <a16:creationId xmlns:a16="http://schemas.microsoft.com/office/drawing/2014/main" id="{8B724FB2-752C-451C-962E-EBA922816C7F}"/>
              </a:ext>
            </a:extLst>
          </p:cNvPr>
          <p:cNvSpPr>
            <a:spLocks noGrp="1"/>
          </p:cNvSpPr>
          <p:nvPr>
            <p:ph idx="1"/>
          </p:nvPr>
        </p:nvSpPr>
        <p:spPr/>
        <p:txBody>
          <a:bodyPr/>
          <a:lstStyle/>
          <a:p>
            <a:r>
              <a:rPr lang="en-US" dirty="0"/>
              <a:t>The kernel uses the process group ID to identify groups of related processes that should receive a common signal for certain events.</a:t>
            </a:r>
          </a:p>
          <a:p>
            <a:r>
              <a:rPr lang="en-US" dirty="0"/>
              <a:t>It saves the group ID in the process table; processes in the same process group have identical group ID's.</a:t>
            </a:r>
          </a:p>
          <a:p>
            <a:pPr marL="0" indent="0" algn="ctr">
              <a:buNone/>
            </a:pPr>
            <a:r>
              <a:rPr lang="en-US" b="1" i="1" dirty="0"/>
              <a:t>grp = </a:t>
            </a:r>
            <a:r>
              <a:rPr lang="en-US" b="1" i="1" dirty="0" err="1"/>
              <a:t>setpgrp</a:t>
            </a:r>
            <a:r>
              <a:rPr lang="en-US" b="1" i="1" dirty="0"/>
              <a:t>() ;</a:t>
            </a:r>
          </a:p>
          <a:p>
            <a:pPr marL="0" indent="0">
              <a:buNone/>
            </a:pPr>
            <a:r>
              <a:rPr lang="en-US" dirty="0"/>
              <a:t>  where grp is the new process group number. </a:t>
            </a:r>
          </a:p>
          <a:p>
            <a:r>
              <a:rPr lang="en-US" dirty="0"/>
              <a:t>A child retains the process group number of its parent during fork.</a:t>
            </a:r>
            <a:endParaRPr lang="en-IN" dirty="0"/>
          </a:p>
        </p:txBody>
      </p:sp>
    </p:spTree>
    <p:extLst>
      <p:ext uri="{BB962C8B-B14F-4D97-AF65-F5344CB8AC3E}">
        <p14:creationId xmlns:p14="http://schemas.microsoft.com/office/powerpoint/2010/main" val="413573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188A78-36BA-4A70-9741-818774F6D1EB}"/>
              </a:ext>
            </a:extLst>
          </p:cNvPr>
          <p:cNvSpPr>
            <a:spLocks noGrp="1"/>
          </p:cNvSpPr>
          <p:nvPr>
            <p:ph type="title"/>
          </p:nvPr>
        </p:nvSpPr>
        <p:spPr>
          <a:xfrm>
            <a:off x="838200" y="365125"/>
            <a:ext cx="9571182" cy="1325563"/>
          </a:xfrm>
        </p:spPr>
        <p:txBody>
          <a:bodyPr/>
          <a:lstStyle/>
          <a:p>
            <a:r>
              <a:rPr lang="en-US" dirty="0"/>
              <a:t>Signal: </a:t>
            </a:r>
            <a:r>
              <a:rPr lang="en-IN" dirty="0"/>
              <a:t>Process Groups </a:t>
            </a:r>
            <a:r>
              <a:rPr lang="en-US" dirty="0"/>
              <a:t>Example</a:t>
            </a:r>
            <a:endParaRPr lang="en-IN" dirty="0"/>
          </a:p>
        </p:txBody>
      </p:sp>
      <p:pic>
        <p:nvPicPr>
          <p:cNvPr id="3" name="Picture 2">
            <a:extLst>
              <a:ext uri="{FF2B5EF4-FFF2-40B4-BE49-F238E27FC236}">
                <a16:creationId xmlns:a16="http://schemas.microsoft.com/office/drawing/2014/main" id="{CA6B14F0-32D7-0E18-B824-D04173230EDF}"/>
              </a:ext>
            </a:extLst>
          </p:cNvPr>
          <p:cNvPicPr>
            <a:picLocks noChangeAspect="1"/>
          </p:cNvPicPr>
          <p:nvPr/>
        </p:nvPicPr>
        <p:blipFill>
          <a:blip r:embed="rId2"/>
          <a:stretch>
            <a:fillRect/>
          </a:stretch>
        </p:blipFill>
        <p:spPr>
          <a:xfrm>
            <a:off x="5043055" y="1545142"/>
            <a:ext cx="6735473" cy="5217281"/>
          </a:xfrm>
          <a:prstGeom prst="rect">
            <a:avLst/>
          </a:prstGeom>
        </p:spPr>
      </p:pic>
    </p:spTree>
    <p:extLst>
      <p:ext uri="{BB962C8B-B14F-4D97-AF65-F5344CB8AC3E}">
        <p14:creationId xmlns:p14="http://schemas.microsoft.com/office/powerpoint/2010/main" val="2076034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50638-E02B-4558-B932-1D4EF0610A93}"/>
              </a:ext>
            </a:extLst>
          </p:cNvPr>
          <p:cNvSpPr>
            <a:spLocks noGrp="1"/>
          </p:cNvSpPr>
          <p:nvPr>
            <p:ph type="title"/>
          </p:nvPr>
        </p:nvSpPr>
        <p:spPr/>
        <p:txBody>
          <a:bodyPr/>
          <a:lstStyle/>
          <a:p>
            <a:r>
              <a:rPr lang="en-US" dirty="0"/>
              <a:t>Kill </a:t>
            </a:r>
            <a:endParaRPr lang="en-IN" dirty="0"/>
          </a:p>
        </p:txBody>
      </p:sp>
      <p:sp>
        <p:nvSpPr>
          <p:cNvPr id="3" name="Content Placeholder 2">
            <a:extLst>
              <a:ext uri="{FF2B5EF4-FFF2-40B4-BE49-F238E27FC236}">
                <a16:creationId xmlns:a16="http://schemas.microsoft.com/office/drawing/2014/main" id="{5579939A-DA24-4C25-BAEA-B701BEC225FB}"/>
              </a:ext>
            </a:extLst>
          </p:cNvPr>
          <p:cNvSpPr>
            <a:spLocks noGrp="1"/>
          </p:cNvSpPr>
          <p:nvPr>
            <p:ph idx="1"/>
          </p:nvPr>
        </p:nvSpPr>
        <p:spPr/>
        <p:txBody>
          <a:bodyPr>
            <a:normAutofit lnSpcReduction="10000"/>
          </a:bodyPr>
          <a:lstStyle/>
          <a:p>
            <a:r>
              <a:rPr lang="en-IN" b="1" i="1" dirty="0"/>
              <a:t>kill (</a:t>
            </a:r>
            <a:r>
              <a:rPr lang="en-IN" b="1" i="1" dirty="0" err="1"/>
              <a:t>pid</a:t>
            </a:r>
            <a:r>
              <a:rPr lang="en-IN" b="1" i="1" dirty="0"/>
              <a:t>, signum)</a:t>
            </a:r>
          </a:p>
          <a:p>
            <a:r>
              <a:rPr lang="en-US" dirty="0"/>
              <a:t>where </a:t>
            </a:r>
            <a:r>
              <a:rPr lang="en-US" dirty="0" err="1"/>
              <a:t>pid</a:t>
            </a:r>
            <a:r>
              <a:rPr lang="en-US" dirty="0"/>
              <a:t> identifies the set of processes to receive the signal, and signum is the signal number being sent. </a:t>
            </a:r>
          </a:p>
          <a:p>
            <a:r>
              <a:rPr lang="en-US" dirty="0"/>
              <a:t>Correspondence between values of </a:t>
            </a:r>
            <a:r>
              <a:rPr lang="en-US" dirty="0" err="1"/>
              <a:t>pid</a:t>
            </a:r>
            <a:r>
              <a:rPr lang="en-US" dirty="0"/>
              <a:t> and sets of processes:</a:t>
            </a:r>
          </a:p>
          <a:p>
            <a:pPr lvl="1"/>
            <a:r>
              <a:rPr lang="en-US" dirty="0"/>
              <a:t>If </a:t>
            </a:r>
            <a:r>
              <a:rPr lang="en-US" dirty="0" err="1"/>
              <a:t>pid</a:t>
            </a:r>
            <a:r>
              <a:rPr lang="en-US" dirty="0"/>
              <a:t> is a </a:t>
            </a:r>
            <a:r>
              <a:rPr lang="en-US" i="1" dirty="0"/>
              <a:t>positive integer</a:t>
            </a:r>
            <a:r>
              <a:rPr lang="en-US" dirty="0"/>
              <a:t>, the kernel sends the signal to the process with process ID </a:t>
            </a:r>
            <a:r>
              <a:rPr lang="en-US" dirty="0" err="1"/>
              <a:t>pid</a:t>
            </a:r>
            <a:r>
              <a:rPr lang="en-US" dirty="0"/>
              <a:t>.</a:t>
            </a:r>
          </a:p>
          <a:p>
            <a:pPr lvl="1"/>
            <a:r>
              <a:rPr lang="en-US" dirty="0"/>
              <a:t>If </a:t>
            </a:r>
            <a:r>
              <a:rPr lang="en-US" dirty="0" err="1"/>
              <a:t>pid</a:t>
            </a:r>
            <a:r>
              <a:rPr lang="en-US" dirty="0"/>
              <a:t> is 0, the kernel sends the signal to all processes in the sender's process group.</a:t>
            </a:r>
          </a:p>
          <a:p>
            <a:pPr lvl="1"/>
            <a:r>
              <a:rPr lang="en-US" dirty="0"/>
              <a:t>If </a:t>
            </a:r>
            <a:r>
              <a:rPr lang="en-US" dirty="0" err="1"/>
              <a:t>pid</a:t>
            </a:r>
            <a:r>
              <a:rPr lang="en-US" dirty="0"/>
              <a:t> is - 1 , the kernel sends the signal to all processes whose real user ID equals the effective user ID of the sender</a:t>
            </a:r>
          </a:p>
          <a:p>
            <a:pPr lvl="1"/>
            <a:r>
              <a:rPr lang="en-US" dirty="0"/>
              <a:t>If </a:t>
            </a:r>
            <a:r>
              <a:rPr lang="en-US" dirty="0" err="1"/>
              <a:t>pid</a:t>
            </a:r>
            <a:r>
              <a:rPr lang="en-US" dirty="0"/>
              <a:t> is a negative integer but not - 1 , the kernel sends the signal to all processes in the process group equal to the absolute value of </a:t>
            </a:r>
            <a:r>
              <a:rPr lang="en-US" dirty="0" err="1"/>
              <a:t>pid</a:t>
            </a:r>
            <a:r>
              <a:rPr lang="en-US" dirty="0"/>
              <a:t>.</a:t>
            </a:r>
            <a:endParaRPr lang="en-IN" dirty="0"/>
          </a:p>
        </p:txBody>
      </p:sp>
    </p:spTree>
    <p:extLst>
      <p:ext uri="{BB962C8B-B14F-4D97-AF65-F5344CB8AC3E}">
        <p14:creationId xmlns:p14="http://schemas.microsoft.com/office/powerpoint/2010/main" val="399726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dirty="0"/>
              <a:t>Signal Handling- Alternate</a:t>
            </a:r>
            <a:endParaRPr lang="en-IN"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Unix V3 and V4 did not support signal().</a:t>
            </a:r>
          </a:p>
          <a:p>
            <a:r>
              <a:rPr lang="en-IN" dirty="0"/>
              <a:t>The alternate of signal():</a:t>
            </a:r>
          </a:p>
          <a:p>
            <a:pPr marL="0" indent="0">
              <a:buNone/>
            </a:pPr>
            <a:r>
              <a:rPr lang="en-IN" dirty="0"/>
              <a:t>		#include &lt;</a:t>
            </a:r>
            <a:r>
              <a:rPr lang="en-IN" dirty="0" err="1"/>
              <a:t>signal.h</a:t>
            </a:r>
            <a:r>
              <a:rPr lang="en-IN" dirty="0"/>
              <a:t>&gt;</a:t>
            </a:r>
          </a:p>
          <a:p>
            <a:pPr marL="0" indent="0">
              <a:buNone/>
            </a:pPr>
            <a:r>
              <a:rPr lang="en-IN" dirty="0"/>
              <a:t>		</a:t>
            </a:r>
            <a:r>
              <a:rPr lang="en-IN" b="1" i="1" dirty="0" err="1"/>
              <a:t>int</a:t>
            </a:r>
            <a:r>
              <a:rPr lang="en-IN" b="1" i="1" dirty="0"/>
              <a:t>  (*</a:t>
            </a:r>
            <a:r>
              <a:rPr lang="en-IN" b="1" i="1" dirty="0" err="1"/>
              <a:t>sigset</a:t>
            </a:r>
            <a:r>
              <a:rPr lang="en-IN" b="1" i="1" dirty="0"/>
              <a:t>(</a:t>
            </a:r>
            <a:r>
              <a:rPr lang="en-IN" b="1" i="1" dirty="0" err="1"/>
              <a:t>int</a:t>
            </a:r>
            <a:r>
              <a:rPr lang="en-IN" b="1" i="1" dirty="0"/>
              <a:t> </a:t>
            </a:r>
            <a:r>
              <a:rPr lang="en-IN" b="1" i="1" dirty="0" err="1"/>
              <a:t>sig_no</a:t>
            </a:r>
            <a:r>
              <a:rPr lang="en-IN" b="1" i="1" dirty="0"/>
              <a:t>, void(*handler)(</a:t>
            </a:r>
            <a:r>
              <a:rPr lang="en-IN" b="1" i="1" dirty="0" err="1"/>
              <a:t>int</a:t>
            </a:r>
            <a:r>
              <a:rPr lang="en-IN" b="1" i="1" dirty="0"/>
              <a:t>)))(</a:t>
            </a:r>
            <a:r>
              <a:rPr lang="en-IN" b="1" i="1" dirty="0" err="1"/>
              <a:t>int</a:t>
            </a:r>
            <a:r>
              <a:rPr lang="en-IN" b="1" i="1" dirty="0"/>
              <a:t>);</a:t>
            </a:r>
          </a:p>
          <a:p>
            <a:pPr lvl="1"/>
            <a:r>
              <a:rPr lang="en-IN" i="1" dirty="0" err="1"/>
              <a:t>sig_no</a:t>
            </a:r>
            <a:r>
              <a:rPr lang="en-IN" i="1" dirty="0"/>
              <a:t> </a:t>
            </a:r>
            <a:r>
              <a:rPr lang="en-IN" dirty="0"/>
              <a:t>argument is the name of the signal.</a:t>
            </a:r>
          </a:p>
          <a:p>
            <a:pPr lvl="1"/>
            <a:r>
              <a:rPr lang="en-IN" i="1" dirty="0" err="1"/>
              <a:t>sig_no</a:t>
            </a:r>
            <a:r>
              <a:rPr lang="en-IN" i="1" dirty="0"/>
              <a:t> </a:t>
            </a:r>
            <a:r>
              <a:rPr lang="en-IN" dirty="0"/>
              <a:t>is an integer.</a:t>
            </a:r>
          </a:p>
          <a:p>
            <a:pPr lvl="1"/>
            <a:r>
              <a:rPr lang="en-IN" dirty="0"/>
              <a:t>The second argument, handler, is a pointer to a function.</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B6938B0-C780-476A-984D-72415BC58803}"/>
                  </a:ext>
                </a:extLst>
              </p14:cNvPr>
              <p14:cNvContentPartPr/>
              <p14:nvPr/>
            </p14:nvContentPartPr>
            <p14:xfrm>
              <a:off x="3841920" y="3714840"/>
              <a:ext cx="578160" cy="70200"/>
            </p14:xfrm>
          </p:contentPart>
        </mc:Choice>
        <mc:Fallback xmlns="">
          <p:pic>
            <p:nvPicPr>
              <p:cNvPr id="4" name="Ink 3">
                <a:extLst>
                  <a:ext uri="{FF2B5EF4-FFF2-40B4-BE49-F238E27FC236}">
                    <a16:creationId xmlns:a16="http://schemas.microsoft.com/office/drawing/2014/main" id="{8B6938B0-C780-476A-984D-72415BC58803}"/>
                  </a:ext>
                </a:extLst>
              </p:cNvPr>
              <p:cNvPicPr/>
              <p:nvPr/>
            </p:nvPicPr>
            <p:blipFill>
              <a:blip r:embed="rId3"/>
              <a:stretch>
                <a:fillRect/>
              </a:stretch>
            </p:blipFill>
            <p:spPr>
              <a:xfrm>
                <a:off x="3832560" y="3705480"/>
                <a:ext cx="596880" cy="88920"/>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Autofit/>
          </a:bodyPr>
          <a:lstStyle/>
          <a:p>
            <a:r>
              <a:rPr lang="en-US" dirty="0"/>
              <a:t>Signal Mask</a:t>
            </a:r>
            <a:endParaRPr lang="en-IN" dirty="0"/>
          </a:p>
        </p:txBody>
      </p:sp>
      <p:sp>
        <p:nvSpPr>
          <p:cNvPr id="3" name="Content Placeholder 2"/>
          <p:cNvSpPr>
            <a:spLocks noGrp="1"/>
          </p:cNvSpPr>
          <p:nvPr>
            <p:ph idx="1"/>
          </p:nvPr>
        </p:nvSpPr>
        <p:spPr>
          <a:xfrm>
            <a:off x="838200" y="1825625"/>
            <a:ext cx="10515600" cy="4351338"/>
          </a:xfrm>
        </p:spPr>
        <p:txBody>
          <a:bodyPr>
            <a:normAutofit fontScale="77500" lnSpcReduction="20000"/>
          </a:bodyPr>
          <a:lstStyle/>
          <a:p>
            <a:r>
              <a:rPr lang="en-US" dirty="0"/>
              <a:t>The signal mask is the set of signals whose delivery is currently blocked for the caller</a:t>
            </a:r>
          </a:p>
          <a:p>
            <a:r>
              <a:rPr lang="en-US" dirty="0"/>
              <a:t>A process can query or set its signal mask via the </a:t>
            </a:r>
            <a:r>
              <a:rPr lang="en-US" dirty="0" err="1"/>
              <a:t>sigprocmask</a:t>
            </a:r>
            <a:r>
              <a:rPr lang="en-US" dirty="0"/>
              <a:t>.</a:t>
            </a:r>
          </a:p>
          <a:p>
            <a:r>
              <a:rPr lang="en-US" dirty="0"/>
              <a:t>Defined in &lt;</a:t>
            </a:r>
            <a:r>
              <a:rPr lang="en-US" dirty="0" err="1"/>
              <a:t>signal.h</a:t>
            </a:r>
            <a:r>
              <a:rPr lang="en-US" dirty="0"/>
              <a:t>&gt;</a:t>
            </a:r>
          </a:p>
          <a:p>
            <a:pPr marL="0" indent="0" algn="ctr">
              <a:buNone/>
            </a:pPr>
            <a:r>
              <a:rPr lang="en-US" i="1" dirty="0"/>
              <a:t>int </a:t>
            </a:r>
            <a:r>
              <a:rPr lang="en-US" b="1" i="1" dirty="0" err="1"/>
              <a:t>sigprocmask</a:t>
            </a:r>
            <a:r>
              <a:rPr lang="en-US" i="1" dirty="0"/>
              <a:t> ( int </a:t>
            </a:r>
            <a:r>
              <a:rPr lang="en-US" i="1" dirty="0" err="1"/>
              <a:t>cmd</a:t>
            </a:r>
            <a:r>
              <a:rPr lang="en-US" i="1" dirty="0"/>
              <a:t>, const </a:t>
            </a:r>
            <a:r>
              <a:rPr lang="en-US" i="1" dirty="0" err="1"/>
              <a:t>sigset_t</a:t>
            </a:r>
            <a:r>
              <a:rPr lang="en-US" i="1" dirty="0"/>
              <a:t> *</a:t>
            </a:r>
            <a:r>
              <a:rPr lang="en-US" i="1" dirty="0" err="1"/>
              <a:t>new_mask</a:t>
            </a:r>
            <a:r>
              <a:rPr lang="en-US" i="1" dirty="0"/>
              <a:t>, </a:t>
            </a:r>
            <a:r>
              <a:rPr lang="en-US" i="1" dirty="0" err="1"/>
              <a:t>sigset_t</a:t>
            </a:r>
            <a:r>
              <a:rPr lang="en-US" i="1" dirty="0"/>
              <a:t>  *</a:t>
            </a:r>
            <a:r>
              <a:rPr lang="en-US" i="1" dirty="0" err="1"/>
              <a:t>old_mask</a:t>
            </a:r>
            <a:r>
              <a:rPr lang="en-US" i="1" dirty="0"/>
              <a:t>);</a:t>
            </a:r>
          </a:p>
          <a:p>
            <a:pPr marL="0" indent="0">
              <a:buNone/>
            </a:pPr>
            <a:endParaRPr lang="en-US" dirty="0"/>
          </a:p>
          <a:p>
            <a:r>
              <a:rPr lang="en-US" dirty="0"/>
              <a:t>Return:  Success: 0 and Failure: -1</a:t>
            </a:r>
          </a:p>
          <a:p>
            <a:r>
              <a:rPr lang="en-US" i="1" dirty="0" err="1"/>
              <a:t>cmd</a:t>
            </a:r>
            <a:r>
              <a:rPr lang="en-US" dirty="0"/>
              <a:t>: specifies how the </a:t>
            </a:r>
            <a:r>
              <a:rPr lang="en-US" dirty="0" err="1"/>
              <a:t>new_mask</a:t>
            </a:r>
            <a:r>
              <a:rPr lang="en-US" dirty="0"/>
              <a:t> value is to be used:</a:t>
            </a:r>
          </a:p>
          <a:p>
            <a:pPr lvl="1"/>
            <a:r>
              <a:rPr lang="en-US" b="1" dirty="0"/>
              <a:t>SIG_SETMASK</a:t>
            </a:r>
            <a:r>
              <a:rPr lang="en-US" dirty="0"/>
              <a:t>: Overrides the calling process signal mask with the value specified in the </a:t>
            </a:r>
            <a:r>
              <a:rPr lang="en-US" dirty="0" err="1"/>
              <a:t>new_mask</a:t>
            </a:r>
            <a:r>
              <a:rPr lang="en-US" dirty="0"/>
              <a:t> argument.</a:t>
            </a:r>
          </a:p>
          <a:p>
            <a:pPr lvl="1"/>
            <a:r>
              <a:rPr lang="en-US" b="1" dirty="0"/>
              <a:t>SIG_BLOCK</a:t>
            </a:r>
            <a:r>
              <a:rPr lang="en-US" dirty="0"/>
              <a:t>: Adds the signals specified in the </a:t>
            </a:r>
            <a:r>
              <a:rPr lang="en-US" dirty="0" err="1"/>
              <a:t>new_mask</a:t>
            </a:r>
            <a:r>
              <a:rPr lang="en-US" dirty="0"/>
              <a:t> argument to the calling process signal mask.</a:t>
            </a:r>
          </a:p>
          <a:p>
            <a:pPr lvl="1"/>
            <a:r>
              <a:rPr lang="en-US" b="1" dirty="0"/>
              <a:t>SIG_UNBLOCK</a:t>
            </a:r>
            <a:r>
              <a:rPr lang="en-US" dirty="0"/>
              <a:t>: Removes the signals specified in the </a:t>
            </a:r>
            <a:r>
              <a:rPr lang="en-US" dirty="0" err="1"/>
              <a:t>new_mask</a:t>
            </a:r>
            <a:r>
              <a:rPr lang="en-US" dirty="0"/>
              <a:t> argument from the calling process signal mask.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dirty="0"/>
              <a:t>Signal Handling</a:t>
            </a:r>
            <a:endParaRPr lang="en-IN" dirty="0"/>
          </a:p>
        </p:txBody>
      </p:sp>
      <p:sp>
        <p:nvSpPr>
          <p:cNvPr id="3" name="Content Placeholder 2"/>
          <p:cNvSpPr>
            <a:spLocks noGrp="1"/>
          </p:cNvSpPr>
          <p:nvPr>
            <p:ph idx="1"/>
          </p:nvPr>
        </p:nvSpPr>
        <p:spPr>
          <a:xfrm>
            <a:off x="838200" y="1825625"/>
            <a:ext cx="10515600" cy="4351338"/>
          </a:xfrm>
        </p:spPr>
        <p:txBody>
          <a:bodyPr>
            <a:normAutofit/>
          </a:bodyPr>
          <a:lstStyle/>
          <a:p>
            <a:r>
              <a:rPr lang="en-IN" dirty="0"/>
              <a:t>Signal may be:</a:t>
            </a:r>
          </a:p>
          <a:p>
            <a:pPr lvl="1"/>
            <a:r>
              <a:rPr lang="en-IN" dirty="0"/>
              <a:t>Synchronous</a:t>
            </a:r>
          </a:p>
          <a:p>
            <a:pPr lvl="1"/>
            <a:r>
              <a:rPr lang="en-IN" dirty="0"/>
              <a:t>Asynchronous</a:t>
            </a:r>
          </a:p>
          <a:p>
            <a:r>
              <a:rPr lang="en-IN" dirty="0"/>
              <a:t>Synchronous signals are delivered to the same process that performed the operation that caused the signal.</a:t>
            </a:r>
          </a:p>
          <a:p>
            <a:r>
              <a:rPr lang="en-IN" dirty="0"/>
              <a:t>Synchronous signals include illegal memory access and division by 0. </a:t>
            </a:r>
          </a:p>
          <a:p>
            <a:r>
              <a:rPr lang="en-IN" dirty="0"/>
              <a:t>If a running program performs either of these actions, a signal is generated and sent to same process.</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365125"/>
            <a:ext cx="10515600" cy="1325563"/>
          </a:xfrm>
          <a:noFill/>
          <a:ln/>
        </p:spPr>
        <p:txBody>
          <a:bodyPr>
            <a:normAutofit/>
          </a:bodyPr>
          <a:lstStyle/>
          <a:p>
            <a:r>
              <a:rPr lang="en-US" dirty="0"/>
              <a:t>Signal Mask </a:t>
            </a:r>
          </a:p>
        </p:txBody>
      </p:sp>
      <p:sp>
        <p:nvSpPr>
          <p:cNvPr id="18435" name="Rectangle 3"/>
          <p:cNvSpPr>
            <a:spLocks noGrp="1" noChangeArrowheads="1"/>
          </p:cNvSpPr>
          <p:nvPr>
            <p:ph idx="1"/>
          </p:nvPr>
        </p:nvSpPr>
        <p:spPr>
          <a:xfrm>
            <a:off x="838200" y="1825625"/>
            <a:ext cx="10515600" cy="4351338"/>
          </a:xfrm>
          <a:noFill/>
          <a:ln/>
        </p:spPr>
        <p:txBody>
          <a:bodyPr>
            <a:normAutofit/>
          </a:bodyPr>
          <a:lstStyle/>
          <a:p>
            <a:pPr algn="just"/>
            <a:r>
              <a:rPr lang="en-US" sz="2400" i="1" dirty="0" err="1"/>
              <a:t>new_mask</a:t>
            </a:r>
            <a:r>
              <a:rPr lang="en-US" sz="2400" dirty="0"/>
              <a:t>: defines  a set of signals to be set or reset in a calling process signal mask.</a:t>
            </a:r>
          </a:p>
          <a:p>
            <a:pPr algn="just"/>
            <a:r>
              <a:rPr lang="en-US" sz="2400" i="1" dirty="0" err="1"/>
              <a:t>new_mask</a:t>
            </a:r>
            <a:r>
              <a:rPr lang="en-US" sz="2400" i="1" dirty="0"/>
              <a:t> </a:t>
            </a:r>
            <a:r>
              <a:rPr lang="en-US" sz="2400" dirty="0"/>
              <a:t>= NULL, current process signal mask unaltered.</a:t>
            </a:r>
          </a:p>
          <a:p>
            <a:pPr algn="just"/>
            <a:r>
              <a:rPr lang="en-US" sz="2400" i="1" dirty="0" err="1"/>
              <a:t>old_mask</a:t>
            </a:r>
            <a:r>
              <a:rPr lang="en-US" sz="2400" dirty="0"/>
              <a:t>: Address of a </a:t>
            </a:r>
            <a:r>
              <a:rPr lang="en-US" sz="2400" dirty="0" err="1"/>
              <a:t>sigset_t</a:t>
            </a:r>
            <a:r>
              <a:rPr lang="en-US" sz="2400" dirty="0"/>
              <a:t> variable that will be assigned the calling processing’s original signal mask.</a:t>
            </a:r>
          </a:p>
          <a:p>
            <a:pPr algn="just"/>
            <a:r>
              <a:rPr lang="en-US" sz="2400" i="1" dirty="0" err="1"/>
              <a:t>old_mask</a:t>
            </a:r>
            <a:r>
              <a:rPr lang="en-US" sz="2400" i="1" dirty="0"/>
              <a:t> </a:t>
            </a:r>
            <a:r>
              <a:rPr lang="en-US" sz="2400" dirty="0"/>
              <a:t>= NULL, no previous signal mask will be return.</a:t>
            </a:r>
          </a:p>
          <a:p>
            <a:pPr algn="just"/>
            <a:endParaRPr lang="en-US" sz="2400" dirty="0"/>
          </a:p>
          <a:p>
            <a:pPr algn="just"/>
            <a:r>
              <a:rPr lang="en-IN" sz="2400" i="1" dirty="0" err="1"/>
              <a:t>sigset_t</a:t>
            </a:r>
            <a:r>
              <a:rPr lang="en-IN" sz="2400" dirty="0"/>
              <a:t>:  Integer or structure type of an object used to represent sets of signals.</a:t>
            </a:r>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838200" y="365125"/>
            <a:ext cx="10515600" cy="1325563"/>
          </a:xfrm>
          <a:noFill/>
          <a:ln/>
        </p:spPr>
        <p:txBody>
          <a:bodyPr>
            <a:normAutofit/>
          </a:bodyPr>
          <a:lstStyle/>
          <a:p>
            <a:r>
              <a:rPr lang="en-US" dirty="0"/>
              <a:t>Signal Mask </a:t>
            </a:r>
          </a:p>
        </p:txBody>
      </p:sp>
      <p:sp>
        <p:nvSpPr>
          <p:cNvPr id="20483" name="Rectangle 3"/>
          <p:cNvSpPr>
            <a:spLocks noGrp="1" noChangeArrowheads="1"/>
          </p:cNvSpPr>
          <p:nvPr>
            <p:ph idx="1"/>
          </p:nvPr>
        </p:nvSpPr>
        <p:spPr>
          <a:xfrm>
            <a:off x="838200" y="1825625"/>
            <a:ext cx="10515600" cy="4351338"/>
          </a:xfrm>
          <a:noFill/>
          <a:ln/>
        </p:spPr>
        <p:txBody>
          <a:bodyPr>
            <a:normAutofit fontScale="77500" lnSpcReduction="20000"/>
          </a:bodyPr>
          <a:lstStyle/>
          <a:p>
            <a:pPr algn="just"/>
            <a:r>
              <a:rPr lang="en-US" i="1" dirty="0" err="1"/>
              <a:t>int</a:t>
            </a:r>
            <a:r>
              <a:rPr lang="en-US" i="1" dirty="0"/>
              <a:t> </a:t>
            </a:r>
            <a:r>
              <a:rPr lang="en-US" b="1" i="1" dirty="0" err="1"/>
              <a:t>sigemptyset</a:t>
            </a:r>
            <a:r>
              <a:rPr lang="en-US" i="1" dirty="0"/>
              <a:t> (</a:t>
            </a:r>
            <a:r>
              <a:rPr lang="en-US" i="1" dirty="0" err="1"/>
              <a:t>sigset_t</a:t>
            </a:r>
            <a:r>
              <a:rPr lang="en-US" i="1" dirty="0"/>
              <a:t>* </a:t>
            </a:r>
            <a:r>
              <a:rPr lang="en-US" i="1" dirty="0" err="1"/>
              <a:t>sigmask</a:t>
            </a:r>
            <a:r>
              <a:rPr lang="en-US" i="1" dirty="0"/>
              <a:t>);</a:t>
            </a:r>
          </a:p>
          <a:p>
            <a:pPr marL="0" indent="0" algn="just">
              <a:buNone/>
            </a:pPr>
            <a:r>
              <a:rPr lang="en-US" dirty="0"/>
              <a:t>	Clears all signal flags in the </a:t>
            </a:r>
            <a:r>
              <a:rPr lang="en-US" dirty="0" err="1"/>
              <a:t>sigmask</a:t>
            </a:r>
            <a:r>
              <a:rPr lang="en-US" dirty="0"/>
              <a:t> argument.</a:t>
            </a:r>
          </a:p>
          <a:p>
            <a:pPr algn="just"/>
            <a:r>
              <a:rPr lang="en-US" i="1" dirty="0" err="1"/>
              <a:t>int</a:t>
            </a:r>
            <a:r>
              <a:rPr lang="en-US" i="1" dirty="0"/>
              <a:t> </a:t>
            </a:r>
            <a:r>
              <a:rPr lang="en-US" b="1" i="1" dirty="0" err="1"/>
              <a:t>sigaddset</a:t>
            </a:r>
            <a:r>
              <a:rPr lang="en-US" i="1" dirty="0"/>
              <a:t> (</a:t>
            </a:r>
            <a:r>
              <a:rPr lang="en-US" i="1" dirty="0" err="1"/>
              <a:t>sigset_t</a:t>
            </a:r>
            <a:r>
              <a:rPr lang="en-US" i="1" dirty="0"/>
              <a:t>* </a:t>
            </a:r>
            <a:r>
              <a:rPr lang="en-US" i="1" dirty="0" err="1"/>
              <a:t>sigmask</a:t>
            </a:r>
            <a:r>
              <a:rPr lang="en-US" i="1" dirty="0"/>
              <a:t>, const </a:t>
            </a:r>
            <a:r>
              <a:rPr lang="en-US" i="1" dirty="0" err="1"/>
              <a:t>int</a:t>
            </a:r>
            <a:r>
              <a:rPr lang="en-US" i="1" dirty="0"/>
              <a:t> </a:t>
            </a:r>
            <a:r>
              <a:rPr lang="en-US" i="1" dirty="0" err="1"/>
              <a:t>signal_num</a:t>
            </a:r>
            <a:r>
              <a:rPr lang="en-US" i="1" dirty="0"/>
              <a:t>);</a:t>
            </a:r>
          </a:p>
          <a:p>
            <a:pPr marL="0" indent="0" algn="just">
              <a:buNone/>
            </a:pPr>
            <a:r>
              <a:rPr lang="en-US" dirty="0"/>
              <a:t>	Sets the flag corresponding to the </a:t>
            </a:r>
            <a:r>
              <a:rPr lang="en-US" dirty="0" err="1"/>
              <a:t>signal_num</a:t>
            </a:r>
            <a:r>
              <a:rPr lang="en-US" dirty="0"/>
              <a:t> signal in the </a:t>
            </a:r>
            <a:r>
              <a:rPr lang="en-US" dirty="0" err="1"/>
              <a:t>sigmask</a:t>
            </a:r>
            <a:r>
              <a:rPr lang="en-US" dirty="0"/>
              <a:t> argument.</a:t>
            </a:r>
          </a:p>
          <a:p>
            <a:pPr algn="just"/>
            <a:r>
              <a:rPr lang="en-US" i="1" dirty="0" err="1"/>
              <a:t>int</a:t>
            </a:r>
            <a:r>
              <a:rPr lang="en-US" i="1" dirty="0"/>
              <a:t> </a:t>
            </a:r>
            <a:r>
              <a:rPr lang="en-US" b="1" i="1" dirty="0" err="1"/>
              <a:t>sigdelset</a:t>
            </a:r>
            <a:r>
              <a:rPr lang="en-US" i="1" dirty="0"/>
              <a:t> (</a:t>
            </a:r>
            <a:r>
              <a:rPr lang="en-US" i="1" dirty="0" err="1"/>
              <a:t>sigset_t</a:t>
            </a:r>
            <a:r>
              <a:rPr lang="en-US" i="1" dirty="0"/>
              <a:t>* </a:t>
            </a:r>
            <a:r>
              <a:rPr lang="en-US" i="1" dirty="0" err="1"/>
              <a:t>sigmask</a:t>
            </a:r>
            <a:r>
              <a:rPr lang="en-US" i="1" dirty="0"/>
              <a:t>, const </a:t>
            </a:r>
            <a:r>
              <a:rPr lang="en-US" i="1" dirty="0" err="1"/>
              <a:t>int</a:t>
            </a:r>
            <a:r>
              <a:rPr lang="en-US" i="1" dirty="0"/>
              <a:t> </a:t>
            </a:r>
            <a:r>
              <a:rPr lang="en-US" i="1" dirty="0" err="1"/>
              <a:t>signal_num</a:t>
            </a:r>
            <a:r>
              <a:rPr lang="en-US" i="1" dirty="0"/>
              <a:t>);</a:t>
            </a:r>
          </a:p>
          <a:p>
            <a:pPr marL="0" indent="0" algn="just">
              <a:buNone/>
            </a:pPr>
            <a:r>
              <a:rPr lang="en-US" dirty="0"/>
              <a:t>	Clears the flag corresponding to the </a:t>
            </a:r>
            <a:r>
              <a:rPr lang="en-US" dirty="0" err="1"/>
              <a:t>signal_num</a:t>
            </a:r>
            <a:r>
              <a:rPr lang="en-US" dirty="0"/>
              <a:t> signal in the </a:t>
            </a:r>
            <a:r>
              <a:rPr lang="en-US" dirty="0" err="1"/>
              <a:t>sigmask</a:t>
            </a:r>
            <a:r>
              <a:rPr lang="en-US" dirty="0"/>
              <a:t> argument.</a:t>
            </a:r>
          </a:p>
          <a:p>
            <a:pPr algn="just"/>
            <a:r>
              <a:rPr lang="en-US" i="1" dirty="0" err="1"/>
              <a:t>int</a:t>
            </a:r>
            <a:r>
              <a:rPr lang="en-US" i="1" dirty="0"/>
              <a:t> </a:t>
            </a:r>
            <a:r>
              <a:rPr lang="en-US" b="1" i="1" dirty="0" err="1"/>
              <a:t>sigfillset</a:t>
            </a:r>
            <a:r>
              <a:rPr lang="en-US" i="1" dirty="0"/>
              <a:t>(</a:t>
            </a:r>
            <a:r>
              <a:rPr lang="en-US" i="1" dirty="0" err="1"/>
              <a:t>sigset_t</a:t>
            </a:r>
            <a:r>
              <a:rPr lang="en-US" i="1" dirty="0"/>
              <a:t>* </a:t>
            </a:r>
            <a:r>
              <a:rPr lang="en-US" i="1" dirty="0" err="1"/>
              <a:t>sigmask</a:t>
            </a:r>
            <a:r>
              <a:rPr lang="en-US" i="1" dirty="0"/>
              <a:t>);</a:t>
            </a:r>
          </a:p>
          <a:p>
            <a:pPr marL="0" indent="0" algn="just">
              <a:buNone/>
            </a:pPr>
            <a:r>
              <a:rPr lang="en-US" dirty="0"/>
              <a:t>	Sets all the signal flags in the </a:t>
            </a:r>
            <a:r>
              <a:rPr lang="en-US" dirty="0" err="1"/>
              <a:t>sigmask</a:t>
            </a:r>
            <a:r>
              <a:rPr lang="en-US" dirty="0"/>
              <a:t> argument.</a:t>
            </a:r>
          </a:p>
          <a:p>
            <a:pPr algn="just"/>
            <a:r>
              <a:rPr lang="en-US" i="1" dirty="0" err="1"/>
              <a:t>int</a:t>
            </a:r>
            <a:r>
              <a:rPr lang="en-US" i="1" dirty="0"/>
              <a:t> </a:t>
            </a:r>
            <a:r>
              <a:rPr lang="en-US" b="1" i="1" dirty="0" err="1"/>
              <a:t>sigismember</a:t>
            </a:r>
            <a:r>
              <a:rPr lang="en-US" i="1" dirty="0"/>
              <a:t>(</a:t>
            </a:r>
            <a:r>
              <a:rPr lang="en-US" i="1" dirty="0" err="1"/>
              <a:t>sigset_t</a:t>
            </a:r>
            <a:r>
              <a:rPr lang="en-US" i="1" dirty="0"/>
              <a:t>* </a:t>
            </a:r>
            <a:r>
              <a:rPr lang="en-US" i="1" dirty="0" err="1"/>
              <a:t>sigmask</a:t>
            </a:r>
            <a:r>
              <a:rPr lang="en-US" i="1" dirty="0"/>
              <a:t>, const </a:t>
            </a:r>
            <a:r>
              <a:rPr lang="en-US" i="1" dirty="0" err="1"/>
              <a:t>int</a:t>
            </a:r>
            <a:r>
              <a:rPr lang="en-US" i="1" dirty="0"/>
              <a:t> </a:t>
            </a:r>
            <a:r>
              <a:rPr lang="en-US" i="1" dirty="0" err="1"/>
              <a:t>signal_num</a:t>
            </a:r>
            <a:r>
              <a:rPr lang="en-US" i="1" dirty="0"/>
              <a:t>);</a:t>
            </a:r>
          </a:p>
          <a:p>
            <a:pPr marL="0" indent="0" algn="just">
              <a:buNone/>
            </a:pPr>
            <a:r>
              <a:rPr lang="en-US" dirty="0"/>
              <a:t>	</a:t>
            </a:r>
            <a:r>
              <a:rPr lang="en-IN" dirty="0"/>
              <a:t>Return 1 if the specified signal is a member of the specified set, or 0 if it is not. Otherwise, it return -1, to indicate the error.</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48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48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4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8200" y="337415"/>
            <a:ext cx="10515600" cy="1325563"/>
          </a:xfrm>
          <a:noFill/>
          <a:ln/>
        </p:spPr>
        <p:txBody>
          <a:bodyPr>
            <a:normAutofit/>
          </a:bodyPr>
          <a:lstStyle/>
          <a:p>
            <a:r>
              <a:rPr lang="en-US" dirty="0" err="1"/>
              <a:t>sigprocmask</a:t>
            </a:r>
            <a:r>
              <a:rPr lang="en-US" dirty="0"/>
              <a:t> Example</a:t>
            </a:r>
          </a:p>
        </p:txBody>
      </p:sp>
      <p:sp>
        <p:nvSpPr>
          <p:cNvPr id="22531" name="Rectangle 3"/>
          <p:cNvSpPr>
            <a:spLocks noGrp="1" noChangeArrowheads="1"/>
          </p:cNvSpPr>
          <p:nvPr>
            <p:ph idx="1"/>
          </p:nvPr>
        </p:nvSpPr>
        <p:spPr>
          <a:xfrm>
            <a:off x="838200" y="1853333"/>
            <a:ext cx="10515600" cy="4667251"/>
          </a:xfrm>
          <a:noFill/>
          <a:ln/>
        </p:spPr>
        <p:txBody>
          <a:bodyPr>
            <a:normAutofit fontScale="92500" lnSpcReduction="10000"/>
          </a:bodyPr>
          <a:lstStyle/>
          <a:p>
            <a:pPr marL="0" indent="0">
              <a:buNone/>
            </a:pPr>
            <a:r>
              <a:rPr lang="en-US" sz="1600" dirty="0" err="1"/>
              <a:t>int</a:t>
            </a:r>
            <a:r>
              <a:rPr lang="en-US" sz="1600" dirty="0"/>
              <a:t> main( )</a:t>
            </a:r>
          </a:p>
          <a:p>
            <a:pPr marL="0" indent="0">
              <a:buNone/>
            </a:pPr>
            <a:r>
              <a:rPr lang="en-US" sz="1600" dirty="0"/>
              <a:t>{ </a:t>
            </a:r>
          </a:p>
          <a:p>
            <a:pPr marL="0" indent="0">
              <a:buNone/>
            </a:pPr>
            <a:r>
              <a:rPr lang="en-US" sz="1600" dirty="0"/>
              <a:t>	</a:t>
            </a:r>
            <a:r>
              <a:rPr lang="en-US" sz="1600" dirty="0" err="1"/>
              <a:t>sigset_t</a:t>
            </a:r>
            <a:r>
              <a:rPr lang="en-US" sz="1600" dirty="0"/>
              <a:t>  </a:t>
            </a:r>
            <a:r>
              <a:rPr lang="en-US" sz="1600" dirty="0" err="1"/>
              <a:t>sigmask</a:t>
            </a:r>
            <a:r>
              <a:rPr lang="en-US" sz="1600" dirty="0"/>
              <a:t>;</a:t>
            </a:r>
          </a:p>
          <a:p>
            <a:pPr marL="0" indent="0">
              <a:buNone/>
            </a:pPr>
            <a:r>
              <a:rPr lang="en-US" sz="1600" dirty="0"/>
              <a:t>	</a:t>
            </a:r>
            <a:r>
              <a:rPr lang="en-US" sz="1600" dirty="0" err="1"/>
              <a:t>sigemptyset</a:t>
            </a:r>
            <a:r>
              <a:rPr lang="en-US" sz="1600" dirty="0"/>
              <a:t>(&amp;</a:t>
            </a:r>
            <a:r>
              <a:rPr lang="en-US" sz="1600" dirty="0" err="1"/>
              <a:t>sigmask</a:t>
            </a:r>
            <a:r>
              <a:rPr lang="en-US" sz="1600" dirty="0"/>
              <a:t>);	/*initialize set */</a:t>
            </a:r>
          </a:p>
          <a:p>
            <a:pPr marL="0" indent="0">
              <a:buNone/>
            </a:pPr>
            <a:r>
              <a:rPr lang="en-US" sz="1600" dirty="0"/>
              <a:t>	if(</a:t>
            </a:r>
            <a:r>
              <a:rPr lang="en-US" sz="1600" dirty="0" err="1"/>
              <a:t>sigprocmask</a:t>
            </a:r>
            <a:r>
              <a:rPr lang="en-US" sz="1600" dirty="0"/>
              <a:t>(0,0,&amp;sigmask)==-1)/*get current signal mask*/</a:t>
            </a:r>
          </a:p>
          <a:p>
            <a:pPr marL="0" indent="0">
              <a:buNone/>
            </a:pPr>
            <a:r>
              <a:rPr lang="en-US" sz="1600" dirty="0"/>
              <a:t>	{</a:t>
            </a:r>
          </a:p>
          <a:p>
            <a:pPr marL="0" indent="0">
              <a:buNone/>
            </a:pPr>
            <a:r>
              <a:rPr lang="en-US" sz="1600" dirty="0"/>
              <a:t>   		</a:t>
            </a:r>
            <a:r>
              <a:rPr lang="en-US" sz="1600" dirty="0" err="1"/>
              <a:t>perror</a:t>
            </a:r>
            <a:r>
              <a:rPr lang="en-US" sz="1600" dirty="0"/>
              <a:t>(“</a:t>
            </a:r>
            <a:r>
              <a:rPr lang="en-US" sz="1600" dirty="0" err="1"/>
              <a:t>sigprocmask</a:t>
            </a:r>
            <a:r>
              <a:rPr lang="en-US" sz="1600" dirty="0"/>
              <a:t>”);  </a:t>
            </a:r>
          </a:p>
          <a:p>
            <a:pPr marL="0" indent="0">
              <a:buNone/>
            </a:pPr>
            <a:r>
              <a:rPr lang="en-US" sz="1600" dirty="0"/>
              <a:t>		exit(1); </a:t>
            </a:r>
          </a:p>
          <a:p>
            <a:pPr marL="0" indent="0">
              <a:buNone/>
            </a:pPr>
            <a:r>
              <a:rPr lang="en-US" sz="1600" dirty="0"/>
              <a:t>	}		</a:t>
            </a:r>
          </a:p>
          <a:p>
            <a:pPr marL="0" indent="0">
              <a:buNone/>
            </a:pPr>
            <a:r>
              <a:rPr lang="en-US" sz="1600" dirty="0"/>
              <a:t>	else </a:t>
            </a:r>
          </a:p>
          <a:p>
            <a:pPr marL="0" indent="0">
              <a:buNone/>
            </a:pPr>
            <a:r>
              <a:rPr lang="en-US" sz="1600" dirty="0"/>
              <a:t>	 </a:t>
            </a:r>
            <a:r>
              <a:rPr lang="en-US" sz="1600" dirty="0" err="1"/>
              <a:t>sigaddset</a:t>
            </a:r>
            <a:r>
              <a:rPr lang="en-US" sz="1600" dirty="0"/>
              <a:t>(&amp;</a:t>
            </a:r>
            <a:r>
              <a:rPr lang="en-US" sz="1600" dirty="0" err="1"/>
              <a:t>sigmask</a:t>
            </a:r>
            <a:r>
              <a:rPr lang="en-US" sz="1600" dirty="0"/>
              <a:t>, SIGINT); /* set SIGINT flag*/</a:t>
            </a:r>
          </a:p>
          <a:p>
            <a:pPr marL="0" indent="0">
              <a:buNone/>
            </a:pPr>
            <a:r>
              <a:rPr lang="en-US" sz="1600" dirty="0"/>
              <a:t>	</a:t>
            </a:r>
            <a:r>
              <a:rPr lang="en-US" sz="1600" dirty="0" err="1"/>
              <a:t>sigdelset</a:t>
            </a:r>
            <a:r>
              <a:rPr lang="en-US" sz="1600" dirty="0"/>
              <a:t>(&amp;</a:t>
            </a:r>
            <a:r>
              <a:rPr lang="en-US" sz="1600" dirty="0" err="1"/>
              <a:t>sigmask</a:t>
            </a:r>
            <a:r>
              <a:rPr lang="en-US" sz="1600" dirty="0"/>
              <a:t>, SIGSEGV); /* clear SIGSEGV flag */</a:t>
            </a:r>
          </a:p>
          <a:p>
            <a:pPr marL="0" indent="0">
              <a:buNone/>
            </a:pPr>
            <a:r>
              <a:rPr lang="en-US" sz="1600" dirty="0"/>
              <a:t>	if (</a:t>
            </a:r>
            <a:r>
              <a:rPr lang="en-US" sz="1600" dirty="0" err="1"/>
              <a:t>sigprocmask</a:t>
            </a:r>
            <a:r>
              <a:rPr lang="en-US" sz="1600" dirty="0"/>
              <a:t>(SIG_SETMASK,&amp;sigmask,0) == -1)</a:t>
            </a:r>
          </a:p>
          <a:p>
            <a:pPr marL="0" indent="0">
              <a:buNone/>
            </a:pPr>
            <a:r>
              <a:rPr lang="en-US" sz="1600" dirty="0"/>
              <a:t>		</a:t>
            </a:r>
            <a:r>
              <a:rPr lang="en-US" sz="1600" dirty="0" err="1"/>
              <a:t>perror</a:t>
            </a:r>
            <a:r>
              <a:rPr lang="en-US" sz="1600" dirty="0"/>
              <a:t>(“</a:t>
            </a:r>
            <a:r>
              <a:rPr lang="en-US" sz="1600" dirty="0" err="1"/>
              <a:t>sigprocmask</a:t>
            </a:r>
            <a:r>
              <a:rPr lang="en-US" sz="1600" dirty="0"/>
              <a:t>”); /* set a new signal mask */</a:t>
            </a:r>
          </a:p>
          <a:p>
            <a:pPr marL="0" indent="0">
              <a:buNone/>
            </a:pPr>
            <a:r>
              <a:rPr lang="en-US" sz="1600" dirty="0"/>
              <a:t>}</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838200" y="365125"/>
            <a:ext cx="10515600" cy="1325563"/>
          </a:xfrm>
          <a:noFill/>
          <a:ln/>
        </p:spPr>
        <p:txBody>
          <a:bodyPr>
            <a:normAutofit/>
          </a:bodyPr>
          <a:lstStyle/>
          <a:p>
            <a:r>
              <a:rPr lang="en-US" dirty="0" err="1"/>
              <a:t>sigprocmask</a:t>
            </a:r>
            <a:r>
              <a:rPr lang="en-US" dirty="0"/>
              <a:t> Example</a:t>
            </a:r>
          </a:p>
        </p:txBody>
      </p:sp>
      <p:sp>
        <p:nvSpPr>
          <p:cNvPr id="22531" name="Rectangle 3"/>
          <p:cNvSpPr>
            <a:spLocks noGrp="1" noChangeArrowheads="1"/>
          </p:cNvSpPr>
          <p:nvPr>
            <p:ph idx="1"/>
          </p:nvPr>
        </p:nvSpPr>
        <p:spPr>
          <a:xfrm>
            <a:off x="838200" y="1825625"/>
            <a:ext cx="10515600" cy="4351338"/>
          </a:xfrm>
          <a:noFill/>
          <a:ln/>
        </p:spPr>
        <p:txBody>
          <a:bodyPr>
            <a:normAutofit/>
          </a:bodyPr>
          <a:lstStyle/>
          <a:p>
            <a:r>
              <a:rPr lang="en-US" dirty="0"/>
              <a:t>The example checks whether the SIGINT signal is present in a process signal mask and </a:t>
            </a:r>
          </a:p>
          <a:p>
            <a:r>
              <a:rPr lang="en-US" dirty="0"/>
              <a:t>Adds it to the mask if it is not there.</a:t>
            </a:r>
          </a:p>
          <a:p>
            <a:r>
              <a:rPr lang="en-US" dirty="0"/>
              <a:t>It clears the SIGSEGV signal from the process signal mask. </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25A7-3BEA-44CA-88BB-9AE5E725E818}"/>
              </a:ext>
            </a:extLst>
          </p:cNvPr>
          <p:cNvSpPr>
            <a:spLocks noGrp="1"/>
          </p:cNvSpPr>
          <p:nvPr>
            <p:ph type="title"/>
          </p:nvPr>
        </p:nvSpPr>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BF4403DB-D6F1-4E36-8BC8-32BFBA5A717C}"/>
              </a:ext>
            </a:extLst>
          </p:cNvPr>
          <p:cNvSpPr>
            <a:spLocks noGrp="1"/>
          </p:cNvSpPr>
          <p:nvPr>
            <p:ph idx="1"/>
          </p:nvPr>
        </p:nvSpPr>
        <p:spPr/>
        <p:txBody>
          <a:bodyPr/>
          <a:lstStyle/>
          <a:p>
            <a:r>
              <a:rPr lang="en-US" dirty="0"/>
              <a:t>The Design of the UNIX Operating System, by Maurice J. Bach</a:t>
            </a:r>
            <a:endParaRPr lang="en-IN" dirty="0"/>
          </a:p>
        </p:txBody>
      </p:sp>
    </p:spTree>
    <p:extLst>
      <p:ext uri="{BB962C8B-B14F-4D97-AF65-F5344CB8AC3E}">
        <p14:creationId xmlns:p14="http://schemas.microsoft.com/office/powerpoint/2010/main" val="2623264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dirty="0"/>
              <a:t>Signal Handling</a:t>
            </a:r>
            <a:endParaRPr lang="en-IN" dirty="0"/>
          </a:p>
        </p:txBody>
      </p:sp>
      <p:sp>
        <p:nvSpPr>
          <p:cNvPr id="3" name="Content Placeholder 2"/>
          <p:cNvSpPr>
            <a:spLocks noGrp="1"/>
          </p:cNvSpPr>
          <p:nvPr>
            <p:ph idx="1"/>
          </p:nvPr>
        </p:nvSpPr>
        <p:spPr>
          <a:xfrm>
            <a:off x="838200" y="1825625"/>
            <a:ext cx="10515600" cy="4351338"/>
          </a:xfrm>
        </p:spPr>
        <p:txBody>
          <a:bodyPr>
            <a:normAutofit/>
          </a:bodyPr>
          <a:lstStyle/>
          <a:p>
            <a:r>
              <a:rPr lang="en-IN" dirty="0"/>
              <a:t>Asynchronous signal is sent to another process.</a:t>
            </a:r>
          </a:p>
          <a:p>
            <a:r>
              <a:rPr lang="en-IN" dirty="0"/>
              <a:t>When a signal is generated by an event external to a running process, that process receives the signal asynchronously. </a:t>
            </a:r>
          </a:p>
          <a:p>
            <a:r>
              <a:rPr lang="en-IN" dirty="0"/>
              <a:t>Examples </a:t>
            </a:r>
          </a:p>
          <a:p>
            <a:pPr lvl="1"/>
            <a:r>
              <a:rPr lang="en-IN" dirty="0"/>
              <a:t>Terminating a process with specific keystrokes (such as &lt;control&gt;&lt;C&gt;) and having a timer expire.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38200" y="365125"/>
            <a:ext cx="10515600" cy="1325563"/>
          </a:xfrm>
          <a:noFill/>
          <a:ln/>
        </p:spPr>
        <p:txBody>
          <a:bodyPr>
            <a:normAutofit/>
          </a:bodyPr>
          <a:lstStyle/>
          <a:p>
            <a:r>
              <a:rPr lang="en-US" dirty="0"/>
              <a:t>Sources for Generating Signals</a:t>
            </a:r>
          </a:p>
        </p:txBody>
      </p:sp>
      <p:sp>
        <p:nvSpPr>
          <p:cNvPr id="12291" name="Rectangle 3"/>
          <p:cNvSpPr>
            <a:spLocks noGrp="1" noChangeArrowheads="1"/>
          </p:cNvSpPr>
          <p:nvPr>
            <p:ph idx="1"/>
          </p:nvPr>
        </p:nvSpPr>
        <p:spPr>
          <a:xfrm>
            <a:off x="838200" y="1825625"/>
            <a:ext cx="10515600" cy="4351338"/>
          </a:xfrm>
          <a:noFill/>
          <a:ln/>
        </p:spPr>
        <p:txBody>
          <a:bodyPr>
            <a:noAutofit/>
          </a:bodyPr>
          <a:lstStyle/>
          <a:p>
            <a:r>
              <a:rPr lang="en-US" dirty="0"/>
              <a:t>Hardware</a:t>
            </a:r>
          </a:p>
          <a:p>
            <a:pPr lvl="1"/>
            <a:r>
              <a:rPr lang="en-US" dirty="0"/>
              <a:t>A process attempts to access addresses outside its own address space.</a:t>
            </a:r>
          </a:p>
          <a:p>
            <a:r>
              <a:rPr lang="en-US" dirty="0"/>
              <a:t>Kernel</a:t>
            </a:r>
          </a:p>
          <a:p>
            <a:pPr lvl="1"/>
            <a:r>
              <a:rPr lang="en-US" dirty="0"/>
              <a:t>Notifying the process that an I/O device for which it has been waiting is available.</a:t>
            </a:r>
          </a:p>
          <a:p>
            <a:r>
              <a:rPr lang="en-US" dirty="0"/>
              <a:t>Other Processes</a:t>
            </a:r>
          </a:p>
          <a:p>
            <a:pPr lvl="1"/>
            <a:r>
              <a:rPr lang="en-US" dirty="0"/>
              <a:t>A child process notifying its parent process that it has terminated.</a:t>
            </a:r>
          </a:p>
          <a:p>
            <a:r>
              <a:rPr lang="en-US" dirty="0"/>
              <a:t>User</a:t>
            </a:r>
          </a:p>
          <a:p>
            <a:pPr lvl="1"/>
            <a:r>
              <a:rPr lang="en-US" dirty="0"/>
              <a:t>Pressing keyboard sequences that generate a quit, interrupt or stop signal.</a:t>
            </a:r>
          </a:p>
        </p:txBody>
      </p:sp>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16CE9-3B44-4078-A624-C29B1A48C327}"/>
              </a:ext>
            </a:extLst>
          </p:cNvPr>
          <p:cNvSpPr>
            <a:spLocks noGrp="1"/>
          </p:cNvSpPr>
          <p:nvPr>
            <p:ph type="title"/>
          </p:nvPr>
        </p:nvSpPr>
        <p:spPr/>
        <p:txBody>
          <a:bodyPr/>
          <a:lstStyle/>
          <a:p>
            <a:r>
              <a:rPr lang="en-US" dirty="0"/>
              <a:t>Signal Handling</a:t>
            </a:r>
            <a:endParaRPr lang="en-IN" dirty="0"/>
          </a:p>
        </p:txBody>
      </p:sp>
      <p:sp>
        <p:nvSpPr>
          <p:cNvPr id="3" name="Content Placeholder 2">
            <a:extLst>
              <a:ext uri="{FF2B5EF4-FFF2-40B4-BE49-F238E27FC236}">
                <a16:creationId xmlns:a16="http://schemas.microsoft.com/office/drawing/2014/main" id="{91D04E78-7B78-43C1-8998-6E42430BBEA0}"/>
              </a:ext>
            </a:extLst>
          </p:cNvPr>
          <p:cNvSpPr>
            <a:spLocks noGrp="1"/>
          </p:cNvSpPr>
          <p:nvPr>
            <p:ph idx="1"/>
          </p:nvPr>
        </p:nvSpPr>
        <p:spPr/>
        <p:txBody>
          <a:bodyPr>
            <a:normAutofit/>
          </a:bodyPr>
          <a:lstStyle/>
          <a:p>
            <a:r>
              <a:rPr lang="en-US" sz="2400" dirty="0"/>
              <a:t>19 signals in System V</a:t>
            </a:r>
          </a:p>
          <a:p>
            <a:r>
              <a:rPr lang="en-US" sz="2400" i="1" dirty="0"/>
              <a:t>Termination of a process</a:t>
            </a:r>
            <a:r>
              <a:rPr lang="en-US" sz="2400" dirty="0"/>
              <a:t>, </a:t>
            </a:r>
          </a:p>
          <a:p>
            <a:pPr lvl="1"/>
            <a:r>
              <a:rPr lang="en-US" sz="2000" dirty="0"/>
              <a:t>Sent when a process exits or when a process invokes the signal system call with the death of child parameter;</a:t>
            </a:r>
          </a:p>
          <a:p>
            <a:r>
              <a:rPr lang="en-US" sz="2400" i="1" dirty="0"/>
              <a:t>Process induced exceptions </a:t>
            </a:r>
          </a:p>
          <a:p>
            <a:pPr lvl="1"/>
            <a:r>
              <a:rPr lang="en-US" sz="2000" dirty="0"/>
              <a:t>when a process accesses an </a:t>
            </a:r>
            <a:r>
              <a:rPr lang="en-US" sz="2000" dirty="0">
                <a:solidFill>
                  <a:srgbClr val="C00000"/>
                </a:solidFill>
              </a:rPr>
              <a:t>address outside its virtual address space</a:t>
            </a:r>
            <a:r>
              <a:rPr lang="en-US" sz="2000" dirty="0"/>
              <a:t>, </a:t>
            </a:r>
          </a:p>
          <a:p>
            <a:pPr lvl="1"/>
            <a:r>
              <a:rPr lang="en-US" sz="2000" dirty="0"/>
              <a:t>when it </a:t>
            </a:r>
            <a:r>
              <a:rPr lang="en-US" sz="2000" dirty="0">
                <a:solidFill>
                  <a:srgbClr val="C00000"/>
                </a:solidFill>
              </a:rPr>
              <a:t>attempts to write memory that is read-only </a:t>
            </a:r>
            <a:r>
              <a:rPr lang="en-US" sz="2000" dirty="0"/>
              <a:t>(such as program text) , or </a:t>
            </a:r>
          </a:p>
          <a:p>
            <a:pPr lvl="1"/>
            <a:r>
              <a:rPr lang="en-US" sz="2000" dirty="0"/>
              <a:t>when it executes a privileged instruction or for various hardware errors;</a:t>
            </a:r>
          </a:p>
          <a:p>
            <a:r>
              <a:rPr lang="en-US" sz="2400" i="1" dirty="0"/>
              <a:t>Unrecoverable conditions </a:t>
            </a:r>
            <a:r>
              <a:rPr lang="en-US" sz="2400" dirty="0"/>
              <a:t>during a system call, </a:t>
            </a:r>
          </a:p>
          <a:p>
            <a:pPr lvl="1"/>
            <a:r>
              <a:rPr lang="en-US" sz="2000" dirty="0">
                <a:solidFill>
                  <a:srgbClr val="C00000"/>
                </a:solidFill>
              </a:rPr>
              <a:t>Running out of system resources during exec </a:t>
            </a:r>
            <a:r>
              <a:rPr lang="en-US" sz="2000" dirty="0"/>
              <a:t>after the original address space has been released</a:t>
            </a:r>
          </a:p>
        </p:txBody>
      </p:sp>
    </p:spTree>
    <p:extLst>
      <p:ext uri="{BB962C8B-B14F-4D97-AF65-F5344CB8AC3E}">
        <p14:creationId xmlns:p14="http://schemas.microsoft.com/office/powerpoint/2010/main" val="315124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AB554-8093-4725-94EC-968271676FFA}"/>
              </a:ext>
            </a:extLst>
          </p:cNvPr>
          <p:cNvSpPr>
            <a:spLocks noGrp="1"/>
          </p:cNvSpPr>
          <p:nvPr>
            <p:ph type="title"/>
          </p:nvPr>
        </p:nvSpPr>
        <p:spPr/>
        <p:txBody>
          <a:bodyPr/>
          <a:lstStyle/>
          <a:p>
            <a:r>
              <a:rPr lang="en-US" dirty="0"/>
              <a:t>Signal Handling</a:t>
            </a:r>
            <a:endParaRPr lang="en-IN" dirty="0"/>
          </a:p>
        </p:txBody>
      </p:sp>
      <p:sp>
        <p:nvSpPr>
          <p:cNvPr id="3" name="Content Placeholder 2">
            <a:extLst>
              <a:ext uri="{FF2B5EF4-FFF2-40B4-BE49-F238E27FC236}">
                <a16:creationId xmlns:a16="http://schemas.microsoft.com/office/drawing/2014/main" id="{5A75E353-FC73-4094-B5FC-6E6FE25CD751}"/>
              </a:ext>
            </a:extLst>
          </p:cNvPr>
          <p:cNvSpPr>
            <a:spLocks noGrp="1"/>
          </p:cNvSpPr>
          <p:nvPr>
            <p:ph idx="1"/>
          </p:nvPr>
        </p:nvSpPr>
        <p:spPr/>
        <p:txBody>
          <a:bodyPr>
            <a:normAutofit lnSpcReduction="10000"/>
          </a:bodyPr>
          <a:lstStyle/>
          <a:p>
            <a:pPr algn="just"/>
            <a:r>
              <a:rPr lang="en-US" sz="2400" i="1" dirty="0"/>
              <a:t>Unexpected error condition </a:t>
            </a:r>
            <a:r>
              <a:rPr lang="en-US" sz="2400" dirty="0"/>
              <a:t>during a system call, </a:t>
            </a:r>
          </a:p>
          <a:p>
            <a:pPr lvl="1" algn="just"/>
            <a:r>
              <a:rPr lang="en-US" sz="2000" dirty="0"/>
              <a:t>Making a </a:t>
            </a:r>
            <a:r>
              <a:rPr lang="en-US" sz="2000" dirty="0">
                <a:solidFill>
                  <a:srgbClr val="C00000"/>
                </a:solidFill>
              </a:rPr>
              <a:t>nonexistent system call </a:t>
            </a:r>
            <a:r>
              <a:rPr lang="en-US" sz="2000" dirty="0"/>
              <a:t>(the process passed a system call number that does not correspond to a legal system call), </a:t>
            </a:r>
          </a:p>
          <a:p>
            <a:pPr lvl="1" algn="just"/>
            <a:r>
              <a:rPr lang="en-US" sz="2000" dirty="0"/>
              <a:t>Writing a </a:t>
            </a:r>
            <a:r>
              <a:rPr lang="en-US" sz="2000" dirty="0">
                <a:solidFill>
                  <a:srgbClr val="C00000"/>
                </a:solidFill>
              </a:rPr>
              <a:t>pipe that has no reader processes</a:t>
            </a:r>
            <a:r>
              <a:rPr lang="en-US" sz="2000" dirty="0"/>
              <a:t>, or </a:t>
            </a:r>
          </a:p>
          <a:p>
            <a:pPr lvl="1" algn="just"/>
            <a:r>
              <a:rPr lang="en-US" sz="2000" dirty="0"/>
              <a:t>Using an </a:t>
            </a:r>
            <a:r>
              <a:rPr lang="en-US" sz="2000" dirty="0">
                <a:solidFill>
                  <a:srgbClr val="C00000"/>
                </a:solidFill>
              </a:rPr>
              <a:t>illegal "reference" value for the </a:t>
            </a:r>
            <a:r>
              <a:rPr lang="en-US" sz="2000" dirty="0" err="1">
                <a:solidFill>
                  <a:srgbClr val="C00000"/>
                </a:solidFill>
              </a:rPr>
              <a:t>lseek</a:t>
            </a:r>
            <a:r>
              <a:rPr lang="en-US" sz="2000" dirty="0">
                <a:solidFill>
                  <a:srgbClr val="C00000"/>
                </a:solidFill>
              </a:rPr>
              <a:t> </a:t>
            </a:r>
            <a:r>
              <a:rPr lang="en-US" sz="2000" dirty="0"/>
              <a:t>system call.</a:t>
            </a:r>
            <a:endParaRPr lang="en-IN" sz="2000" dirty="0"/>
          </a:p>
          <a:p>
            <a:pPr algn="just"/>
            <a:r>
              <a:rPr lang="en-US" sz="2400" i="1" dirty="0"/>
              <a:t>Signals originating from a process in user mode</a:t>
            </a:r>
            <a:endParaRPr lang="en-US" sz="2400" dirty="0"/>
          </a:p>
          <a:p>
            <a:pPr lvl="1" algn="just"/>
            <a:r>
              <a:rPr lang="en-US" sz="2000" dirty="0"/>
              <a:t>When a process </a:t>
            </a:r>
            <a:r>
              <a:rPr lang="en-US" sz="2000" i="1" dirty="0"/>
              <a:t>wishes to receive an alarm signal </a:t>
            </a:r>
            <a:r>
              <a:rPr lang="en-US" sz="2000" dirty="0"/>
              <a:t>after a period of time, or (when processes send arbitrary signals to each other with the kill system call.</a:t>
            </a:r>
          </a:p>
          <a:p>
            <a:pPr algn="just"/>
            <a:r>
              <a:rPr lang="en-US" sz="2400" i="1" dirty="0"/>
              <a:t>Terminal interaction </a:t>
            </a:r>
          </a:p>
          <a:p>
            <a:pPr lvl="1" algn="just"/>
            <a:r>
              <a:rPr lang="en-US" sz="2000" dirty="0"/>
              <a:t>When a user hangs up a terminal (or the "carrier" signal drops on such a line for any reason), </a:t>
            </a:r>
          </a:p>
          <a:p>
            <a:pPr lvl="1" algn="just"/>
            <a:r>
              <a:rPr lang="en-US" sz="2000" dirty="0"/>
              <a:t>When a user presses the "break" or "delete" keys on a terminal keyboard;</a:t>
            </a:r>
          </a:p>
          <a:p>
            <a:pPr algn="just"/>
            <a:r>
              <a:rPr lang="en-US" sz="2400" dirty="0"/>
              <a:t>Signals for </a:t>
            </a:r>
            <a:r>
              <a:rPr lang="en-US" sz="2400" i="1" dirty="0"/>
              <a:t>tracing execution of a process</a:t>
            </a:r>
            <a:endParaRPr lang="en-IN" sz="2400" i="1" dirty="0"/>
          </a:p>
        </p:txBody>
      </p:sp>
    </p:spTree>
    <p:extLst>
      <p:ext uri="{BB962C8B-B14F-4D97-AF65-F5344CB8AC3E}">
        <p14:creationId xmlns:p14="http://schemas.microsoft.com/office/powerpoint/2010/main" val="350743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dirty="0"/>
              <a:t>Signal Handling</a:t>
            </a:r>
            <a:endParaRPr lang="en-IN" dirty="0"/>
          </a:p>
        </p:txBody>
      </p:sp>
      <p:sp>
        <p:nvSpPr>
          <p:cNvPr id="3" name="Content Placeholder 2"/>
          <p:cNvSpPr>
            <a:spLocks noGrp="1"/>
          </p:cNvSpPr>
          <p:nvPr>
            <p:ph idx="1"/>
          </p:nvPr>
        </p:nvSpPr>
        <p:spPr>
          <a:xfrm>
            <a:off x="838200" y="1825625"/>
            <a:ext cx="10515600" cy="4351338"/>
          </a:xfrm>
        </p:spPr>
        <p:txBody>
          <a:bodyPr>
            <a:normAutofit fontScale="92500" lnSpcReduction="10000"/>
          </a:bodyPr>
          <a:lstStyle/>
          <a:p>
            <a:r>
              <a:rPr lang="en-US" dirty="0"/>
              <a:t>How the kernel sends a signal to a process?</a:t>
            </a:r>
          </a:p>
          <a:p>
            <a:r>
              <a:rPr lang="en-US" dirty="0"/>
              <a:t>How the process handles a signal? and </a:t>
            </a:r>
          </a:p>
          <a:p>
            <a:r>
              <a:rPr lang="en-US" dirty="0"/>
              <a:t>How a process controls its reaction to signals?</a:t>
            </a:r>
          </a:p>
          <a:p>
            <a:endParaRPr lang="en-US" dirty="0"/>
          </a:p>
          <a:p>
            <a:r>
              <a:rPr lang="en-US" dirty="0"/>
              <a:t>To send a signal to a process, </a:t>
            </a:r>
          </a:p>
          <a:p>
            <a:pPr lvl="1"/>
            <a:r>
              <a:rPr lang="en-US" dirty="0"/>
              <a:t>The kernel </a:t>
            </a:r>
            <a:r>
              <a:rPr lang="en-US" dirty="0">
                <a:solidFill>
                  <a:srgbClr val="C00000"/>
                </a:solidFill>
              </a:rPr>
              <a:t>sets a bit in the signal field </a:t>
            </a:r>
            <a:r>
              <a:rPr lang="en-US" dirty="0"/>
              <a:t>of the process table entry, </a:t>
            </a:r>
          </a:p>
          <a:p>
            <a:pPr lvl="1" algn="just"/>
            <a:r>
              <a:rPr lang="en-US" dirty="0"/>
              <a:t>Corresponding to the type of signal received: If the process is asleep at an interruptible priority, the </a:t>
            </a:r>
            <a:r>
              <a:rPr lang="en-US" dirty="0">
                <a:solidFill>
                  <a:srgbClr val="C00000"/>
                </a:solidFill>
              </a:rPr>
              <a:t>kernel awakens </a:t>
            </a:r>
            <a:r>
              <a:rPr lang="en-US" dirty="0"/>
              <a:t>it. </a:t>
            </a:r>
          </a:p>
          <a:p>
            <a:pPr lvl="1" algn="just"/>
            <a:r>
              <a:rPr lang="en-US" dirty="0"/>
              <a:t>The job of the sender (process or kernel) is complete. </a:t>
            </a:r>
          </a:p>
          <a:p>
            <a:pPr lvl="1" algn="just"/>
            <a:r>
              <a:rPr lang="en-US" dirty="0"/>
              <a:t>A process </a:t>
            </a:r>
            <a:r>
              <a:rPr lang="en-US" dirty="0">
                <a:solidFill>
                  <a:srgbClr val="C00000"/>
                </a:solidFill>
              </a:rPr>
              <a:t>can remember different types of signals</a:t>
            </a:r>
            <a:r>
              <a:rPr lang="en-US" dirty="0"/>
              <a:t>, but it has </a:t>
            </a:r>
            <a:r>
              <a:rPr lang="en-US" dirty="0">
                <a:solidFill>
                  <a:srgbClr val="C00000"/>
                </a:solidFill>
              </a:rPr>
              <a:t>no memory of how many signals it receives of a particular type</a:t>
            </a:r>
            <a:r>
              <a:rPr lang="en-US" dirty="0"/>
              <a:t>. </a:t>
            </a:r>
            <a:endParaRPr lang="en-IN" dirty="0"/>
          </a:p>
        </p:txBody>
      </p:sp>
    </p:spTree>
    <p:extLst>
      <p:ext uri="{BB962C8B-B14F-4D97-AF65-F5344CB8AC3E}">
        <p14:creationId xmlns:p14="http://schemas.microsoft.com/office/powerpoint/2010/main" val="2460254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F7ED-EB32-871C-53D4-F0B515510398}"/>
              </a:ext>
            </a:extLst>
          </p:cNvPr>
          <p:cNvSpPr>
            <a:spLocks noGrp="1"/>
          </p:cNvSpPr>
          <p:nvPr>
            <p:ph type="title"/>
          </p:nvPr>
        </p:nvSpPr>
        <p:spPr/>
        <p:txBody>
          <a:bodyPr/>
          <a:lstStyle/>
          <a:p>
            <a:r>
              <a:rPr lang="en-US" dirty="0"/>
              <a:t>Signal Handling</a:t>
            </a:r>
            <a:endParaRPr lang="en-IN" dirty="0"/>
          </a:p>
        </p:txBody>
      </p:sp>
      <p:sp>
        <p:nvSpPr>
          <p:cNvPr id="3" name="Content Placeholder 2">
            <a:extLst>
              <a:ext uri="{FF2B5EF4-FFF2-40B4-BE49-F238E27FC236}">
                <a16:creationId xmlns:a16="http://schemas.microsoft.com/office/drawing/2014/main" id="{F91C01DA-6130-FABC-433B-710CBB34CEDA}"/>
              </a:ext>
            </a:extLst>
          </p:cNvPr>
          <p:cNvSpPr>
            <a:spLocks noGrp="1"/>
          </p:cNvSpPr>
          <p:nvPr>
            <p:ph idx="1"/>
          </p:nvPr>
        </p:nvSpPr>
        <p:spPr/>
        <p:txBody>
          <a:bodyPr>
            <a:normAutofit/>
          </a:bodyPr>
          <a:lstStyle/>
          <a:p>
            <a:pPr algn="just"/>
            <a:r>
              <a:rPr lang="en-US" dirty="0"/>
              <a:t>The kernel checks for receipt of a signal </a:t>
            </a:r>
          </a:p>
          <a:p>
            <a:pPr lvl="1" algn="just"/>
            <a:r>
              <a:rPr lang="en-US" dirty="0"/>
              <a:t>When a process is about to return from kernel mode to user mode </a:t>
            </a:r>
          </a:p>
          <a:p>
            <a:pPr lvl="1" algn="just"/>
            <a:r>
              <a:rPr lang="en-US" dirty="0"/>
              <a:t>When it enters or leaves the sleep state at a suitably low scheduling priority. </a:t>
            </a:r>
          </a:p>
          <a:p>
            <a:pPr algn="just"/>
            <a:r>
              <a:rPr lang="en-US" dirty="0">
                <a:solidFill>
                  <a:srgbClr val="C00000"/>
                </a:solidFill>
              </a:rPr>
              <a:t>The kernel handles signals only when a process returns from kernel mode to user mode</a:t>
            </a:r>
            <a:r>
              <a:rPr lang="en-US" dirty="0"/>
              <a:t>. </a:t>
            </a:r>
          </a:p>
          <a:p>
            <a:pPr algn="just"/>
            <a:r>
              <a:rPr lang="en-US" dirty="0"/>
              <a:t>If a process is running in user mode, and the kernel handles an interrupt that causes a signal to be sent to the process, the kernel will recognize and handle the signal when it returns from the interrupt. </a:t>
            </a:r>
          </a:p>
          <a:p>
            <a:pPr algn="just"/>
            <a:r>
              <a:rPr lang="en-US" dirty="0"/>
              <a:t>A process </a:t>
            </a:r>
            <a:r>
              <a:rPr lang="en-US" dirty="0">
                <a:solidFill>
                  <a:srgbClr val="C00000"/>
                </a:solidFill>
              </a:rPr>
              <a:t>never executes in user mode before handling outstanding signals</a:t>
            </a:r>
            <a:r>
              <a:rPr lang="en-US" dirty="0"/>
              <a:t>.</a:t>
            </a:r>
            <a:endParaRPr lang="en-IN" dirty="0"/>
          </a:p>
        </p:txBody>
      </p:sp>
    </p:spTree>
    <p:extLst>
      <p:ext uri="{BB962C8B-B14F-4D97-AF65-F5344CB8AC3E}">
        <p14:creationId xmlns:p14="http://schemas.microsoft.com/office/powerpoint/2010/main" val="2320042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D8E7587E-5DD2-44CB-8D45-3A4C9A304BC3}" vid="{762B1F15-0D2E-404A-A867-019D280ED8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BR_custom</Template>
  <TotalTime>3976</TotalTime>
  <Words>2609</Words>
  <Application>Microsoft Office PowerPoint</Application>
  <PresentationFormat>Widescreen</PresentationFormat>
  <Paragraphs>222</Paragraphs>
  <Slides>34</Slides>
  <Notes>6</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Times New Roman</vt:lpstr>
      <vt:lpstr>Office Theme</vt:lpstr>
      <vt:lpstr>Signal Handling</vt:lpstr>
      <vt:lpstr>Signal Handling</vt:lpstr>
      <vt:lpstr>Signal Handling</vt:lpstr>
      <vt:lpstr>Signal Handling</vt:lpstr>
      <vt:lpstr>Sources for Generating Signals</vt:lpstr>
      <vt:lpstr>Signal Handling</vt:lpstr>
      <vt:lpstr>Signal Handling</vt:lpstr>
      <vt:lpstr>Signal Handling</vt:lpstr>
      <vt:lpstr>Signal Handling</vt:lpstr>
      <vt:lpstr>Checking and handling signals</vt:lpstr>
      <vt:lpstr>PowerPoint Presentation</vt:lpstr>
      <vt:lpstr>Signal Handling</vt:lpstr>
      <vt:lpstr>Signal Handling</vt:lpstr>
      <vt:lpstr>Signal Handling (contd…)</vt:lpstr>
      <vt:lpstr>Signal Handling (contd…)</vt:lpstr>
      <vt:lpstr>Predefined  Signals</vt:lpstr>
      <vt:lpstr>Signal Handling: Example</vt:lpstr>
      <vt:lpstr>Signal Handling: Example</vt:lpstr>
      <vt:lpstr>PowerPoint Presentation</vt:lpstr>
      <vt:lpstr>Signal Handling: Example</vt:lpstr>
      <vt:lpstr>Signal Handling (contd…)</vt:lpstr>
      <vt:lpstr>Signal Handling (contd…)</vt:lpstr>
      <vt:lpstr>PowerPoint Presentation</vt:lpstr>
      <vt:lpstr>Signal Handling (contd…)</vt:lpstr>
      <vt:lpstr>Process Groups</vt:lpstr>
      <vt:lpstr>Signal: Process Groups Example</vt:lpstr>
      <vt:lpstr>Kill </vt:lpstr>
      <vt:lpstr>Signal Handling- Alternate</vt:lpstr>
      <vt:lpstr>Signal Mask</vt:lpstr>
      <vt:lpstr>Signal Mask </vt:lpstr>
      <vt:lpstr>Signal Mask </vt:lpstr>
      <vt:lpstr>sigprocmask Example</vt:lpstr>
      <vt:lpstr>sigprocmask Example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Neena</dc:creator>
  <cp:lastModifiedBy>Bharti Rana</cp:lastModifiedBy>
  <cp:revision>46</cp:revision>
  <dcterms:created xsi:type="dcterms:W3CDTF">2021-04-30T04:33:39Z</dcterms:created>
  <dcterms:modified xsi:type="dcterms:W3CDTF">2023-03-01T05:34:47Z</dcterms:modified>
</cp:coreProperties>
</file>