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5"/>
  </p:handoutMasterIdLst>
  <p:sldIdLst>
    <p:sldId id="256" r:id="rId2"/>
    <p:sldId id="323" r:id="rId3"/>
    <p:sldId id="280" r:id="rId4"/>
    <p:sldId id="325" r:id="rId5"/>
    <p:sldId id="324" r:id="rId6"/>
    <p:sldId id="326" r:id="rId7"/>
    <p:sldId id="327" r:id="rId8"/>
    <p:sldId id="328" r:id="rId9"/>
    <p:sldId id="329" r:id="rId10"/>
    <p:sldId id="330" r:id="rId11"/>
    <p:sldId id="331" r:id="rId12"/>
    <p:sldId id="332" r:id="rId13"/>
    <p:sldId id="333" r:id="rId14"/>
    <p:sldId id="334" r:id="rId15"/>
    <p:sldId id="335" r:id="rId16"/>
    <p:sldId id="337" r:id="rId17"/>
    <p:sldId id="336" r:id="rId18"/>
    <p:sldId id="338" r:id="rId19"/>
    <p:sldId id="352" r:id="rId20"/>
    <p:sldId id="353" r:id="rId21"/>
    <p:sldId id="354" r:id="rId22"/>
    <p:sldId id="339" r:id="rId23"/>
    <p:sldId id="340" r:id="rId24"/>
    <p:sldId id="341" r:id="rId25"/>
    <p:sldId id="344" r:id="rId26"/>
    <p:sldId id="347" r:id="rId27"/>
    <p:sldId id="345" r:id="rId28"/>
    <p:sldId id="346" r:id="rId29"/>
    <p:sldId id="342" r:id="rId30"/>
    <p:sldId id="343" r:id="rId31"/>
    <p:sldId id="381" r:id="rId32"/>
    <p:sldId id="350" r:id="rId33"/>
    <p:sldId id="348" r:id="rId34"/>
    <p:sldId id="351" r:id="rId35"/>
    <p:sldId id="355" r:id="rId36"/>
    <p:sldId id="356" r:id="rId37"/>
    <p:sldId id="358" r:id="rId38"/>
    <p:sldId id="359" r:id="rId39"/>
    <p:sldId id="360" r:id="rId40"/>
    <p:sldId id="361" r:id="rId41"/>
    <p:sldId id="362" r:id="rId42"/>
    <p:sldId id="363" r:id="rId43"/>
    <p:sldId id="368" r:id="rId44"/>
    <p:sldId id="364" r:id="rId45"/>
    <p:sldId id="365" r:id="rId46"/>
    <p:sldId id="369" r:id="rId47"/>
    <p:sldId id="366" r:id="rId48"/>
    <p:sldId id="367" r:id="rId49"/>
    <p:sldId id="357" r:id="rId50"/>
    <p:sldId id="370" r:id="rId51"/>
    <p:sldId id="374" r:id="rId52"/>
    <p:sldId id="382" r:id="rId53"/>
    <p:sldId id="372" r:id="rId54"/>
    <p:sldId id="373" r:id="rId55"/>
    <p:sldId id="375" r:id="rId56"/>
    <p:sldId id="376" r:id="rId57"/>
    <p:sldId id="371" r:id="rId58"/>
    <p:sldId id="379" r:id="rId59"/>
    <p:sldId id="380" r:id="rId60"/>
    <p:sldId id="383" r:id="rId61"/>
    <p:sldId id="377" r:id="rId62"/>
    <p:sldId id="378" r:id="rId63"/>
    <p:sldId id="32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8F4C50-C66C-46A3-9237-BA6E37277C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916F199-45F4-4B63-B0E6-88AD98A63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B9C59-10FC-4B1E-A326-888128FE39B2}" type="datetimeFigureOut">
              <a:rPr lang="en-IN" smtClean="0"/>
              <a:t>05-04-2023</a:t>
            </a:fld>
            <a:endParaRPr lang="en-IN"/>
          </a:p>
        </p:txBody>
      </p:sp>
      <p:sp>
        <p:nvSpPr>
          <p:cNvPr id="4" name="Footer Placeholder 3">
            <a:extLst>
              <a:ext uri="{FF2B5EF4-FFF2-40B4-BE49-F238E27FC236}">
                <a16:creationId xmlns:a16="http://schemas.microsoft.com/office/drawing/2014/main" id="{7676627D-96A4-4BA4-A525-3FA81A1B3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31031ED-A1AD-47AB-9549-6C6D925FB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0C89-E01F-4400-880F-8207EF301E13}" type="slidenum">
              <a:rPr lang="en-IN" smtClean="0"/>
              <a:t>‹#›</a:t>
            </a:fld>
            <a:endParaRPr lang="en-IN"/>
          </a:p>
        </p:txBody>
      </p:sp>
    </p:spTree>
    <p:extLst>
      <p:ext uri="{BB962C8B-B14F-4D97-AF65-F5344CB8AC3E}">
        <p14:creationId xmlns:p14="http://schemas.microsoft.com/office/powerpoint/2010/main" val="17278093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18T07:13:06.053"/>
    </inkml:context>
    <inkml:brush xml:id="br0">
      <inkml:brushProperty name="width" value="0.05292" units="cm"/>
      <inkml:brushProperty name="height" value="0.05292" units="cm"/>
      <inkml:brushProperty name="color" value="#FF0000"/>
    </inkml:brush>
  </inkml:definitions>
  <inkml:trace contextRef="#ctx0" brushRef="#br0">11959 13582 0,'0'0'0,"18"18"15,-18-1-15,17-17 16,-17 35 0,18 1-1,0-1 1,-18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8A05-F9E7-4F0B-BE4C-50B7425430EA}"/>
              </a:ext>
            </a:extLst>
          </p:cNvPr>
          <p:cNvSpPr>
            <a:spLocks noGrp="1"/>
          </p:cNvSpPr>
          <p:nvPr>
            <p:ph type="ctrTitle"/>
          </p:nvPr>
        </p:nvSpPr>
        <p:spPr>
          <a:xfrm>
            <a:off x="1524000" y="1122363"/>
            <a:ext cx="9144000" cy="2387600"/>
          </a:xfrm>
        </p:spPr>
        <p:txBody>
          <a:bodyPr anchor="b"/>
          <a:lstStyle>
            <a:lvl1pPr algn="ctr">
              <a:defRPr sz="6000"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A1B7444-2517-4C11-BD41-E259260E9369}"/>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5FF19-ED87-462E-97B8-C0A915FCC081}"/>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5" name="Footer Placeholder 4">
            <a:extLst>
              <a:ext uri="{FF2B5EF4-FFF2-40B4-BE49-F238E27FC236}">
                <a16:creationId xmlns:a16="http://schemas.microsoft.com/office/drawing/2014/main" id="{186406D9-EF0F-46E3-A15A-98C015AA7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9797E-F48A-4ED2-8273-72D7FBA1FD3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63537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896-6F9C-405E-8BC1-0F56DA3BC3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FECD0-EE04-4861-A716-73F8BD12C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6BD4B-5EB3-49CB-94CA-7718BA99097E}"/>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5" name="Footer Placeholder 4">
            <a:extLst>
              <a:ext uri="{FF2B5EF4-FFF2-40B4-BE49-F238E27FC236}">
                <a16:creationId xmlns:a16="http://schemas.microsoft.com/office/drawing/2014/main" id="{3B6F9A1B-E2DD-49CC-8EFD-442B01493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8D940-1E79-445B-8A97-B5B180971C44}"/>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7885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9C8BD-57EE-43CD-8E7D-F3037B63BE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E95AD-F752-4BB3-BA00-7DB06DD26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AB684-DE67-4D77-8F87-2250AC1C1480}"/>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5" name="Footer Placeholder 4">
            <a:extLst>
              <a:ext uri="{FF2B5EF4-FFF2-40B4-BE49-F238E27FC236}">
                <a16:creationId xmlns:a16="http://schemas.microsoft.com/office/drawing/2014/main" id="{3452AB93-ACE3-45F9-B925-52496848D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709DD-45AF-4354-91B3-87E69B55027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2956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2403-B691-495E-AE71-E31A91B1FE7A}"/>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42E0F8-4F9D-4BFC-A7D9-911D31BDC54D}"/>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76DC7-4F8A-4BE1-8E8C-B9042F2A65F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05-04-2023</a:t>
            </a:fld>
            <a:endParaRPr lang="en-IN"/>
          </a:p>
        </p:txBody>
      </p:sp>
      <p:sp>
        <p:nvSpPr>
          <p:cNvPr id="5" name="Footer Placeholder 4">
            <a:extLst>
              <a:ext uri="{FF2B5EF4-FFF2-40B4-BE49-F238E27FC236}">
                <a16:creationId xmlns:a16="http://schemas.microsoft.com/office/drawing/2014/main" id="{BE64E6E7-EADB-4711-B2C8-7A72F412507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2C379E6-96BC-4F08-BC4B-F5CB58E4ADAF}"/>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16875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A43D-A0F6-4654-AD04-10B08C424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8AF693-1971-4A95-A6A8-78720AB1C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4692D-EA14-4AF8-A1BF-0216E18F052A}"/>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5" name="Footer Placeholder 4">
            <a:extLst>
              <a:ext uri="{FF2B5EF4-FFF2-40B4-BE49-F238E27FC236}">
                <a16:creationId xmlns:a16="http://schemas.microsoft.com/office/drawing/2014/main" id="{E20138D4-621A-45F4-9C5A-529BB376C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D77B7-5579-47BA-90E8-AB8D4253CD1B}"/>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3807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BE83-DB66-4536-BD76-C2B791877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18B714-09D6-49AE-86E2-5EA5BD685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CB9B1E-5BC1-409B-8A82-B5FAC2C3C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5A2DAD-788A-49F4-93AB-9D73E74C8A2C}"/>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6" name="Footer Placeholder 5">
            <a:extLst>
              <a:ext uri="{FF2B5EF4-FFF2-40B4-BE49-F238E27FC236}">
                <a16:creationId xmlns:a16="http://schemas.microsoft.com/office/drawing/2014/main" id="{03881A01-E614-48A0-B417-43D645388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D5DE7-CF2C-4FB8-8934-5E70C1C2279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8550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9ECB-C1C7-4B06-B1C7-CE6341DF5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FA970-C063-43B7-8708-C97E2123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C7559-785A-4D6D-A4EC-36E86F6D4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32A68C-89EA-4025-BB96-5C48B9DE1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58A4D-442D-417B-86C9-9EBE58111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9F33A-D3DE-4642-B486-659A4AD83BA0}"/>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8" name="Footer Placeholder 7">
            <a:extLst>
              <a:ext uri="{FF2B5EF4-FFF2-40B4-BE49-F238E27FC236}">
                <a16:creationId xmlns:a16="http://schemas.microsoft.com/office/drawing/2014/main" id="{E22F93D9-57C9-4B04-B7DB-B04CCB47B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9ED20A-3D7E-4A29-966E-841F875711B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37074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304B-F872-4901-8CDB-DAF5F92BCE04}"/>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99D38D1C-4B48-476B-AF64-510C2820065C}"/>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4" name="Footer Placeholder 3">
            <a:extLst>
              <a:ext uri="{FF2B5EF4-FFF2-40B4-BE49-F238E27FC236}">
                <a16:creationId xmlns:a16="http://schemas.microsoft.com/office/drawing/2014/main" id="{6F024895-C0EB-4F5F-87E5-6785AB8922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85555-C91E-4873-895C-4751700DC6E2}"/>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32466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A227C-8E17-45E5-9C05-58E7C0157E96}"/>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3" name="Footer Placeholder 2">
            <a:extLst>
              <a:ext uri="{FF2B5EF4-FFF2-40B4-BE49-F238E27FC236}">
                <a16:creationId xmlns:a16="http://schemas.microsoft.com/office/drawing/2014/main" id="{CDB60C25-F227-4D24-83B3-43D583C0F8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12A598-6D76-4C39-8D41-9A9BE7E233E9}"/>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8327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4AE-0142-4DEB-A012-45626F42C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9721CE-16C4-4A0A-9133-228EAD9C1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A563A-DBF5-412C-9086-1BE3A86B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B7382-9917-4142-8905-A4E8CF462267}"/>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6" name="Footer Placeholder 5">
            <a:extLst>
              <a:ext uri="{FF2B5EF4-FFF2-40B4-BE49-F238E27FC236}">
                <a16:creationId xmlns:a16="http://schemas.microsoft.com/office/drawing/2014/main" id="{AAD561A0-D76D-488F-850B-53489E5A4D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8B716A-1C53-4BB7-A1FA-B5ACA70E425A}"/>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92575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5D47-A266-4FFA-BF4B-A9B67EDF3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CE75A-2A86-4621-8911-8947D9F27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272EED8-FC14-4207-A001-D96987E93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589B8-FC8C-4FB9-9EF1-C2DC83B44984}"/>
              </a:ext>
            </a:extLst>
          </p:cNvPr>
          <p:cNvSpPr>
            <a:spLocks noGrp="1"/>
          </p:cNvSpPr>
          <p:nvPr>
            <p:ph type="dt" sz="half" idx="10"/>
          </p:nvPr>
        </p:nvSpPr>
        <p:spPr/>
        <p:txBody>
          <a:bodyPr/>
          <a:lstStyle/>
          <a:p>
            <a:fld id="{7EC3B8BB-2DEB-49F7-A9B6-6255DA1242DD}" type="datetimeFigureOut">
              <a:rPr lang="en-IN" smtClean="0"/>
              <a:t>05-04-2023</a:t>
            </a:fld>
            <a:endParaRPr lang="en-IN"/>
          </a:p>
        </p:txBody>
      </p:sp>
      <p:sp>
        <p:nvSpPr>
          <p:cNvPr id="6" name="Footer Placeholder 5">
            <a:extLst>
              <a:ext uri="{FF2B5EF4-FFF2-40B4-BE49-F238E27FC236}">
                <a16:creationId xmlns:a16="http://schemas.microsoft.com/office/drawing/2014/main" id="{4D831226-EDD4-4D80-AB9D-0CEF38373C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4257E-2963-4C88-BCEC-ACD2F8B776CC}"/>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70962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3CDBA-79C3-45CF-B200-C06C4EBE0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A3CADC-A7D7-45B7-ACD8-470E05F28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D0458-05D3-4E6C-9E51-012E445B1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05-04-2023</a:t>
            </a:fld>
            <a:endParaRPr lang="en-IN"/>
          </a:p>
        </p:txBody>
      </p:sp>
      <p:sp>
        <p:nvSpPr>
          <p:cNvPr id="5" name="Footer Placeholder 4">
            <a:extLst>
              <a:ext uri="{FF2B5EF4-FFF2-40B4-BE49-F238E27FC236}">
                <a16:creationId xmlns:a16="http://schemas.microsoft.com/office/drawing/2014/main" id="{30EDF2AC-715E-4996-AC7D-4FBB873FB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161EA4F-BAC0-48D2-B43C-DFEC666D3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99361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BFB3-9D9F-4536-A6B2-B270E195C22A}"/>
              </a:ext>
            </a:extLst>
          </p:cNvPr>
          <p:cNvSpPr>
            <a:spLocks noGrp="1"/>
          </p:cNvSpPr>
          <p:nvPr>
            <p:ph type="ctrTitle"/>
          </p:nvPr>
        </p:nvSpPr>
        <p:spPr/>
        <p:txBody>
          <a:bodyPr/>
          <a:lstStyle/>
          <a:p>
            <a:r>
              <a:rPr lang="en-US" dirty="0"/>
              <a:t>Demand Paging </a:t>
            </a:r>
            <a:endParaRPr lang="en-IN" dirty="0"/>
          </a:p>
        </p:txBody>
      </p:sp>
      <p:sp>
        <p:nvSpPr>
          <p:cNvPr id="3" name="Subtitle 2">
            <a:extLst>
              <a:ext uri="{FF2B5EF4-FFF2-40B4-BE49-F238E27FC236}">
                <a16:creationId xmlns:a16="http://schemas.microsoft.com/office/drawing/2014/main" id="{BBE2FDE3-D932-403D-99A8-08634410B7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6344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F599-F689-42B5-9D53-6111077F0A11}"/>
              </a:ext>
            </a:extLst>
          </p:cNvPr>
          <p:cNvSpPr>
            <a:spLocks noGrp="1"/>
          </p:cNvSpPr>
          <p:nvPr>
            <p:ph type="title"/>
          </p:nvPr>
        </p:nvSpPr>
        <p:spPr/>
        <p:txBody>
          <a:bodyPr/>
          <a:lstStyle/>
          <a:p>
            <a:r>
              <a:rPr lang="en-US" dirty="0"/>
              <a:t>Data Structures for Demand Paging</a:t>
            </a:r>
            <a:endParaRPr lang="en-IN" dirty="0"/>
          </a:p>
        </p:txBody>
      </p:sp>
      <p:sp>
        <p:nvSpPr>
          <p:cNvPr id="3" name="Content Placeholder 2">
            <a:extLst>
              <a:ext uri="{FF2B5EF4-FFF2-40B4-BE49-F238E27FC236}">
                <a16:creationId xmlns:a16="http://schemas.microsoft.com/office/drawing/2014/main" id="{9771529C-48B3-4D51-AB95-339A0E934F9C}"/>
              </a:ext>
            </a:extLst>
          </p:cNvPr>
          <p:cNvSpPr>
            <a:spLocks noGrp="1"/>
          </p:cNvSpPr>
          <p:nvPr>
            <p:ph idx="1"/>
          </p:nvPr>
        </p:nvSpPr>
        <p:spPr/>
        <p:txBody>
          <a:bodyPr>
            <a:normAutofit/>
          </a:bodyPr>
          <a:lstStyle/>
          <a:p>
            <a:r>
              <a:rPr lang="en-US" sz="2000" dirty="0"/>
              <a:t>Valid bit</a:t>
            </a:r>
          </a:p>
          <a:p>
            <a:pPr lvl="1"/>
            <a:r>
              <a:rPr lang="en-US" sz="1800" dirty="0"/>
              <a:t>The kernel turns on the valid bit to indicate that the contents of a page are legal, but the page reference is not necessarily illegal if the valid bit is off. </a:t>
            </a:r>
          </a:p>
          <a:p>
            <a:r>
              <a:rPr lang="en-US" sz="2000" dirty="0"/>
              <a:t>Reference bit</a:t>
            </a:r>
          </a:p>
          <a:p>
            <a:pPr lvl="1"/>
            <a:r>
              <a:rPr lang="en-US" sz="1800" dirty="0"/>
              <a:t>Whether a process recently referenced a page, </a:t>
            </a:r>
          </a:p>
          <a:p>
            <a:r>
              <a:rPr lang="en-US" sz="2000" dirty="0"/>
              <a:t>Modify bit </a:t>
            </a:r>
          </a:p>
          <a:p>
            <a:pPr lvl="1"/>
            <a:r>
              <a:rPr lang="en-US" sz="1800" dirty="0"/>
              <a:t>Whether a process recently modified the contents of a page.</a:t>
            </a:r>
          </a:p>
          <a:p>
            <a:r>
              <a:rPr lang="en-US" sz="2000" dirty="0"/>
              <a:t>Copy on write bit, </a:t>
            </a:r>
          </a:p>
          <a:p>
            <a:pPr lvl="1"/>
            <a:r>
              <a:rPr lang="en-US" sz="1800" dirty="0"/>
              <a:t>used in the fork system call, </a:t>
            </a:r>
          </a:p>
          <a:p>
            <a:pPr lvl="1"/>
            <a:r>
              <a:rPr lang="en-US" sz="1800" dirty="0"/>
              <a:t>Indicates that the kernel must create a new copy of the page when a process modifies its contents. </a:t>
            </a:r>
          </a:p>
          <a:p>
            <a:r>
              <a:rPr lang="en-US" sz="2000" dirty="0"/>
              <a:t>Age bits </a:t>
            </a:r>
          </a:p>
          <a:p>
            <a:pPr lvl="1"/>
            <a:r>
              <a:rPr lang="en-US" sz="1800" dirty="0"/>
              <a:t>kernel manipulates the age bits to indicate how long a page has been a member of the working set of a process. </a:t>
            </a:r>
            <a:endParaRPr lang="en-IN" sz="1800" dirty="0"/>
          </a:p>
        </p:txBody>
      </p:sp>
    </p:spTree>
    <p:extLst>
      <p:ext uri="{BB962C8B-B14F-4D97-AF65-F5344CB8AC3E}">
        <p14:creationId xmlns:p14="http://schemas.microsoft.com/office/powerpoint/2010/main" val="399592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89E1-D6A0-4447-8804-A489B27082B4}"/>
              </a:ext>
            </a:extLst>
          </p:cNvPr>
          <p:cNvSpPr>
            <a:spLocks noGrp="1"/>
          </p:cNvSpPr>
          <p:nvPr>
            <p:ph type="title"/>
          </p:nvPr>
        </p:nvSpPr>
        <p:spPr/>
        <p:txBody>
          <a:bodyPr/>
          <a:lstStyle/>
          <a:p>
            <a:r>
              <a:rPr lang="en-US" dirty="0"/>
              <a:t>Data Structures for Demand Paging</a:t>
            </a:r>
            <a:endParaRPr lang="en-IN" dirty="0"/>
          </a:p>
        </p:txBody>
      </p:sp>
      <p:sp>
        <p:nvSpPr>
          <p:cNvPr id="8" name="Content Placeholder 7">
            <a:extLst>
              <a:ext uri="{FF2B5EF4-FFF2-40B4-BE49-F238E27FC236}">
                <a16:creationId xmlns:a16="http://schemas.microsoft.com/office/drawing/2014/main" id="{68798DA2-8AA0-4939-BACC-152AD2A6BC3F}"/>
              </a:ext>
            </a:extLst>
          </p:cNvPr>
          <p:cNvSpPr>
            <a:spLocks noGrp="1"/>
          </p:cNvSpPr>
          <p:nvPr>
            <p:ph sz="half" idx="1"/>
          </p:nvPr>
        </p:nvSpPr>
        <p:spPr>
          <a:xfrm>
            <a:off x="838200" y="1825624"/>
            <a:ext cx="4698562" cy="4817771"/>
          </a:xfrm>
        </p:spPr>
        <p:txBody>
          <a:bodyPr>
            <a:normAutofit/>
          </a:bodyPr>
          <a:lstStyle/>
          <a:p>
            <a:pPr algn="just">
              <a:lnSpc>
                <a:spcPct val="100000"/>
              </a:lnSpc>
              <a:spcBef>
                <a:spcPts val="0"/>
              </a:spcBef>
            </a:pPr>
            <a:r>
              <a:rPr lang="en-US" sz="1800" dirty="0"/>
              <a:t>Each </a:t>
            </a:r>
            <a:r>
              <a:rPr lang="en-US" sz="1800" dirty="0">
                <a:solidFill>
                  <a:srgbClr val="C00000"/>
                </a:solidFill>
              </a:rPr>
              <a:t>page table entry </a:t>
            </a:r>
            <a:r>
              <a:rPr lang="en-US" sz="1800" dirty="0"/>
              <a:t>is associated with </a:t>
            </a:r>
            <a:r>
              <a:rPr lang="en-US" sz="1800" dirty="0">
                <a:solidFill>
                  <a:srgbClr val="C00000"/>
                </a:solidFill>
              </a:rPr>
              <a:t>a disk block descriptor</a:t>
            </a:r>
            <a:r>
              <a:rPr lang="en-US" sz="1800" dirty="0"/>
              <a:t>, which describes the disk copy of the virtual page. </a:t>
            </a:r>
          </a:p>
          <a:p>
            <a:pPr algn="just">
              <a:lnSpc>
                <a:spcPct val="100000"/>
              </a:lnSpc>
              <a:spcBef>
                <a:spcPts val="0"/>
              </a:spcBef>
            </a:pPr>
            <a:r>
              <a:rPr lang="en-US" sz="1800" dirty="0"/>
              <a:t>Processes that </a:t>
            </a:r>
            <a:r>
              <a:rPr lang="en-US" sz="1800" dirty="0">
                <a:solidFill>
                  <a:srgbClr val="C00000"/>
                </a:solidFill>
              </a:rPr>
              <a:t>share a region </a:t>
            </a:r>
            <a:r>
              <a:rPr lang="en-US" sz="1800" dirty="0"/>
              <a:t>therefore access </a:t>
            </a:r>
            <a:r>
              <a:rPr lang="en-US" sz="1800" dirty="0">
                <a:solidFill>
                  <a:srgbClr val="C00000"/>
                </a:solidFill>
              </a:rPr>
              <a:t>common page table </a:t>
            </a:r>
            <a:r>
              <a:rPr lang="en-US" sz="1800" dirty="0"/>
              <a:t>entries and disk block descriptors. </a:t>
            </a:r>
          </a:p>
          <a:p>
            <a:pPr algn="just">
              <a:lnSpc>
                <a:spcPct val="100000"/>
              </a:lnSpc>
              <a:spcBef>
                <a:spcPts val="0"/>
              </a:spcBef>
            </a:pPr>
            <a:r>
              <a:rPr lang="en-US" sz="1800" dirty="0"/>
              <a:t>The contents of a virtual page are either in a </a:t>
            </a:r>
            <a:r>
              <a:rPr lang="en-US" sz="1800" dirty="0">
                <a:solidFill>
                  <a:srgbClr val="C00000"/>
                </a:solidFill>
              </a:rPr>
              <a:t>particular block on a swap device, in an executable file, or not on a swap device</a:t>
            </a:r>
            <a:r>
              <a:rPr lang="en-US" sz="1800" dirty="0"/>
              <a:t>. </a:t>
            </a:r>
          </a:p>
          <a:p>
            <a:pPr lvl="1" algn="just">
              <a:lnSpc>
                <a:spcPct val="100000"/>
              </a:lnSpc>
              <a:spcBef>
                <a:spcPts val="0"/>
              </a:spcBef>
            </a:pPr>
            <a:r>
              <a:rPr lang="en-US" sz="1600" dirty="0"/>
              <a:t>If the page is on a </a:t>
            </a:r>
            <a:r>
              <a:rPr lang="en-US" sz="1600" dirty="0">
                <a:solidFill>
                  <a:srgbClr val="C00000"/>
                </a:solidFill>
              </a:rPr>
              <a:t>swap device</a:t>
            </a:r>
            <a:r>
              <a:rPr lang="en-US" sz="1600" dirty="0"/>
              <a:t>, the disk block descriptor contains the logical device number and block number containing the page contents. </a:t>
            </a:r>
          </a:p>
          <a:p>
            <a:pPr lvl="1" algn="just">
              <a:lnSpc>
                <a:spcPct val="100000"/>
              </a:lnSpc>
              <a:spcBef>
                <a:spcPts val="0"/>
              </a:spcBef>
            </a:pPr>
            <a:r>
              <a:rPr lang="en-US" sz="1600" dirty="0"/>
              <a:t>If the page is </a:t>
            </a:r>
            <a:r>
              <a:rPr lang="en-US" sz="1600" dirty="0">
                <a:solidFill>
                  <a:srgbClr val="C00000"/>
                </a:solidFill>
              </a:rPr>
              <a:t>contained in an executable file</a:t>
            </a:r>
            <a:r>
              <a:rPr lang="en-US" sz="1600" dirty="0"/>
              <a:t>, the disk block descriptor contains the logical block number in the file that contains the page; the kernel can quickly map this number into its disk address. </a:t>
            </a:r>
            <a:endParaRPr lang="en-IN" sz="1600" dirty="0"/>
          </a:p>
        </p:txBody>
      </p:sp>
      <p:pic>
        <p:nvPicPr>
          <p:cNvPr id="9" name="Content Placeholder 4">
            <a:extLst>
              <a:ext uri="{FF2B5EF4-FFF2-40B4-BE49-F238E27FC236}">
                <a16:creationId xmlns:a16="http://schemas.microsoft.com/office/drawing/2014/main" id="{BE751EEA-C296-4DE5-875D-182C1A794769}"/>
              </a:ext>
            </a:extLst>
          </p:cNvPr>
          <p:cNvPicPr>
            <a:picLocks noGrp="1" noChangeAspect="1"/>
          </p:cNvPicPr>
          <p:nvPr>
            <p:ph sz="half" idx="2"/>
          </p:nvPr>
        </p:nvPicPr>
        <p:blipFill>
          <a:blip r:embed="rId2"/>
          <a:stretch>
            <a:fillRect/>
          </a:stretch>
        </p:blipFill>
        <p:spPr>
          <a:xfrm>
            <a:off x="5957454" y="1398451"/>
            <a:ext cx="5172363" cy="5339008"/>
          </a:xfrm>
        </p:spPr>
      </p:pic>
    </p:spTree>
    <p:extLst>
      <p:ext uri="{BB962C8B-B14F-4D97-AF65-F5344CB8AC3E}">
        <p14:creationId xmlns:p14="http://schemas.microsoft.com/office/powerpoint/2010/main" val="144933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2074-A49F-4244-8601-50888A508E4E}"/>
              </a:ext>
            </a:extLst>
          </p:cNvPr>
          <p:cNvSpPr>
            <a:spLocks noGrp="1"/>
          </p:cNvSpPr>
          <p:nvPr>
            <p:ph type="title"/>
          </p:nvPr>
        </p:nvSpPr>
        <p:spPr/>
        <p:txBody>
          <a:bodyPr/>
          <a:lstStyle/>
          <a:p>
            <a:r>
              <a:rPr lang="en-US" dirty="0"/>
              <a:t>Data Structures for Demand Paging</a:t>
            </a:r>
            <a:endParaRPr lang="en-IN" dirty="0"/>
          </a:p>
        </p:txBody>
      </p:sp>
      <p:sp>
        <p:nvSpPr>
          <p:cNvPr id="3" name="Content Placeholder 2">
            <a:extLst>
              <a:ext uri="{FF2B5EF4-FFF2-40B4-BE49-F238E27FC236}">
                <a16:creationId xmlns:a16="http://schemas.microsoft.com/office/drawing/2014/main" id="{5382E908-6919-46C7-9DD8-6C4B6194E938}"/>
              </a:ext>
            </a:extLst>
          </p:cNvPr>
          <p:cNvSpPr>
            <a:spLocks noGrp="1"/>
          </p:cNvSpPr>
          <p:nvPr>
            <p:ph idx="1"/>
          </p:nvPr>
        </p:nvSpPr>
        <p:spPr/>
        <p:txBody>
          <a:bodyPr>
            <a:normAutofit/>
          </a:bodyPr>
          <a:lstStyle/>
          <a:p>
            <a:pPr algn="just"/>
            <a:r>
              <a:rPr lang="en-US" dirty="0"/>
              <a:t>The </a:t>
            </a:r>
            <a:r>
              <a:rPr lang="en-US" i="1" dirty="0" err="1"/>
              <a:t>pfdata</a:t>
            </a:r>
            <a:r>
              <a:rPr lang="en-US" dirty="0"/>
              <a:t> table describes each page of physical memory and is indexed by page number. The fields of an entry are</a:t>
            </a:r>
          </a:p>
          <a:p>
            <a:pPr lvl="1" algn="just"/>
            <a:r>
              <a:rPr lang="en-US" dirty="0"/>
              <a:t>The </a:t>
            </a:r>
            <a:r>
              <a:rPr lang="en-US" b="1" dirty="0"/>
              <a:t>page state</a:t>
            </a:r>
            <a:r>
              <a:rPr lang="en-US" dirty="0"/>
              <a:t>, indicating that the page is on a swap device or executable file</a:t>
            </a:r>
          </a:p>
          <a:p>
            <a:pPr lvl="1" algn="just"/>
            <a:r>
              <a:rPr lang="en-US" dirty="0"/>
              <a:t>The number of processes that reference the page. </a:t>
            </a:r>
          </a:p>
          <a:p>
            <a:pPr lvl="2" algn="just"/>
            <a:r>
              <a:rPr lang="en-US" sz="1800" dirty="0"/>
              <a:t>The </a:t>
            </a:r>
            <a:r>
              <a:rPr lang="en-US" sz="1800" b="1" dirty="0"/>
              <a:t>reference count </a:t>
            </a:r>
            <a:r>
              <a:rPr lang="en-US" sz="1800" dirty="0"/>
              <a:t>equals the number of valid page table entries that reference the page. </a:t>
            </a:r>
          </a:p>
          <a:p>
            <a:pPr lvl="2" algn="just"/>
            <a:r>
              <a:rPr lang="en-US" sz="1800" dirty="0"/>
              <a:t>It may differ from the number of processes that share regions containing the page.</a:t>
            </a:r>
          </a:p>
          <a:p>
            <a:pPr lvl="1" algn="just"/>
            <a:r>
              <a:rPr lang="en-US" dirty="0"/>
              <a:t>The logical device (swap or file system) and block number that contains a copy of the page.</a:t>
            </a:r>
          </a:p>
          <a:p>
            <a:pPr lvl="1" algn="just"/>
            <a:r>
              <a:rPr lang="en-US" b="1" dirty="0"/>
              <a:t>Pointers</a:t>
            </a:r>
            <a:r>
              <a:rPr lang="en-US" dirty="0"/>
              <a:t> to other </a:t>
            </a:r>
            <a:r>
              <a:rPr lang="en-US" i="1" dirty="0" err="1"/>
              <a:t>pfdata</a:t>
            </a:r>
            <a:r>
              <a:rPr lang="en-US" dirty="0"/>
              <a:t> table entries on a list of free pages and on a hash queue of pages.</a:t>
            </a:r>
            <a:endParaRPr lang="en-IN" dirty="0"/>
          </a:p>
        </p:txBody>
      </p:sp>
    </p:spTree>
    <p:extLst>
      <p:ext uri="{BB962C8B-B14F-4D97-AF65-F5344CB8AC3E}">
        <p14:creationId xmlns:p14="http://schemas.microsoft.com/office/powerpoint/2010/main" val="359781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533F-8414-40FE-A10F-9021BF9690B4}"/>
              </a:ext>
            </a:extLst>
          </p:cNvPr>
          <p:cNvSpPr>
            <a:spLocks noGrp="1"/>
          </p:cNvSpPr>
          <p:nvPr>
            <p:ph type="title"/>
          </p:nvPr>
        </p:nvSpPr>
        <p:spPr/>
        <p:txBody>
          <a:bodyPr/>
          <a:lstStyle/>
          <a:p>
            <a:r>
              <a:rPr lang="en-US" dirty="0"/>
              <a:t>Data Structures for Demand Paging</a:t>
            </a:r>
            <a:endParaRPr lang="en-IN" dirty="0"/>
          </a:p>
        </p:txBody>
      </p:sp>
      <p:sp>
        <p:nvSpPr>
          <p:cNvPr id="3" name="Content Placeholder 2">
            <a:extLst>
              <a:ext uri="{FF2B5EF4-FFF2-40B4-BE49-F238E27FC236}">
                <a16:creationId xmlns:a16="http://schemas.microsoft.com/office/drawing/2014/main" id="{4557E09D-4C5C-43F6-8A60-89C14B3DA08E}"/>
              </a:ext>
            </a:extLst>
          </p:cNvPr>
          <p:cNvSpPr>
            <a:spLocks noGrp="1"/>
          </p:cNvSpPr>
          <p:nvPr>
            <p:ph idx="1"/>
          </p:nvPr>
        </p:nvSpPr>
        <p:spPr/>
        <p:txBody>
          <a:bodyPr>
            <a:normAutofit fontScale="92500" lnSpcReduction="10000"/>
          </a:bodyPr>
          <a:lstStyle/>
          <a:p>
            <a:pPr algn="just"/>
            <a:r>
              <a:rPr lang="en-US" dirty="0"/>
              <a:t>The kernel links entries of the </a:t>
            </a:r>
            <a:r>
              <a:rPr lang="en-US" i="1" dirty="0" err="1"/>
              <a:t>pfdata</a:t>
            </a:r>
            <a:r>
              <a:rPr lang="en-US" dirty="0"/>
              <a:t> table onto a free list and a hashed list.</a:t>
            </a:r>
          </a:p>
          <a:p>
            <a:pPr algn="just"/>
            <a:r>
              <a:rPr lang="en-US" dirty="0"/>
              <a:t>Free list</a:t>
            </a:r>
          </a:p>
          <a:p>
            <a:pPr lvl="1" algn="just"/>
            <a:r>
              <a:rPr lang="en-US" dirty="0"/>
              <a:t>A cache of pages that are available for reassignment, </a:t>
            </a:r>
          </a:p>
          <a:p>
            <a:pPr lvl="1" algn="just"/>
            <a:r>
              <a:rPr lang="en-US" dirty="0"/>
              <a:t>A process may fault on an address and still find the corresponding page intact on the free-list. </a:t>
            </a:r>
          </a:p>
          <a:p>
            <a:pPr lvl="1" algn="just"/>
            <a:r>
              <a:rPr lang="en-US" dirty="0"/>
              <a:t>The free list thus allows the kernel to avoid unnecessary read operations from the swap device. </a:t>
            </a:r>
          </a:p>
          <a:p>
            <a:pPr lvl="1" algn="just"/>
            <a:r>
              <a:rPr lang="en-US" dirty="0"/>
              <a:t>The kernel allocates new pages from the list in least recently used order. </a:t>
            </a:r>
          </a:p>
          <a:p>
            <a:pPr lvl="1" algn="just"/>
            <a:r>
              <a:rPr lang="en-US" dirty="0"/>
              <a:t>The kernel also hashes the </a:t>
            </a:r>
            <a:r>
              <a:rPr lang="en-US" i="1" dirty="0" err="1"/>
              <a:t>pfdata</a:t>
            </a:r>
            <a:r>
              <a:rPr lang="en-US" dirty="0"/>
              <a:t> table entry according to its (swap) device number and block number. </a:t>
            </a:r>
          </a:p>
          <a:p>
            <a:pPr lvl="1" algn="just"/>
            <a:r>
              <a:rPr lang="en-US" b="1" dirty="0"/>
              <a:t>To assign a physical page to a region</a:t>
            </a:r>
            <a:r>
              <a:rPr lang="en-US" dirty="0"/>
              <a:t>, the kernel removes a free page frame entry from the head of the free list, updates its swap device and block numbers, and puts it onto the correct hash queue.</a:t>
            </a:r>
            <a:endParaRPr lang="en-IN" dirty="0"/>
          </a:p>
        </p:txBody>
      </p:sp>
    </p:spTree>
    <p:extLst>
      <p:ext uri="{BB962C8B-B14F-4D97-AF65-F5344CB8AC3E}">
        <p14:creationId xmlns:p14="http://schemas.microsoft.com/office/powerpoint/2010/main" val="406175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72C8-5912-47A3-9F07-686E6FB5B51B}"/>
              </a:ext>
            </a:extLst>
          </p:cNvPr>
          <p:cNvSpPr>
            <a:spLocks noGrp="1"/>
          </p:cNvSpPr>
          <p:nvPr>
            <p:ph type="title"/>
          </p:nvPr>
        </p:nvSpPr>
        <p:spPr/>
        <p:txBody>
          <a:bodyPr/>
          <a:lstStyle/>
          <a:p>
            <a:r>
              <a:rPr lang="en-US" dirty="0"/>
              <a:t>Data Structures for Demand Paging</a:t>
            </a:r>
            <a:endParaRPr lang="en-IN" dirty="0"/>
          </a:p>
        </p:txBody>
      </p:sp>
      <p:sp>
        <p:nvSpPr>
          <p:cNvPr id="3" name="Content Placeholder 2">
            <a:extLst>
              <a:ext uri="{FF2B5EF4-FFF2-40B4-BE49-F238E27FC236}">
                <a16:creationId xmlns:a16="http://schemas.microsoft.com/office/drawing/2014/main" id="{B6FB0433-1FBC-4B3D-A9DB-1003523A2B8C}"/>
              </a:ext>
            </a:extLst>
          </p:cNvPr>
          <p:cNvSpPr>
            <a:spLocks noGrp="1"/>
          </p:cNvSpPr>
          <p:nvPr>
            <p:ph idx="1"/>
          </p:nvPr>
        </p:nvSpPr>
        <p:spPr/>
        <p:txBody>
          <a:bodyPr/>
          <a:lstStyle/>
          <a:p>
            <a:pPr algn="just"/>
            <a:r>
              <a:rPr lang="en-US" dirty="0"/>
              <a:t>The </a:t>
            </a:r>
            <a:r>
              <a:rPr lang="en-US" b="1" dirty="0">
                <a:solidFill>
                  <a:srgbClr val="C00000"/>
                </a:solidFill>
              </a:rPr>
              <a:t>swap-use table </a:t>
            </a:r>
            <a:r>
              <a:rPr lang="en-US" dirty="0"/>
              <a:t>contains an entry for every page on a swap device. </a:t>
            </a:r>
          </a:p>
          <a:p>
            <a:pPr algn="just"/>
            <a:r>
              <a:rPr lang="en-US" dirty="0"/>
              <a:t>The entry consists of a reference count of how many page table entries point to a page on a swap device.</a:t>
            </a:r>
            <a:endParaRPr lang="en-IN" dirty="0"/>
          </a:p>
        </p:txBody>
      </p:sp>
    </p:spTree>
    <p:extLst>
      <p:ext uri="{BB962C8B-B14F-4D97-AF65-F5344CB8AC3E}">
        <p14:creationId xmlns:p14="http://schemas.microsoft.com/office/powerpoint/2010/main" val="3791624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4E90EE-E916-4D0F-AF0D-AED90744EDA9}"/>
              </a:ext>
            </a:extLst>
          </p:cNvPr>
          <p:cNvSpPr>
            <a:spLocks noGrp="1"/>
          </p:cNvSpPr>
          <p:nvPr>
            <p:ph type="title"/>
          </p:nvPr>
        </p:nvSpPr>
        <p:spPr/>
        <p:txBody>
          <a:bodyPr/>
          <a:lstStyle/>
          <a:p>
            <a:r>
              <a:rPr lang="en-US" dirty="0"/>
              <a:t>Data Structures for Demand Paging</a:t>
            </a:r>
            <a:endParaRPr lang="en-IN" dirty="0"/>
          </a:p>
        </p:txBody>
      </p:sp>
      <p:sp>
        <p:nvSpPr>
          <p:cNvPr id="10" name="Content Placeholder 9">
            <a:extLst>
              <a:ext uri="{FF2B5EF4-FFF2-40B4-BE49-F238E27FC236}">
                <a16:creationId xmlns:a16="http://schemas.microsoft.com/office/drawing/2014/main" id="{B9072887-ED14-4799-B426-D875BDE6BE59}"/>
              </a:ext>
            </a:extLst>
          </p:cNvPr>
          <p:cNvSpPr>
            <a:spLocks noGrp="1"/>
          </p:cNvSpPr>
          <p:nvPr>
            <p:ph sz="half" idx="1"/>
          </p:nvPr>
        </p:nvSpPr>
        <p:spPr/>
        <p:txBody>
          <a:bodyPr>
            <a:normAutofit/>
          </a:bodyPr>
          <a:lstStyle/>
          <a:p>
            <a:pPr algn="just"/>
            <a:r>
              <a:rPr lang="en-US" sz="2000" dirty="0"/>
              <a:t>Virtual address 1493K of a process maps into a page table entry that points to physical page 794</a:t>
            </a:r>
          </a:p>
          <a:p>
            <a:pPr algn="just"/>
            <a:r>
              <a:rPr lang="en-US" sz="2000" dirty="0"/>
              <a:t>The disk block descriptor for the page table entry shows that a copy of the page exists at disk block 2743 on swap device 1 </a:t>
            </a:r>
          </a:p>
          <a:p>
            <a:pPr algn="just"/>
            <a:r>
              <a:rPr lang="en-US" sz="2000" dirty="0"/>
              <a:t>The </a:t>
            </a:r>
            <a:r>
              <a:rPr lang="en-US" sz="2000" i="1" dirty="0" err="1"/>
              <a:t>pfdata</a:t>
            </a:r>
            <a:r>
              <a:rPr lang="en-US" sz="2000" i="1" dirty="0"/>
              <a:t> </a:t>
            </a:r>
            <a:r>
              <a:rPr lang="en-US" sz="2000" dirty="0"/>
              <a:t>table entry for physical page 794 also shows that a copy of the page exists at disk block 2743 on swap device 1, and its in-core reference count is 1</a:t>
            </a:r>
          </a:p>
          <a:p>
            <a:pPr algn="just"/>
            <a:r>
              <a:rPr lang="en-US" sz="2000" dirty="0"/>
              <a:t>The swap use count . for the virtual page is 1, meaning that one page table entry points to the swap copy</a:t>
            </a:r>
            <a:endParaRPr lang="en-IN" sz="2000" dirty="0"/>
          </a:p>
        </p:txBody>
      </p:sp>
      <p:pic>
        <p:nvPicPr>
          <p:cNvPr id="13" name="Content Placeholder 12">
            <a:extLst>
              <a:ext uri="{FF2B5EF4-FFF2-40B4-BE49-F238E27FC236}">
                <a16:creationId xmlns:a16="http://schemas.microsoft.com/office/drawing/2014/main" id="{E71A5C74-115B-451D-9786-0771B46B07A2}"/>
              </a:ext>
            </a:extLst>
          </p:cNvPr>
          <p:cNvPicPr>
            <a:picLocks noGrp="1" noChangeAspect="1"/>
          </p:cNvPicPr>
          <p:nvPr>
            <p:ph sz="half" idx="2"/>
          </p:nvPr>
        </p:nvPicPr>
        <p:blipFill>
          <a:blip r:embed="rId2"/>
          <a:stretch>
            <a:fillRect/>
          </a:stretch>
        </p:blipFill>
        <p:spPr>
          <a:xfrm>
            <a:off x="6172200" y="2208896"/>
            <a:ext cx="5181600" cy="3584795"/>
          </a:xfrm>
        </p:spPr>
      </p:pic>
    </p:spTree>
    <p:extLst>
      <p:ext uri="{BB962C8B-B14F-4D97-AF65-F5344CB8AC3E}">
        <p14:creationId xmlns:p14="http://schemas.microsoft.com/office/powerpoint/2010/main" val="428164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7C3E-9CD3-41F5-8704-303DCC236174}"/>
              </a:ext>
            </a:extLst>
          </p:cNvPr>
          <p:cNvSpPr>
            <a:spLocks noGrp="1"/>
          </p:cNvSpPr>
          <p:nvPr>
            <p:ph type="title"/>
          </p:nvPr>
        </p:nvSpPr>
        <p:spPr/>
        <p:txBody>
          <a:bodyPr/>
          <a:lstStyle/>
          <a:p>
            <a:r>
              <a:rPr lang="en-US" dirty="0"/>
              <a:t>Fork in a Paging System</a:t>
            </a:r>
            <a:endParaRPr lang="en-IN" dirty="0"/>
          </a:p>
        </p:txBody>
      </p:sp>
      <p:sp>
        <p:nvSpPr>
          <p:cNvPr id="5" name="Content Placeholder 4">
            <a:extLst>
              <a:ext uri="{FF2B5EF4-FFF2-40B4-BE49-F238E27FC236}">
                <a16:creationId xmlns:a16="http://schemas.microsoft.com/office/drawing/2014/main" id="{092C3344-13C7-41B1-B0CD-2AB02576D1F2}"/>
              </a:ext>
            </a:extLst>
          </p:cNvPr>
          <p:cNvSpPr>
            <a:spLocks noGrp="1"/>
          </p:cNvSpPr>
          <p:nvPr>
            <p:ph idx="1"/>
          </p:nvPr>
        </p:nvSpPr>
        <p:spPr/>
        <p:txBody>
          <a:bodyPr>
            <a:normAutofit fontScale="92500" lnSpcReduction="10000"/>
          </a:bodyPr>
          <a:lstStyle/>
          <a:p>
            <a:r>
              <a:rPr lang="en-US" dirty="0"/>
              <a:t>The kernel </a:t>
            </a:r>
            <a:r>
              <a:rPr lang="en-US" dirty="0">
                <a:solidFill>
                  <a:srgbClr val="C00000"/>
                </a:solidFill>
              </a:rPr>
              <a:t>duplicates</a:t>
            </a:r>
            <a:r>
              <a:rPr lang="en-US" dirty="0"/>
              <a:t> every region of the parent process during the fork system call and attaches it to the child process. </a:t>
            </a:r>
          </a:p>
          <a:p>
            <a:r>
              <a:rPr lang="en-US" dirty="0"/>
              <a:t>The kernel avoids copying the page by manipulating the region tables, page, table entries, and </a:t>
            </a:r>
            <a:r>
              <a:rPr lang="en-US" i="1" dirty="0" err="1"/>
              <a:t>pfdata</a:t>
            </a:r>
            <a:r>
              <a:rPr lang="en-US" i="1" dirty="0"/>
              <a:t> </a:t>
            </a:r>
            <a:r>
              <a:rPr lang="en-US" dirty="0"/>
              <a:t>table entries.</a:t>
            </a:r>
          </a:p>
          <a:p>
            <a:r>
              <a:rPr lang="en-US" dirty="0"/>
              <a:t>Increments the region reference count of shared regions</a:t>
            </a:r>
          </a:p>
          <a:p>
            <a:r>
              <a:rPr lang="en-US" dirty="0"/>
              <a:t>For private regions such as data and stack, allocates a new region table entry and page table </a:t>
            </a:r>
          </a:p>
          <a:p>
            <a:r>
              <a:rPr lang="en-US" dirty="0"/>
              <a:t>Examine each parent page table entry, </a:t>
            </a:r>
          </a:p>
          <a:p>
            <a:pPr lvl="1"/>
            <a:r>
              <a:rPr lang="en-US" dirty="0"/>
              <a:t>If a page is valid, increments the reference count in the </a:t>
            </a:r>
            <a:r>
              <a:rPr lang="en-US" i="1" dirty="0" err="1"/>
              <a:t>pfdata</a:t>
            </a:r>
            <a:r>
              <a:rPr lang="en-US" dirty="0"/>
              <a:t> table entry, indicating the number of processes that share the page via different regions</a:t>
            </a:r>
          </a:p>
          <a:p>
            <a:pPr lvl="1"/>
            <a:r>
              <a:rPr lang="en-US" dirty="0"/>
              <a:t>If the page exists on a swap device, it increments the swap-use table reference count for the page</a:t>
            </a:r>
            <a:endParaRPr lang="en-IN" dirty="0"/>
          </a:p>
        </p:txBody>
      </p:sp>
    </p:spTree>
    <p:extLst>
      <p:ext uri="{BB962C8B-B14F-4D97-AF65-F5344CB8AC3E}">
        <p14:creationId xmlns:p14="http://schemas.microsoft.com/office/powerpoint/2010/main" val="169876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6ABF16-B6F3-488A-9BD2-3DFFFC816E76}"/>
              </a:ext>
            </a:extLst>
          </p:cNvPr>
          <p:cNvSpPr>
            <a:spLocks noGrp="1"/>
          </p:cNvSpPr>
          <p:nvPr>
            <p:ph type="title"/>
          </p:nvPr>
        </p:nvSpPr>
        <p:spPr/>
        <p:txBody>
          <a:bodyPr/>
          <a:lstStyle/>
          <a:p>
            <a:r>
              <a:rPr lang="en-US" dirty="0"/>
              <a:t>Fork in a Paging System</a:t>
            </a:r>
            <a:endParaRPr lang="en-IN" dirty="0"/>
          </a:p>
        </p:txBody>
      </p:sp>
      <p:sp>
        <p:nvSpPr>
          <p:cNvPr id="6" name="Content Placeholder 5">
            <a:extLst>
              <a:ext uri="{FF2B5EF4-FFF2-40B4-BE49-F238E27FC236}">
                <a16:creationId xmlns:a16="http://schemas.microsoft.com/office/drawing/2014/main" id="{BE2F11AA-6378-4769-B5A3-FDA97F22F01C}"/>
              </a:ext>
            </a:extLst>
          </p:cNvPr>
          <p:cNvSpPr>
            <a:spLocks noGrp="1"/>
          </p:cNvSpPr>
          <p:nvPr>
            <p:ph idx="1"/>
          </p:nvPr>
        </p:nvSpPr>
        <p:spPr/>
        <p:txBody>
          <a:bodyPr/>
          <a:lstStyle/>
          <a:p>
            <a:r>
              <a:rPr lang="en-IN" dirty="0"/>
              <a:t>If a process writes on a shared page </a:t>
            </a:r>
          </a:p>
          <a:p>
            <a:pPr lvl="1"/>
            <a:r>
              <a:rPr lang="en-US" dirty="0"/>
              <a:t>The kernel copies the page so that each region has a private version. </a:t>
            </a:r>
          </a:p>
          <a:p>
            <a:pPr lvl="1"/>
            <a:r>
              <a:rPr lang="en-US" dirty="0"/>
              <a:t>To do this, the kernel turns on the "copy on write" bit for every page table entry in private regions of the parent and child processes during fork</a:t>
            </a:r>
          </a:p>
          <a:p>
            <a:pPr lvl="1"/>
            <a:r>
              <a:rPr lang="en-US" dirty="0"/>
              <a:t>If either process writes the page, it incurs a protection fault, </a:t>
            </a:r>
          </a:p>
          <a:p>
            <a:pPr lvl="1"/>
            <a:r>
              <a:rPr lang="en-US" dirty="0"/>
              <a:t>In handling the fault, the kernel makes a new copy of the page for the faulting process. </a:t>
            </a:r>
          </a:p>
          <a:p>
            <a:pPr lvl="1"/>
            <a:r>
              <a:rPr lang="en-US" dirty="0"/>
              <a:t>The physical copying of the page is thus deferred until a process really needs it</a:t>
            </a:r>
            <a:endParaRPr lang="en-IN" dirty="0"/>
          </a:p>
        </p:txBody>
      </p:sp>
    </p:spTree>
    <p:extLst>
      <p:ext uri="{BB962C8B-B14F-4D97-AF65-F5344CB8AC3E}">
        <p14:creationId xmlns:p14="http://schemas.microsoft.com/office/powerpoint/2010/main" val="1740234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2D26-B098-42BC-91CE-32065F37A83A}"/>
              </a:ext>
            </a:extLst>
          </p:cNvPr>
          <p:cNvSpPr>
            <a:spLocks noGrp="1"/>
          </p:cNvSpPr>
          <p:nvPr>
            <p:ph type="title"/>
          </p:nvPr>
        </p:nvSpPr>
        <p:spPr/>
        <p:txBody>
          <a:bodyPr/>
          <a:lstStyle/>
          <a:p>
            <a:r>
              <a:rPr lang="en-US" dirty="0"/>
              <a:t>Fork in a Paging System</a:t>
            </a:r>
            <a:endParaRPr lang="en-IN" dirty="0"/>
          </a:p>
        </p:txBody>
      </p:sp>
      <p:pic>
        <p:nvPicPr>
          <p:cNvPr id="5" name="Content Placeholder 4">
            <a:extLst>
              <a:ext uri="{FF2B5EF4-FFF2-40B4-BE49-F238E27FC236}">
                <a16:creationId xmlns:a16="http://schemas.microsoft.com/office/drawing/2014/main" id="{7523D7F6-6D11-4C0E-A629-625DF129F635}"/>
              </a:ext>
            </a:extLst>
          </p:cNvPr>
          <p:cNvPicPr>
            <a:picLocks noGrp="1" noChangeAspect="1"/>
          </p:cNvPicPr>
          <p:nvPr>
            <p:ph idx="1"/>
          </p:nvPr>
        </p:nvPicPr>
        <p:blipFill rotWithShape="1">
          <a:blip r:embed="rId2"/>
          <a:srcRect t="2710"/>
          <a:stretch/>
        </p:blipFill>
        <p:spPr>
          <a:xfrm>
            <a:off x="3662293" y="1533236"/>
            <a:ext cx="4867410" cy="5290128"/>
          </a:xfrm>
        </p:spPr>
      </p:pic>
      <p:sp>
        <p:nvSpPr>
          <p:cNvPr id="6" name="Oval 5">
            <a:extLst>
              <a:ext uri="{FF2B5EF4-FFF2-40B4-BE49-F238E27FC236}">
                <a16:creationId xmlns:a16="http://schemas.microsoft.com/office/drawing/2014/main" id="{A5E3CA12-9EFA-4F40-B945-F48DD3CDF19F}"/>
              </a:ext>
            </a:extLst>
          </p:cNvPr>
          <p:cNvSpPr/>
          <p:nvPr/>
        </p:nvSpPr>
        <p:spPr>
          <a:xfrm>
            <a:off x="3973945" y="2993996"/>
            <a:ext cx="1089370" cy="435004"/>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1B08288-FDAD-4626-81CB-20B39F712F31}"/>
              </a:ext>
            </a:extLst>
          </p:cNvPr>
          <p:cNvSpPr/>
          <p:nvPr/>
        </p:nvSpPr>
        <p:spPr>
          <a:xfrm>
            <a:off x="8820394" y="3611880"/>
            <a:ext cx="1988821" cy="701040"/>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of P1</a:t>
            </a:r>
            <a:endParaRPr lang="en-IN" dirty="0">
              <a:solidFill>
                <a:schemeClr val="tx1"/>
              </a:solidFill>
            </a:endParaRPr>
          </a:p>
        </p:txBody>
      </p:sp>
      <p:sp>
        <p:nvSpPr>
          <p:cNvPr id="8" name="Double Brace 7">
            <a:extLst>
              <a:ext uri="{FF2B5EF4-FFF2-40B4-BE49-F238E27FC236}">
                <a16:creationId xmlns:a16="http://schemas.microsoft.com/office/drawing/2014/main" id="{A885428E-4EC1-42B4-A2EF-355109030DD9}"/>
              </a:ext>
            </a:extLst>
          </p:cNvPr>
          <p:cNvSpPr/>
          <p:nvPr/>
        </p:nvSpPr>
        <p:spPr>
          <a:xfrm flipH="1">
            <a:off x="6625758" y="2877128"/>
            <a:ext cx="1962899" cy="2447636"/>
          </a:xfrm>
          <a:prstGeom prst="bracePair">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
        <p:nvSpPr>
          <p:cNvPr id="9" name="Oval 8">
            <a:extLst>
              <a:ext uri="{FF2B5EF4-FFF2-40B4-BE49-F238E27FC236}">
                <a16:creationId xmlns:a16="http://schemas.microsoft.com/office/drawing/2014/main" id="{B6BA404B-23C9-4D61-AAB5-E191DF5673DB}"/>
              </a:ext>
            </a:extLst>
          </p:cNvPr>
          <p:cNvSpPr/>
          <p:nvPr/>
        </p:nvSpPr>
        <p:spPr>
          <a:xfrm>
            <a:off x="6118562" y="5724871"/>
            <a:ext cx="1280161" cy="640080"/>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537A60F7-170C-4F9B-AAC4-E6EAC6F213FA}"/>
                  </a:ext>
                </a:extLst>
              </p14:cNvPr>
              <p14:cNvContentPartPr/>
              <p14:nvPr/>
            </p14:nvContentPartPr>
            <p14:xfrm>
              <a:off x="4305240" y="4889520"/>
              <a:ext cx="25920" cy="63720"/>
            </p14:xfrm>
          </p:contentPart>
        </mc:Choice>
        <mc:Fallback xmlns="">
          <p:pic>
            <p:nvPicPr>
              <p:cNvPr id="11" name="Ink 10">
                <a:extLst>
                  <a:ext uri="{FF2B5EF4-FFF2-40B4-BE49-F238E27FC236}">
                    <a16:creationId xmlns:a16="http://schemas.microsoft.com/office/drawing/2014/main" id="{537A60F7-170C-4F9B-AAC4-E6EAC6F213FA}"/>
                  </a:ext>
                </a:extLst>
              </p:cNvPr>
              <p:cNvPicPr/>
              <p:nvPr/>
            </p:nvPicPr>
            <p:blipFill>
              <a:blip r:embed="rId6"/>
              <a:stretch>
                <a:fillRect/>
              </a:stretch>
            </p:blipFill>
            <p:spPr>
              <a:xfrm>
                <a:off x="4295880" y="4880160"/>
                <a:ext cx="44640" cy="82440"/>
              </a:xfrm>
              <a:prstGeom prst="rect">
                <a:avLst/>
              </a:prstGeom>
            </p:spPr>
          </p:pic>
        </mc:Fallback>
      </mc:AlternateContent>
    </p:spTree>
    <p:extLst>
      <p:ext uri="{BB962C8B-B14F-4D97-AF65-F5344CB8AC3E}">
        <p14:creationId xmlns:p14="http://schemas.microsoft.com/office/powerpoint/2010/main" val="347797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CAD3-98B5-4A0F-8CBC-D93E6B0F1381}"/>
              </a:ext>
            </a:extLst>
          </p:cNvPr>
          <p:cNvSpPr>
            <a:spLocks noGrp="1"/>
          </p:cNvSpPr>
          <p:nvPr>
            <p:ph type="title"/>
          </p:nvPr>
        </p:nvSpPr>
        <p:spPr/>
        <p:txBody>
          <a:bodyPr/>
          <a:lstStyle/>
          <a:p>
            <a:r>
              <a:rPr lang="en-US" dirty="0"/>
              <a:t>Exec in a Paging System</a:t>
            </a:r>
            <a:endParaRPr lang="en-IN" dirty="0"/>
          </a:p>
        </p:txBody>
      </p:sp>
      <p:sp>
        <p:nvSpPr>
          <p:cNvPr id="3" name="Content Placeholder 2">
            <a:extLst>
              <a:ext uri="{FF2B5EF4-FFF2-40B4-BE49-F238E27FC236}">
                <a16:creationId xmlns:a16="http://schemas.microsoft.com/office/drawing/2014/main" id="{820043DA-0B75-4484-88F4-B0DA9FD0BF05}"/>
              </a:ext>
            </a:extLst>
          </p:cNvPr>
          <p:cNvSpPr>
            <a:spLocks noGrp="1"/>
          </p:cNvSpPr>
          <p:nvPr>
            <p:ph idx="1"/>
          </p:nvPr>
        </p:nvSpPr>
        <p:spPr/>
        <p:txBody>
          <a:bodyPr/>
          <a:lstStyle/>
          <a:p>
            <a:pPr algn="just"/>
            <a:r>
              <a:rPr lang="en-US" dirty="0"/>
              <a:t>The kernel reads the executable file into memory from the file system</a:t>
            </a:r>
          </a:p>
          <a:p>
            <a:pPr algn="just"/>
            <a:r>
              <a:rPr lang="en-US" dirty="0"/>
              <a:t>On a demand paged system, </a:t>
            </a:r>
          </a:p>
          <a:p>
            <a:pPr lvl="1" algn="just"/>
            <a:r>
              <a:rPr lang="en-US" dirty="0"/>
              <a:t>The executable file may be too large to fit in the available main memory. </a:t>
            </a:r>
          </a:p>
          <a:p>
            <a:pPr lvl="1" algn="just"/>
            <a:r>
              <a:rPr lang="en-US" dirty="0"/>
              <a:t>The kernel, therefore, does not preassign memory to the executable file but "faults" it in, assigning memory as needed. </a:t>
            </a:r>
          </a:p>
          <a:p>
            <a:pPr lvl="1" algn="just"/>
            <a:r>
              <a:rPr lang="en-US" dirty="0"/>
              <a:t>It first assigns the page tables and disk block descriptors for the executable file, marking the page table entries "demand fill" (for non-</a:t>
            </a:r>
            <a:r>
              <a:rPr lang="en-US" dirty="0" err="1"/>
              <a:t>bss</a:t>
            </a:r>
            <a:r>
              <a:rPr lang="en-US" dirty="0"/>
              <a:t> data) or "demand zero" (for </a:t>
            </a:r>
            <a:r>
              <a:rPr lang="en-US" dirty="0" err="1"/>
              <a:t>bss</a:t>
            </a:r>
            <a:r>
              <a:rPr lang="en-US" dirty="0"/>
              <a:t> data)</a:t>
            </a:r>
            <a:endParaRPr lang="en-IN" dirty="0"/>
          </a:p>
        </p:txBody>
      </p:sp>
    </p:spTree>
    <p:extLst>
      <p:ext uri="{BB962C8B-B14F-4D97-AF65-F5344CB8AC3E}">
        <p14:creationId xmlns:p14="http://schemas.microsoft.com/office/powerpoint/2010/main" val="41613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F5D1-5DE5-433B-A009-21B92594B285}"/>
              </a:ext>
            </a:extLst>
          </p:cNvPr>
          <p:cNvSpPr>
            <a:spLocks noGrp="1"/>
          </p:cNvSpPr>
          <p:nvPr>
            <p:ph type="title"/>
          </p:nvPr>
        </p:nvSpPr>
        <p:spPr/>
        <p:txBody>
          <a:bodyPr/>
          <a:lstStyle/>
          <a:p>
            <a:r>
              <a:rPr lang="en-US" dirty="0"/>
              <a:t>Demand paging</a:t>
            </a:r>
            <a:endParaRPr lang="en-IN" dirty="0"/>
          </a:p>
        </p:txBody>
      </p:sp>
      <p:sp>
        <p:nvSpPr>
          <p:cNvPr id="3" name="Content Placeholder 2">
            <a:extLst>
              <a:ext uri="{FF2B5EF4-FFF2-40B4-BE49-F238E27FC236}">
                <a16:creationId xmlns:a16="http://schemas.microsoft.com/office/drawing/2014/main" id="{AB14A901-4C84-4A02-9B0D-3F230D513741}"/>
              </a:ext>
            </a:extLst>
          </p:cNvPr>
          <p:cNvSpPr>
            <a:spLocks noGrp="1"/>
          </p:cNvSpPr>
          <p:nvPr>
            <p:ph idx="1"/>
          </p:nvPr>
        </p:nvSpPr>
        <p:spPr/>
        <p:txBody>
          <a:bodyPr>
            <a:normAutofit/>
          </a:bodyPr>
          <a:lstStyle/>
          <a:p>
            <a:pPr algn="just"/>
            <a:r>
              <a:rPr lang="en-US" sz="2400" dirty="0"/>
              <a:t>Problem: </a:t>
            </a:r>
          </a:p>
          <a:p>
            <a:pPr lvl="1" algn="just"/>
            <a:r>
              <a:rPr lang="en-US" sz="2000" dirty="0"/>
              <a:t>Can a machines that contain 1 or 2 megabytes of physical memory execute processes whose sizes are 4 or 5 megabytes?</a:t>
            </a:r>
          </a:p>
          <a:p>
            <a:pPr lvl="1" algn="just"/>
            <a:r>
              <a:rPr lang="en-US" sz="2000" dirty="0"/>
              <a:t>A process may not fit into physical memory, the kernel must load its relevant portions into memory dynamically and execute it even though other parts are not loaded.</a:t>
            </a:r>
          </a:p>
          <a:p>
            <a:pPr algn="just"/>
            <a:r>
              <a:rPr lang="en-US" sz="2400" dirty="0"/>
              <a:t>Solution: </a:t>
            </a:r>
          </a:p>
          <a:p>
            <a:pPr lvl="1" algn="just"/>
            <a:r>
              <a:rPr lang="en-US" sz="2000" dirty="0"/>
              <a:t>Demand paging systems</a:t>
            </a:r>
          </a:p>
          <a:p>
            <a:pPr lvl="1" algn="just"/>
            <a:r>
              <a:rPr lang="en-US" sz="2000" dirty="0"/>
              <a:t>The kernel still imposes a limit on the virtual size of a process, dependent on the amount of virtual memory the machine can address.</a:t>
            </a:r>
          </a:p>
          <a:p>
            <a:pPr algn="just"/>
            <a:endParaRPr lang="en-IN" sz="2400" dirty="0"/>
          </a:p>
        </p:txBody>
      </p:sp>
    </p:spTree>
    <p:extLst>
      <p:ext uri="{BB962C8B-B14F-4D97-AF65-F5344CB8AC3E}">
        <p14:creationId xmlns:p14="http://schemas.microsoft.com/office/powerpoint/2010/main" val="282150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29FD-47A5-4A5D-8D38-2EF3356F8302}"/>
              </a:ext>
            </a:extLst>
          </p:cNvPr>
          <p:cNvSpPr>
            <a:spLocks noGrp="1"/>
          </p:cNvSpPr>
          <p:nvPr>
            <p:ph type="title"/>
          </p:nvPr>
        </p:nvSpPr>
        <p:spPr/>
        <p:txBody>
          <a:bodyPr/>
          <a:lstStyle/>
          <a:p>
            <a:r>
              <a:rPr lang="en-US" dirty="0"/>
              <a:t>Exec in a Paging System</a:t>
            </a:r>
            <a:endParaRPr lang="en-IN" dirty="0"/>
          </a:p>
        </p:txBody>
      </p:sp>
      <p:sp>
        <p:nvSpPr>
          <p:cNvPr id="3" name="Content Placeholder 2">
            <a:extLst>
              <a:ext uri="{FF2B5EF4-FFF2-40B4-BE49-F238E27FC236}">
                <a16:creationId xmlns:a16="http://schemas.microsoft.com/office/drawing/2014/main" id="{E00D9250-1F9B-4F75-91D6-267D9FD725B2}"/>
              </a:ext>
            </a:extLst>
          </p:cNvPr>
          <p:cNvSpPr>
            <a:spLocks noGrp="1"/>
          </p:cNvSpPr>
          <p:nvPr>
            <p:ph idx="1"/>
          </p:nvPr>
        </p:nvSpPr>
        <p:spPr/>
        <p:txBody>
          <a:bodyPr/>
          <a:lstStyle/>
          <a:p>
            <a:pPr algn="just"/>
            <a:r>
              <a:rPr lang="en-US" dirty="0"/>
              <a:t>The fault handler notes whether the page is </a:t>
            </a:r>
          </a:p>
          <a:p>
            <a:pPr lvl="1" algn="just"/>
            <a:r>
              <a:rPr lang="en-US" dirty="0"/>
              <a:t>“demand fill ”: its contents will immediately be overwritten with the contents of the, executable file so it need not be cleared, </a:t>
            </a:r>
          </a:p>
          <a:p>
            <a:pPr lvl="1" algn="just"/>
            <a:r>
              <a:rPr lang="en-US" dirty="0"/>
              <a:t>“demand zero”: its contents should be cleared. </a:t>
            </a:r>
          </a:p>
          <a:p>
            <a:pPr algn="just"/>
            <a:r>
              <a:rPr lang="en-US" dirty="0"/>
              <a:t>If the process cannot fit into memory, the </a:t>
            </a:r>
            <a:r>
              <a:rPr lang="en-US" i="1" dirty="0"/>
              <a:t>page-stealer process </a:t>
            </a:r>
            <a:r>
              <a:rPr lang="en-US" dirty="0"/>
              <a:t>periodically swaps pages from memory, making room for the incoming file.</a:t>
            </a:r>
            <a:endParaRPr lang="en-IN" dirty="0"/>
          </a:p>
        </p:txBody>
      </p:sp>
    </p:spTree>
    <p:extLst>
      <p:ext uri="{BB962C8B-B14F-4D97-AF65-F5344CB8AC3E}">
        <p14:creationId xmlns:p14="http://schemas.microsoft.com/office/powerpoint/2010/main" val="58162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F1EE-B816-46EC-93F8-3DA0E87126A6}"/>
              </a:ext>
            </a:extLst>
          </p:cNvPr>
          <p:cNvSpPr>
            <a:spLocks noGrp="1"/>
          </p:cNvSpPr>
          <p:nvPr>
            <p:ph type="title"/>
          </p:nvPr>
        </p:nvSpPr>
        <p:spPr/>
        <p:txBody>
          <a:bodyPr/>
          <a:lstStyle/>
          <a:p>
            <a:r>
              <a:rPr lang="en-US" dirty="0"/>
              <a:t>Exec in a Paging System</a:t>
            </a:r>
            <a:endParaRPr lang="en-IN" dirty="0"/>
          </a:p>
        </p:txBody>
      </p:sp>
      <p:sp>
        <p:nvSpPr>
          <p:cNvPr id="3" name="Content Placeholder 2">
            <a:extLst>
              <a:ext uri="{FF2B5EF4-FFF2-40B4-BE49-F238E27FC236}">
                <a16:creationId xmlns:a16="http://schemas.microsoft.com/office/drawing/2014/main" id="{64C0C6E0-5C8F-424F-A748-3566C787D8C0}"/>
              </a:ext>
            </a:extLst>
          </p:cNvPr>
          <p:cNvSpPr>
            <a:spLocks noGrp="1"/>
          </p:cNvSpPr>
          <p:nvPr>
            <p:ph idx="1"/>
          </p:nvPr>
        </p:nvSpPr>
        <p:spPr/>
        <p:txBody>
          <a:bodyPr>
            <a:normAutofit/>
          </a:bodyPr>
          <a:lstStyle/>
          <a:p>
            <a:r>
              <a:rPr lang="en-US" dirty="0"/>
              <a:t>Inefficiencies:</a:t>
            </a:r>
          </a:p>
          <a:p>
            <a:pPr lvl="1"/>
            <a:r>
              <a:rPr lang="en-US" dirty="0"/>
              <a:t>First, a process incurs a page fault when reading each page of the executable file, even though it may never access the page. </a:t>
            </a:r>
          </a:p>
          <a:p>
            <a:pPr lvl="1"/>
            <a:r>
              <a:rPr lang="en-US" dirty="0"/>
              <a:t>Second, the page stealer may swap pages from memory before the exec is done, resulting in two extra swap operations per page if the process needs the page early. </a:t>
            </a:r>
          </a:p>
          <a:p>
            <a:endParaRPr lang="en-US" dirty="0"/>
          </a:p>
          <a:p>
            <a:r>
              <a:rPr lang="en-US" dirty="0"/>
              <a:t>To make exec more efficient, the kernel can demand page directly from the executable file if the data is properly aligned, as indicated by a special magic number. </a:t>
            </a:r>
            <a:endParaRPr lang="en-IN" dirty="0"/>
          </a:p>
        </p:txBody>
      </p:sp>
    </p:spTree>
    <p:extLst>
      <p:ext uri="{BB962C8B-B14F-4D97-AF65-F5344CB8AC3E}">
        <p14:creationId xmlns:p14="http://schemas.microsoft.com/office/powerpoint/2010/main" val="406935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04A1-C974-4F7D-9E21-FE448D7B39D6}"/>
              </a:ext>
            </a:extLst>
          </p:cNvPr>
          <p:cNvSpPr>
            <a:spLocks noGrp="1"/>
          </p:cNvSpPr>
          <p:nvPr>
            <p:ph type="title"/>
          </p:nvPr>
        </p:nvSpPr>
        <p:spPr/>
        <p:txBody>
          <a:bodyPr/>
          <a:lstStyle/>
          <a:p>
            <a:r>
              <a:rPr lang="en-IN" dirty="0"/>
              <a:t>The Page-Stealer Process</a:t>
            </a:r>
          </a:p>
        </p:txBody>
      </p:sp>
      <p:sp>
        <p:nvSpPr>
          <p:cNvPr id="3" name="Content Placeholder 2">
            <a:extLst>
              <a:ext uri="{FF2B5EF4-FFF2-40B4-BE49-F238E27FC236}">
                <a16:creationId xmlns:a16="http://schemas.microsoft.com/office/drawing/2014/main" id="{25669671-319E-495B-87C8-8FEF920B2893}"/>
              </a:ext>
            </a:extLst>
          </p:cNvPr>
          <p:cNvSpPr>
            <a:spLocks noGrp="1"/>
          </p:cNvSpPr>
          <p:nvPr>
            <p:ph idx="1"/>
          </p:nvPr>
        </p:nvSpPr>
        <p:spPr/>
        <p:txBody>
          <a:bodyPr>
            <a:normAutofit lnSpcReduction="10000"/>
          </a:bodyPr>
          <a:lstStyle/>
          <a:p>
            <a:pPr algn="just"/>
            <a:r>
              <a:rPr lang="en-US" dirty="0"/>
              <a:t>A kernel process </a:t>
            </a:r>
          </a:p>
          <a:p>
            <a:pPr algn="just"/>
            <a:r>
              <a:rPr lang="en-US" dirty="0"/>
              <a:t>Swaps out memory pages that are no longer part of the working set of a process.</a:t>
            </a:r>
          </a:p>
          <a:p>
            <a:pPr algn="just"/>
            <a:r>
              <a:rPr lang="en-US" dirty="0"/>
              <a:t>The kernel creates during system initialization and invokes it throughout the lifetime of the system </a:t>
            </a:r>
            <a:r>
              <a:rPr lang="en-US" b="1" dirty="0"/>
              <a:t>when low on free pages</a:t>
            </a:r>
            <a:r>
              <a:rPr lang="en-US" dirty="0"/>
              <a:t>.</a:t>
            </a:r>
          </a:p>
          <a:p>
            <a:pPr algn="just"/>
            <a:r>
              <a:rPr lang="en-US" dirty="0"/>
              <a:t>Examines every active, unlocked region, skipping locked regions in the expectation of examining them during its next pass through the region list, and increments the age field of all valid pages. </a:t>
            </a:r>
          </a:p>
          <a:p>
            <a:pPr algn="just"/>
            <a:r>
              <a:rPr lang="en-US" dirty="0"/>
              <a:t>The kernel locks a region when a process faults on a page in the region, so that the page stealer cannot steal the page being faulted in.</a:t>
            </a:r>
            <a:endParaRPr lang="en-IN" dirty="0"/>
          </a:p>
        </p:txBody>
      </p:sp>
    </p:spTree>
    <p:extLst>
      <p:ext uri="{BB962C8B-B14F-4D97-AF65-F5344CB8AC3E}">
        <p14:creationId xmlns:p14="http://schemas.microsoft.com/office/powerpoint/2010/main" val="214294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sp>
        <p:nvSpPr>
          <p:cNvPr id="3" name="Content Placeholder 2">
            <a:extLst>
              <a:ext uri="{FF2B5EF4-FFF2-40B4-BE49-F238E27FC236}">
                <a16:creationId xmlns:a16="http://schemas.microsoft.com/office/drawing/2014/main" id="{B03B0693-94C1-4BA0-90E0-54DB1E6D2AFB}"/>
              </a:ext>
            </a:extLst>
          </p:cNvPr>
          <p:cNvSpPr>
            <a:spLocks noGrp="1"/>
          </p:cNvSpPr>
          <p:nvPr>
            <p:ph idx="1"/>
          </p:nvPr>
        </p:nvSpPr>
        <p:spPr/>
        <p:txBody>
          <a:bodyPr>
            <a:normAutofit/>
          </a:bodyPr>
          <a:lstStyle/>
          <a:p>
            <a:pPr algn="just"/>
            <a:r>
              <a:rPr lang="en-IN" dirty="0"/>
              <a:t>Two paging states </a:t>
            </a:r>
          </a:p>
          <a:p>
            <a:pPr lvl="1" algn="just"/>
            <a:r>
              <a:rPr lang="en-US" dirty="0"/>
              <a:t>The page is aging and is not yet eligible for swapping, or</a:t>
            </a:r>
          </a:p>
          <a:p>
            <a:pPr lvl="1" algn="just"/>
            <a:r>
              <a:rPr lang="en-US" dirty="0"/>
              <a:t>The page is eligible for swapping and is available for reassignment to other virtual pages.</a:t>
            </a:r>
          </a:p>
          <a:p>
            <a:pPr lvl="1" algn="just"/>
            <a:endParaRPr lang="en-US" dirty="0"/>
          </a:p>
          <a:p>
            <a:pPr algn="just"/>
            <a:r>
              <a:rPr lang="en-US" dirty="0"/>
              <a:t>The first state indicates that a process recently accessed the page, and the page is therefore in its working set. </a:t>
            </a:r>
          </a:p>
          <a:p>
            <a:pPr lvl="1" algn="just"/>
            <a:r>
              <a:rPr lang="en-US" dirty="0"/>
              <a:t>Reference bit</a:t>
            </a:r>
          </a:p>
          <a:p>
            <a:pPr lvl="1" algn="just"/>
            <a:endParaRPr lang="en-US" dirty="0"/>
          </a:p>
          <a:p>
            <a:pPr lvl="1" algn="just"/>
            <a:endParaRPr lang="en-IN" dirty="0"/>
          </a:p>
        </p:txBody>
      </p:sp>
    </p:spTree>
    <p:extLst>
      <p:ext uri="{BB962C8B-B14F-4D97-AF65-F5344CB8AC3E}">
        <p14:creationId xmlns:p14="http://schemas.microsoft.com/office/powerpoint/2010/main" val="335135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pic>
        <p:nvPicPr>
          <p:cNvPr id="5" name="Content Placeholder 4">
            <a:extLst>
              <a:ext uri="{FF2B5EF4-FFF2-40B4-BE49-F238E27FC236}">
                <a16:creationId xmlns:a16="http://schemas.microsoft.com/office/drawing/2014/main" id="{10D23F01-6FAB-4780-96AD-A9FE8FE4C12C}"/>
              </a:ext>
            </a:extLst>
          </p:cNvPr>
          <p:cNvPicPr>
            <a:picLocks noGrp="1" noChangeAspect="1"/>
          </p:cNvPicPr>
          <p:nvPr>
            <p:ph sz="half" idx="1"/>
          </p:nvPr>
        </p:nvPicPr>
        <p:blipFill>
          <a:blip r:embed="rId2"/>
          <a:stretch>
            <a:fillRect/>
          </a:stretch>
        </p:blipFill>
        <p:spPr>
          <a:xfrm>
            <a:off x="838200" y="2365593"/>
            <a:ext cx="5181600" cy="3271402"/>
          </a:xfrm>
        </p:spPr>
      </p:pic>
      <p:sp>
        <p:nvSpPr>
          <p:cNvPr id="6" name="Content Placeholder 5">
            <a:extLst>
              <a:ext uri="{FF2B5EF4-FFF2-40B4-BE49-F238E27FC236}">
                <a16:creationId xmlns:a16="http://schemas.microsoft.com/office/drawing/2014/main" id="{6585894E-5C5D-4D12-A361-0673728EA1B7}"/>
              </a:ext>
            </a:extLst>
          </p:cNvPr>
          <p:cNvSpPr>
            <a:spLocks noGrp="1"/>
          </p:cNvSpPr>
          <p:nvPr>
            <p:ph sz="half" idx="2"/>
          </p:nvPr>
        </p:nvSpPr>
        <p:spPr/>
        <p:txBody>
          <a:bodyPr/>
          <a:lstStyle/>
          <a:p>
            <a:pPr algn="just"/>
            <a:r>
              <a:rPr lang="en-US" dirty="0"/>
              <a:t>The page stealer turns off the reference bit for such pages but remembers how many examinations have passed since the page was last referenced.</a:t>
            </a:r>
          </a:p>
          <a:p>
            <a:pPr algn="just"/>
            <a:r>
              <a:rPr lang="en-US" dirty="0"/>
              <a:t>When the number exceeds a</a:t>
            </a:r>
            <a:br>
              <a:rPr lang="en-US" dirty="0"/>
            </a:br>
            <a:r>
              <a:rPr lang="en-US" b="1" dirty="0"/>
              <a:t>threshold</a:t>
            </a:r>
            <a:r>
              <a:rPr lang="en-US" dirty="0"/>
              <a:t> value, the kernel puts the page into the second state, </a:t>
            </a:r>
            <a:r>
              <a:rPr lang="en-US" dirty="0">
                <a:solidFill>
                  <a:schemeClr val="accent2">
                    <a:lumMod val="50000"/>
                  </a:schemeClr>
                </a:solidFill>
              </a:rPr>
              <a:t>ready to be swapped</a:t>
            </a:r>
            <a:r>
              <a:rPr lang="en-US" dirty="0"/>
              <a:t>.</a:t>
            </a:r>
            <a:endParaRPr lang="en-IN" dirty="0"/>
          </a:p>
        </p:txBody>
      </p:sp>
      <p:sp>
        <p:nvSpPr>
          <p:cNvPr id="10" name="TextBox 9">
            <a:extLst>
              <a:ext uri="{FF2B5EF4-FFF2-40B4-BE49-F238E27FC236}">
                <a16:creationId xmlns:a16="http://schemas.microsoft.com/office/drawing/2014/main" id="{6C6FFC9C-F9D2-4D03-9FCC-441089AEC379}"/>
              </a:ext>
            </a:extLst>
          </p:cNvPr>
          <p:cNvSpPr txBox="1"/>
          <p:nvPr/>
        </p:nvSpPr>
        <p:spPr>
          <a:xfrm>
            <a:off x="1066800" y="6203415"/>
            <a:ext cx="10942320" cy="369332"/>
          </a:xfrm>
          <a:prstGeom prst="rect">
            <a:avLst/>
          </a:prstGeom>
          <a:noFill/>
        </p:spPr>
        <p:txBody>
          <a:bodyPr wrap="square">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The maximum period that a page can age before it is eligible to be swapped is implementation dependent,</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031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pic>
        <p:nvPicPr>
          <p:cNvPr id="5" name="Content Placeholder 4">
            <a:extLst>
              <a:ext uri="{FF2B5EF4-FFF2-40B4-BE49-F238E27FC236}">
                <a16:creationId xmlns:a16="http://schemas.microsoft.com/office/drawing/2014/main" id="{93787546-4367-4D5E-B8B8-057EB6626591}"/>
              </a:ext>
            </a:extLst>
          </p:cNvPr>
          <p:cNvPicPr>
            <a:picLocks noGrp="1" noChangeAspect="1"/>
          </p:cNvPicPr>
          <p:nvPr>
            <p:ph sz="half" idx="1"/>
          </p:nvPr>
        </p:nvPicPr>
        <p:blipFill>
          <a:blip r:embed="rId2"/>
          <a:stretch>
            <a:fillRect/>
          </a:stretch>
        </p:blipFill>
        <p:spPr>
          <a:xfrm>
            <a:off x="1691293" y="1388107"/>
            <a:ext cx="3619616" cy="5226373"/>
          </a:xfrm>
        </p:spPr>
      </p:pic>
      <p:sp>
        <p:nvSpPr>
          <p:cNvPr id="9" name="Content Placeholder 8">
            <a:extLst>
              <a:ext uri="{FF2B5EF4-FFF2-40B4-BE49-F238E27FC236}">
                <a16:creationId xmlns:a16="http://schemas.microsoft.com/office/drawing/2014/main" id="{385A675D-0BDC-48FD-8A9B-C8C7B35C1F2D}"/>
              </a:ext>
            </a:extLst>
          </p:cNvPr>
          <p:cNvSpPr>
            <a:spLocks noGrp="1"/>
          </p:cNvSpPr>
          <p:nvPr>
            <p:ph sz="half" idx="2"/>
          </p:nvPr>
        </p:nvSpPr>
        <p:spPr/>
        <p:txBody>
          <a:bodyPr/>
          <a:lstStyle/>
          <a:p>
            <a:pPr algn="just"/>
            <a:r>
              <a:rPr lang="en-US" dirty="0"/>
              <a:t>The interaction between processes accessing a page and examinations by the page stealer</a:t>
            </a:r>
            <a:endParaRPr lang="en-IN" dirty="0"/>
          </a:p>
        </p:txBody>
      </p:sp>
    </p:spTree>
    <p:extLst>
      <p:ext uri="{BB962C8B-B14F-4D97-AF65-F5344CB8AC3E}">
        <p14:creationId xmlns:p14="http://schemas.microsoft.com/office/powerpoint/2010/main" val="4261230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sp>
        <p:nvSpPr>
          <p:cNvPr id="3" name="Content Placeholder 2">
            <a:extLst>
              <a:ext uri="{FF2B5EF4-FFF2-40B4-BE49-F238E27FC236}">
                <a16:creationId xmlns:a16="http://schemas.microsoft.com/office/drawing/2014/main" id="{B03B0693-94C1-4BA0-90E0-54DB1E6D2AFB}"/>
              </a:ext>
            </a:extLst>
          </p:cNvPr>
          <p:cNvSpPr>
            <a:spLocks noGrp="1"/>
          </p:cNvSpPr>
          <p:nvPr>
            <p:ph idx="1"/>
          </p:nvPr>
        </p:nvSpPr>
        <p:spPr/>
        <p:txBody>
          <a:bodyPr>
            <a:normAutofit lnSpcReduction="10000"/>
          </a:bodyPr>
          <a:lstStyle/>
          <a:p>
            <a:pPr algn="just"/>
            <a:r>
              <a:rPr lang="en-US" dirty="0"/>
              <a:t>Two or more processes share a region ?</a:t>
            </a:r>
          </a:p>
          <a:p>
            <a:pPr algn="just"/>
            <a:r>
              <a:rPr lang="en-US" dirty="0"/>
              <a:t>Processes update the reference bits of the same set of page table entries. </a:t>
            </a:r>
          </a:p>
          <a:p>
            <a:pPr algn="just"/>
            <a:r>
              <a:rPr lang="en-US" dirty="0"/>
              <a:t>Pages can be part of the working set of more than one process</a:t>
            </a:r>
          </a:p>
          <a:p>
            <a:pPr algn="just"/>
            <a:r>
              <a:rPr lang="en-US" dirty="0"/>
              <a:t>If a page is part of the working set of </a:t>
            </a:r>
            <a:r>
              <a:rPr lang="en-US" b="1" dirty="0"/>
              <a:t>any process</a:t>
            </a:r>
            <a:r>
              <a:rPr lang="en-US" dirty="0"/>
              <a:t>, it </a:t>
            </a:r>
            <a:r>
              <a:rPr lang="en-US" b="1" dirty="0"/>
              <a:t>remains</a:t>
            </a:r>
            <a:r>
              <a:rPr lang="en-US" dirty="0"/>
              <a:t> in memory; </a:t>
            </a:r>
          </a:p>
          <a:p>
            <a:pPr algn="just"/>
            <a:r>
              <a:rPr lang="en-US" dirty="0"/>
              <a:t>If it is not part of the working set of any process, it is eligible for swapping. </a:t>
            </a:r>
          </a:p>
          <a:p>
            <a:pPr algn="just"/>
            <a:r>
              <a:rPr lang="en-US" dirty="0"/>
              <a:t>The page stealer does not attempt to swap out equal numbers of pages from all active regions.</a:t>
            </a:r>
            <a:endParaRPr lang="en-IN" dirty="0"/>
          </a:p>
        </p:txBody>
      </p:sp>
    </p:spTree>
    <p:extLst>
      <p:ext uri="{BB962C8B-B14F-4D97-AF65-F5344CB8AC3E}">
        <p14:creationId xmlns:p14="http://schemas.microsoft.com/office/powerpoint/2010/main" val="48040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sp>
        <p:nvSpPr>
          <p:cNvPr id="3" name="Content Placeholder 2">
            <a:extLst>
              <a:ext uri="{FF2B5EF4-FFF2-40B4-BE49-F238E27FC236}">
                <a16:creationId xmlns:a16="http://schemas.microsoft.com/office/drawing/2014/main" id="{B03B0693-94C1-4BA0-90E0-54DB1E6D2AFB}"/>
              </a:ext>
            </a:extLst>
          </p:cNvPr>
          <p:cNvSpPr>
            <a:spLocks noGrp="1"/>
          </p:cNvSpPr>
          <p:nvPr>
            <p:ph idx="1"/>
          </p:nvPr>
        </p:nvSpPr>
        <p:spPr/>
        <p:txBody>
          <a:bodyPr/>
          <a:lstStyle/>
          <a:p>
            <a:r>
              <a:rPr lang="en-US" dirty="0"/>
              <a:t>Kernel wakes up the page stealer when the available free memory in the system is below</a:t>
            </a:r>
            <a:r>
              <a:rPr lang="en-IN" dirty="0"/>
              <a:t> </a:t>
            </a:r>
            <a:r>
              <a:rPr lang="en-IN" b="1" dirty="0"/>
              <a:t>a low-water mark</a:t>
            </a:r>
          </a:p>
          <a:p>
            <a:r>
              <a:rPr lang="en-US" dirty="0"/>
              <a:t>Swaps out pages until the available free memory in the system exceeds </a:t>
            </a:r>
            <a:r>
              <a:rPr lang="en-US" b="1" dirty="0"/>
              <a:t>a high-water mark</a:t>
            </a:r>
          </a:p>
          <a:p>
            <a:r>
              <a:rPr lang="en-US" dirty="0"/>
              <a:t>Why low- and high-water mark??</a:t>
            </a:r>
          </a:p>
          <a:p>
            <a:r>
              <a:rPr lang="en-US" dirty="0"/>
              <a:t>To reduces </a:t>
            </a:r>
            <a:r>
              <a:rPr lang="en-US" b="1" dirty="0"/>
              <a:t>thrashing</a:t>
            </a:r>
            <a:endParaRPr lang="en-IN" b="1" dirty="0"/>
          </a:p>
        </p:txBody>
      </p:sp>
    </p:spTree>
    <p:extLst>
      <p:ext uri="{BB962C8B-B14F-4D97-AF65-F5344CB8AC3E}">
        <p14:creationId xmlns:p14="http://schemas.microsoft.com/office/powerpoint/2010/main" val="350622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sp>
        <p:nvSpPr>
          <p:cNvPr id="6" name="Content Placeholder 5">
            <a:extLst>
              <a:ext uri="{FF2B5EF4-FFF2-40B4-BE49-F238E27FC236}">
                <a16:creationId xmlns:a16="http://schemas.microsoft.com/office/drawing/2014/main" id="{EBB0B7BA-FAFF-4256-B2CE-E52169DCC0E0}"/>
              </a:ext>
            </a:extLst>
          </p:cNvPr>
          <p:cNvSpPr>
            <a:spLocks noGrp="1"/>
          </p:cNvSpPr>
          <p:nvPr>
            <p:ph sz="half" idx="2"/>
          </p:nvPr>
        </p:nvSpPr>
        <p:spPr/>
        <p:txBody>
          <a:bodyPr/>
          <a:lstStyle/>
          <a:p>
            <a:r>
              <a:rPr lang="en-US" dirty="0"/>
              <a:t>Thrashing </a:t>
            </a:r>
          </a:p>
          <a:p>
            <a:pPr lvl="1"/>
            <a:r>
              <a:rPr lang="en-US" dirty="0"/>
              <a:t>A condition or a situation when the system is spending a major portion of its time in servicing the page faults, but the actual processing done is very negligible.</a:t>
            </a:r>
            <a:endParaRPr lang="en-IN" dirty="0"/>
          </a:p>
        </p:txBody>
      </p:sp>
      <p:pic>
        <p:nvPicPr>
          <p:cNvPr id="9" name="Content Placeholder 8">
            <a:extLst>
              <a:ext uri="{FF2B5EF4-FFF2-40B4-BE49-F238E27FC236}">
                <a16:creationId xmlns:a16="http://schemas.microsoft.com/office/drawing/2014/main" id="{571BC6A6-840E-4A60-B8B0-5146F2F25F75}"/>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Layer>
                </a14:imgProps>
              </a:ext>
            </a:extLst>
          </a:blip>
          <a:stretch>
            <a:fillRect/>
          </a:stretch>
        </p:blipFill>
        <p:spPr>
          <a:xfrm>
            <a:off x="1409700" y="2301081"/>
            <a:ext cx="4038600" cy="3400425"/>
          </a:xfrm>
          <a:prstGeom prst="rect">
            <a:avLst/>
          </a:prstGeom>
        </p:spPr>
      </p:pic>
    </p:spTree>
    <p:extLst>
      <p:ext uri="{BB962C8B-B14F-4D97-AF65-F5344CB8AC3E}">
        <p14:creationId xmlns:p14="http://schemas.microsoft.com/office/powerpoint/2010/main" val="3148793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sp>
        <p:nvSpPr>
          <p:cNvPr id="3" name="Content Placeholder 2">
            <a:extLst>
              <a:ext uri="{FF2B5EF4-FFF2-40B4-BE49-F238E27FC236}">
                <a16:creationId xmlns:a16="http://schemas.microsoft.com/office/drawing/2014/main" id="{B03B0693-94C1-4BA0-90E0-54DB1E6D2AFB}"/>
              </a:ext>
            </a:extLst>
          </p:cNvPr>
          <p:cNvSpPr>
            <a:spLocks noGrp="1"/>
          </p:cNvSpPr>
          <p:nvPr>
            <p:ph idx="1"/>
          </p:nvPr>
        </p:nvSpPr>
        <p:spPr/>
        <p:txBody>
          <a:bodyPr>
            <a:normAutofit/>
          </a:bodyPr>
          <a:lstStyle/>
          <a:p>
            <a:pPr algn="just"/>
            <a:r>
              <a:rPr lang="en-US" dirty="0"/>
              <a:t>Three cases when the page stealer decides to swap out a page, it considers whether a copy of the page is on a swap device:</a:t>
            </a:r>
          </a:p>
          <a:p>
            <a:pPr lvl="1" algn="just"/>
            <a:r>
              <a:rPr lang="en-US" dirty="0"/>
              <a:t>If no copy of the page is on a swap device </a:t>
            </a:r>
          </a:p>
          <a:p>
            <a:pPr lvl="1" algn="just"/>
            <a:r>
              <a:rPr lang="en-US" dirty="0"/>
              <a:t>If a copy of the page is already on a swap device and no process had modified its in-core contents </a:t>
            </a:r>
          </a:p>
          <a:p>
            <a:pPr lvl="1" algn="just"/>
            <a:r>
              <a:rPr lang="en-US" dirty="0"/>
              <a:t>If a copy of the page is on a swap device but a process had modified its contents in memory</a:t>
            </a:r>
          </a:p>
          <a:p>
            <a:pPr lvl="1" algn="just"/>
            <a:endParaRPr lang="en-US" dirty="0"/>
          </a:p>
          <a:p>
            <a:pPr algn="just"/>
            <a:endParaRPr lang="en-IN" dirty="0"/>
          </a:p>
        </p:txBody>
      </p:sp>
    </p:spTree>
    <p:extLst>
      <p:ext uri="{BB962C8B-B14F-4D97-AF65-F5344CB8AC3E}">
        <p14:creationId xmlns:p14="http://schemas.microsoft.com/office/powerpoint/2010/main" val="202190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EDBD-EBA0-4849-9E9F-716B317B796C}"/>
              </a:ext>
            </a:extLst>
          </p:cNvPr>
          <p:cNvSpPr>
            <a:spLocks noGrp="1"/>
          </p:cNvSpPr>
          <p:nvPr>
            <p:ph type="title"/>
          </p:nvPr>
        </p:nvSpPr>
        <p:spPr/>
        <p:txBody>
          <a:bodyPr/>
          <a:lstStyle/>
          <a:p>
            <a:r>
              <a:rPr lang="en-IN" dirty="0"/>
              <a:t>Demand Paging</a:t>
            </a:r>
          </a:p>
        </p:txBody>
      </p:sp>
      <p:sp>
        <p:nvSpPr>
          <p:cNvPr id="3" name="Content Placeholder 2">
            <a:extLst>
              <a:ext uri="{FF2B5EF4-FFF2-40B4-BE49-F238E27FC236}">
                <a16:creationId xmlns:a16="http://schemas.microsoft.com/office/drawing/2014/main" id="{D42B18A7-1AEF-4414-B791-BE0482786A8B}"/>
              </a:ext>
            </a:extLst>
          </p:cNvPr>
          <p:cNvSpPr>
            <a:spLocks noGrp="1"/>
          </p:cNvSpPr>
          <p:nvPr>
            <p:ph idx="1"/>
          </p:nvPr>
        </p:nvSpPr>
        <p:spPr/>
        <p:txBody>
          <a:bodyPr/>
          <a:lstStyle/>
          <a:p>
            <a:pPr algn="just"/>
            <a:r>
              <a:rPr lang="en-IN" dirty="0"/>
              <a:t>Locality </a:t>
            </a:r>
          </a:p>
          <a:p>
            <a:pPr lvl="1" algn="just"/>
            <a:r>
              <a:rPr lang="en-US" dirty="0"/>
              <a:t>Processes tend to execute instructions in small portions of their text space, such as program loops and frequently called subroutines, and their data references tend to cluster in small subsets of the total data space of the process</a:t>
            </a:r>
          </a:p>
          <a:p>
            <a:pPr algn="just"/>
            <a:r>
              <a:rPr lang="en-IN" dirty="0"/>
              <a:t>Working set </a:t>
            </a:r>
          </a:p>
          <a:p>
            <a:pPr lvl="1" algn="just"/>
            <a:r>
              <a:rPr lang="en-IN" dirty="0"/>
              <a:t>Denning </a:t>
            </a:r>
          </a:p>
          <a:p>
            <a:pPr lvl="2" algn="just"/>
            <a:r>
              <a:rPr lang="en-US" dirty="0"/>
              <a:t>The set of pages that the process has referenced in its last </a:t>
            </a:r>
            <a:r>
              <a:rPr lang="en-US" i="1" dirty="0"/>
              <a:t>n</a:t>
            </a:r>
            <a:r>
              <a:rPr lang="en-US" dirty="0"/>
              <a:t> memory references; the number </a:t>
            </a:r>
            <a:r>
              <a:rPr lang="en-US" i="1" dirty="0"/>
              <a:t>n</a:t>
            </a:r>
            <a:r>
              <a:rPr lang="en-US" dirty="0"/>
              <a:t> is called the window of the working set.</a:t>
            </a:r>
          </a:p>
          <a:p>
            <a:pPr marL="914400" lvl="2" indent="0" algn="just">
              <a:buNone/>
            </a:pPr>
            <a:endParaRPr lang="en-IN" dirty="0"/>
          </a:p>
        </p:txBody>
      </p:sp>
    </p:spTree>
    <p:extLst>
      <p:ext uri="{BB962C8B-B14F-4D97-AF65-F5344CB8AC3E}">
        <p14:creationId xmlns:p14="http://schemas.microsoft.com/office/powerpoint/2010/main" val="185750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sp>
        <p:nvSpPr>
          <p:cNvPr id="3" name="Content Placeholder 2">
            <a:extLst>
              <a:ext uri="{FF2B5EF4-FFF2-40B4-BE49-F238E27FC236}">
                <a16:creationId xmlns:a16="http://schemas.microsoft.com/office/drawing/2014/main" id="{B03B0693-94C1-4BA0-90E0-54DB1E6D2AFB}"/>
              </a:ext>
            </a:extLst>
          </p:cNvPr>
          <p:cNvSpPr>
            <a:spLocks noGrp="1"/>
          </p:cNvSpPr>
          <p:nvPr>
            <p:ph idx="1"/>
          </p:nvPr>
        </p:nvSpPr>
        <p:spPr/>
        <p:txBody>
          <a:bodyPr>
            <a:normAutofit/>
          </a:bodyPr>
          <a:lstStyle/>
          <a:p>
            <a:pPr algn="just"/>
            <a:r>
              <a:rPr lang="en-US" dirty="0"/>
              <a:t>The page stealer fills a list of pages to be swapped, possibly from different regions, and swaps them to a swap device when the list is full.</a:t>
            </a:r>
          </a:p>
          <a:p>
            <a:pPr algn="just"/>
            <a:r>
              <a:rPr lang="en-US" dirty="0"/>
              <a:t>There is more fragmentation of a swap device in the paging scheme than in a swapping scheme, why?</a:t>
            </a:r>
          </a:p>
          <a:p>
            <a:pPr algn="just"/>
            <a:r>
              <a:rPr lang="en-US" dirty="0"/>
              <a:t>The kernel swaps out blocks of pages but swaps in only one page at a time</a:t>
            </a:r>
          </a:p>
        </p:txBody>
      </p:sp>
    </p:spTree>
    <p:extLst>
      <p:ext uri="{BB962C8B-B14F-4D97-AF65-F5344CB8AC3E}">
        <p14:creationId xmlns:p14="http://schemas.microsoft.com/office/powerpoint/2010/main" val="253269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sp>
        <p:nvSpPr>
          <p:cNvPr id="3" name="Content Placeholder 2">
            <a:extLst>
              <a:ext uri="{FF2B5EF4-FFF2-40B4-BE49-F238E27FC236}">
                <a16:creationId xmlns:a16="http://schemas.microsoft.com/office/drawing/2014/main" id="{B03B0693-94C1-4BA0-90E0-54DB1E6D2AFB}"/>
              </a:ext>
            </a:extLst>
          </p:cNvPr>
          <p:cNvSpPr>
            <a:spLocks noGrp="1"/>
          </p:cNvSpPr>
          <p:nvPr>
            <p:ph idx="1"/>
          </p:nvPr>
        </p:nvSpPr>
        <p:spPr/>
        <p:txBody>
          <a:bodyPr>
            <a:normAutofit/>
          </a:bodyPr>
          <a:lstStyle/>
          <a:p>
            <a:pPr algn="just"/>
            <a:r>
              <a:rPr lang="en-US" dirty="0"/>
              <a:t>When the kernel writes a page to a swap device, </a:t>
            </a:r>
          </a:p>
          <a:p>
            <a:pPr lvl="1" algn="just"/>
            <a:r>
              <a:rPr lang="en-US" dirty="0"/>
              <a:t>It turns off the valid bit in its page table entry </a:t>
            </a:r>
          </a:p>
          <a:p>
            <a:pPr lvl="1" algn="just"/>
            <a:r>
              <a:rPr lang="en-US" dirty="0"/>
              <a:t>Decrements the use count of its </a:t>
            </a:r>
            <a:r>
              <a:rPr lang="en-US" i="1" dirty="0" err="1"/>
              <a:t>pfdata</a:t>
            </a:r>
            <a:r>
              <a:rPr lang="en-US" dirty="0"/>
              <a:t> table entry. </a:t>
            </a:r>
          </a:p>
          <a:p>
            <a:pPr lvl="1" algn="just"/>
            <a:r>
              <a:rPr lang="en-US" dirty="0"/>
              <a:t>If the count drops to 0, it places the </a:t>
            </a:r>
            <a:r>
              <a:rPr lang="en-US" i="1" dirty="0" err="1"/>
              <a:t>pfdata</a:t>
            </a:r>
            <a:r>
              <a:rPr lang="en-US" dirty="0"/>
              <a:t> table entry at the end of the free list, caching it until reassignment.</a:t>
            </a:r>
          </a:p>
          <a:p>
            <a:pPr lvl="1" algn="just"/>
            <a:r>
              <a:rPr lang="en-US" dirty="0"/>
              <a:t>If the count is not 0, several processes are sharing the page</a:t>
            </a:r>
            <a:br>
              <a:rPr lang="en-US" dirty="0"/>
            </a:br>
            <a:r>
              <a:rPr lang="en-US" dirty="0"/>
              <a:t>as a result of a previous fork call, but the kernel still swaps the page out. </a:t>
            </a:r>
          </a:p>
          <a:p>
            <a:pPr lvl="1" algn="just"/>
            <a:r>
              <a:rPr lang="en-US" dirty="0"/>
              <a:t>Finally, the kernel allocates swap space, saves the swap address in the disk block descriptor, and increments the swap-use ta</a:t>
            </a:r>
          </a:p>
          <a:p>
            <a:pPr lvl="1" algn="just"/>
            <a:endParaRPr lang="en-US" dirty="0"/>
          </a:p>
          <a:p>
            <a:pPr lvl="1" algn="just"/>
            <a:endParaRPr lang="en-US" dirty="0"/>
          </a:p>
          <a:p>
            <a:pPr algn="just"/>
            <a:endParaRPr lang="en-IN" dirty="0"/>
          </a:p>
        </p:txBody>
      </p:sp>
    </p:spTree>
    <p:extLst>
      <p:ext uri="{BB962C8B-B14F-4D97-AF65-F5344CB8AC3E}">
        <p14:creationId xmlns:p14="http://schemas.microsoft.com/office/powerpoint/2010/main" val="129411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B718-55DB-4D40-A906-B5D0A57A6A9B}"/>
              </a:ext>
            </a:extLst>
          </p:cNvPr>
          <p:cNvSpPr>
            <a:spLocks noGrp="1"/>
          </p:cNvSpPr>
          <p:nvPr>
            <p:ph type="title"/>
          </p:nvPr>
        </p:nvSpPr>
        <p:spPr/>
        <p:txBody>
          <a:bodyPr/>
          <a:lstStyle/>
          <a:p>
            <a:r>
              <a:rPr lang="en-IN" dirty="0"/>
              <a:t>The Page-Stealer Process</a:t>
            </a:r>
          </a:p>
        </p:txBody>
      </p:sp>
      <p:sp>
        <p:nvSpPr>
          <p:cNvPr id="3" name="Content Placeholder 2">
            <a:extLst>
              <a:ext uri="{FF2B5EF4-FFF2-40B4-BE49-F238E27FC236}">
                <a16:creationId xmlns:a16="http://schemas.microsoft.com/office/drawing/2014/main" id="{B03B0693-94C1-4BA0-90E0-54DB1E6D2AFB}"/>
              </a:ext>
            </a:extLst>
          </p:cNvPr>
          <p:cNvSpPr>
            <a:spLocks noGrp="1"/>
          </p:cNvSpPr>
          <p:nvPr>
            <p:ph idx="1"/>
          </p:nvPr>
        </p:nvSpPr>
        <p:spPr/>
        <p:txBody>
          <a:bodyPr>
            <a:normAutofit lnSpcReduction="10000"/>
          </a:bodyPr>
          <a:lstStyle/>
          <a:p>
            <a:pPr algn="just"/>
            <a:r>
              <a:rPr lang="en-US" dirty="0"/>
              <a:t>When the kernel writes a page to a swap device, </a:t>
            </a:r>
          </a:p>
          <a:p>
            <a:pPr lvl="1" algn="just"/>
            <a:r>
              <a:rPr lang="en-US" dirty="0"/>
              <a:t>It turns off the valid bit in its page table entry </a:t>
            </a:r>
          </a:p>
          <a:p>
            <a:pPr lvl="1" algn="just"/>
            <a:r>
              <a:rPr lang="en-US" dirty="0"/>
              <a:t>Decrements the use count of its </a:t>
            </a:r>
            <a:r>
              <a:rPr lang="en-US" i="1" dirty="0" err="1"/>
              <a:t>pfdata</a:t>
            </a:r>
            <a:r>
              <a:rPr lang="en-US" dirty="0"/>
              <a:t> table entry. </a:t>
            </a:r>
          </a:p>
          <a:p>
            <a:pPr lvl="1" algn="just"/>
            <a:r>
              <a:rPr lang="en-US" dirty="0"/>
              <a:t>If the count drops to 0, it places the </a:t>
            </a:r>
            <a:r>
              <a:rPr lang="en-US" i="1" dirty="0" err="1"/>
              <a:t>pfdata</a:t>
            </a:r>
            <a:r>
              <a:rPr lang="en-US" dirty="0"/>
              <a:t> table entry at the end of the free list, caching it until reassignment.</a:t>
            </a:r>
          </a:p>
          <a:p>
            <a:pPr lvl="1" algn="just"/>
            <a:r>
              <a:rPr lang="en-US" dirty="0"/>
              <a:t>If the count is not 0, several processes are sharing the page, but the kernel still swaps the page out. </a:t>
            </a:r>
          </a:p>
          <a:p>
            <a:pPr lvl="1" algn="just"/>
            <a:r>
              <a:rPr lang="en-US" dirty="0"/>
              <a:t>Finally, the kernel allocates swap space, saves the swap address in the disk block descriptor, and increments the swap-use table count for the page. </a:t>
            </a:r>
          </a:p>
          <a:p>
            <a:pPr lvl="1" algn="just"/>
            <a:r>
              <a:rPr lang="en-US" dirty="0"/>
              <a:t>If a process incurs a page fault while the page is on the free list, however, the kernel can rescue the page from memory instead of having to retrieve it from the swap device. </a:t>
            </a:r>
          </a:p>
          <a:p>
            <a:pPr lvl="1" algn="just"/>
            <a:endParaRPr lang="en-US" dirty="0"/>
          </a:p>
          <a:p>
            <a:pPr algn="just"/>
            <a:endParaRPr lang="en-IN" dirty="0"/>
          </a:p>
        </p:txBody>
      </p:sp>
    </p:spTree>
    <p:extLst>
      <p:ext uri="{BB962C8B-B14F-4D97-AF65-F5344CB8AC3E}">
        <p14:creationId xmlns:p14="http://schemas.microsoft.com/office/powerpoint/2010/main" val="1102089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4A6C-B5E7-411E-A095-2C0DFFAA863F}"/>
              </a:ext>
            </a:extLst>
          </p:cNvPr>
          <p:cNvSpPr>
            <a:spLocks noGrp="1"/>
          </p:cNvSpPr>
          <p:nvPr>
            <p:ph type="title"/>
          </p:nvPr>
        </p:nvSpPr>
        <p:spPr/>
        <p:txBody>
          <a:bodyPr/>
          <a:lstStyle/>
          <a:p>
            <a:r>
              <a:rPr lang="en-IN" dirty="0"/>
              <a:t>The Page-Stealer Process</a:t>
            </a:r>
          </a:p>
        </p:txBody>
      </p:sp>
      <p:pic>
        <p:nvPicPr>
          <p:cNvPr id="10" name="Content Placeholder 9">
            <a:extLst>
              <a:ext uri="{FF2B5EF4-FFF2-40B4-BE49-F238E27FC236}">
                <a16:creationId xmlns:a16="http://schemas.microsoft.com/office/drawing/2014/main" id="{CBFC8FA8-560B-4621-A321-7B3A52FA2286}"/>
              </a:ext>
            </a:extLst>
          </p:cNvPr>
          <p:cNvPicPr>
            <a:picLocks noGrp="1" noChangeAspect="1"/>
          </p:cNvPicPr>
          <p:nvPr>
            <p:ph sz="half" idx="1"/>
          </p:nvPr>
        </p:nvPicPr>
        <p:blipFill>
          <a:blip r:embed="rId2"/>
          <a:stretch>
            <a:fillRect/>
          </a:stretch>
        </p:blipFill>
        <p:spPr>
          <a:xfrm>
            <a:off x="838200" y="2474508"/>
            <a:ext cx="5181600" cy="3053572"/>
          </a:xfrm>
        </p:spPr>
      </p:pic>
      <p:sp>
        <p:nvSpPr>
          <p:cNvPr id="8" name="Content Placeholder 7">
            <a:extLst>
              <a:ext uri="{FF2B5EF4-FFF2-40B4-BE49-F238E27FC236}">
                <a16:creationId xmlns:a16="http://schemas.microsoft.com/office/drawing/2014/main" id="{E05A9360-C58D-4971-852D-B567816D2720}"/>
              </a:ext>
            </a:extLst>
          </p:cNvPr>
          <p:cNvSpPr>
            <a:spLocks noGrp="1"/>
          </p:cNvSpPr>
          <p:nvPr>
            <p:ph sz="half" idx="2"/>
          </p:nvPr>
        </p:nvSpPr>
        <p:spPr/>
        <p:txBody>
          <a:bodyPr/>
          <a:lstStyle/>
          <a:p>
            <a:pPr algn="just"/>
            <a:r>
              <a:rPr lang="en-US" dirty="0"/>
              <a:t>Suppose the page stealer swaps out 30, 40, 50 and 20 pages from processes A, B, C, and D, respectively</a:t>
            </a:r>
          </a:p>
          <a:p>
            <a:pPr algn="just"/>
            <a:r>
              <a:rPr lang="en-US" dirty="0"/>
              <a:t> The page stealer keeps the remaining 1 2 pages of process D on the list of pages to be swapped but does not swap them until the list is full.</a:t>
            </a:r>
            <a:endParaRPr lang="en-IN" dirty="0"/>
          </a:p>
        </p:txBody>
      </p:sp>
    </p:spTree>
    <p:extLst>
      <p:ext uri="{BB962C8B-B14F-4D97-AF65-F5344CB8AC3E}">
        <p14:creationId xmlns:p14="http://schemas.microsoft.com/office/powerpoint/2010/main" val="98581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E3A951-080B-4B97-9EDC-6DCCAB6E9910}"/>
              </a:ext>
            </a:extLst>
          </p:cNvPr>
          <p:cNvSpPr>
            <a:spLocks noGrp="1"/>
          </p:cNvSpPr>
          <p:nvPr>
            <p:ph type="title"/>
          </p:nvPr>
        </p:nvSpPr>
        <p:spPr/>
        <p:txBody>
          <a:bodyPr/>
          <a:lstStyle/>
          <a:p>
            <a:r>
              <a:rPr lang="en-IN" dirty="0"/>
              <a:t>The Page-Stealer Process: Summary</a:t>
            </a:r>
          </a:p>
        </p:txBody>
      </p:sp>
      <p:sp>
        <p:nvSpPr>
          <p:cNvPr id="3" name="Content Placeholder 2">
            <a:extLst>
              <a:ext uri="{FF2B5EF4-FFF2-40B4-BE49-F238E27FC236}">
                <a16:creationId xmlns:a16="http://schemas.microsoft.com/office/drawing/2014/main" id="{53B5EDFA-734C-4D23-A0C3-20EEA1F7A999}"/>
              </a:ext>
            </a:extLst>
          </p:cNvPr>
          <p:cNvSpPr>
            <a:spLocks noGrp="1"/>
          </p:cNvSpPr>
          <p:nvPr>
            <p:ph idx="1"/>
          </p:nvPr>
        </p:nvSpPr>
        <p:spPr/>
        <p:txBody>
          <a:bodyPr>
            <a:normAutofit lnSpcReduction="10000"/>
          </a:bodyPr>
          <a:lstStyle/>
          <a:p>
            <a:r>
              <a:rPr lang="en-US" dirty="0"/>
              <a:t>There are two phases to swapping a page from memory:</a:t>
            </a:r>
          </a:p>
          <a:p>
            <a:r>
              <a:rPr lang="en-US" dirty="0"/>
              <a:t>First, the page stealer finds the page eligible for swapping and places the page number on a list of pages to be swapped</a:t>
            </a:r>
          </a:p>
          <a:p>
            <a:endParaRPr lang="en-US" dirty="0"/>
          </a:p>
          <a:p>
            <a:r>
              <a:rPr lang="en-US" dirty="0"/>
              <a:t>Second, the kernel copies the page to a swap device, </a:t>
            </a:r>
          </a:p>
          <a:p>
            <a:pPr lvl="1"/>
            <a:r>
              <a:rPr lang="en-US" dirty="0"/>
              <a:t>Turns off the valid bit in the page table entry, </a:t>
            </a:r>
          </a:p>
          <a:p>
            <a:pPr lvl="1"/>
            <a:r>
              <a:rPr lang="en-US" dirty="0"/>
              <a:t>Decrements the </a:t>
            </a:r>
            <a:r>
              <a:rPr lang="en-US" i="1" dirty="0" err="1"/>
              <a:t>pfdata</a:t>
            </a:r>
            <a:r>
              <a:rPr lang="en-US" i="1" dirty="0"/>
              <a:t> </a:t>
            </a:r>
            <a:r>
              <a:rPr lang="en-US" dirty="0"/>
              <a:t>table entry reference count, and </a:t>
            </a:r>
          </a:p>
          <a:p>
            <a:pPr lvl="1"/>
            <a:r>
              <a:rPr lang="en-US" dirty="0"/>
              <a:t>Places the </a:t>
            </a:r>
            <a:r>
              <a:rPr lang="en-US" i="1" dirty="0" err="1"/>
              <a:t>pfdata</a:t>
            </a:r>
            <a:r>
              <a:rPr lang="en-US" dirty="0"/>
              <a:t> table entry at the end of the free list if its reference count is 0. </a:t>
            </a:r>
          </a:p>
          <a:p>
            <a:pPr lvl="1"/>
            <a:r>
              <a:rPr lang="en-US" dirty="0"/>
              <a:t>The contents of the physical page in memory are valid until the page is reassigned</a:t>
            </a:r>
            <a:endParaRPr lang="en-IN" dirty="0"/>
          </a:p>
        </p:txBody>
      </p:sp>
    </p:spTree>
    <p:extLst>
      <p:ext uri="{BB962C8B-B14F-4D97-AF65-F5344CB8AC3E}">
        <p14:creationId xmlns:p14="http://schemas.microsoft.com/office/powerpoint/2010/main" val="423239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956E-74BC-4836-BAE6-8417131EBF0E}"/>
              </a:ext>
            </a:extLst>
          </p:cNvPr>
          <p:cNvSpPr>
            <a:spLocks noGrp="1"/>
          </p:cNvSpPr>
          <p:nvPr>
            <p:ph type="title"/>
          </p:nvPr>
        </p:nvSpPr>
        <p:spPr/>
        <p:txBody>
          <a:bodyPr/>
          <a:lstStyle/>
          <a:p>
            <a:r>
              <a:rPr lang="en-IN" dirty="0"/>
              <a:t>Page Faults</a:t>
            </a:r>
          </a:p>
        </p:txBody>
      </p:sp>
      <p:sp>
        <p:nvSpPr>
          <p:cNvPr id="3" name="Content Placeholder 2">
            <a:extLst>
              <a:ext uri="{FF2B5EF4-FFF2-40B4-BE49-F238E27FC236}">
                <a16:creationId xmlns:a16="http://schemas.microsoft.com/office/drawing/2014/main" id="{6C9A3468-8BDE-480D-8156-3A834C682BBF}"/>
              </a:ext>
            </a:extLst>
          </p:cNvPr>
          <p:cNvSpPr>
            <a:spLocks noGrp="1"/>
          </p:cNvSpPr>
          <p:nvPr>
            <p:ph idx="1"/>
          </p:nvPr>
        </p:nvSpPr>
        <p:spPr/>
        <p:txBody>
          <a:bodyPr/>
          <a:lstStyle/>
          <a:p>
            <a:r>
              <a:rPr lang="en-US" dirty="0"/>
              <a:t>Types of page faults: </a:t>
            </a:r>
          </a:p>
          <a:p>
            <a:pPr lvl="1"/>
            <a:r>
              <a:rPr lang="en-US" dirty="0"/>
              <a:t>Validity faults and </a:t>
            </a:r>
          </a:p>
          <a:p>
            <a:pPr lvl="1"/>
            <a:r>
              <a:rPr lang="en-US" dirty="0"/>
              <a:t>Protection faults</a:t>
            </a:r>
          </a:p>
          <a:p>
            <a:r>
              <a:rPr lang="en-US" dirty="0"/>
              <a:t>The fault handlers may have to read a page from disk to memory and sleep during the I/O operation, </a:t>
            </a:r>
            <a:r>
              <a:rPr lang="en-US" i="1" dirty="0"/>
              <a:t>fault handlers are an exception to the general rule that interrupt handlers cannot sleep</a:t>
            </a:r>
            <a:r>
              <a:rPr lang="en-US" dirty="0"/>
              <a:t>. </a:t>
            </a:r>
            <a:endParaRPr lang="en-IN" dirty="0"/>
          </a:p>
        </p:txBody>
      </p:sp>
    </p:spTree>
    <p:extLst>
      <p:ext uri="{BB962C8B-B14F-4D97-AF65-F5344CB8AC3E}">
        <p14:creationId xmlns:p14="http://schemas.microsoft.com/office/powerpoint/2010/main" val="1921474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9A41-C8C6-4B71-BA9B-BED733064896}"/>
              </a:ext>
            </a:extLst>
          </p:cNvPr>
          <p:cNvSpPr>
            <a:spLocks noGrp="1"/>
          </p:cNvSpPr>
          <p:nvPr>
            <p:ph type="title"/>
          </p:nvPr>
        </p:nvSpPr>
        <p:spPr/>
        <p:txBody>
          <a:bodyPr/>
          <a:lstStyle/>
          <a:p>
            <a:r>
              <a:rPr lang="en-IN" dirty="0"/>
              <a:t>Validity Fault Handler</a:t>
            </a:r>
          </a:p>
        </p:txBody>
      </p:sp>
      <p:sp>
        <p:nvSpPr>
          <p:cNvPr id="3" name="Content Placeholder 2">
            <a:extLst>
              <a:ext uri="{FF2B5EF4-FFF2-40B4-BE49-F238E27FC236}">
                <a16:creationId xmlns:a16="http://schemas.microsoft.com/office/drawing/2014/main" id="{8A90850F-0E36-44A9-9704-676B8CDA2DD3}"/>
              </a:ext>
            </a:extLst>
          </p:cNvPr>
          <p:cNvSpPr>
            <a:spLocks noGrp="1"/>
          </p:cNvSpPr>
          <p:nvPr>
            <p:ph idx="1"/>
          </p:nvPr>
        </p:nvSpPr>
        <p:spPr/>
        <p:txBody>
          <a:bodyPr>
            <a:normAutofit/>
          </a:bodyPr>
          <a:lstStyle/>
          <a:p>
            <a:pPr algn="just"/>
            <a:r>
              <a:rPr lang="en-US" dirty="0">
                <a:solidFill>
                  <a:srgbClr val="C00000"/>
                </a:solidFill>
              </a:rPr>
              <a:t>When Validity Fault Handler will be invoked?</a:t>
            </a:r>
          </a:p>
          <a:p>
            <a:pPr lvl="1" algn="just"/>
            <a:r>
              <a:rPr lang="en-US" dirty="0"/>
              <a:t>If a process attempts to access a page whose valid bit is not set</a:t>
            </a:r>
          </a:p>
          <a:p>
            <a:pPr algn="just"/>
            <a:r>
              <a:rPr lang="en-US" dirty="0">
                <a:solidFill>
                  <a:srgbClr val="C00000"/>
                </a:solidFill>
              </a:rPr>
              <a:t>When valid bit is not set?</a:t>
            </a:r>
          </a:p>
          <a:p>
            <a:pPr lvl="1" algn="just"/>
            <a:r>
              <a:rPr lang="en-US" dirty="0"/>
              <a:t>For pages outside the virtual address space of a process, </a:t>
            </a:r>
          </a:p>
          <a:p>
            <a:pPr lvl="1" algn="just"/>
            <a:r>
              <a:rPr lang="en-US" dirty="0"/>
              <a:t>For pages that are part of the virtual address space but do not currently have a physical page assigned to them. </a:t>
            </a:r>
          </a:p>
          <a:p>
            <a:pPr algn="just"/>
            <a:endParaRPr lang="en-US" dirty="0"/>
          </a:p>
          <a:p>
            <a:pPr algn="just"/>
            <a:r>
              <a:rPr lang="en-US" dirty="0"/>
              <a:t>The hardware supplies the kernel with the virtual address that was accessed to cause the memory fault, and the kernel finds the page table entry and disk block descriptor for the page. </a:t>
            </a:r>
            <a:endParaRPr lang="en-IN" dirty="0"/>
          </a:p>
        </p:txBody>
      </p:sp>
    </p:spTree>
    <p:extLst>
      <p:ext uri="{BB962C8B-B14F-4D97-AF65-F5344CB8AC3E}">
        <p14:creationId xmlns:p14="http://schemas.microsoft.com/office/powerpoint/2010/main" val="262712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3" name="Content Placeholder 2">
            <a:extLst>
              <a:ext uri="{FF2B5EF4-FFF2-40B4-BE49-F238E27FC236}">
                <a16:creationId xmlns:a16="http://schemas.microsoft.com/office/drawing/2014/main" id="{51BFEB62-36EC-42BA-9F57-52AB19B93850}"/>
              </a:ext>
            </a:extLst>
          </p:cNvPr>
          <p:cNvSpPr>
            <a:spLocks noGrp="1"/>
          </p:cNvSpPr>
          <p:nvPr>
            <p:ph idx="1"/>
          </p:nvPr>
        </p:nvSpPr>
        <p:spPr/>
        <p:txBody>
          <a:bodyPr/>
          <a:lstStyle/>
          <a:p>
            <a:pPr algn="just"/>
            <a:r>
              <a:rPr lang="en-US" dirty="0"/>
              <a:t>The kernel locks the region containing the page table entry </a:t>
            </a:r>
          </a:p>
          <a:p>
            <a:pPr lvl="1" algn="just"/>
            <a:r>
              <a:rPr lang="en-US" dirty="0"/>
              <a:t>To prevent race conditions that would occur if the page stealer attempted to swap the page out. </a:t>
            </a:r>
          </a:p>
          <a:p>
            <a:pPr algn="just"/>
            <a:r>
              <a:rPr lang="en-US" dirty="0"/>
              <a:t>If the disk block descriptor has no record of the faulted page, </a:t>
            </a:r>
          </a:p>
          <a:p>
            <a:pPr lvl="1" algn="just"/>
            <a:r>
              <a:rPr lang="en-US" dirty="0"/>
              <a:t>The attempted memory reference is invalid </a:t>
            </a:r>
          </a:p>
          <a:p>
            <a:pPr lvl="1" algn="just"/>
            <a:r>
              <a:rPr lang="en-US" dirty="0"/>
              <a:t>The kernel sends a "</a:t>
            </a:r>
            <a:r>
              <a:rPr lang="en-US" dirty="0">
                <a:solidFill>
                  <a:srgbClr val="C00000"/>
                </a:solidFill>
              </a:rPr>
              <a:t>segmentation violation</a:t>
            </a:r>
            <a:r>
              <a:rPr lang="en-US" dirty="0"/>
              <a:t>" signal to the offending process </a:t>
            </a:r>
          </a:p>
          <a:p>
            <a:pPr algn="just"/>
            <a:endParaRPr lang="en-IN" dirty="0"/>
          </a:p>
        </p:txBody>
      </p:sp>
    </p:spTree>
    <p:extLst>
      <p:ext uri="{BB962C8B-B14F-4D97-AF65-F5344CB8AC3E}">
        <p14:creationId xmlns:p14="http://schemas.microsoft.com/office/powerpoint/2010/main" val="189571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3" name="Content Placeholder 2">
            <a:extLst>
              <a:ext uri="{FF2B5EF4-FFF2-40B4-BE49-F238E27FC236}">
                <a16:creationId xmlns:a16="http://schemas.microsoft.com/office/drawing/2014/main" id="{51BFEB62-36EC-42BA-9F57-52AB19B93850}"/>
              </a:ext>
            </a:extLst>
          </p:cNvPr>
          <p:cNvSpPr>
            <a:spLocks noGrp="1"/>
          </p:cNvSpPr>
          <p:nvPr>
            <p:ph idx="1"/>
          </p:nvPr>
        </p:nvSpPr>
        <p:spPr/>
        <p:txBody>
          <a:bodyPr/>
          <a:lstStyle/>
          <a:p>
            <a:r>
              <a:rPr lang="en-US" dirty="0"/>
              <a:t>The page that caused the fault is in one of five states:</a:t>
            </a:r>
          </a:p>
          <a:p>
            <a:pPr lvl="1"/>
            <a:r>
              <a:rPr lang="en-US" dirty="0"/>
              <a:t>On a swap device and not in memory,</a:t>
            </a:r>
          </a:p>
          <a:p>
            <a:pPr lvl="1"/>
            <a:r>
              <a:rPr lang="en-US" dirty="0"/>
              <a:t>On the free page list in memory,</a:t>
            </a:r>
          </a:p>
          <a:p>
            <a:pPr lvl="1"/>
            <a:r>
              <a:rPr lang="en-US" dirty="0"/>
              <a:t>In an executable file,</a:t>
            </a:r>
          </a:p>
          <a:p>
            <a:pPr lvl="1"/>
            <a:r>
              <a:rPr lang="en-US" dirty="0"/>
              <a:t>Marked "demand zero,"</a:t>
            </a:r>
          </a:p>
          <a:p>
            <a:pPr lvl="1"/>
            <a:r>
              <a:rPr lang="en-US" dirty="0"/>
              <a:t>Marked "demand fill"</a:t>
            </a:r>
            <a:endParaRPr lang="en-IN" dirty="0"/>
          </a:p>
        </p:txBody>
      </p:sp>
    </p:spTree>
    <p:extLst>
      <p:ext uri="{BB962C8B-B14F-4D97-AF65-F5344CB8AC3E}">
        <p14:creationId xmlns:p14="http://schemas.microsoft.com/office/powerpoint/2010/main" val="2843333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3" name="Content Placeholder 2">
            <a:extLst>
              <a:ext uri="{FF2B5EF4-FFF2-40B4-BE49-F238E27FC236}">
                <a16:creationId xmlns:a16="http://schemas.microsoft.com/office/drawing/2014/main" id="{51BFEB62-36EC-42BA-9F57-52AB19B93850}"/>
              </a:ext>
            </a:extLst>
          </p:cNvPr>
          <p:cNvSpPr>
            <a:spLocks noGrp="1"/>
          </p:cNvSpPr>
          <p:nvPr>
            <p:ph idx="1"/>
          </p:nvPr>
        </p:nvSpPr>
        <p:spPr/>
        <p:txBody>
          <a:bodyPr>
            <a:normAutofit fontScale="92500" lnSpcReduction="10000"/>
          </a:bodyPr>
          <a:lstStyle/>
          <a:p>
            <a:pPr algn="just"/>
            <a:r>
              <a:rPr lang="en-US" dirty="0">
                <a:solidFill>
                  <a:srgbClr val="C00000"/>
                </a:solidFill>
              </a:rPr>
              <a:t>CASE 1: On a swap device and not in memory</a:t>
            </a:r>
          </a:p>
          <a:p>
            <a:pPr algn="just"/>
            <a:r>
              <a:rPr lang="en-US" dirty="0"/>
              <a:t>It once resided in the main memory but the page stealer had swapped it out. </a:t>
            </a:r>
          </a:p>
          <a:p>
            <a:pPr algn="just"/>
            <a:r>
              <a:rPr lang="en-US" dirty="0"/>
              <a:t>From the disk block descriptor, the kernel finds the </a:t>
            </a:r>
            <a:r>
              <a:rPr lang="en-US" dirty="0">
                <a:solidFill>
                  <a:srgbClr val="C00000"/>
                </a:solidFill>
              </a:rPr>
              <a:t>swap device </a:t>
            </a:r>
            <a:r>
              <a:rPr lang="en-US" dirty="0"/>
              <a:t>and </a:t>
            </a:r>
            <a:r>
              <a:rPr lang="en-US" dirty="0">
                <a:solidFill>
                  <a:srgbClr val="C00000"/>
                </a:solidFill>
              </a:rPr>
              <a:t>block number </a:t>
            </a:r>
            <a:r>
              <a:rPr lang="en-US" dirty="0"/>
              <a:t>where the page is stored </a:t>
            </a:r>
          </a:p>
          <a:p>
            <a:pPr algn="just"/>
            <a:r>
              <a:rPr lang="en-US" dirty="0"/>
              <a:t>The kernel </a:t>
            </a:r>
            <a:r>
              <a:rPr lang="en-US" dirty="0">
                <a:solidFill>
                  <a:srgbClr val="C00000"/>
                </a:solidFill>
              </a:rPr>
              <a:t>Verifies </a:t>
            </a:r>
            <a:r>
              <a:rPr lang="en-US" dirty="0"/>
              <a:t>that the page is not in the page cache (</a:t>
            </a:r>
            <a:r>
              <a:rPr lang="en-US" i="1" dirty="0" err="1"/>
              <a:t>pfdata</a:t>
            </a:r>
            <a:r>
              <a:rPr lang="en-US" dirty="0"/>
              <a:t> Table). </a:t>
            </a:r>
          </a:p>
          <a:p>
            <a:pPr algn="just"/>
            <a:r>
              <a:rPr lang="en-US" dirty="0"/>
              <a:t>The kernel </a:t>
            </a:r>
            <a:r>
              <a:rPr lang="en-US" dirty="0">
                <a:solidFill>
                  <a:srgbClr val="C00000"/>
                </a:solidFill>
              </a:rPr>
              <a:t>updates the page table entry </a:t>
            </a:r>
            <a:r>
              <a:rPr lang="en-US" dirty="0"/>
              <a:t>so that it points to the page about to be read in, places the </a:t>
            </a:r>
            <a:r>
              <a:rPr lang="en-US" i="1" dirty="0" err="1"/>
              <a:t>pfdata</a:t>
            </a:r>
            <a:r>
              <a:rPr lang="en-US" i="1" dirty="0"/>
              <a:t> </a:t>
            </a:r>
            <a:r>
              <a:rPr lang="en-US" dirty="0"/>
              <a:t>table entry on a hash list to speed later operation of the fault handler, and reads the page from the swap device. </a:t>
            </a:r>
          </a:p>
          <a:p>
            <a:pPr algn="just"/>
            <a:r>
              <a:rPr lang="en-US" dirty="0"/>
              <a:t>The faulting process sleeps until the I/O completes, when the kernel awakens other processes who were waiting for the contents of the page to be read in.</a:t>
            </a:r>
            <a:endParaRPr lang="en-IN" dirty="0"/>
          </a:p>
        </p:txBody>
      </p:sp>
    </p:spTree>
    <p:extLst>
      <p:ext uri="{BB962C8B-B14F-4D97-AF65-F5344CB8AC3E}">
        <p14:creationId xmlns:p14="http://schemas.microsoft.com/office/powerpoint/2010/main" val="110412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497A-CA91-4BDE-80BE-75B7A02F314F}"/>
              </a:ext>
            </a:extLst>
          </p:cNvPr>
          <p:cNvSpPr>
            <a:spLocks noGrp="1"/>
          </p:cNvSpPr>
          <p:nvPr>
            <p:ph type="title"/>
          </p:nvPr>
        </p:nvSpPr>
        <p:spPr/>
        <p:txBody>
          <a:bodyPr/>
          <a:lstStyle/>
          <a:p>
            <a:r>
              <a:rPr lang="en-IN" dirty="0"/>
              <a:t>Working set </a:t>
            </a:r>
          </a:p>
        </p:txBody>
      </p:sp>
      <p:sp>
        <p:nvSpPr>
          <p:cNvPr id="3" name="Content Placeholder 2">
            <a:extLst>
              <a:ext uri="{FF2B5EF4-FFF2-40B4-BE49-F238E27FC236}">
                <a16:creationId xmlns:a16="http://schemas.microsoft.com/office/drawing/2014/main" id="{D7DC2A14-70D9-4BE0-BD18-A8254642D585}"/>
              </a:ext>
            </a:extLst>
          </p:cNvPr>
          <p:cNvSpPr>
            <a:spLocks noGrp="1"/>
          </p:cNvSpPr>
          <p:nvPr>
            <p:ph idx="1"/>
          </p:nvPr>
        </p:nvSpPr>
        <p:spPr/>
        <p:txBody>
          <a:bodyPr>
            <a:normAutofit/>
          </a:bodyPr>
          <a:lstStyle/>
          <a:p>
            <a:pPr algn="just"/>
            <a:r>
              <a:rPr lang="en-US" dirty="0"/>
              <a:t>A fraction of the entire process, </a:t>
            </a:r>
          </a:p>
          <a:p>
            <a:pPr algn="just"/>
            <a:r>
              <a:rPr lang="en-US" dirty="0"/>
              <a:t>More processes may fit simultaneously into main memory than in a swapping system, potentially increasing system throughput because of reduced swapping traffic. </a:t>
            </a:r>
          </a:p>
          <a:p>
            <a:pPr algn="just"/>
            <a:r>
              <a:rPr lang="en-US" dirty="0"/>
              <a:t>When a process addresses a page that is not in its working set, it incurs a </a:t>
            </a:r>
            <a:r>
              <a:rPr lang="en-US" b="1" i="1" dirty="0"/>
              <a:t>page fault</a:t>
            </a:r>
            <a:r>
              <a:rPr lang="en-US" dirty="0"/>
              <a:t>; </a:t>
            </a:r>
          </a:p>
          <a:p>
            <a:pPr algn="just"/>
            <a:r>
              <a:rPr lang="en-US" dirty="0"/>
              <a:t>To handle the fault, the kernel updates the working set, reading in pages from a secondary device if necessary</a:t>
            </a:r>
            <a:endParaRPr lang="en-IN" dirty="0"/>
          </a:p>
        </p:txBody>
      </p:sp>
    </p:spTree>
    <p:extLst>
      <p:ext uri="{BB962C8B-B14F-4D97-AF65-F5344CB8AC3E}">
        <p14:creationId xmlns:p14="http://schemas.microsoft.com/office/powerpoint/2010/main" val="3670176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4" name="Content Placeholder 3">
            <a:extLst>
              <a:ext uri="{FF2B5EF4-FFF2-40B4-BE49-F238E27FC236}">
                <a16:creationId xmlns:a16="http://schemas.microsoft.com/office/drawing/2014/main" id="{CB32DB04-5E0D-4846-AA92-5C523104546A}"/>
              </a:ext>
            </a:extLst>
          </p:cNvPr>
          <p:cNvSpPr>
            <a:spLocks noGrp="1"/>
          </p:cNvSpPr>
          <p:nvPr>
            <p:ph sz="half" idx="1"/>
          </p:nvPr>
        </p:nvSpPr>
        <p:spPr/>
        <p:txBody>
          <a:bodyPr>
            <a:normAutofit lnSpcReduction="10000"/>
          </a:bodyPr>
          <a:lstStyle/>
          <a:p>
            <a:pPr algn="just"/>
            <a:r>
              <a:rPr lang="en-US" sz="2000" dirty="0"/>
              <a:t>Consider the page table entry for virtual address </a:t>
            </a:r>
            <a:r>
              <a:rPr lang="en-US" sz="2000" dirty="0">
                <a:solidFill>
                  <a:srgbClr val="C00000"/>
                </a:solidFill>
              </a:rPr>
              <a:t>66K</a:t>
            </a:r>
            <a:r>
              <a:rPr lang="en-US" sz="2000" dirty="0"/>
              <a:t> in Figure.</a:t>
            </a:r>
          </a:p>
          <a:p>
            <a:pPr algn="just"/>
            <a:r>
              <a:rPr lang="en-US" sz="2000" dirty="0"/>
              <a:t>If a process </a:t>
            </a:r>
            <a:r>
              <a:rPr lang="en-US" sz="2000" dirty="0">
                <a:solidFill>
                  <a:srgbClr val="C00000"/>
                </a:solidFill>
              </a:rPr>
              <a:t>incurs a validity fault </a:t>
            </a:r>
            <a:r>
              <a:rPr lang="en-US" sz="2000" dirty="0"/>
              <a:t>when accessing the page</a:t>
            </a:r>
          </a:p>
          <a:p>
            <a:pPr algn="just"/>
            <a:r>
              <a:rPr lang="en-US" sz="2000" dirty="0"/>
              <a:t>The fault handler exam</a:t>
            </a:r>
            <a:r>
              <a:rPr lang="en-US" sz="2000" dirty="0">
                <a:solidFill>
                  <a:srgbClr val="C00000"/>
                </a:solidFill>
              </a:rPr>
              <a:t>ines the disk block descriptor</a:t>
            </a:r>
            <a:r>
              <a:rPr lang="en-US" sz="2000" dirty="0"/>
              <a:t> and sees that the page is contained in block 847 of the swap device (assume there is only one swap device): Hence, the virtual </a:t>
            </a:r>
            <a:r>
              <a:rPr lang="en-US" sz="2000" dirty="0">
                <a:solidFill>
                  <a:srgbClr val="C00000"/>
                </a:solidFill>
              </a:rPr>
              <a:t>address is legal</a:t>
            </a:r>
            <a:r>
              <a:rPr lang="en-US" sz="2000" dirty="0"/>
              <a:t>. </a:t>
            </a:r>
          </a:p>
          <a:p>
            <a:pPr algn="just"/>
            <a:r>
              <a:rPr lang="en-US" sz="2000" dirty="0"/>
              <a:t>The fault handler then </a:t>
            </a:r>
            <a:r>
              <a:rPr lang="en-US" sz="2000" dirty="0">
                <a:solidFill>
                  <a:srgbClr val="C00000"/>
                </a:solidFill>
              </a:rPr>
              <a:t>searches</a:t>
            </a:r>
            <a:r>
              <a:rPr lang="en-US" sz="2000" dirty="0"/>
              <a:t> the </a:t>
            </a:r>
            <a:r>
              <a:rPr lang="en-US" sz="2000" dirty="0">
                <a:solidFill>
                  <a:srgbClr val="C00000"/>
                </a:solidFill>
              </a:rPr>
              <a:t>page cache </a:t>
            </a:r>
            <a:r>
              <a:rPr lang="en-US" sz="2000" dirty="0"/>
              <a:t>but </a:t>
            </a:r>
            <a:r>
              <a:rPr lang="en-US" sz="2000" dirty="0">
                <a:solidFill>
                  <a:srgbClr val="C00000"/>
                </a:solidFill>
              </a:rPr>
              <a:t>fails to find </a:t>
            </a:r>
            <a:r>
              <a:rPr lang="en-US" sz="2000" dirty="0"/>
              <a:t>an entry for disk block 847. </a:t>
            </a:r>
          </a:p>
          <a:p>
            <a:pPr algn="just"/>
            <a:r>
              <a:rPr lang="en-US" sz="2000" dirty="0"/>
              <a:t>Therefore, there is </a:t>
            </a:r>
            <a:r>
              <a:rPr lang="en-US" sz="2000" dirty="0">
                <a:solidFill>
                  <a:srgbClr val="C00000"/>
                </a:solidFill>
              </a:rPr>
              <a:t>no copy of the virtual page </a:t>
            </a:r>
            <a:r>
              <a:rPr lang="en-US" sz="2000" dirty="0"/>
              <a:t>in memory, and the fault handler must </a:t>
            </a:r>
            <a:r>
              <a:rPr lang="en-US" sz="2000" dirty="0">
                <a:solidFill>
                  <a:srgbClr val="C00000"/>
                </a:solidFill>
              </a:rPr>
              <a:t>read</a:t>
            </a:r>
            <a:r>
              <a:rPr lang="en-US" sz="2000" dirty="0"/>
              <a:t> it from the </a:t>
            </a:r>
            <a:r>
              <a:rPr lang="en-US" sz="2000" dirty="0">
                <a:solidFill>
                  <a:srgbClr val="C00000"/>
                </a:solidFill>
              </a:rPr>
              <a:t>swap device</a:t>
            </a:r>
            <a:r>
              <a:rPr lang="en-US" sz="2000" dirty="0"/>
              <a:t>. </a:t>
            </a:r>
          </a:p>
        </p:txBody>
      </p:sp>
      <p:pic>
        <p:nvPicPr>
          <p:cNvPr id="7" name="Content Placeholder 6">
            <a:extLst>
              <a:ext uri="{FF2B5EF4-FFF2-40B4-BE49-F238E27FC236}">
                <a16:creationId xmlns:a16="http://schemas.microsoft.com/office/drawing/2014/main" id="{7496FB0B-AA69-44D1-96B0-166A87BB7531}"/>
              </a:ext>
            </a:extLst>
          </p:cNvPr>
          <p:cNvPicPr>
            <a:picLocks noGrp="1" noChangeAspect="1"/>
          </p:cNvPicPr>
          <p:nvPr>
            <p:ph sz="half" idx="2"/>
          </p:nvPr>
        </p:nvPicPr>
        <p:blipFill>
          <a:blip r:embed="rId2"/>
          <a:stretch>
            <a:fillRect/>
          </a:stretch>
        </p:blipFill>
        <p:spPr>
          <a:xfrm>
            <a:off x="6301037" y="1264920"/>
            <a:ext cx="4930843" cy="5480435"/>
          </a:xfrm>
        </p:spPr>
      </p:pic>
    </p:spTree>
    <p:extLst>
      <p:ext uri="{BB962C8B-B14F-4D97-AF65-F5344CB8AC3E}">
        <p14:creationId xmlns:p14="http://schemas.microsoft.com/office/powerpoint/2010/main" val="3503679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4" name="Content Placeholder 3">
            <a:extLst>
              <a:ext uri="{FF2B5EF4-FFF2-40B4-BE49-F238E27FC236}">
                <a16:creationId xmlns:a16="http://schemas.microsoft.com/office/drawing/2014/main" id="{4F4D871D-CF45-4EDB-B953-66B59131331A}"/>
              </a:ext>
            </a:extLst>
          </p:cNvPr>
          <p:cNvSpPr>
            <a:spLocks noGrp="1"/>
          </p:cNvSpPr>
          <p:nvPr>
            <p:ph sz="half" idx="1"/>
          </p:nvPr>
        </p:nvSpPr>
        <p:spPr/>
        <p:txBody>
          <a:bodyPr>
            <a:normAutofit/>
          </a:bodyPr>
          <a:lstStyle/>
          <a:p>
            <a:pPr algn="just"/>
            <a:r>
              <a:rPr lang="en-US" sz="2400" dirty="0"/>
              <a:t>The kernel </a:t>
            </a:r>
            <a:r>
              <a:rPr lang="en-US" sz="2400" dirty="0">
                <a:solidFill>
                  <a:srgbClr val="C00000"/>
                </a:solidFill>
              </a:rPr>
              <a:t>assigns page 1776 </a:t>
            </a:r>
            <a:r>
              <a:rPr lang="en-US" sz="2400" dirty="0"/>
              <a:t>(Figure 9.23) , reads the contents of the virtual page from the swap device into the new page, and </a:t>
            </a:r>
            <a:r>
              <a:rPr lang="en-US" sz="2400" dirty="0">
                <a:solidFill>
                  <a:srgbClr val="C00000"/>
                </a:solidFill>
              </a:rPr>
              <a:t>updates the page table </a:t>
            </a:r>
            <a:r>
              <a:rPr lang="en-US" sz="2400" dirty="0"/>
              <a:t>entry to refer to page 1776. </a:t>
            </a:r>
          </a:p>
          <a:p>
            <a:pPr algn="just"/>
            <a:r>
              <a:rPr lang="en-US" sz="2400" dirty="0"/>
              <a:t>Finally, it updates the </a:t>
            </a:r>
            <a:r>
              <a:rPr lang="en-US" sz="2400" dirty="0">
                <a:solidFill>
                  <a:srgbClr val="C00000"/>
                </a:solidFill>
              </a:rPr>
              <a:t>disk block descriptor </a:t>
            </a:r>
            <a:r>
              <a:rPr lang="en-US" sz="2400" dirty="0"/>
              <a:t>to indicate that the page is still swapped and the </a:t>
            </a:r>
            <a:r>
              <a:rPr lang="en-US" sz="2400" i="1" dirty="0" err="1"/>
              <a:t>pfdata</a:t>
            </a:r>
            <a:r>
              <a:rPr lang="en-US" sz="2400" dirty="0"/>
              <a:t> table entry for page 1776 to indicate that block 847 of the swap device contains a duplicate copy of the virtual page.</a:t>
            </a:r>
            <a:endParaRPr lang="en-IN" sz="2400" dirty="0"/>
          </a:p>
          <a:p>
            <a:pPr algn="just"/>
            <a:endParaRPr lang="en-IN" sz="2400" dirty="0"/>
          </a:p>
        </p:txBody>
      </p:sp>
      <p:pic>
        <p:nvPicPr>
          <p:cNvPr id="7" name="Content Placeholder 6">
            <a:extLst>
              <a:ext uri="{FF2B5EF4-FFF2-40B4-BE49-F238E27FC236}">
                <a16:creationId xmlns:a16="http://schemas.microsoft.com/office/drawing/2014/main" id="{48A98B2D-90DD-475E-BE0D-36C673BFB5F4}"/>
              </a:ext>
            </a:extLst>
          </p:cNvPr>
          <p:cNvPicPr>
            <a:picLocks noGrp="1" noChangeAspect="1"/>
          </p:cNvPicPr>
          <p:nvPr>
            <p:ph sz="half" idx="2"/>
          </p:nvPr>
        </p:nvPicPr>
        <p:blipFill rotWithShape="1">
          <a:blip r:embed="rId2"/>
          <a:srcRect l="62700" t="17708" b="19304"/>
          <a:stretch/>
        </p:blipFill>
        <p:spPr>
          <a:xfrm>
            <a:off x="7521500" y="3614668"/>
            <a:ext cx="3592065" cy="2317461"/>
          </a:xfrm>
        </p:spPr>
      </p:pic>
      <p:pic>
        <p:nvPicPr>
          <p:cNvPr id="5" name="Content Placeholder 6">
            <a:extLst>
              <a:ext uri="{FF2B5EF4-FFF2-40B4-BE49-F238E27FC236}">
                <a16:creationId xmlns:a16="http://schemas.microsoft.com/office/drawing/2014/main" id="{03DDD6AD-4766-EF53-53C9-FD086CB9F885}"/>
              </a:ext>
            </a:extLst>
          </p:cNvPr>
          <p:cNvPicPr>
            <a:picLocks noChangeAspect="1"/>
          </p:cNvPicPr>
          <p:nvPr/>
        </p:nvPicPr>
        <p:blipFill rotWithShape="1">
          <a:blip r:embed="rId2"/>
          <a:srcRect r="45989" b="21749"/>
          <a:stretch/>
        </p:blipFill>
        <p:spPr>
          <a:xfrm>
            <a:off x="6726468" y="1087492"/>
            <a:ext cx="4387097" cy="2428264"/>
          </a:xfrm>
          <a:prstGeom prst="rect">
            <a:avLst/>
          </a:prstGeom>
        </p:spPr>
      </p:pic>
    </p:spTree>
    <p:extLst>
      <p:ext uri="{BB962C8B-B14F-4D97-AF65-F5344CB8AC3E}">
        <p14:creationId xmlns:p14="http://schemas.microsoft.com/office/powerpoint/2010/main" val="3873905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a:xfrm>
            <a:off x="838200" y="337415"/>
            <a:ext cx="10515600" cy="1325563"/>
          </a:xfrm>
        </p:spPr>
        <p:txBody>
          <a:bodyPr/>
          <a:lstStyle/>
          <a:p>
            <a:r>
              <a:rPr lang="en-IN" dirty="0"/>
              <a:t>Validity Fault Handler</a:t>
            </a:r>
          </a:p>
        </p:txBody>
      </p:sp>
      <p:sp>
        <p:nvSpPr>
          <p:cNvPr id="3" name="Content Placeholder 2">
            <a:extLst>
              <a:ext uri="{FF2B5EF4-FFF2-40B4-BE49-F238E27FC236}">
                <a16:creationId xmlns:a16="http://schemas.microsoft.com/office/drawing/2014/main" id="{51BFEB62-36EC-42BA-9F57-52AB19B93850}"/>
              </a:ext>
            </a:extLst>
          </p:cNvPr>
          <p:cNvSpPr>
            <a:spLocks noGrp="1"/>
          </p:cNvSpPr>
          <p:nvPr>
            <p:ph idx="1"/>
          </p:nvPr>
        </p:nvSpPr>
        <p:spPr/>
        <p:txBody>
          <a:bodyPr>
            <a:normAutofit/>
          </a:bodyPr>
          <a:lstStyle/>
          <a:p>
            <a:pPr algn="just"/>
            <a:r>
              <a:rPr lang="en-US" dirty="0">
                <a:solidFill>
                  <a:srgbClr val="C00000"/>
                </a:solidFill>
              </a:rPr>
              <a:t>Case II: on the free page list in memory</a:t>
            </a:r>
          </a:p>
          <a:p>
            <a:pPr algn="just"/>
            <a:r>
              <a:rPr lang="en-US" dirty="0"/>
              <a:t>It is possible that the kernel had </a:t>
            </a:r>
            <a:r>
              <a:rPr lang="en-US" dirty="0">
                <a:solidFill>
                  <a:srgbClr val="C00000"/>
                </a:solidFill>
              </a:rPr>
              <a:t>never reassigned the physical page </a:t>
            </a:r>
            <a:r>
              <a:rPr lang="en-US" dirty="0"/>
              <a:t>after swapping it out, or that another process had faulted the virtual page into another physical page. </a:t>
            </a:r>
          </a:p>
          <a:p>
            <a:pPr algn="just"/>
            <a:r>
              <a:rPr lang="en-US" dirty="0"/>
              <a:t>In either case, the fault handler finds the page in the page cache, keying off the block number in the disk block descriptor. </a:t>
            </a:r>
          </a:p>
          <a:p>
            <a:pPr algn="just"/>
            <a:r>
              <a:rPr lang="en-US" dirty="0"/>
              <a:t>It reassigns the page table entry to point to the page just found, increments its page reference count, and removes the page from the free list</a:t>
            </a:r>
          </a:p>
          <a:p>
            <a:pPr algn="just"/>
            <a:endParaRPr lang="en-IN" dirty="0"/>
          </a:p>
        </p:txBody>
      </p:sp>
    </p:spTree>
    <p:extLst>
      <p:ext uri="{BB962C8B-B14F-4D97-AF65-F5344CB8AC3E}">
        <p14:creationId xmlns:p14="http://schemas.microsoft.com/office/powerpoint/2010/main" val="224440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4" name="Content Placeholder 3">
            <a:extLst>
              <a:ext uri="{FF2B5EF4-FFF2-40B4-BE49-F238E27FC236}">
                <a16:creationId xmlns:a16="http://schemas.microsoft.com/office/drawing/2014/main" id="{CB32DB04-5E0D-4846-AA92-5C523104546A}"/>
              </a:ext>
            </a:extLst>
          </p:cNvPr>
          <p:cNvSpPr>
            <a:spLocks noGrp="1"/>
          </p:cNvSpPr>
          <p:nvPr>
            <p:ph sz="half" idx="1"/>
          </p:nvPr>
        </p:nvSpPr>
        <p:spPr/>
        <p:txBody>
          <a:bodyPr>
            <a:normAutofit/>
          </a:bodyPr>
          <a:lstStyle/>
          <a:p>
            <a:pPr algn="just"/>
            <a:r>
              <a:rPr lang="en-US" sz="2400" dirty="0"/>
              <a:t>A process faults when accessing virtual address </a:t>
            </a:r>
            <a:r>
              <a:rPr lang="en-US" sz="2400" dirty="0">
                <a:solidFill>
                  <a:srgbClr val="C00000"/>
                </a:solidFill>
              </a:rPr>
              <a:t>64K</a:t>
            </a:r>
            <a:r>
              <a:rPr lang="en-US" sz="2400" dirty="0"/>
              <a:t> in Figure. </a:t>
            </a:r>
          </a:p>
          <a:p>
            <a:pPr algn="just"/>
            <a:r>
              <a:rPr lang="en-US" sz="2400" dirty="0">
                <a:solidFill>
                  <a:srgbClr val="C00000"/>
                </a:solidFill>
              </a:rPr>
              <a:t>Searching the page cache</a:t>
            </a:r>
            <a:r>
              <a:rPr lang="en-US" sz="2400" dirty="0"/>
              <a:t>, the kernel finds that page frame 1861 is associated with disk block 1206, as is the disk block descriptor. </a:t>
            </a:r>
          </a:p>
          <a:p>
            <a:pPr algn="just"/>
            <a:r>
              <a:rPr lang="en-US" sz="2400" dirty="0"/>
              <a:t>It resets the page table entry for virtual address 64K to point to page 1861, sets the valid bit, and returns. </a:t>
            </a:r>
          </a:p>
        </p:txBody>
      </p:sp>
      <p:pic>
        <p:nvPicPr>
          <p:cNvPr id="7" name="Content Placeholder 6">
            <a:extLst>
              <a:ext uri="{FF2B5EF4-FFF2-40B4-BE49-F238E27FC236}">
                <a16:creationId xmlns:a16="http://schemas.microsoft.com/office/drawing/2014/main" id="{7496FB0B-AA69-44D1-96B0-166A87BB7531}"/>
              </a:ext>
            </a:extLst>
          </p:cNvPr>
          <p:cNvPicPr>
            <a:picLocks noGrp="1" noChangeAspect="1"/>
          </p:cNvPicPr>
          <p:nvPr>
            <p:ph sz="half" idx="2"/>
          </p:nvPr>
        </p:nvPicPr>
        <p:blipFill>
          <a:blip r:embed="rId2"/>
          <a:stretch>
            <a:fillRect/>
          </a:stretch>
        </p:blipFill>
        <p:spPr>
          <a:xfrm>
            <a:off x="6172202" y="1121726"/>
            <a:ext cx="5044438" cy="5606691"/>
          </a:xfrm>
        </p:spPr>
      </p:pic>
      <p:sp>
        <p:nvSpPr>
          <p:cNvPr id="3" name="TextBox 2">
            <a:extLst>
              <a:ext uri="{FF2B5EF4-FFF2-40B4-BE49-F238E27FC236}">
                <a16:creationId xmlns:a16="http://schemas.microsoft.com/office/drawing/2014/main" id="{129CAF99-6DCD-6307-369A-3421D565CE1C}"/>
              </a:ext>
            </a:extLst>
          </p:cNvPr>
          <p:cNvSpPr txBox="1"/>
          <p:nvPr/>
        </p:nvSpPr>
        <p:spPr>
          <a:xfrm>
            <a:off x="6708710" y="4749284"/>
            <a:ext cx="690465" cy="324000"/>
          </a:xfrm>
          <a:prstGeom prst="rect">
            <a:avLst/>
          </a:prstGeom>
          <a:solidFill>
            <a:schemeClr val="bg1"/>
          </a:solidFill>
        </p:spPr>
        <p:txBody>
          <a:bodyPr wrap="square" rtlCol="0">
            <a:spAutoFit/>
          </a:bodyPr>
          <a:lstStyle/>
          <a:p>
            <a:r>
              <a:rPr lang="en-IN" dirty="0">
                <a:latin typeface="Times New Roman" panose="02020603050405020304" pitchFamily="18" charset="0"/>
                <a:cs typeface="Times New Roman" panose="02020603050405020304" pitchFamily="18" charset="0"/>
              </a:rPr>
              <a:t>1861</a:t>
            </a:r>
          </a:p>
        </p:txBody>
      </p:sp>
      <p:sp>
        <p:nvSpPr>
          <p:cNvPr id="5" name="TextBox 4">
            <a:extLst>
              <a:ext uri="{FF2B5EF4-FFF2-40B4-BE49-F238E27FC236}">
                <a16:creationId xmlns:a16="http://schemas.microsoft.com/office/drawing/2014/main" id="{F3034185-9A4F-4E8F-4191-8388EACA2734}"/>
              </a:ext>
            </a:extLst>
          </p:cNvPr>
          <p:cNvSpPr txBox="1"/>
          <p:nvPr/>
        </p:nvSpPr>
        <p:spPr>
          <a:xfrm>
            <a:off x="7436499" y="4768486"/>
            <a:ext cx="288000" cy="288000"/>
          </a:xfrm>
          <a:prstGeom prst="rect">
            <a:avLst/>
          </a:prstGeom>
          <a:solidFill>
            <a:schemeClr val="bg1"/>
          </a:solidFill>
        </p:spPr>
        <p:txBody>
          <a:bodyPr wrap="square" rtlCol="0">
            <a:spAutoFit/>
          </a:bodyPr>
          <a:lstStyle/>
          <a:p>
            <a:r>
              <a:rPr lang="en-IN" dirty="0">
                <a:latin typeface="Times New Roman" panose="02020603050405020304" pitchFamily="18" charset="0"/>
                <a:cs typeface="Times New Roman" panose="02020603050405020304" pitchFamily="18" charset="0"/>
              </a:rPr>
              <a:t>V</a:t>
            </a:r>
          </a:p>
        </p:txBody>
      </p:sp>
    </p:spTree>
    <p:extLst>
      <p:ext uri="{BB962C8B-B14F-4D97-AF65-F5344CB8AC3E}">
        <p14:creationId xmlns:p14="http://schemas.microsoft.com/office/powerpoint/2010/main" val="375508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3" name="Content Placeholder 2">
            <a:extLst>
              <a:ext uri="{FF2B5EF4-FFF2-40B4-BE49-F238E27FC236}">
                <a16:creationId xmlns:a16="http://schemas.microsoft.com/office/drawing/2014/main" id="{51BFEB62-36EC-42BA-9F57-52AB19B93850}"/>
              </a:ext>
            </a:extLst>
          </p:cNvPr>
          <p:cNvSpPr>
            <a:spLocks noGrp="1"/>
          </p:cNvSpPr>
          <p:nvPr>
            <p:ph sz="half" idx="1"/>
          </p:nvPr>
        </p:nvSpPr>
        <p:spPr/>
        <p:txBody>
          <a:bodyPr>
            <a:normAutofit/>
          </a:bodyPr>
          <a:lstStyle/>
          <a:p>
            <a:pPr algn="just"/>
            <a:r>
              <a:rPr lang="en-US" sz="2400" dirty="0"/>
              <a:t>The fault handler </a:t>
            </a:r>
            <a:r>
              <a:rPr lang="en-US" sz="2400" dirty="0">
                <a:solidFill>
                  <a:srgbClr val="C00000"/>
                </a:solidFill>
              </a:rPr>
              <a:t>does not have to read the page into memory </a:t>
            </a:r>
            <a:r>
              <a:rPr lang="en-US" sz="2400" dirty="0"/>
              <a:t>if another process had faulted on the same page but had not completely read it in yet.</a:t>
            </a:r>
          </a:p>
          <a:p>
            <a:pPr algn="just"/>
            <a:r>
              <a:rPr lang="en-US" sz="2400" dirty="0"/>
              <a:t>The fault handler finds the region containing the page table entry locked by another instance of the fault handler. </a:t>
            </a:r>
          </a:p>
          <a:p>
            <a:pPr algn="just"/>
            <a:r>
              <a:rPr lang="en-US" sz="2400" dirty="0"/>
              <a:t>It sleeps until the other instance of the fault handler completes, finds the page now valid, and returns.</a:t>
            </a:r>
            <a:endParaRPr lang="en-IN" sz="2400" dirty="0"/>
          </a:p>
        </p:txBody>
      </p:sp>
      <p:pic>
        <p:nvPicPr>
          <p:cNvPr id="6" name="Content Placeholder 5">
            <a:extLst>
              <a:ext uri="{FF2B5EF4-FFF2-40B4-BE49-F238E27FC236}">
                <a16:creationId xmlns:a16="http://schemas.microsoft.com/office/drawing/2014/main" id="{2C4B39DF-C567-4BC2-A054-07919271F750}"/>
              </a:ext>
            </a:extLst>
          </p:cNvPr>
          <p:cNvPicPr>
            <a:picLocks noGrp="1" noChangeAspect="1"/>
          </p:cNvPicPr>
          <p:nvPr>
            <p:ph sz="half" idx="2"/>
          </p:nvPr>
        </p:nvPicPr>
        <p:blipFill>
          <a:blip r:embed="rId2"/>
          <a:stretch>
            <a:fillRect/>
          </a:stretch>
        </p:blipFill>
        <p:spPr>
          <a:xfrm>
            <a:off x="6309002" y="1825625"/>
            <a:ext cx="4907995" cy="4351338"/>
          </a:xfrm>
        </p:spPr>
      </p:pic>
    </p:spTree>
    <p:extLst>
      <p:ext uri="{BB962C8B-B14F-4D97-AF65-F5344CB8AC3E}">
        <p14:creationId xmlns:p14="http://schemas.microsoft.com/office/powerpoint/2010/main" val="39591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3" name="Content Placeholder 2">
            <a:extLst>
              <a:ext uri="{FF2B5EF4-FFF2-40B4-BE49-F238E27FC236}">
                <a16:creationId xmlns:a16="http://schemas.microsoft.com/office/drawing/2014/main" id="{51BFEB62-36EC-42BA-9F57-52AB19B93850}"/>
              </a:ext>
            </a:extLst>
          </p:cNvPr>
          <p:cNvSpPr>
            <a:spLocks noGrp="1"/>
          </p:cNvSpPr>
          <p:nvPr>
            <p:ph idx="1"/>
          </p:nvPr>
        </p:nvSpPr>
        <p:spPr/>
        <p:txBody>
          <a:bodyPr>
            <a:normAutofit/>
          </a:bodyPr>
          <a:lstStyle/>
          <a:p>
            <a:r>
              <a:rPr lang="en-US" dirty="0">
                <a:solidFill>
                  <a:srgbClr val="C00000"/>
                </a:solidFill>
              </a:rPr>
              <a:t>CASE III:  a copy of the page does not exist on a swap device but is in the original executable file</a:t>
            </a:r>
          </a:p>
          <a:p>
            <a:r>
              <a:rPr lang="en-US" dirty="0"/>
              <a:t>The fault handler examines the disk block descriptor </a:t>
            </a:r>
          </a:p>
          <a:p>
            <a:r>
              <a:rPr lang="en-US" dirty="0"/>
              <a:t>Finds the logical block number in the file that contains the page, and finds the </a:t>
            </a:r>
            <a:r>
              <a:rPr lang="en-US" dirty="0" err="1"/>
              <a:t>inode</a:t>
            </a:r>
            <a:r>
              <a:rPr lang="en-US" dirty="0"/>
              <a:t> associated with the region table entry. </a:t>
            </a:r>
          </a:p>
          <a:p>
            <a:pPr algn="just"/>
            <a:r>
              <a:rPr lang="en-US" dirty="0"/>
              <a:t>It uses the logical block number as an offset into the array of disk block numbers attached to the </a:t>
            </a:r>
            <a:r>
              <a:rPr lang="en-US" dirty="0" err="1"/>
              <a:t>inode</a:t>
            </a:r>
            <a:r>
              <a:rPr lang="en-US" dirty="0"/>
              <a:t> during exec.</a:t>
            </a:r>
          </a:p>
          <a:p>
            <a:r>
              <a:rPr lang="en-US" dirty="0"/>
              <a:t>Knowing the disk block number, it reads the page into memory. </a:t>
            </a:r>
          </a:p>
          <a:p>
            <a:endParaRPr lang="en-IN" dirty="0"/>
          </a:p>
        </p:txBody>
      </p:sp>
    </p:spTree>
    <p:extLst>
      <p:ext uri="{BB962C8B-B14F-4D97-AF65-F5344CB8AC3E}">
        <p14:creationId xmlns:p14="http://schemas.microsoft.com/office/powerpoint/2010/main" val="895523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4" name="Content Placeholder 3">
            <a:extLst>
              <a:ext uri="{FF2B5EF4-FFF2-40B4-BE49-F238E27FC236}">
                <a16:creationId xmlns:a16="http://schemas.microsoft.com/office/drawing/2014/main" id="{CB32DB04-5E0D-4846-AA92-5C523104546A}"/>
              </a:ext>
            </a:extLst>
          </p:cNvPr>
          <p:cNvSpPr>
            <a:spLocks noGrp="1"/>
          </p:cNvSpPr>
          <p:nvPr>
            <p:ph sz="half" idx="1"/>
          </p:nvPr>
        </p:nvSpPr>
        <p:spPr/>
        <p:txBody>
          <a:bodyPr>
            <a:normAutofit/>
          </a:bodyPr>
          <a:lstStyle/>
          <a:p>
            <a:pPr algn="just"/>
            <a:r>
              <a:rPr lang="en-US" dirty="0"/>
              <a:t>The disk block descriptor for virtual address </a:t>
            </a:r>
            <a:r>
              <a:rPr lang="en-US" dirty="0">
                <a:solidFill>
                  <a:srgbClr val="C00000"/>
                </a:solidFill>
              </a:rPr>
              <a:t>1K</a:t>
            </a:r>
            <a:r>
              <a:rPr lang="en-US" dirty="0"/>
              <a:t> in Figure </a:t>
            </a:r>
          </a:p>
          <a:p>
            <a:pPr algn="just"/>
            <a:r>
              <a:rPr lang="en-US" dirty="0"/>
              <a:t>The page contents are in logical block 3 in the executable file </a:t>
            </a:r>
            <a:br>
              <a:rPr lang="en-US" sz="2000" dirty="0"/>
            </a:br>
            <a:endParaRPr lang="en-US" sz="2000" dirty="0"/>
          </a:p>
        </p:txBody>
      </p:sp>
      <p:pic>
        <p:nvPicPr>
          <p:cNvPr id="7" name="Content Placeholder 6">
            <a:extLst>
              <a:ext uri="{FF2B5EF4-FFF2-40B4-BE49-F238E27FC236}">
                <a16:creationId xmlns:a16="http://schemas.microsoft.com/office/drawing/2014/main" id="{7496FB0B-AA69-44D1-96B0-166A87BB7531}"/>
              </a:ext>
            </a:extLst>
          </p:cNvPr>
          <p:cNvPicPr>
            <a:picLocks noGrp="1" noChangeAspect="1"/>
          </p:cNvPicPr>
          <p:nvPr>
            <p:ph sz="half" idx="2"/>
          </p:nvPr>
        </p:nvPicPr>
        <p:blipFill>
          <a:blip r:embed="rId2"/>
          <a:stretch>
            <a:fillRect/>
          </a:stretch>
        </p:blipFill>
        <p:spPr>
          <a:xfrm>
            <a:off x="6668352" y="1240294"/>
            <a:ext cx="4959768" cy="5512583"/>
          </a:xfrm>
        </p:spPr>
      </p:pic>
    </p:spTree>
    <p:extLst>
      <p:ext uri="{BB962C8B-B14F-4D97-AF65-F5344CB8AC3E}">
        <p14:creationId xmlns:p14="http://schemas.microsoft.com/office/powerpoint/2010/main" val="136429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3" name="Content Placeholder 2">
            <a:extLst>
              <a:ext uri="{FF2B5EF4-FFF2-40B4-BE49-F238E27FC236}">
                <a16:creationId xmlns:a16="http://schemas.microsoft.com/office/drawing/2014/main" id="{51BFEB62-36EC-42BA-9F57-52AB19B93850}"/>
              </a:ext>
            </a:extLst>
          </p:cNvPr>
          <p:cNvSpPr>
            <a:spLocks noGrp="1"/>
          </p:cNvSpPr>
          <p:nvPr>
            <p:ph idx="1"/>
          </p:nvPr>
        </p:nvSpPr>
        <p:spPr/>
        <p:txBody>
          <a:bodyPr>
            <a:normAutofit/>
          </a:bodyPr>
          <a:lstStyle/>
          <a:p>
            <a:pPr algn="just"/>
            <a:r>
              <a:rPr lang="en-US" sz="2400" dirty="0">
                <a:solidFill>
                  <a:srgbClr val="C00000"/>
                </a:solidFill>
              </a:rPr>
              <a:t>CASE IV and V: a process incurs a page fault for a page marked "demand fill" or "demand zero" </a:t>
            </a:r>
          </a:p>
          <a:p>
            <a:pPr algn="just"/>
            <a:r>
              <a:rPr lang="en-US" sz="2400" dirty="0"/>
              <a:t>The kernel allocates a free page in memory and updates the appropriate page table entry. </a:t>
            </a:r>
          </a:p>
          <a:p>
            <a:pPr algn="just"/>
            <a:r>
              <a:rPr lang="en-US" sz="2400" dirty="0"/>
              <a:t>For "demand zero," it also clears the page to zero.</a:t>
            </a:r>
          </a:p>
          <a:p>
            <a:pPr algn="just"/>
            <a:r>
              <a:rPr lang="en-US" sz="2400" dirty="0"/>
              <a:t>Finally, it clears the "demand fill" or "demand zero" flags</a:t>
            </a:r>
          </a:p>
          <a:p>
            <a:pPr algn="just"/>
            <a:r>
              <a:rPr lang="en-US" sz="2400" dirty="0"/>
              <a:t>The page is now valid in memory and its contents are not duplicated on a swap device or in a file system.</a:t>
            </a:r>
          </a:p>
          <a:p>
            <a:pPr algn="just"/>
            <a:r>
              <a:rPr lang="en-US" sz="2400" dirty="0"/>
              <a:t>This would happen when accessing virtual addresses 3K and 65K in Figure</a:t>
            </a:r>
          </a:p>
        </p:txBody>
      </p:sp>
    </p:spTree>
    <p:extLst>
      <p:ext uri="{BB962C8B-B14F-4D97-AF65-F5344CB8AC3E}">
        <p14:creationId xmlns:p14="http://schemas.microsoft.com/office/powerpoint/2010/main" val="90826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9EB-B539-42A9-9DA9-7ECAAB6B3515}"/>
              </a:ext>
            </a:extLst>
          </p:cNvPr>
          <p:cNvSpPr>
            <a:spLocks noGrp="1"/>
          </p:cNvSpPr>
          <p:nvPr>
            <p:ph type="title"/>
          </p:nvPr>
        </p:nvSpPr>
        <p:spPr/>
        <p:txBody>
          <a:bodyPr/>
          <a:lstStyle/>
          <a:p>
            <a:r>
              <a:rPr lang="en-IN" dirty="0"/>
              <a:t>Validity Fault Handler</a:t>
            </a:r>
          </a:p>
        </p:txBody>
      </p:sp>
      <p:sp>
        <p:nvSpPr>
          <p:cNvPr id="3" name="Content Placeholder 2">
            <a:extLst>
              <a:ext uri="{FF2B5EF4-FFF2-40B4-BE49-F238E27FC236}">
                <a16:creationId xmlns:a16="http://schemas.microsoft.com/office/drawing/2014/main" id="{51BFEB62-36EC-42BA-9F57-52AB19B93850}"/>
              </a:ext>
            </a:extLst>
          </p:cNvPr>
          <p:cNvSpPr>
            <a:spLocks noGrp="1"/>
          </p:cNvSpPr>
          <p:nvPr>
            <p:ph idx="1"/>
          </p:nvPr>
        </p:nvSpPr>
        <p:spPr/>
        <p:txBody>
          <a:bodyPr>
            <a:normAutofit/>
          </a:bodyPr>
          <a:lstStyle/>
          <a:p>
            <a:pPr algn="just">
              <a:lnSpc>
                <a:spcPct val="100000"/>
              </a:lnSpc>
            </a:pPr>
            <a:r>
              <a:rPr lang="en-US" dirty="0"/>
              <a:t>The validity fault handler concludes </a:t>
            </a:r>
          </a:p>
          <a:p>
            <a:pPr lvl="1" algn="just">
              <a:lnSpc>
                <a:spcPct val="100000"/>
              </a:lnSpc>
            </a:pPr>
            <a:r>
              <a:rPr lang="en-US" dirty="0"/>
              <a:t>Setting the valid bit of the page</a:t>
            </a:r>
          </a:p>
          <a:p>
            <a:pPr lvl="1" algn="just">
              <a:lnSpc>
                <a:spcPct val="100000"/>
              </a:lnSpc>
            </a:pPr>
            <a:r>
              <a:rPr lang="en-US" dirty="0"/>
              <a:t>Clearing the modify bit</a:t>
            </a:r>
          </a:p>
          <a:p>
            <a:pPr lvl="1" algn="just">
              <a:lnSpc>
                <a:spcPct val="100000"/>
              </a:lnSpc>
            </a:pPr>
            <a:r>
              <a:rPr lang="en-US" dirty="0"/>
              <a:t>Recalculates the process priority, because the process may have slept in the fault handler at a kernel-level priority, giving it an unfair scheduling advantage when returning to user mode</a:t>
            </a:r>
          </a:p>
          <a:p>
            <a:pPr lvl="1" algn="just">
              <a:lnSpc>
                <a:spcPct val="100000"/>
              </a:lnSpc>
            </a:pPr>
            <a:r>
              <a:rPr lang="en-US" dirty="0"/>
              <a:t>Finally, if returning to user mode, it checks for receipt of any signals that occurred while handling the page fault</a:t>
            </a:r>
            <a:endParaRPr lang="en-IN" dirty="0"/>
          </a:p>
        </p:txBody>
      </p:sp>
    </p:spTree>
    <p:extLst>
      <p:ext uri="{BB962C8B-B14F-4D97-AF65-F5344CB8AC3E}">
        <p14:creationId xmlns:p14="http://schemas.microsoft.com/office/powerpoint/2010/main" val="179962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A31624-98EC-4726-9B66-8701E3B0665B}"/>
              </a:ext>
            </a:extLst>
          </p:cNvPr>
          <p:cNvPicPr>
            <a:picLocks noGrp="1" noChangeAspect="1"/>
          </p:cNvPicPr>
          <p:nvPr>
            <p:ph idx="4294967295"/>
          </p:nvPr>
        </p:nvPicPr>
        <p:blipFill rotWithShape="1">
          <a:blip r:embed="rId2"/>
          <a:srcRect l="19389" t="11982" r="16043" b="19372"/>
          <a:stretch/>
        </p:blipFill>
        <p:spPr>
          <a:xfrm>
            <a:off x="883920" y="0"/>
            <a:ext cx="4663440" cy="6772064"/>
          </a:xfrm>
        </p:spPr>
      </p:pic>
      <p:sp>
        <p:nvSpPr>
          <p:cNvPr id="11" name="TextBox 10">
            <a:extLst>
              <a:ext uri="{FF2B5EF4-FFF2-40B4-BE49-F238E27FC236}">
                <a16:creationId xmlns:a16="http://schemas.microsoft.com/office/drawing/2014/main" id="{7C3B7B61-2BBF-456D-BECB-773BD33BE64E}"/>
              </a:ext>
            </a:extLst>
          </p:cNvPr>
          <p:cNvSpPr txBox="1"/>
          <p:nvPr/>
        </p:nvSpPr>
        <p:spPr>
          <a:xfrm>
            <a:off x="6096000" y="1642200"/>
            <a:ext cx="6096000" cy="769441"/>
          </a:xfrm>
          <a:prstGeom prst="rect">
            <a:avLst/>
          </a:prstGeom>
          <a:noFill/>
        </p:spPr>
        <p:txBody>
          <a:bodyPr wrap="square">
            <a:spAutoFit/>
          </a:bodyPr>
          <a:lstStyle/>
          <a:p>
            <a:r>
              <a:rPr kumimoji="0" lang="en-IN" sz="44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Validity Fault Handler</a:t>
            </a:r>
            <a:endParaRPr lang="en-IN" dirty="0"/>
          </a:p>
        </p:txBody>
      </p:sp>
    </p:spTree>
    <p:extLst>
      <p:ext uri="{BB962C8B-B14F-4D97-AF65-F5344CB8AC3E}">
        <p14:creationId xmlns:p14="http://schemas.microsoft.com/office/powerpoint/2010/main" val="284424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2353D8-ADAA-4E7C-86A7-1954ACDBCEB5}"/>
              </a:ext>
            </a:extLst>
          </p:cNvPr>
          <p:cNvSpPr>
            <a:spLocks noGrp="1"/>
          </p:cNvSpPr>
          <p:nvPr>
            <p:ph type="title"/>
          </p:nvPr>
        </p:nvSpPr>
        <p:spPr>
          <a:xfrm>
            <a:off x="838200" y="337416"/>
            <a:ext cx="10515600" cy="1325563"/>
          </a:xfrm>
        </p:spPr>
        <p:txBody>
          <a:bodyPr/>
          <a:lstStyle/>
          <a:p>
            <a:r>
              <a:rPr lang="en-US" dirty="0"/>
              <a:t>Working Window</a:t>
            </a:r>
            <a:endParaRPr lang="en-IN" dirty="0"/>
          </a:p>
        </p:txBody>
      </p:sp>
      <p:pic>
        <p:nvPicPr>
          <p:cNvPr id="15" name="Content Placeholder 5">
            <a:extLst>
              <a:ext uri="{FF2B5EF4-FFF2-40B4-BE49-F238E27FC236}">
                <a16:creationId xmlns:a16="http://schemas.microsoft.com/office/drawing/2014/main" id="{CFA6D0E0-2AC9-499C-9D17-C8201091E9E6}"/>
              </a:ext>
            </a:extLst>
          </p:cNvPr>
          <p:cNvPicPr>
            <a:picLocks noGrp="1" noChangeAspect="1"/>
          </p:cNvPicPr>
          <p:nvPr>
            <p:ph idx="1"/>
          </p:nvPr>
        </p:nvPicPr>
        <p:blipFill>
          <a:blip r:embed="rId2"/>
          <a:stretch>
            <a:fillRect/>
          </a:stretch>
        </p:blipFill>
        <p:spPr>
          <a:xfrm>
            <a:off x="3454400" y="1393824"/>
            <a:ext cx="4834677" cy="5386071"/>
          </a:xfrm>
          <a:prstGeom prst="rect">
            <a:avLst/>
          </a:prstGeom>
        </p:spPr>
      </p:pic>
      <p:sp>
        <p:nvSpPr>
          <p:cNvPr id="12" name="Rectangle 11">
            <a:extLst>
              <a:ext uri="{FF2B5EF4-FFF2-40B4-BE49-F238E27FC236}">
                <a16:creationId xmlns:a16="http://schemas.microsoft.com/office/drawing/2014/main" id="{841944C3-0A3A-4CDE-8962-11387DD2DF32}"/>
              </a:ext>
            </a:extLst>
          </p:cNvPr>
          <p:cNvSpPr/>
          <p:nvPr/>
        </p:nvSpPr>
        <p:spPr>
          <a:xfrm>
            <a:off x="5291782" y="1662979"/>
            <a:ext cx="788758" cy="46546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868A624-6E24-40C8-8D50-4C76C4BAC12F}"/>
              </a:ext>
            </a:extLst>
          </p:cNvPr>
          <p:cNvSpPr/>
          <p:nvPr/>
        </p:nvSpPr>
        <p:spPr>
          <a:xfrm>
            <a:off x="6062068" y="1662979"/>
            <a:ext cx="1080459" cy="46546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C197ECA-51EB-4ADF-8AFA-692DC1845814}"/>
              </a:ext>
            </a:extLst>
          </p:cNvPr>
          <p:cNvSpPr/>
          <p:nvPr/>
        </p:nvSpPr>
        <p:spPr>
          <a:xfrm>
            <a:off x="7105137" y="1640937"/>
            <a:ext cx="1366364" cy="4879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631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7870-0BD8-449B-BB93-933E1DF5DA3B}"/>
              </a:ext>
            </a:extLst>
          </p:cNvPr>
          <p:cNvSpPr>
            <a:spLocks noGrp="1"/>
          </p:cNvSpPr>
          <p:nvPr>
            <p:ph type="title"/>
          </p:nvPr>
        </p:nvSpPr>
        <p:spPr/>
        <p:txBody>
          <a:bodyPr/>
          <a:lstStyle/>
          <a:p>
            <a:r>
              <a:rPr lang="en-IN" dirty="0"/>
              <a:t>Protection Fault Handler</a:t>
            </a:r>
          </a:p>
        </p:txBody>
      </p:sp>
      <p:sp>
        <p:nvSpPr>
          <p:cNvPr id="3" name="Content Placeholder 2">
            <a:extLst>
              <a:ext uri="{FF2B5EF4-FFF2-40B4-BE49-F238E27FC236}">
                <a16:creationId xmlns:a16="http://schemas.microsoft.com/office/drawing/2014/main" id="{AD8E42F2-7096-457F-ADF2-B225217CF332}"/>
              </a:ext>
            </a:extLst>
          </p:cNvPr>
          <p:cNvSpPr>
            <a:spLocks noGrp="1"/>
          </p:cNvSpPr>
          <p:nvPr>
            <p:ph idx="1"/>
          </p:nvPr>
        </p:nvSpPr>
        <p:spPr/>
        <p:txBody>
          <a:bodyPr/>
          <a:lstStyle/>
          <a:p>
            <a:pPr algn="just">
              <a:lnSpc>
                <a:spcPct val="100000"/>
              </a:lnSpc>
            </a:pPr>
            <a:r>
              <a:rPr lang="en-US" dirty="0"/>
              <a:t>A process can incur is a protection fault:</a:t>
            </a:r>
          </a:p>
          <a:p>
            <a:pPr lvl="1" algn="just">
              <a:lnSpc>
                <a:spcPct val="100000"/>
              </a:lnSpc>
            </a:pPr>
            <a:r>
              <a:rPr lang="en-US" dirty="0"/>
              <a:t>The process accessed a valid page but the </a:t>
            </a:r>
            <a:r>
              <a:rPr lang="en-US" dirty="0">
                <a:solidFill>
                  <a:srgbClr val="C00000"/>
                </a:solidFill>
              </a:rPr>
              <a:t>permission bits </a:t>
            </a:r>
            <a:r>
              <a:rPr lang="en-US" dirty="0"/>
              <a:t>associated with the page did not permit access. </a:t>
            </a:r>
          </a:p>
          <a:p>
            <a:pPr lvl="1" algn="just">
              <a:lnSpc>
                <a:spcPct val="100000"/>
              </a:lnSpc>
            </a:pPr>
            <a:r>
              <a:rPr lang="en-US" dirty="0"/>
              <a:t>When it attempts to write a page whose </a:t>
            </a:r>
            <a:r>
              <a:rPr lang="en-US" dirty="0">
                <a:solidFill>
                  <a:srgbClr val="C00000"/>
                </a:solidFill>
              </a:rPr>
              <a:t>copy on write bit was set </a:t>
            </a:r>
            <a:r>
              <a:rPr lang="en-US" dirty="0"/>
              <a:t>during the fork system call.</a:t>
            </a:r>
            <a:endParaRPr lang="en-IN" dirty="0"/>
          </a:p>
        </p:txBody>
      </p:sp>
    </p:spTree>
    <p:extLst>
      <p:ext uri="{BB962C8B-B14F-4D97-AF65-F5344CB8AC3E}">
        <p14:creationId xmlns:p14="http://schemas.microsoft.com/office/powerpoint/2010/main" val="2274962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9B24-0042-4134-8681-A2CC4533F2E6}"/>
              </a:ext>
            </a:extLst>
          </p:cNvPr>
          <p:cNvSpPr>
            <a:spLocks noGrp="1"/>
          </p:cNvSpPr>
          <p:nvPr>
            <p:ph type="title"/>
          </p:nvPr>
        </p:nvSpPr>
        <p:spPr/>
        <p:txBody>
          <a:bodyPr/>
          <a:lstStyle/>
          <a:p>
            <a:r>
              <a:rPr lang="en-IN" dirty="0"/>
              <a:t>Protection Fault Handler</a:t>
            </a:r>
          </a:p>
        </p:txBody>
      </p:sp>
      <p:sp>
        <p:nvSpPr>
          <p:cNvPr id="3" name="Content Placeholder 2">
            <a:extLst>
              <a:ext uri="{FF2B5EF4-FFF2-40B4-BE49-F238E27FC236}">
                <a16:creationId xmlns:a16="http://schemas.microsoft.com/office/drawing/2014/main" id="{4E59BB5B-46D6-46EC-9052-7AE081CDD74E}"/>
              </a:ext>
            </a:extLst>
          </p:cNvPr>
          <p:cNvSpPr>
            <a:spLocks noGrp="1"/>
          </p:cNvSpPr>
          <p:nvPr>
            <p:ph idx="1"/>
          </p:nvPr>
        </p:nvSpPr>
        <p:spPr/>
        <p:txBody>
          <a:bodyPr>
            <a:normAutofit/>
          </a:bodyPr>
          <a:lstStyle/>
          <a:p>
            <a:pPr algn="just">
              <a:lnSpc>
                <a:spcPct val="100000"/>
              </a:lnSpc>
            </a:pPr>
            <a:r>
              <a:rPr lang="en-US" dirty="0"/>
              <a:t>The hardware supplies the protection fault handler with the virtual address where the fault occurred, </a:t>
            </a:r>
          </a:p>
          <a:p>
            <a:pPr algn="just">
              <a:lnSpc>
                <a:spcPct val="100000"/>
              </a:lnSpc>
            </a:pPr>
            <a:r>
              <a:rPr lang="en-US" dirty="0"/>
              <a:t>The fault handler finds the appropriate region and page table entry. </a:t>
            </a:r>
          </a:p>
          <a:p>
            <a:pPr algn="just">
              <a:lnSpc>
                <a:spcPct val="100000"/>
              </a:lnSpc>
            </a:pPr>
            <a:r>
              <a:rPr lang="en-US" dirty="0"/>
              <a:t>It locks the region </a:t>
            </a:r>
          </a:p>
          <a:p>
            <a:pPr lvl="1" algn="just">
              <a:lnSpc>
                <a:spcPct val="100000"/>
              </a:lnSpc>
            </a:pPr>
            <a:r>
              <a:rPr lang="en-US" dirty="0"/>
              <a:t>The page stealer cannot steal the page while the protection fault handler operates on it. </a:t>
            </a:r>
          </a:p>
        </p:txBody>
      </p:sp>
    </p:spTree>
    <p:extLst>
      <p:ext uri="{BB962C8B-B14F-4D97-AF65-F5344CB8AC3E}">
        <p14:creationId xmlns:p14="http://schemas.microsoft.com/office/powerpoint/2010/main" val="815326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9B24-0042-4134-8681-A2CC4533F2E6}"/>
              </a:ext>
            </a:extLst>
          </p:cNvPr>
          <p:cNvSpPr>
            <a:spLocks noGrp="1"/>
          </p:cNvSpPr>
          <p:nvPr>
            <p:ph type="title"/>
          </p:nvPr>
        </p:nvSpPr>
        <p:spPr/>
        <p:txBody>
          <a:bodyPr/>
          <a:lstStyle/>
          <a:p>
            <a:r>
              <a:rPr lang="en-IN" dirty="0"/>
              <a:t>Protection Fault Handler</a:t>
            </a:r>
          </a:p>
        </p:txBody>
      </p:sp>
      <p:sp>
        <p:nvSpPr>
          <p:cNvPr id="3" name="Content Placeholder 2">
            <a:extLst>
              <a:ext uri="{FF2B5EF4-FFF2-40B4-BE49-F238E27FC236}">
                <a16:creationId xmlns:a16="http://schemas.microsoft.com/office/drawing/2014/main" id="{4E59BB5B-46D6-46EC-9052-7AE081CDD74E}"/>
              </a:ext>
            </a:extLst>
          </p:cNvPr>
          <p:cNvSpPr>
            <a:spLocks noGrp="1"/>
          </p:cNvSpPr>
          <p:nvPr>
            <p:ph idx="1"/>
          </p:nvPr>
        </p:nvSpPr>
        <p:spPr/>
        <p:txBody>
          <a:bodyPr>
            <a:normAutofit/>
          </a:bodyPr>
          <a:lstStyle/>
          <a:p>
            <a:r>
              <a:rPr lang="en-US" dirty="0"/>
              <a:t>If the fault handler determines: copy on write bit was set</a:t>
            </a:r>
          </a:p>
          <a:p>
            <a:pPr lvl="1"/>
            <a:r>
              <a:rPr lang="en-US" dirty="0"/>
              <a:t>If the page is shared with other processes, </a:t>
            </a:r>
          </a:p>
          <a:p>
            <a:pPr lvl="1"/>
            <a:r>
              <a:rPr lang="en-US" dirty="0"/>
              <a:t>The kernel allocates a new page </a:t>
            </a:r>
          </a:p>
          <a:p>
            <a:pPr lvl="1"/>
            <a:r>
              <a:rPr lang="en-US" dirty="0"/>
              <a:t>Copies the contents of the old page to it; </a:t>
            </a:r>
          </a:p>
          <a:p>
            <a:pPr lvl="1"/>
            <a:r>
              <a:rPr lang="en-US" dirty="0"/>
              <a:t>The other processes retain their references to the old page. </a:t>
            </a:r>
          </a:p>
          <a:p>
            <a:pPr lvl="1"/>
            <a:r>
              <a:rPr lang="en-US" dirty="0"/>
              <a:t>After copying the page and updating the page table entry with the new page number, </a:t>
            </a:r>
          </a:p>
          <a:p>
            <a:pPr lvl="1"/>
            <a:r>
              <a:rPr lang="en-US" dirty="0"/>
              <a:t>The kernel decrements the reference count of the old </a:t>
            </a:r>
            <a:r>
              <a:rPr lang="en-US" i="1" dirty="0" err="1"/>
              <a:t>pfdata</a:t>
            </a:r>
            <a:r>
              <a:rPr lang="en-US" dirty="0"/>
              <a:t> table entry. </a:t>
            </a:r>
            <a:endParaRPr lang="en-IN" dirty="0"/>
          </a:p>
        </p:txBody>
      </p:sp>
    </p:spTree>
    <p:extLst>
      <p:ext uri="{BB962C8B-B14F-4D97-AF65-F5344CB8AC3E}">
        <p14:creationId xmlns:p14="http://schemas.microsoft.com/office/powerpoint/2010/main" val="292648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1971B2-38E9-4331-8DF1-AC93551B6719}"/>
              </a:ext>
            </a:extLst>
          </p:cNvPr>
          <p:cNvSpPr>
            <a:spLocks noGrp="1"/>
          </p:cNvSpPr>
          <p:nvPr>
            <p:ph type="title"/>
          </p:nvPr>
        </p:nvSpPr>
        <p:spPr/>
        <p:txBody>
          <a:bodyPr/>
          <a:lstStyle/>
          <a:p>
            <a:r>
              <a:rPr lang="en-IN" sz="4400" dirty="0"/>
              <a:t>Protection Fault Handler</a:t>
            </a:r>
            <a:endParaRPr lang="en-IN" dirty="0"/>
          </a:p>
        </p:txBody>
      </p:sp>
      <p:pic>
        <p:nvPicPr>
          <p:cNvPr id="5" name="Content Placeholder 4">
            <a:extLst>
              <a:ext uri="{FF2B5EF4-FFF2-40B4-BE49-F238E27FC236}">
                <a16:creationId xmlns:a16="http://schemas.microsoft.com/office/drawing/2014/main" id="{D7D67763-CB00-4637-B039-8F4F2589ACC7}"/>
              </a:ext>
            </a:extLst>
          </p:cNvPr>
          <p:cNvPicPr>
            <a:picLocks noGrp="1" noChangeAspect="1"/>
          </p:cNvPicPr>
          <p:nvPr>
            <p:ph sz="half" idx="1"/>
          </p:nvPr>
        </p:nvPicPr>
        <p:blipFill>
          <a:blip r:embed="rId2"/>
          <a:stretch>
            <a:fillRect/>
          </a:stretch>
        </p:blipFill>
        <p:spPr>
          <a:xfrm>
            <a:off x="838200" y="1480770"/>
            <a:ext cx="4417616" cy="5261214"/>
          </a:xfrm>
        </p:spPr>
      </p:pic>
      <p:sp>
        <p:nvSpPr>
          <p:cNvPr id="7" name="Content Placeholder 6">
            <a:extLst>
              <a:ext uri="{FF2B5EF4-FFF2-40B4-BE49-F238E27FC236}">
                <a16:creationId xmlns:a16="http://schemas.microsoft.com/office/drawing/2014/main" id="{C09C39AB-C0DA-4014-9C74-9999AA2B6EDA}"/>
              </a:ext>
            </a:extLst>
          </p:cNvPr>
          <p:cNvSpPr>
            <a:spLocks noGrp="1"/>
          </p:cNvSpPr>
          <p:nvPr>
            <p:ph sz="half" idx="2"/>
          </p:nvPr>
        </p:nvSpPr>
        <p:spPr/>
        <p:txBody>
          <a:bodyPr>
            <a:normAutofit/>
          </a:bodyPr>
          <a:lstStyle/>
          <a:p>
            <a:pPr algn="just"/>
            <a:r>
              <a:rPr lang="en-US" sz="2400" dirty="0"/>
              <a:t>Three processes share physical page 828</a:t>
            </a:r>
          </a:p>
          <a:p>
            <a:pPr algn="just"/>
            <a:r>
              <a:rPr lang="en-US" sz="2400" dirty="0"/>
              <a:t>Process B writes the page but incurs a protection fault, because the copy on write bit is set</a:t>
            </a:r>
          </a:p>
          <a:p>
            <a:pPr algn="just"/>
            <a:r>
              <a:rPr lang="en-US" sz="2400" dirty="0"/>
              <a:t>The protection fault handler allocates page 786, copies the contents of page 828 to the new page, decrements the reference count of page 828, and updates the page table entry accessed by process B to point to page 786.</a:t>
            </a:r>
            <a:endParaRPr lang="en-IN" sz="2400" dirty="0"/>
          </a:p>
        </p:txBody>
      </p:sp>
      <p:sp>
        <p:nvSpPr>
          <p:cNvPr id="2" name="Rectangle 1">
            <a:extLst>
              <a:ext uri="{FF2B5EF4-FFF2-40B4-BE49-F238E27FC236}">
                <a16:creationId xmlns:a16="http://schemas.microsoft.com/office/drawing/2014/main" id="{F0DAEAFF-ABF9-B70A-306F-AA516E0D3B1A}"/>
              </a:ext>
            </a:extLst>
          </p:cNvPr>
          <p:cNvSpPr/>
          <p:nvPr/>
        </p:nvSpPr>
        <p:spPr>
          <a:xfrm>
            <a:off x="838200" y="3980873"/>
            <a:ext cx="4417616" cy="2382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468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B3AA-9471-4746-9799-59E187F733C1}"/>
              </a:ext>
            </a:extLst>
          </p:cNvPr>
          <p:cNvSpPr>
            <a:spLocks noGrp="1"/>
          </p:cNvSpPr>
          <p:nvPr>
            <p:ph type="title"/>
          </p:nvPr>
        </p:nvSpPr>
        <p:spPr/>
        <p:txBody>
          <a:bodyPr/>
          <a:lstStyle/>
          <a:p>
            <a:r>
              <a:rPr lang="en-IN" sz="4400" dirty="0"/>
              <a:t>Protection Fault Handler</a:t>
            </a:r>
            <a:endParaRPr lang="en-IN" dirty="0"/>
          </a:p>
        </p:txBody>
      </p:sp>
      <p:sp>
        <p:nvSpPr>
          <p:cNvPr id="5" name="Content Placeholder 4">
            <a:extLst>
              <a:ext uri="{FF2B5EF4-FFF2-40B4-BE49-F238E27FC236}">
                <a16:creationId xmlns:a16="http://schemas.microsoft.com/office/drawing/2014/main" id="{A03B70A9-7F69-472E-B236-66A2C6117AAC}"/>
              </a:ext>
            </a:extLst>
          </p:cNvPr>
          <p:cNvSpPr>
            <a:spLocks noGrp="1"/>
          </p:cNvSpPr>
          <p:nvPr>
            <p:ph idx="1"/>
          </p:nvPr>
        </p:nvSpPr>
        <p:spPr/>
        <p:txBody>
          <a:bodyPr>
            <a:normAutofit/>
          </a:bodyPr>
          <a:lstStyle/>
          <a:p>
            <a:pPr algn="just"/>
            <a:r>
              <a:rPr lang="en-US" dirty="0"/>
              <a:t>If the copy on write bit is set </a:t>
            </a:r>
            <a:r>
              <a:rPr lang="en-US" u="sng" dirty="0">
                <a:solidFill>
                  <a:srgbClr val="C00000"/>
                </a:solidFill>
              </a:rPr>
              <a:t>but no other processes share the page</a:t>
            </a:r>
            <a:r>
              <a:rPr lang="en-US" dirty="0"/>
              <a:t>, the kernel allows the process to reuse the physical page. </a:t>
            </a:r>
          </a:p>
          <a:p>
            <a:pPr algn="just"/>
            <a:r>
              <a:rPr lang="en-US" dirty="0"/>
              <a:t>It turns off the copy on write bit </a:t>
            </a:r>
          </a:p>
          <a:p>
            <a:pPr algn="just"/>
            <a:r>
              <a:rPr lang="en-US" dirty="0">
                <a:solidFill>
                  <a:srgbClr val="C00000"/>
                </a:solidFill>
              </a:rPr>
              <a:t>Disassociates</a:t>
            </a:r>
            <a:r>
              <a:rPr lang="en-US" dirty="0"/>
              <a:t> the page from its disk copy, if one exists, </a:t>
            </a:r>
          </a:p>
          <a:p>
            <a:pPr lvl="1" algn="just"/>
            <a:r>
              <a:rPr lang="en-US" dirty="0"/>
              <a:t>because other processes may share the disk copy. </a:t>
            </a:r>
          </a:p>
          <a:p>
            <a:pPr algn="just"/>
            <a:r>
              <a:rPr lang="en-US" dirty="0"/>
              <a:t>It then </a:t>
            </a:r>
            <a:r>
              <a:rPr lang="en-US" dirty="0">
                <a:solidFill>
                  <a:srgbClr val="C00000"/>
                </a:solidFill>
              </a:rPr>
              <a:t>removes the </a:t>
            </a:r>
            <a:r>
              <a:rPr lang="en-US" i="1" dirty="0" err="1">
                <a:solidFill>
                  <a:srgbClr val="C00000"/>
                </a:solidFill>
              </a:rPr>
              <a:t>pfdata</a:t>
            </a:r>
            <a:r>
              <a:rPr lang="en-US" i="1" dirty="0">
                <a:solidFill>
                  <a:srgbClr val="C00000"/>
                </a:solidFill>
              </a:rPr>
              <a:t> </a:t>
            </a:r>
            <a:r>
              <a:rPr lang="en-US" dirty="0">
                <a:solidFill>
                  <a:srgbClr val="C00000"/>
                </a:solidFill>
              </a:rPr>
              <a:t>table entry </a:t>
            </a:r>
            <a:r>
              <a:rPr lang="en-US" dirty="0"/>
              <a:t>from the page queue, because the new copy of the virtual page is not on the swap device.</a:t>
            </a:r>
          </a:p>
          <a:p>
            <a:pPr algn="just"/>
            <a:r>
              <a:rPr lang="en-US" dirty="0">
                <a:solidFill>
                  <a:srgbClr val="C00000"/>
                </a:solidFill>
              </a:rPr>
              <a:t>Decrements the swap-use count </a:t>
            </a:r>
            <a:r>
              <a:rPr lang="en-US" dirty="0"/>
              <a:t>for the page and, if the count drops to 0, frees the swap space</a:t>
            </a:r>
            <a:endParaRPr lang="en-IN" dirty="0"/>
          </a:p>
        </p:txBody>
      </p:sp>
    </p:spTree>
    <p:extLst>
      <p:ext uri="{BB962C8B-B14F-4D97-AF65-F5344CB8AC3E}">
        <p14:creationId xmlns:p14="http://schemas.microsoft.com/office/powerpoint/2010/main" val="1800941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7570-7393-4078-9212-06C5BD50DC2D}"/>
              </a:ext>
            </a:extLst>
          </p:cNvPr>
          <p:cNvSpPr>
            <a:spLocks noGrp="1"/>
          </p:cNvSpPr>
          <p:nvPr>
            <p:ph type="title"/>
          </p:nvPr>
        </p:nvSpPr>
        <p:spPr/>
        <p:txBody>
          <a:bodyPr/>
          <a:lstStyle/>
          <a:p>
            <a:r>
              <a:rPr lang="en-IN" sz="4400" dirty="0"/>
              <a:t>Protection Fault Handler</a:t>
            </a:r>
            <a:endParaRPr lang="en-IN" dirty="0"/>
          </a:p>
        </p:txBody>
      </p:sp>
      <p:sp>
        <p:nvSpPr>
          <p:cNvPr id="3" name="Content Placeholder 2">
            <a:extLst>
              <a:ext uri="{FF2B5EF4-FFF2-40B4-BE49-F238E27FC236}">
                <a16:creationId xmlns:a16="http://schemas.microsoft.com/office/drawing/2014/main" id="{66BBF6D2-E583-4836-BDF3-75807690976A}"/>
              </a:ext>
            </a:extLst>
          </p:cNvPr>
          <p:cNvSpPr>
            <a:spLocks noGrp="1"/>
          </p:cNvSpPr>
          <p:nvPr>
            <p:ph idx="1"/>
          </p:nvPr>
        </p:nvSpPr>
        <p:spPr/>
        <p:txBody>
          <a:bodyPr>
            <a:normAutofit/>
          </a:bodyPr>
          <a:lstStyle/>
          <a:p>
            <a:pPr algn="just"/>
            <a:r>
              <a:rPr lang="en-US" dirty="0"/>
              <a:t>If a page table entry is </a:t>
            </a:r>
            <a:r>
              <a:rPr lang="en-US" dirty="0">
                <a:solidFill>
                  <a:srgbClr val="C00000"/>
                </a:solidFill>
              </a:rPr>
              <a:t>invalid</a:t>
            </a:r>
            <a:r>
              <a:rPr lang="en-US" dirty="0"/>
              <a:t> and its </a:t>
            </a:r>
            <a:r>
              <a:rPr lang="en-US" dirty="0">
                <a:solidFill>
                  <a:srgbClr val="C00000"/>
                </a:solidFill>
              </a:rPr>
              <a:t>copy on write bit is set</a:t>
            </a:r>
          </a:p>
          <a:p>
            <a:pPr algn="just"/>
            <a:r>
              <a:rPr lang="en-US" dirty="0"/>
              <a:t>Assume that the system handles the validity fault first when a process accesses the page</a:t>
            </a:r>
          </a:p>
          <a:p>
            <a:pPr algn="just"/>
            <a:r>
              <a:rPr lang="en-US" dirty="0"/>
              <a:t>The protection fault handler </a:t>
            </a:r>
            <a:r>
              <a:rPr lang="en-US" dirty="0">
                <a:solidFill>
                  <a:srgbClr val="C00000"/>
                </a:solidFill>
              </a:rPr>
              <a:t>must check that a page is still valid</a:t>
            </a:r>
            <a:r>
              <a:rPr lang="en-US" dirty="0"/>
              <a:t>, because it could sleep when locking a region, and the page stealer could meanwhile swap the page from memory. </a:t>
            </a:r>
          </a:p>
          <a:p>
            <a:pPr algn="just"/>
            <a:r>
              <a:rPr lang="en-US" dirty="0"/>
              <a:t>If the page is invalid (the valid bit is clear), the fault handler returns immediately, and the process will incur a validity fault.</a:t>
            </a:r>
          </a:p>
          <a:p>
            <a:pPr algn="just"/>
            <a:endParaRPr lang="en-IN" dirty="0"/>
          </a:p>
        </p:txBody>
      </p:sp>
    </p:spTree>
    <p:extLst>
      <p:ext uri="{BB962C8B-B14F-4D97-AF65-F5344CB8AC3E}">
        <p14:creationId xmlns:p14="http://schemas.microsoft.com/office/powerpoint/2010/main" val="312627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FD1A-7829-42AC-A7CC-A28C7BB18CCC}"/>
              </a:ext>
            </a:extLst>
          </p:cNvPr>
          <p:cNvSpPr>
            <a:spLocks noGrp="1"/>
          </p:cNvSpPr>
          <p:nvPr>
            <p:ph type="title"/>
          </p:nvPr>
        </p:nvSpPr>
        <p:spPr/>
        <p:txBody>
          <a:bodyPr/>
          <a:lstStyle/>
          <a:p>
            <a:r>
              <a:rPr lang="en-IN" sz="4400" dirty="0"/>
              <a:t>Protection Fault Handler</a:t>
            </a:r>
            <a:endParaRPr lang="en-IN" dirty="0"/>
          </a:p>
        </p:txBody>
      </p:sp>
      <p:sp>
        <p:nvSpPr>
          <p:cNvPr id="3" name="Content Placeholder 2">
            <a:extLst>
              <a:ext uri="{FF2B5EF4-FFF2-40B4-BE49-F238E27FC236}">
                <a16:creationId xmlns:a16="http://schemas.microsoft.com/office/drawing/2014/main" id="{129FA4D7-6288-4C93-9B16-35444B6E62E7}"/>
              </a:ext>
            </a:extLst>
          </p:cNvPr>
          <p:cNvSpPr>
            <a:spLocks noGrp="1"/>
          </p:cNvSpPr>
          <p:nvPr>
            <p:ph sz="half" idx="1"/>
          </p:nvPr>
        </p:nvSpPr>
        <p:spPr/>
        <p:txBody>
          <a:bodyPr>
            <a:normAutofit/>
          </a:bodyPr>
          <a:lstStyle/>
          <a:p>
            <a:pPr algn="just"/>
            <a:r>
              <a:rPr lang="en-US" sz="2000" dirty="0"/>
              <a:t>The kernel handles the validity fault, but the process will incur the protection fault again. More than likely, it will handle the final protection fault without any more interference, because it will take a long time until the page will age sufficiently to be swapped out.</a:t>
            </a:r>
          </a:p>
          <a:p>
            <a:pPr algn="just"/>
            <a:r>
              <a:rPr lang="en-US" sz="2000" dirty="0"/>
              <a:t>When the protection fault handler finishes executing, </a:t>
            </a:r>
          </a:p>
          <a:p>
            <a:pPr lvl="1" algn="just"/>
            <a:r>
              <a:rPr lang="en-US" sz="1800" dirty="0"/>
              <a:t>It sets the modify and protection bits, </a:t>
            </a:r>
          </a:p>
          <a:p>
            <a:pPr lvl="1" algn="just"/>
            <a:r>
              <a:rPr lang="en-US" sz="1800" dirty="0"/>
              <a:t>Clears the copy on write bit. </a:t>
            </a:r>
          </a:p>
          <a:p>
            <a:pPr lvl="1" algn="just"/>
            <a:r>
              <a:rPr lang="en-US" sz="1800" dirty="0"/>
              <a:t>Recalculates the process priority and checks for signals</a:t>
            </a:r>
            <a:endParaRPr lang="en-IN" sz="2400" dirty="0"/>
          </a:p>
        </p:txBody>
      </p:sp>
      <p:pic>
        <p:nvPicPr>
          <p:cNvPr id="10" name="Content Placeholder 9">
            <a:extLst>
              <a:ext uri="{FF2B5EF4-FFF2-40B4-BE49-F238E27FC236}">
                <a16:creationId xmlns:a16="http://schemas.microsoft.com/office/drawing/2014/main" id="{67B0CA55-53F3-42AE-A3FB-49248B0EEE44}"/>
              </a:ext>
            </a:extLst>
          </p:cNvPr>
          <p:cNvPicPr>
            <a:picLocks noGrp="1" noChangeAspect="1"/>
          </p:cNvPicPr>
          <p:nvPr>
            <p:ph sz="half" idx="2"/>
          </p:nvPr>
        </p:nvPicPr>
        <p:blipFill>
          <a:blip r:embed="rId2"/>
          <a:stretch>
            <a:fillRect/>
          </a:stretch>
        </p:blipFill>
        <p:spPr>
          <a:xfrm>
            <a:off x="6261721" y="1825625"/>
            <a:ext cx="5002558" cy="4351338"/>
          </a:xfrm>
        </p:spPr>
      </p:pic>
    </p:spTree>
    <p:extLst>
      <p:ext uri="{BB962C8B-B14F-4D97-AF65-F5344CB8AC3E}">
        <p14:creationId xmlns:p14="http://schemas.microsoft.com/office/powerpoint/2010/main" val="52653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5331-893E-4B18-9811-FCC192503E58}"/>
              </a:ext>
            </a:extLst>
          </p:cNvPr>
          <p:cNvSpPr>
            <a:spLocks noGrp="1"/>
          </p:cNvSpPr>
          <p:nvPr>
            <p:ph type="title"/>
          </p:nvPr>
        </p:nvSpPr>
        <p:spPr>
          <a:xfrm>
            <a:off x="396240" y="365125"/>
            <a:ext cx="5699760" cy="2332355"/>
          </a:xfrm>
        </p:spPr>
        <p:txBody>
          <a:bodyPr>
            <a:normAutofit/>
          </a:bodyPr>
          <a:lstStyle/>
          <a:p>
            <a:r>
              <a:rPr lang="en-IN" sz="3600" dirty="0"/>
              <a:t>Protection Fault Handler</a:t>
            </a:r>
          </a:p>
        </p:txBody>
      </p:sp>
      <p:pic>
        <p:nvPicPr>
          <p:cNvPr id="5" name="Content Placeholder 4">
            <a:extLst>
              <a:ext uri="{FF2B5EF4-FFF2-40B4-BE49-F238E27FC236}">
                <a16:creationId xmlns:a16="http://schemas.microsoft.com/office/drawing/2014/main" id="{218008DF-0096-4A70-9209-E66F95678A37}"/>
              </a:ext>
            </a:extLst>
          </p:cNvPr>
          <p:cNvPicPr>
            <a:picLocks noGrp="1" noChangeAspect="1"/>
          </p:cNvPicPr>
          <p:nvPr>
            <p:ph idx="1"/>
          </p:nvPr>
        </p:nvPicPr>
        <p:blipFill>
          <a:blip r:embed="rId2"/>
          <a:stretch>
            <a:fillRect/>
          </a:stretch>
        </p:blipFill>
        <p:spPr>
          <a:xfrm>
            <a:off x="6451805" y="179704"/>
            <a:ext cx="5143135" cy="6403976"/>
          </a:xfrm>
        </p:spPr>
      </p:pic>
    </p:spTree>
    <p:extLst>
      <p:ext uri="{BB962C8B-B14F-4D97-AF65-F5344CB8AC3E}">
        <p14:creationId xmlns:p14="http://schemas.microsoft.com/office/powerpoint/2010/main" val="532574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B2C4-FA65-4B29-91E3-87A868B8F2CF}"/>
              </a:ext>
            </a:extLst>
          </p:cNvPr>
          <p:cNvSpPr>
            <a:spLocks noGrp="1"/>
          </p:cNvSpPr>
          <p:nvPr>
            <p:ph type="title"/>
          </p:nvPr>
        </p:nvSpPr>
        <p:spPr/>
        <p:txBody>
          <a:bodyPr/>
          <a:lstStyle/>
          <a:p>
            <a:r>
              <a:rPr lang="en-US" dirty="0"/>
              <a:t>Demand Paging on Less-Sophisticated Hardware</a:t>
            </a:r>
            <a:endParaRPr lang="en-IN" dirty="0"/>
          </a:p>
        </p:txBody>
      </p:sp>
      <p:sp>
        <p:nvSpPr>
          <p:cNvPr id="3" name="Content Placeholder 2">
            <a:extLst>
              <a:ext uri="{FF2B5EF4-FFF2-40B4-BE49-F238E27FC236}">
                <a16:creationId xmlns:a16="http://schemas.microsoft.com/office/drawing/2014/main" id="{7B1F62B2-7FE5-491A-938C-966A8C5CAC0F}"/>
              </a:ext>
            </a:extLst>
          </p:cNvPr>
          <p:cNvSpPr>
            <a:spLocks noGrp="1"/>
          </p:cNvSpPr>
          <p:nvPr>
            <p:ph idx="1"/>
          </p:nvPr>
        </p:nvSpPr>
        <p:spPr/>
        <p:txBody>
          <a:bodyPr>
            <a:normAutofit/>
          </a:bodyPr>
          <a:lstStyle/>
          <a:p>
            <a:pPr algn="just"/>
            <a:r>
              <a:rPr lang="en-US" dirty="0"/>
              <a:t>It is possible to implement the paging algorithms described here if the hardware recognizes only the valid and protection bits. </a:t>
            </a:r>
          </a:p>
          <a:p>
            <a:pPr algn="just"/>
            <a:r>
              <a:rPr lang="en-US" dirty="0"/>
              <a:t>If the valid bit is duplicated by a software-valid bit that indicates whether the page is really valid or not, then the kernel could turn off the hardware valid bit and simulate the setting of the other bits in software. </a:t>
            </a:r>
          </a:p>
          <a:p>
            <a:pPr algn="just"/>
            <a:r>
              <a:rPr lang="en-US" dirty="0"/>
              <a:t>The kernel can turn off the hardware valid bit for the page and follow this scenario: </a:t>
            </a:r>
          </a:p>
          <a:p>
            <a:pPr lvl="1" algn="just"/>
            <a:r>
              <a:rPr lang="en-US" dirty="0"/>
              <a:t>If a process references the page, it incurs a page fault because the hardware valid bit is off, </a:t>
            </a:r>
          </a:p>
        </p:txBody>
      </p:sp>
    </p:spTree>
    <p:extLst>
      <p:ext uri="{BB962C8B-B14F-4D97-AF65-F5344CB8AC3E}">
        <p14:creationId xmlns:p14="http://schemas.microsoft.com/office/powerpoint/2010/main" val="51728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B2C4-FA65-4B29-91E3-87A868B8F2CF}"/>
              </a:ext>
            </a:extLst>
          </p:cNvPr>
          <p:cNvSpPr>
            <a:spLocks noGrp="1"/>
          </p:cNvSpPr>
          <p:nvPr>
            <p:ph type="title"/>
          </p:nvPr>
        </p:nvSpPr>
        <p:spPr/>
        <p:txBody>
          <a:bodyPr/>
          <a:lstStyle/>
          <a:p>
            <a:r>
              <a:rPr lang="en-US" dirty="0"/>
              <a:t>Demand Paging on Less-Sophisticated Hardware</a:t>
            </a:r>
            <a:endParaRPr lang="en-IN" dirty="0"/>
          </a:p>
        </p:txBody>
      </p:sp>
      <p:sp>
        <p:nvSpPr>
          <p:cNvPr id="3" name="Content Placeholder 2">
            <a:extLst>
              <a:ext uri="{FF2B5EF4-FFF2-40B4-BE49-F238E27FC236}">
                <a16:creationId xmlns:a16="http://schemas.microsoft.com/office/drawing/2014/main" id="{7B1F62B2-7FE5-491A-938C-966A8C5CAC0F}"/>
              </a:ext>
            </a:extLst>
          </p:cNvPr>
          <p:cNvSpPr>
            <a:spLocks noGrp="1"/>
          </p:cNvSpPr>
          <p:nvPr>
            <p:ph idx="1"/>
          </p:nvPr>
        </p:nvSpPr>
        <p:spPr/>
        <p:txBody>
          <a:bodyPr>
            <a:normAutofit/>
          </a:bodyPr>
          <a:lstStyle/>
          <a:p>
            <a:pPr lvl="1" algn="just"/>
            <a:r>
              <a:rPr lang="en-US"/>
              <a:t>The </a:t>
            </a:r>
            <a:r>
              <a:rPr lang="en-US" dirty="0"/>
              <a:t>page fault interrupt handler examines the page. </a:t>
            </a:r>
          </a:p>
          <a:p>
            <a:pPr lvl="1" algn="just"/>
            <a:r>
              <a:rPr lang="en-US" dirty="0"/>
              <a:t>Because the software-valid bit is set, the kernel knows that the page is really valid and in memory; it sets the software reference bit and </a:t>
            </a:r>
          </a:p>
          <a:p>
            <a:pPr lvl="1" algn="just"/>
            <a:r>
              <a:rPr lang="en-US" dirty="0"/>
              <a:t>Turns the hardware valid bit on, but it will have acquired the knowledge that the page had been referenced. </a:t>
            </a:r>
          </a:p>
          <a:p>
            <a:pPr lvl="1" algn="just"/>
            <a:r>
              <a:rPr lang="en-US" dirty="0"/>
              <a:t>Subsequent references to the page will not incur a fault because the hardware valid bit is on.</a:t>
            </a:r>
          </a:p>
          <a:p>
            <a:pPr lvl="1" algn="just"/>
            <a:r>
              <a:rPr lang="en-US" dirty="0"/>
              <a:t>When the page stealer examines the page, it turns off the hardware valid bit again, causing processes to fault when referencing the page, repeating the cycle.</a:t>
            </a:r>
            <a:endParaRPr lang="en-IN" dirty="0"/>
          </a:p>
        </p:txBody>
      </p:sp>
    </p:spTree>
    <p:extLst>
      <p:ext uri="{BB962C8B-B14F-4D97-AF65-F5344CB8AC3E}">
        <p14:creationId xmlns:p14="http://schemas.microsoft.com/office/powerpoint/2010/main" val="329286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837E-884F-402D-8499-6DEE57EB0B3C}"/>
              </a:ext>
            </a:extLst>
          </p:cNvPr>
          <p:cNvSpPr>
            <a:spLocks noGrp="1"/>
          </p:cNvSpPr>
          <p:nvPr>
            <p:ph type="title"/>
          </p:nvPr>
        </p:nvSpPr>
        <p:spPr/>
        <p:txBody>
          <a:bodyPr/>
          <a:lstStyle/>
          <a:p>
            <a:r>
              <a:rPr lang="en-IN" dirty="0"/>
              <a:t>Working set </a:t>
            </a:r>
          </a:p>
        </p:txBody>
      </p:sp>
      <p:sp>
        <p:nvSpPr>
          <p:cNvPr id="3" name="Content Placeholder 2">
            <a:extLst>
              <a:ext uri="{FF2B5EF4-FFF2-40B4-BE49-F238E27FC236}">
                <a16:creationId xmlns:a16="http://schemas.microsoft.com/office/drawing/2014/main" id="{29F04AC0-C069-4665-AC73-255032CFC801}"/>
              </a:ext>
            </a:extLst>
          </p:cNvPr>
          <p:cNvSpPr>
            <a:spLocks noGrp="1"/>
          </p:cNvSpPr>
          <p:nvPr>
            <p:ph idx="1"/>
          </p:nvPr>
        </p:nvSpPr>
        <p:spPr/>
        <p:txBody>
          <a:bodyPr/>
          <a:lstStyle/>
          <a:p>
            <a:r>
              <a:rPr lang="en-US" dirty="0"/>
              <a:t>Impractical to implement a pure working set model, </a:t>
            </a:r>
          </a:p>
          <a:p>
            <a:pPr lvl="1"/>
            <a:r>
              <a:rPr lang="en-US" dirty="0"/>
              <a:t>Expensive to remember the order of page references. </a:t>
            </a:r>
          </a:p>
          <a:p>
            <a:r>
              <a:rPr lang="en-US" dirty="0"/>
              <a:t>Instead, systems approximate a working set model by setting a </a:t>
            </a:r>
            <a:r>
              <a:rPr lang="en-US" i="1" dirty="0"/>
              <a:t>reference bit </a:t>
            </a:r>
            <a:r>
              <a:rPr lang="en-US" dirty="0"/>
              <a:t>and</a:t>
            </a:r>
            <a:r>
              <a:rPr lang="en-US" i="1" dirty="0"/>
              <a:t> ages</a:t>
            </a:r>
            <a:endParaRPr lang="en-IN" i="1" dirty="0"/>
          </a:p>
        </p:txBody>
      </p:sp>
    </p:spTree>
    <p:extLst>
      <p:ext uri="{BB962C8B-B14F-4D97-AF65-F5344CB8AC3E}">
        <p14:creationId xmlns:p14="http://schemas.microsoft.com/office/powerpoint/2010/main" val="2778260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C8FA-5522-4EF1-5440-7B45879471F0}"/>
              </a:ext>
            </a:extLst>
          </p:cNvPr>
          <p:cNvSpPr>
            <a:spLocks noGrp="1"/>
          </p:cNvSpPr>
          <p:nvPr>
            <p:ph type="title"/>
          </p:nvPr>
        </p:nvSpPr>
        <p:spPr/>
        <p:txBody>
          <a:bodyPr/>
          <a:lstStyle/>
          <a:p>
            <a:r>
              <a:rPr lang="en-US" dirty="0"/>
              <a:t>Demand Paging on Less-Sophisticated Hardware</a:t>
            </a:r>
            <a:endParaRPr lang="en-IN" dirty="0"/>
          </a:p>
        </p:txBody>
      </p:sp>
      <p:pic>
        <p:nvPicPr>
          <p:cNvPr id="5" name="Content Placeholder 4">
            <a:extLst>
              <a:ext uri="{FF2B5EF4-FFF2-40B4-BE49-F238E27FC236}">
                <a16:creationId xmlns:a16="http://schemas.microsoft.com/office/drawing/2014/main" id="{D0489DA3-8A14-0BF2-3F77-8B330EA26DB7}"/>
              </a:ext>
            </a:extLst>
          </p:cNvPr>
          <p:cNvPicPr>
            <a:picLocks noGrp="1" noChangeAspect="1"/>
          </p:cNvPicPr>
          <p:nvPr>
            <p:ph idx="1"/>
          </p:nvPr>
        </p:nvPicPr>
        <p:blipFill>
          <a:blip r:embed="rId2"/>
          <a:stretch>
            <a:fillRect/>
          </a:stretch>
        </p:blipFill>
        <p:spPr>
          <a:xfrm>
            <a:off x="2844493" y="2355487"/>
            <a:ext cx="6503013" cy="2147026"/>
          </a:xfrm>
        </p:spPr>
      </p:pic>
    </p:spTree>
    <p:extLst>
      <p:ext uri="{BB962C8B-B14F-4D97-AF65-F5344CB8AC3E}">
        <p14:creationId xmlns:p14="http://schemas.microsoft.com/office/powerpoint/2010/main" val="1798994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B2C4-FA65-4B29-91E3-87A868B8F2CF}"/>
              </a:ext>
            </a:extLst>
          </p:cNvPr>
          <p:cNvSpPr>
            <a:spLocks noGrp="1"/>
          </p:cNvSpPr>
          <p:nvPr>
            <p:ph type="title"/>
          </p:nvPr>
        </p:nvSpPr>
        <p:spPr/>
        <p:txBody>
          <a:bodyPr/>
          <a:lstStyle/>
          <a:p>
            <a:r>
              <a:rPr lang="en-US" dirty="0"/>
              <a:t>A Hybrid System With Swapping And Demand Paging</a:t>
            </a:r>
            <a:endParaRPr lang="en-IN" dirty="0"/>
          </a:p>
        </p:txBody>
      </p:sp>
      <p:sp>
        <p:nvSpPr>
          <p:cNvPr id="3" name="Content Placeholder 2">
            <a:extLst>
              <a:ext uri="{FF2B5EF4-FFF2-40B4-BE49-F238E27FC236}">
                <a16:creationId xmlns:a16="http://schemas.microsoft.com/office/drawing/2014/main" id="{7B1F62B2-7FE5-491A-938C-966A8C5CAC0F}"/>
              </a:ext>
            </a:extLst>
          </p:cNvPr>
          <p:cNvSpPr>
            <a:spLocks noGrp="1"/>
          </p:cNvSpPr>
          <p:nvPr>
            <p:ph idx="1"/>
          </p:nvPr>
        </p:nvSpPr>
        <p:spPr/>
        <p:txBody>
          <a:bodyPr>
            <a:normAutofit/>
          </a:bodyPr>
          <a:lstStyle/>
          <a:p>
            <a:pPr algn="just"/>
            <a:r>
              <a:rPr lang="en-US" sz="2400" dirty="0"/>
              <a:t>Although demand paging systems treat memory more flexibly than Swapping systems, situations can arise where the page stealer and validity fault handler </a:t>
            </a:r>
            <a:r>
              <a:rPr lang="en-US" sz="2400" dirty="0">
                <a:solidFill>
                  <a:srgbClr val="C00000"/>
                </a:solidFill>
              </a:rPr>
              <a:t>thrash</a:t>
            </a:r>
            <a:r>
              <a:rPr lang="en-US" sz="2400" dirty="0"/>
              <a:t> because of a shortage of memory. </a:t>
            </a:r>
          </a:p>
          <a:p>
            <a:pPr algn="just"/>
            <a:r>
              <a:rPr lang="en-US" sz="2400" dirty="0"/>
              <a:t>If the sum of the working sets of all processes is greater than the physical memory on a machine, the fault handler will usually sleep, because it cannot allocate pages for a process. </a:t>
            </a:r>
          </a:p>
          <a:p>
            <a:pPr algn="just"/>
            <a:r>
              <a:rPr lang="en-US" sz="2400" dirty="0"/>
              <a:t>The page stealer will not be able to steal pages fast enough, because all pages are in a working set.</a:t>
            </a:r>
          </a:p>
          <a:p>
            <a:pPr algn="just"/>
            <a:r>
              <a:rPr lang="en-US" sz="2400" dirty="0"/>
              <a:t>System throughput suffers because the kernel spends too much time in overhead, rearranging memory at a frantic pace</a:t>
            </a:r>
            <a:endParaRPr lang="en-IN" sz="2400" dirty="0"/>
          </a:p>
        </p:txBody>
      </p:sp>
    </p:spTree>
    <p:extLst>
      <p:ext uri="{BB962C8B-B14F-4D97-AF65-F5344CB8AC3E}">
        <p14:creationId xmlns:p14="http://schemas.microsoft.com/office/powerpoint/2010/main" val="26626495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E35A-3F73-466F-980C-AED8305FD1A3}"/>
              </a:ext>
            </a:extLst>
          </p:cNvPr>
          <p:cNvSpPr>
            <a:spLocks noGrp="1"/>
          </p:cNvSpPr>
          <p:nvPr>
            <p:ph type="title"/>
          </p:nvPr>
        </p:nvSpPr>
        <p:spPr/>
        <p:txBody>
          <a:bodyPr/>
          <a:lstStyle/>
          <a:p>
            <a:r>
              <a:rPr lang="en-US" dirty="0"/>
              <a:t>A Hybrid System With Swapping And Demand Paging</a:t>
            </a:r>
            <a:endParaRPr lang="en-IN" dirty="0"/>
          </a:p>
        </p:txBody>
      </p:sp>
      <p:sp>
        <p:nvSpPr>
          <p:cNvPr id="3" name="Content Placeholder 2">
            <a:extLst>
              <a:ext uri="{FF2B5EF4-FFF2-40B4-BE49-F238E27FC236}">
                <a16:creationId xmlns:a16="http://schemas.microsoft.com/office/drawing/2014/main" id="{818920A4-E72B-4162-B6E6-FFF407CCF642}"/>
              </a:ext>
            </a:extLst>
          </p:cNvPr>
          <p:cNvSpPr>
            <a:spLocks noGrp="1"/>
          </p:cNvSpPr>
          <p:nvPr>
            <p:ph idx="1"/>
          </p:nvPr>
        </p:nvSpPr>
        <p:spPr/>
        <p:txBody>
          <a:bodyPr>
            <a:normAutofit fontScale="85000" lnSpcReduction="10000"/>
          </a:bodyPr>
          <a:lstStyle/>
          <a:p>
            <a:pPr algn="just">
              <a:lnSpc>
                <a:spcPct val="120000"/>
              </a:lnSpc>
              <a:spcBef>
                <a:spcPts val="600"/>
              </a:spcBef>
            </a:pPr>
            <a:r>
              <a:rPr lang="en-US" sz="2400" dirty="0"/>
              <a:t>The System V kernel runs swapping and demand paging algorithms to avoid thrashing problems. </a:t>
            </a:r>
          </a:p>
          <a:p>
            <a:pPr algn="just">
              <a:lnSpc>
                <a:spcPct val="120000"/>
              </a:lnSpc>
              <a:spcBef>
                <a:spcPts val="600"/>
              </a:spcBef>
            </a:pPr>
            <a:r>
              <a:rPr lang="en-US" sz="2400" dirty="0"/>
              <a:t>When the kernel cannot allocate pages for a process, it wakes up the swapper and puts the calling process into a state that is the equivalent of “ready to run but swapped”</a:t>
            </a:r>
          </a:p>
          <a:p>
            <a:pPr algn="just">
              <a:lnSpc>
                <a:spcPct val="120000"/>
              </a:lnSpc>
              <a:spcBef>
                <a:spcPts val="600"/>
              </a:spcBef>
            </a:pPr>
            <a:r>
              <a:rPr lang="en-US" sz="2400" dirty="0"/>
              <a:t>The swapper swaps out entire processes until available memory exceeds the highwater mark. </a:t>
            </a:r>
          </a:p>
          <a:p>
            <a:pPr algn="just">
              <a:lnSpc>
                <a:spcPct val="120000"/>
              </a:lnSpc>
              <a:spcBef>
                <a:spcPts val="600"/>
              </a:spcBef>
            </a:pPr>
            <a:r>
              <a:rPr lang="en-US" sz="2400" dirty="0"/>
              <a:t>For each process swapped out, it makes one "ready-to-run but swapped" process ready to run. </a:t>
            </a:r>
          </a:p>
          <a:p>
            <a:pPr algn="just">
              <a:lnSpc>
                <a:spcPct val="120000"/>
              </a:lnSpc>
              <a:spcBef>
                <a:spcPts val="600"/>
              </a:spcBef>
            </a:pPr>
            <a:r>
              <a:rPr lang="en-US" sz="2400" dirty="0"/>
              <a:t>Later iterations of the swapper will allow other processes to be faulted in if there is sufficient memory in the system. </a:t>
            </a:r>
          </a:p>
          <a:p>
            <a:pPr algn="just">
              <a:lnSpc>
                <a:spcPct val="120000"/>
              </a:lnSpc>
              <a:spcBef>
                <a:spcPts val="600"/>
              </a:spcBef>
            </a:pPr>
            <a:r>
              <a:rPr lang="en-US" sz="2400" dirty="0"/>
              <a:t>This method slows down the system fault rate and reduces thrashing; it is similar in philosophy to methods used in the VAX/VMS operating system</a:t>
            </a:r>
            <a:endParaRPr lang="en-IN" sz="2400" dirty="0"/>
          </a:p>
        </p:txBody>
      </p:sp>
    </p:spTree>
    <p:extLst>
      <p:ext uri="{BB962C8B-B14F-4D97-AF65-F5344CB8AC3E}">
        <p14:creationId xmlns:p14="http://schemas.microsoft.com/office/powerpoint/2010/main" val="2195110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25A7-3BEA-44CA-88BB-9AE5E725E818}"/>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BF4403DB-D6F1-4E36-8BC8-32BFBA5A717C}"/>
              </a:ext>
            </a:extLst>
          </p:cNvPr>
          <p:cNvSpPr>
            <a:spLocks noGrp="1"/>
          </p:cNvSpPr>
          <p:nvPr>
            <p:ph idx="1"/>
          </p:nvPr>
        </p:nvSpPr>
        <p:spPr/>
        <p:txBody>
          <a:bodyPr/>
          <a:lstStyle/>
          <a:p>
            <a:r>
              <a:rPr lang="en-US" dirty="0"/>
              <a:t>The Design of the UNIX Operating System, by Maurice J. Bach</a:t>
            </a:r>
            <a:endParaRPr lang="en-IN" dirty="0"/>
          </a:p>
        </p:txBody>
      </p:sp>
    </p:spTree>
    <p:extLst>
      <p:ext uri="{BB962C8B-B14F-4D97-AF65-F5344CB8AC3E}">
        <p14:creationId xmlns:p14="http://schemas.microsoft.com/office/powerpoint/2010/main" val="262326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7CD8-F0F0-489A-8735-603D9FF0E9A5}"/>
              </a:ext>
            </a:extLst>
          </p:cNvPr>
          <p:cNvSpPr>
            <a:spLocks noGrp="1"/>
          </p:cNvSpPr>
          <p:nvPr>
            <p:ph type="title"/>
          </p:nvPr>
        </p:nvSpPr>
        <p:spPr/>
        <p:txBody>
          <a:bodyPr/>
          <a:lstStyle/>
          <a:p>
            <a:r>
              <a:rPr lang="en-US" dirty="0"/>
              <a:t>Paging </a:t>
            </a:r>
            <a:endParaRPr lang="en-IN" dirty="0"/>
          </a:p>
        </p:txBody>
      </p:sp>
      <p:sp>
        <p:nvSpPr>
          <p:cNvPr id="3" name="Content Placeholder 2">
            <a:extLst>
              <a:ext uri="{FF2B5EF4-FFF2-40B4-BE49-F238E27FC236}">
                <a16:creationId xmlns:a16="http://schemas.microsoft.com/office/drawing/2014/main" id="{FEB53E7A-15E8-4209-9C0C-E300F58829FD}"/>
              </a:ext>
            </a:extLst>
          </p:cNvPr>
          <p:cNvSpPr>
            <a:spLocks noGrp="1"/>
          </p:cNvSpPr>
          <p:nvPr>
            <p:ph idx="1"/>
          </p:nvPr>
        </p:nvSpPr>
        <p:spPr/>
        <p:txBody>
          <a:bodyPr/>
          <a:lstStyle/>
          <a:p>
            <a:r>
              <a:rPr lang="en-US" dirty="0"/>
              <a:t>Implementation of a paging subsystem has two parts:</a:t>
            </a:r>
          </a:p>
          <a:p>
            <a:pPr lvl="1"/>
            <a:r>
              <a:rPr lang="en-US" dirty="0"/>
              <a:t>Swapping rarely used pages to a swapping device and </a:t>
            </a:r>
          </a:p>
          <a:p>
            <a:pPr lvl="1"/>
            <a:r>
              <a:rPr lang="en-US" dirty="0"/>
              <a:t>Handling page faults.</a:t>
            </a:r>
            <a:endParaRPr lang="en-IN" dirty="0"/>
          </a:p>
        </p:txBody>
      </p:sp>
    </p:spTree>
    <p:extLst>
      <p:ext uri="{BB962C8B-B14F-4D97-AF65-F5344CB8AC3E}">
        <p14:creationId xmlns:p14="http://schemas.microsoft.com/office/powerpoint/2010/main" val="345351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4AD7-D060-4108-AA22-1E0A42695934}"/>
              </a:ext>
            </a:extLst>
          </p:cNvPr>
          <p:cNvSpPr>
            <a:spLocks noGrp="1"/>
          </p:cNvSpPr>
          <p:nvPr>
            <p:ph type="title"/>
          </p:nvPr>
        </p:nvSpPr>
        <p:spPr/>
        <p:txBody>
          <a:bodyPr/>
          <a:lstStyle/>
          <a:p>
            <a:r>
              <a:rPr lang="en-US" dirty="0"/>
              <a:t>Data Structures for Demand Paging</a:t>
            </a:r>
            <a:endParaRPr lang="en-IN" dirty="0"/>
          </a:p>
        </p:txBody>
      </p:sp>
      <p:sp>
        <p:nvSpPr>
          <p:cNvPr id="3" name="Content Placeholder 2">
            <a:extLst>
              <a:ext uri="{FF2B5EF4-FFF2-40B4-BE49-F238E27FC236}">
                <a16:creationId xmlns:a16="http://schemas.microsoft.com/office/drawing/2014/main" id="{9367E7F2-BD04-4298-8F4A-11FA0FC1794B}"/>
              </a:ext>
            </a:extLst>
          </p:cNvPr>
          <p:cNvSpPr>
            <a:spLocks noGrp="1"/>
          </p:cNvSpPr>
          <p:nvPr>
            <p:ph idx="1"/>
          </p:nvPr>
        </p:nvSpPr>
        <p:spPr/>
        <p:txBody>
          <a:bodyPr/>
          <a:lstStyle/>
          <a:p>
            <a:r>
              <a:rPr lang="en-US" dirty="0"/>
              <a:t>Four data structure</a:t>
            </a:r>
          </a:p>
          <a:p>
            <a:pPr lvl="1"/>
            <a:r>
              <a:rPr lang="en-US" dirty="0"/>
              <a:t>Page table entries, </a:t>
            </a:r>
          </a:p>
          <a:p>
            <a:pPr lvl="1"/>
            <a:r>
              <a:rPr lang="en-US" dirty="0"/>
              <a:t>Disk block descriptors</a:t>
            </a:r>
          </a:p>
          <a:p>
            <a:pPr lvl="1"/>
            <a:r>
              <a:rPr lang="en-US" dirty="0"/>
              <a:t>Page frame data table (called </a:t>
            </a:r>
            <a:r>
              <a:rPr lang="en-US" i="1" dirty="0" err="1"/>
              <a:t>pfdata</a:t>
            </a:r>
            <a:r>
              <a:rPr lang="en-US" dirty="0"/>
              <a:t> for short), and </a:t>
            </a:r>
          </a:p>
          <a:p>
            <a:pPr lvl="1"/>
            <a:r>
              <a:rPr lang="en-US" dirty="0"/>
              <a:t>Swap-use table</a:t>
            </a:r>
          </a:p>
          <a:p>
            <a:pPr lvl="1"/>
            <a:endParaRPr lang="en-US" dirty="0"/>
          </a:p>
          <a:p>
            <a:pPr algn="just"/>
            <a:r>
              <a:rPr lang="en-US" dirty="0"/>
              <a:t>The kernel allocates space for the </a:t>
            </a:r>
            <a:r>
              <a:rPr lang="en-US" i="1" dirty="0" err="1"/>
              <a:t>pfdata</a:t>
            </a:r>
            <a:r>
              <a:rPr lang="en-US" dirty="0"/>
              <a:t> table </a:t>
            </a:r>
            <a:r>
              <a:rPr lang="en-US" b="1" dirty="0"/>
              <a:t>once</a:t>
            </a:r>
            <a:r>
              <a:rPr lang="en-US" dirty="0"/>
              <a:t> for the lifetime of the system but allocates memory pages for the other structures </a:t>
            </a:r>
            <a:r>
              <a:rPr lang="en-US" i="1" dirty="0"/>
              <a:t>dynamically</a:t>
            </a:r>
            <a:endParaRPr lang="en-IN" i="1" dirty="0"/>
          </a:p>
        </p:txBody>
      </p:sp>
    </p:spTree>
    <p:extLst>
      <p:ext uri="{BB962C8B-B14F-4D97-AF65-F5344CB8AC3E}">
        <p14:creationId xmlns:p14="http://schemas.microsoft.com/office/powerpoint/2010/main" val="346008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711A-8C4C-4733-AA82-14D11319E6D1}"/>
              </a:ext>
            </a:extLst>
          </p:cNvPr>
          <p:cNvSpPr>
            <a:spLocks noGrp="1"/>
          </p:cNvSpPr>
          <p:nvPr>
            <p:ph type="title"/>
          </p:nvPr>
        </p:nvSpPr>
        <p:spPr/>
        <p:txBody>
          <a:bodyPr/>
          <a:lstStyle/>
          <a:p>
            <a:r>
              <a:rPr lang="en-US" dirty="0"/>
              <a:t>Data Structures for Demand Paging</a:t>
            </a:r>
            <a:endParaRPr lang="en-IN" dirty="0"/>
          </a:p>
        </p:txBody>
      </p:sp>
      <p:sp>
        <p:nvSpPr>
          <p:cNvPr id="3" name="Content Placeholder 2">
            <a:extLst>
              <a:ext uri="{FF2B5EF4-FFF2-40B4-BE49-F238E27FC236}">
                <a16:creationId xmlns:a16="http://schemas.microsoft.com/office/drawing/2014/main" id="{A7A1D01C-9224-4234-AF85-1840403AC837}"/>
              </a:ext>
            </a:extLst>
          </p:cNvPr>
          <p:cNvSpPr>
            <a:spLocks noGrp="1"/>
          </p:cNvSpPr>
          <p:nvPr>
            <p:ph idx="1"/>
          </p:nvPr>
        </p:nvSpPr>
        <p:spPr/>
        <p:txBody>
          <a:bodyPr/>
          <a:lstStyle/>
          <a:p>
            <a:r>
              <a:rPr lang="en-US" dirty="0"/>
              <a:t>Region contains page tables to access physical memory</a:t>
            </a:r>
          </a:p>
          <a:p>
            <a:r>
              <a:rPr lang="en-US" dirty="0"/>
              <a:t>Each entry of a page table contains </a:t>
            </a:r>
          </a:p>
          <a:p>
            <a:pPr lvl="1"/>
            <a:r>
              <a:rPr lang="en-US" dirty="0"/>
              <a:t>The physical address of the page, </a:t>
            </a:r>
          </a:p>
          <a:p>
            <a:pPr lvl="1"/>
            <a:r>
              <a:rPr lang="en-US" dirty="0"/>
              <a:t>Protection bits indicating whether processes can read, write or execute from the page, and </a:t>
            </a:r>
          </a:p>
          <a:p>
            <a:pPr lvl="1"/>
            <a:r>
              <a:rPr lang="en-US" dirty="0"/>
              <a:t>The following bit fields to support demand paging:</a:t>
            </a:r>
          </a:p>
          <a:p>
            <a:pPr lvl="2"/>
            <a:r>
              <a:rPr lang="en-US" dirty="0"/>
              <a:t>Valid</a:t>
            </a:r>
          </a:p>
          <a:p>
            <a:pPr lvl="2"/>
            <a:r>
              <a:rPr lang="en-US" dirty="0"/>
              <a:t>Reference</a:t>
            </a:r>
          </a:p>
          <a:p>
            <a:pPr lvl="2"/>
            <a:r>
              <a:rPr lang="en-US" dirty="0"/>
              <a:t>Modify</a:t>
            </a:r>
          </a:p>
          <a:p>
            <a:pPr lvl="2"/>
            <a:r>
              <a:rPr lang="en-US" dirty="0"/>
              <a:t>Copy on write</a:t>
            </a:r>
          </a:p>
          <a:p>
            <a:pPr lvl="2"/>
            <a:r>
              <a:rPr lang="en-US" dirty="0"/>
              <a:t>Age</a:t>
            </a:r>
            <a:endParaRPr lang="en-IN" dirty="0"/>
          </a:p>
        </p:txBody>
      </p:sp>
    </p:spTree>
    <p:extLst>
      <p:ext uri="{BB962C8B-B14F-4D97-AF65-F5344CB8AC3E}">
        <p14:creationId xmlns:p14="http://schemas.microsoft.com/office/powerpoint/2010/main" val="3700245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8E7587E-5DD2-44CB-8D45-3A4C9A304BC3}" vid="{762B1F15-0D2E-404A-A867-019D280ED8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BR_custom</Template>
  <TotalTime>7554</TotalTime>
  <Words>4763</Words>
  <Application>Microsoft Office PowerPoint</Application>
  <PresentationFormat>Widescreen</PresentationFormat>
  <Paragraphs>341</Paragraphs>
  <Slides>63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Times New Roman</vt:lpstr>
      <vt:lpstr>Office Theme</vt:lpstr>
      <vt:lpstr>Demand Paging </vt:lpstr>
      <vt:lpstr>Demand paging</vt:lpstr>
      <vt:lpstr>Demand Paging</vt:lpstr>
      <vt:lpstr>Working set </vt:lpstr>
      <vt:lpstr>Working Window</vt:lpstr>
      <vt:lpstr>Working set </vt:lpstr>
      <vt:lpstr>Paging </vt:lpstr>
      <vt:lpstr>Data Structures for Demand Paging</vt:lpstr>
      <vt:lpstr>Data Structures for Demand Paging</vt:lpstr>
      <vt:lpstr>Data Structures for Demand Paging</vt:lpstr>
      <vt:lpstr>Data Structures for Demand Paging</vt:lpstr>
      <vt:lpstr>Data Structures for Demand Paging</vt:lpstr>
      <vt:lpstr>Data Structures for Demand Paging</vt:lpstr>
      <vt:lpstr>Data Structures for Demand Paging</vt:lpstr>
      <vt:lpstr>Data Structures for Demand Paging</vt:lpstr>
      <vt:lpstr>Fork in a Paging System</vt:lpstr>
      <vt:lpstr>Fork in a Paging System</vt:lpstr>
      <vt:lpstr>Fork in a Paging System</vt:lpstr>
      <vt:lpstr>Exec in a Paging System</vt:lpstr>
      <vt:lpstr>Exec in a Paging System</vt:lpstr>
      <vt:lpstr>Exec in a Paging System</vt:lpstr>
      <vt:lpstr>The Page-Stealer Process</vt:lpstr>
      <vt:lpstr>The Page-Stealer Process</vt:lpstr>
      <vt:lpstr>The Page-Stealer Process</vt:lpstr>
      <vt:lpstr>The Page-Stealer Process</vt:lpstr>
      <vt:lpstr>The Page-Stealer Process</vt:lpstr>
      <vt:lpstr>The Page-Stealer Process</vt:lpstr>
      <vt:lpstr>The Page-Stealer Process</vt:lpstr>
      <vt:lpstr>The Page-Stealer Process</vt:lpstr>
      <vt:lpstr>The Page-Stealer Process</vt:lpstr>
      <vt:lpstr>The Page-Stealer Process</vt:lpstr>
      <vt:lpstr>The Page-Stealer Process</vt:lpstr>
      <vt:lpstr>The Page-Stealer Process</vt:lpstr>
      <vt:lpstr>The Page-Stealer Process: Summary</vt:lpstr>
      <vt:lpstr>Page Faults</vt:lpstr>
      <vt:lpstr>Validity Fault Handler</vt:lpstr>
      <vt:lpstr>Validity Fault Handler</vt:lpstr>
      <vt:lpstr>Validity Fault Handler</vt:lpstr>
      <vt:lpstr>Validity Fault Handler</vt:lpstr>
      <vt:lpstr>Validity Fault Handler</vt:lpstr>
      <vt:lpstr>Validity Fault Handler</vt:lpstr>
      <vt:lpstr>Validity Fault Handler</vt:lpstr>
      <vt:lpstr>Validity Fault Handler</vt:lpstr>
      <vt:lpstr>Validity Fault Handler</vt:lpstr>
      <vt:lpstr>Validity Fault Handler</vt:lpstr>
      <vt:lpstr>Validity Fault Handler</vt:lpstr>
      <vt:lpstr>Validity Fault Handler</vt:lpstr>
      <vt:lpstr>Validity Fault Handler</vt:lpstr>
      <vt:lpstr>PowerPoint Presentation</vt:lpstr>
      <vt:lpstr>Protection Fault Handler</vt:lpstr>
      <vt:lpstr>Protection Fault Handler</vt:lpstr>
      <vt:lpstr>Protection Fault Handler</vt:lpstr>
      <vt:lpstr>Protection Fault Handler</vt:lpstr>
      <vt:lpstr>Protection Fault Handler</vt:lpstr>
      <vt:lpstr>Protection Fault Handler</vt:lpstr>
      <vt:lpstr>Protection Fault Handler</vt:lpstr>
      <vt:lpstr>Protection Fault Handler</vt:lpstr>
      <vt:lpstr>Demand Paging on Less-Sophisticated Hardware</vt:lpstr>
      <vt:lpstr>Demand Paging on Less-Sophisticated Hardware</vt:lpstr>
      <vt:lpstr>Demand Paging on Less-Sophisticated Hardware</vt:lpstr>
      <vt:lpstr>A Hybrid System With Swapping And Demand Paging</vt:lpstr>
      <vt:lpstr>A Hybrid System With Swapping And Demand Paging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Swapping</dc:title>
  <dc:creator>Dr Neena</dc:creator>
  <cp:lastModifiedBy>Bharti Rana</cp:lastModifiedBy>
  <cp:revision>111</cp:revision>
  <dcterms:created xsi:type="dcterms:W3CDTF">2021-05-03T05:49:35Z</dcterms:created>
  <dcterms:modified xsi:type="dcterms:W3CDTF">2023-04-05T03:55:52Z</dcterms:modified>
</cp:coreProperties>
</file>