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8" r:id="rId5"/>
    <p:sldId id="280" r:id="rId6"/>
    <p:sldId id="281" r:id="rId7"/>
    <p:sldId id="279" r:id="rId8"/>
    <p:sldId id="283" r:id="rId9"/>
    <p:sldId id="284" r:id="rId10"/>
    <p:sldId id="285" r:id="rId11"/>
    <p:sldId id="287" r:id="rId12"/>
    <p:sldId id="314" r:id="rId13"/>
    <p:sldId id="300" r:id="rId14"/>
    <p:sldId id="286" r:id="rId15"/>
    <p:sldId id="288" r:id="rId16"/>
    <p:sldId id="266" r:id="rId17"/>
    <p:sldId id="267" r:id="rId18"/>
    <p:sldId id="282" r:id="rId19"/>
    <p:sldId id="289" r:id="rId20"/>
    <p:sldId id="268" r:id="rId21"/>
    <p:sldId id="301" r:id="rId22"/>
    <p:sldId id="269" r:id="rId23"/>
    <p:sldId id="290" r:id="rId24"/>
    <p:sldId id="270" r:id="rId25"/>
    <p:sldId id="271" r:id="rId26"/>
    <p:sldId id="313" r:id="rId27"/>
    <p:sldId id="272" r:id="rId28"/>
    <p:sldId id="302" r:id="rId29"/>
    <p:sldId id="303" r:id="rId30"/>
    <p:sldId id="257" r:id="rId31"/>
    <p:sldId id="273" r:id="rId32"/>
    <p:sldId id="258" r:id="rId33"/>
    <p:sldId id="275" r:id="rId34"/>
    <p:sldId id="259" r:id="rId35"/>
    <p:sldId id="263" r:id="rId36"/>
    <p:sldId id="264" r:id="rId37"/>
    <p:sldId id="265" r:id="rId38"/>
    <p:sldId id="291" r:id="rId39"/>
    <p:sldId id="274" r:id="rId40"/>
    <p:sldId id="260" r:id="rId41"/>
    <p:sldId id="261" r:id="rId42"/>
    <p:sldId id="262" r:id="rId43"/>
    <p:sldId id="292" r:id="rId44"/>
    <p:sldId id="293" r:id="rId45"/>
    <p:sldId id="294" r:id="rId46"/>
    <p:sldId id="295" r:id="rId47"/>
    <p:sldId id="304" r:id="rId48"/>
    <p:sldId id="305" r:id="rId49"/>
    <p:sldId id="306" r:id="rId50"/>
    <p:sldId id="307" r:id="rId51"/>
    <p:sldId id="308" r:id="rId52"/>
    <p:sldId id="309" r:id="rId53"/>
    <p:sldId id="310" r:id="rId54"/>
    <p:sldId id="311" r:id="rId55"/>
    <p:sldId id="296" r:id="rId56"/>
    <p:sldId id="297" r:id="rId57"/>
    <p:sldId id="298" r:id="rId58"/>
    <p:sldId id="312" r:id="rId59"/>
    <p:sldId id="29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778" y="72"/>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966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814BD2B-61D0-41DC-AEBB-F4278792091A}" type="datetimeFigureOut">
              <a:rPr lang="en-IN" smtClean="0"/>
              <a:pPr/>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BA763-F23B-4092-8E07-882E0047C38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814BD2B-61D0-41DC-AEBB-F4278792091A}" type="datetimeFigureOut">
              <a:rPr lang="en-IN" smtClean="0"/>
              <a:pPr/>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BA763-F23B-4092-8E07-882E0047C38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814BD2B-61D0-41DC-AEBB-F4278792091A}" type="datetimeFigureOut">
              <a:rPr lang="en-IN" smtClean="0"/>
              <a:pPr/>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BA763-F23B-4092-8E07-882E0047C38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814BD2B-61D0-41DC-AEBB-F4278792091A}" type="datetimeFigureOut">
              <a:rPr lang="en-IN" smtClean="0"/>
              <a:pPr/>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BA763-F23B-4092-8E07-882E0047C38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4BD2B-61D0-41DC-AEBB-F4278792091A}" type="datetimeFigureOut">
              <a:rPr lang="en-IN" smtClean="0"/>
              <a:pPr/>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BA763-F23B-4092-8E07-882E0047C38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814BD2B-61D0-41DC-AEBB-F4278792091A}" type="datetimeFigureOut">
              <a:rPr lang="en-IN" smtClean="0"/>
              <a:pPr/>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5BA763-F23B-4092-8E07-882E0047C38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814BD2B-61D0-41DC-AEBB-F4278792091A}" type="datetimeFigureOut">
              <a:rPr lang="en-IN" smtClean="0"/>
              <a:pPr/>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5BA763-F23B-4092-8E07-882E0047C38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814BD2B-61D0-41DC-AEBB-F4278792091A}" type="datetimeFigureOut">
              <a:rPr lang="en-IN" smtClean="0"/>
              <a:pPr/>
              <a:t>16-03-2023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5BA763-F23B-4092-8E07-882E0047C38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4BD2B-61D0-41DC-AEBB-F4278792091A}" type="datetimeFigureOut">
              <a:rPr lang="en-IN" smtClean="0"/>
              <a:pPr/>
              <a:t>16-03-2023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5BA763-F23B-4092-8E07-882E0047C38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4BD2B-61D0-41DC-AEBB-F4278792091A}" type="datetimeFigureOut">
              <a:rPr lang="en-IN" smtClean="0"/>
              <a:pPr/>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5BA763-F23B-4092-8E07-882E0047C38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4BD2B-61D0-41DC-AEBB-F4278792091A}" type="datetimeFigureOut">
              <a:rPr lang="en-IN" smtClean="0"/>
              <a:pPr/>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5BA763-F23B-4092-8E07-882E0047C38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8814BD2B-61D0-41DC-AEBB-F4278792091A}" type="datetimeFigureOut">
              <a:rPr lang="en-IN" smtClean="0"/>
              <a:pPr/>
              <a:t>16-03-2023</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FB5BA763-F23B-4092-8E07-882E0047C38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rgbClr val="C00000"/>
          </a:solidFill>
          <a:latin typeface="Times New Roman" panose="02020603050405020304" pitchFamily="18" charset="0"/>
          <a:ea typeface="+mj-ea"/>
          <a:cs typeface="Times New Roman" panose="02020603050405020304"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Process Control</a:t>
            </a:r>
            <a:br>
              <a:rPr lang="en-IN" dirty="0"/>
            </a:br>
            <a:r>
              <a:rPr lang="en-IN" sz="2400" dirty="0"/>
              <a:t>(Process state, Process Creation, Termination, Wait, Invoking other Programs and changing size of the process)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9C30-B175-4703-A496-30C7A8F4365A}"/>
              </a:ext>
            </a:extLst>
          </p:cNvPr>
          <p:cNvSpPr>
            <a:spLocks noGrp="1"/>
          </p:cNvSpPr>
          <p:nvPr>
            <p:ph type="title"/>
          </p:nvPr>
        </p:nvSpPr>
        <p:spPr/>
        <p:txBody>
          <a:bodyPr/>
          <a:lstStyle/>
          <a:p>
            <a:r>
              <a:rPr lang="en-US" dirty="0"/>
              <a:t>Process Context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BE06CBCA-252C-4D1B-9B71-2B87983F085B}"/>
              </a:ext>
            </a:extLst>
          </p:cNvPr>
          <p:cNvSpPr>
            <a:spLocks noGrp="1"/>
          </p:cNvSpPr>
          <p:nvPr>
            <p:ph idx="1"/>
          </p:nvPr>
        </p:nvSpPr>
        <p:spPr/>
        <p:txBody>
          <a:bodyPr>
            <a:normAutofit/>
          </a:bodyPr>
          <a:lstStyle/>
          <a:p>
            <a:pPr algn="just"/>
            <a:r>
              <a:rPr lang="en-IN" dirty="0"/>
              <a:t>The register context:</a:t>
            </a:r>
          </a:p>
          <a:p>
            <a:pPr lvl="1" algn="just"/>
            <a:r>
              <a:rPr lang="en-US" dirty="0"/>
              <a:t>The program counter</a:t>
            </a:r>
          </a:p>
          <a:p>
            <a:pPr lvl="2" algn="just"/>
            <a:r>
              <a:rPr lang="en-US" dirty="0"/>
              <a:t>The address is a virtual address in kernel or in user memory space.</a:t>
            </a:r>
          </a:p>
          <a:p>
            <a:pPr lvl="1" algn="just"/>
            <a:r>
              <a:rPr lang="en-US" dirty="0"/>
              <a:t>The processor status register (PS) </a:t>
            </a:r>
          </a:p>
          <a:p>
            <a:pPr lvl="1" algn="just"/>
            <a:r>
              <a:rPr lang="en-US" dirty="0"/>
              <a:t>The stack pointer contains the current address of the next entry in the kernel or user stack, </a:t>
            </a:r>
          </a:p>
          <a:p>
            <a:pPr lvl="1" algn="just"/>
            <a:r>
              <a:rPr lang="en-US" dirty="0"/>
              <a:t>The general-purpose registers contain data generated by the process during its execution.</a:t>
            </a:r>
            <a:endParaRPr lang="en-IN" dirty="0"/>
          </a:p>
        </p:txBody>
      </p:sp>
    </p:spTree>
    <p:extLst>
      <p:ext uri="{BB962C8B-B14F-4D97-AF65-F5344CB8AC3E}">
        <p14:creationId xmlns:p14="http://schemas.microsoft.com/office/powerpoint/2010/main" val="618102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038-22EB-490A-BD0F-F6FF65D2925B}"/>
              </a:ext>
            </a:extLst>
          </p:cNvPr>
          <p:cNvSpPr>
            <a:spLocks noGrp="1"/>
          </p:cNvSpPr>
          <p:nvPr>
            <p:ph type="title"/>
          </p:nvPr>
        </p:nvSpPr>
        <p:spPr/>
        <p:txBody>
          <a:bodyPr/>
          <a:lstStyle/>
          <a:p>
            <a:r>
              <a:rPr lang="en-US" dirty="0"/>
              <a:t>Process Context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A28B8B9F-5001-4D81-8AD1-A1537880A00C}"/>
              </a:ext>
            </a:extLst>
          </p:cNvPr>
          <p:cNvSpPr>
            <a:spLocks noGrp="1"/>
          </p:cNvSpPr>
          <p:nvPr>
            <p:ph idx="1"/>
          </p:nvPr>
        </p:nvSpPr>
        <p:spPr/>
        <p:txBody>
          <a:bodyPr>
            <a:normAutofit lnSpcReduction="10000"/>
          </a:bodyPr>
          <a:lstStyle/>
          <a:p>
            <a:pPr algn="just"/>
            <a:r>
              <a:rPr lang="en-US" sz="2800" dirty="0"/>
              <a:t>The system-level context </a:t>
            </a:r>
          </a:p>
          <a:p>
            <a:pPr lvl="1" algn="just"/>
            <a:r>
              <a:rPr lang="en-US" sz="2400" dirty="0"/>
              <a:t>"static part" and </a:t>
            </a:r>
          </a:p>
          <a:p>
            <a:pPr lvl="1" algn="just"/>
            <a:r>
              <a:rPr lang="en-US" sz="2400" dirty="0"/>
              <a:t>a "dynamic part": viewed as a stack of context layers</a:t>
            </a:r>
          </a:p>
          <a:p>
            <a:pPr algn="just"/>
            <a:r>
              <a:rPr lang="en-US" sz="2800" dirty="0"/>
              <a:t>Static part</a:t>
            </a:r>
          </a:p>
          <a:p>
            <a:pPr lvl="1" algn="just"/>
            <a:r>
              <a:rPr lang="en-US" sz="2400" dirty="0"/>
              <a:t>The process table entry of a process defines the state of a process, and contains control information </a:t>
            </a:r>
          </a:p>
          <a:p>
            <a:pPr lvl="1" algn="just"/>
            <a:r>
              <a:rPr lang="en-US" sz="2400" dirty="0"/>
              <a:t>The u area of a process contains process control information that need be accessed only in the context of the process.</a:t>
            </a:r>
          </a:p>
          <a:p>
            <a:pPr lvl="1" algn="just"/>
            <a:r>
              <a:rPr lang="en-US" sz="2400" dirty="0" err="1"/>
              <a:t>Pregion</a:t>
            </a:r>
            <a:r>
              <a:rPr lang="en-US" sz="2400" dirty="0"/>
              <a:t> entries, region tables and page tables, define the mapping from virtual to physical addresses and therefore define the text, data, stack, and other regions of a process.</a:t>
            </a:r>
          </a:p>
        </p:txBody>
      </p:sp>
    </p:spTree>
    <p:extLst>
      <p:ext uri="{BB962C8B-B14F-4D97-AF65-F5344CB8AC3E}">
        <p14:creationId xmlns:p14="http://schemas.microsoft.com/office/powerpoint/2010/main" val="619440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D3DA-297B-BE04-F045-9AEC485967BE}"/>
              </a:ext>
            </a:extLst>
          </p:cNvPr>
          <p:cNvSpPr>
            <a:spLocks noGrp="1"/>
          </p:cNvSpPr>
          <p:nvPr>
            <p:ph type="title"/>
          </p:nvPr>
        </p:nvSpPr>
        <p:spPr/>
        <p:txBody>
          <a:bodyPr/>
          <a:lstStyle/>
          <a:p>
            <a:r>
              <a:rPr lang="en-US" dirty="0"/>
              <a:t>Process Context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85A24F2D-F2F6-D317-68F3-8CA225A4B4FD}"/>
              </a:ext>
            </a:extLst>
          </p:cNvPr>
          <p:cNvSpPr>
            <a:spLocks noGrp="1"/>
          </p:cNvSpPr>
          <p:nvPr>
            <p:ph idx="1"/>
          </p:nvPr>
        </p:nvSpPr>
        <p:spPr/>
        <p:txBody>
          <a:bodyPr>
            <a:normAutofit fontScale="70000" lnSpcReduction="20000"/>
          </a:bodyPr>
          <a:lstStyle/>
          <a:p>
            <a:pPr algn="just"/>
            <a:r>
              <a:rPr lang="en-US" dirty="0"/>
              <a:t>The kernel stack contains the stack frames of kernel procedures as a process executes in kernel mode. </a:t>
            </a:r>
          </a:p>
          <a:p>
            <a:pPr algn="just"/>
            <a:r>
              <a:rPr lang="en-US" dirty="0"/>
              <a:t>Although all processes </a:t>
            </a:r>
            <a:r>
              <a:rPr lang="en-US" dirty="0">
                <a:solidFill>
                  <a:srgbClr val="C00000"/>
                </a:solidFill>
              </a:rPr>
              <a:t>execute the identical kernel code</a:t>
            </a:r>
            <a:r>
              <a:rPr lang="en-US" dirty="0"/>
              <a:t>, they have </a:t>
            </a:r>
            <a:r>
              <a:rPr lang="en-US" dirty="0">
                <a:solidFill>
                  <a:srgbClr val="C00000"/>
                </a:solidFill>
              </a:rPr>
              <a:t>a private copy of the kernel stack</a:t>
            </a:r>
            <a:r>
              <a:rPr lang="en-US" dirty="0"/>
              <a:t> that specifies their particular invocation of the kernel functions. </a:t>
            </a:r>
          </a:p>
          <a:p>
            <a:pPr algn="just"/>
            <a:r>
              <a:rPr lang="en-US" dirty="0"/>
              <a:t>For instance, </a:t>
            </a:r>
          </a:p>
          <a:p>
            <a:pPr lvl="1" algn="just"/>
            <a:r>
              <a:rPr lang="en-US" dirty="0"/>
              <a:t>One process may invoke the </a:t>
            </a:r>
            <a:r>
              <a:rPr lang="en-US" dirty="0" err="1"/>
              <a:t>creat</a:t>
            </a:r>
            <a:r>
              <a:rPr lang="en-US" dirty="0"/>
              <a:t> system call and go to sleep waiting for the kernel to assign a· new </a:t>
            </a:r>
            <a:r>
              <a:rPr lang="en-US" dirty="0" err="1"/>
              <a:t>inode</a:t>
            </a:r>
            <a:r>
              <a:rPr lang="en-US" dirty="0"/>
              <a:t>, </a:t>
            </a:r>
          </a:p>
          <a:p>
            <a:pPr lvl="1" algn="just"/>
            <a:r>
              <a:rPr lang="en-US" dirty="0"/>
              <a:t>Another process may invoke the read system call and go to sleep awaiting the transfer of data from disk to memory. </a:t>
            </a:r>
          </a:p>
          <a:p>
            <a:pPr lvl="1" algn="just"/>
            <a:r>
              <a:rPr lang="en-US" dirty="0"/>
              <a:t>Both processes execute kernel functions, but they have separate stacks that contain their private function call sequence. The kernel must be able to recover the contents of the kernel stack and the position of the stack pointer to resume execution of a process in kernel mode. </a:t>
            </a:r>
          </a:p>
          <a:p>
            <a:pPr lvl="1" algn="just"/>
            <a:r>
              <a:rPr lang="en-US" dirty="0"/>
              <a:t>System implementations frequently place the kernel stack in the process u area, but it is logically independent and can exist in an independently allocated area of memory. </a:t>
            </a:r>
          </a:p>
          <a:p>
            <a:pPr lvl="1" algn="just"/>
            <a:r>
              <a:rPr lang="en-US" dirty="0"/>
              <a:t>The kernel stack is empty when the process executes in user mode.</a:t>
            </a:r>
            <a:endParaRPr lang="en-IN" dirty="0"/>
          </a:p>
        </p:txBody>
      </p:sp>
    </p:spTree>
    <p:extLst>
      <p:ext uri="{BB962C8B-B14F-4D97-AF65-F5344CB8AC3E}">
        <p14:creationId xmlns:p14="http://schemas.microsoft.com/office/powerpoint/2010/main" val="3659839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038-22EB-490A-BD0F-F6FF65D2925B}"/>
              </a:ext>
            </a:extLst>
          </p:cNvPr>
          <p:cNvSpPr>
            <a:spLocks noGrp="1"/>
          </p:cNvSpPr>
          <p:nvPr>
            <p:ph type="title"/>
          </p:nvPr>
        </p:nvSpPr>
        <p:spPr/>
        <p:txBody>
          <a:bodyPr/>
          <a:lstStyle/>
          <a:p>
            <a:r>
              <a:rPr lang="en-US" dirty="0"/>
              <a:t>Process Context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A28B8B9F-5001-4D81-8AD1-A1537880A00C}"/>
              </a:ext>
            </a:extLst>
          </p:cNvPr>
          <p:cNvSpPr>
            <a:spLocks noGrp="1"/>
          </p:cNvSpPr>
          <p:nvPr>
            <p:ph idx="1"/>
          </p:nvPr>
        </p:nvSpPr>
        <p:spPr/>
        <p:txBody>
          <a:bodyPr>
            <a:normAutofit/>
          </a:bodyPr>
          <a:lstStyle/>
          <a:p>
            <a:pPr algn="just"/>
            <a:r>
              <a:rPr lang="en-US" dirty="0"/>
              <a:t>Dynamic part </a:t>
            </a:r>
          </a:p>
          <a:p>
            <a:pPr lvl="1" algn="just"/>
            <a:r>
              <a:rPr lang="en-US" dirty="0"/>
              <a:t>The kernel stack contains the stack frames of kernel procedures as a process executes in kernel mode.</a:t>
            </a:r>
          </a:p>
          <a:p>
            <a:pPr lvl="1" algn="just"/>
            <a:r>
              <a:rPr lang="en-US" dirty="0"/>
              <a:t>The dynamic part of the system-level context of a process consists of a set of layers, visualized as a last-in-first out stack.</a:t>
            </a:r>
            <a:endParaRPr lang="en-IN" dirty="0"/>
          </a:p>
        </p:txBody>
      </p:sp>
    </p:spTree>
    <p:extLst>
      <p:ext uri="{BB962C8B-B14F-4D97-AF65-F5344CB8AC3E}">
        <p14:creationId xmlns:p14="http://schemas.microsoft.com/office/powerpoint/2010/main" val="2702674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F32D-87F7-4B25-AD12-AB6961065FE5}"/>
              </a:ext>
            </a:extLst>
          </p:cNvPr>
          <p:cNvSpPr>
            <a:spLocks noGrp="1"/>
          </p:cNvSpPr>
          <p:nvPr>
            <p:ph type="title"/>
          </p:nvPr>
        </p:nvSpPr>
        <p:spPr/>
        <p:txBody>
          <a:bodyPr/>
          <a:lstStyle/>
          <a:p>
            <a:r>
              <a:rPr lang="en-US" dirty="0"/>
              <a:t>Process Context (</a:t>
            </a:r>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7C98A0AF-2F99-4FEF-B459-76B9BEBB0467}"/>
              </a:ext>
            </a:extLst>
          </p:cNvPr>
          <p:cNvPicPr>
            <a:picLocks noGrp="1" noChangeAspect="1"/>
          </p:cNvPicPr>
          <p:nvPr>
            <p:ph idx="1"/>
          </p:nvPr>
        </p:nvPicPr>
        <p:blipFill>
          <a:blip r:embed="rId2"/>
          <a:stretch>
            <a:fillRect/>
          </a:stretch>
        </p:blipFill>
        <p:spPr>
          <a:xfrm>
            <a:off x="3270991" y="1628800"/>
            <a:ext cx="5650017" cy="5147521"/>
          </a:xfrm>
        </p:spPr>
      </p:pic>
      <p:sp>
        <p:nvSpPr>
          <p:cNvPr id="7" name="TextBox 6">
            <a:extLst>
              <a:ext uri="{FF2B5EF4-FFF2-40B4-BE49-F238E27FC236}">
                <a16:creationId xmlns:a16="http://schemas.microsoft.com/office/drawing/2014/main" id="{B11ED7F2-C63F-4D1F-AB58-1691744A702D}"/>
              </a:ext>
            </a:extLst>
          </p:cNvPr>
          <p:cNvSpPr txBox="1"/>
          <p:nvPr/>
        </p:nvSpPr>
        <p:spPr>
          <a:xfrm>
            <a:off x="8921008" y="5445224"/>
            <a:ext cx="304800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dummy layer that represents the user-level context</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0E7E4D3-3F63-4996-823F-19003653CE13}"/>
              </a:ext>
            </a:extLst>
          </p:cNvPr>
          <p:cNvSpPr txBox="1"/>
          <p:nvPr/>
        </p:nvSpPr>
        <p:spPr>
          <a:xfrm>
            <a:off x="106052" y="6111983"/>
            <a:ext cx="3840088"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Source: The Design of the UNIX Operating System, by Maurice J. Bach</a:t>
            </a:r>
          </a:p>
        </p:txBody>
      </p:sp>
    </p:spTree>
    <p:extLst>
      <p:ext uri="{BB962C8B-B14F-4D97-AF65-F5344CB8AC3E}">
        <p14:creationId xmlns:p14="http://schemas.microsoft.com/office/powerpoint/2010/main" val="4198734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457B-32D3-4AF0-8BA4-C108F82FD295}"/>
              </a:ext>
            </a:extLst>
          </p:cNvPr>
          <p:cNvSpPr>
            <a:spLocks noGrp="1"/>
          </p:cNvSpPr>
          <p:nvPr>
            <p:ph type="title"/>
          </p:nvPr>
        </p:nvSpPr>
        <p:spPr/>
        <p:txBody>
          <a:bodyPr/>
          <a:lstStyle/>
          <a:p>
            <a:r>
              <a:rPr lang="en-US" dirty="0"/>
              <a:t>Process Context (</a:t>
            </a:r>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1BBA8DB2-245F-4BEF-A8DF-18E303877B5E}"/>
              </a:ext>
            </a:extLst>
          </p:cNvPr>
          <p:cNvPicPr>
            <a:picLocks noGrp="1" noChangeAspect="1"/>
          </p:cNvPicPr>
          <p:nvPr>
            <p:ph idx="1"/>
          </p:nvPr>
        </p:nvPicPr>
        <p:blipFill>
          <a:blip r:embed="rId2"/>
          <a:stretch>
            <a:fillRect/>
          </a:stretch>
        </p:blipFill>
        <p:spPr>
          <a:xfrm>
            <a:off x="911424" y="2060848"/>
            <a:ext cx="5994058" cy="4135685"/>
          </a:xfrm>
        </p:spPr>
      </p:pic>
      <p:pic>
        <p:nvPicPr>
          <p:cNvPr id="7" name="Picture 6">
            <a:extLst>
              <a:ext uri="{FF2B5EF4-FFF2-40B4-BE49-F238E27FC236}">
                <a16:creationId xmlns:a16="http://schemas.microsoft.com/office/drawing/2014/main" id="{C0C7192D-3F37-4E7B-84F5-B0385D7BC276}"/>
              </a:ext>
            </a:extLst>
          </p:cNvPr>
          <p:cNvPicPr>
            <a:picLocks noChangeAspect="1"/>
          </p:cNvPicPr>
          <p:nvPr/>
        </p:nvPicPr>
        <p:blipFill>
          <a:blip r:embed="rId3"/>
          <a:stretch>
            <a:fillRect/>
          </a:stretch>
        </p:blipFill>
        <p:spPr>
          <a:xfrm>
            <a:off x="6905482" y="1556792"/>
            <a:ext cx="4467225" cy="3105150"/>
          </a:xfrm>
          <a:prstGeom prst="rect">
            <a:avLst/>
          </a:prstGeom>
        </p:spPr>
      </p:pic>
      <p:sp>
        <p:nvSpPr>
          <p:cNvPr id="6" name="TextBox 5">
            <a:extLst>
              <a:ext uri="{FF2B5EF4-FFF2-40B4-BE49-F238E27FC236}">
                <a16:creationId xmlns:a16="http://schemas.microsoft.com/office/drawing/2014/main" id="{DA794F59-1384-4A81-ABDD-B11C8F4E9E81}"/>
              </a:ext>
            </a:extLst>
          </p:cNvPr>
          <p:cNvSpPr txBox="1"/>
          <p:nvPr/>
        </p:nvSpPr>
        <p:spPr>
          <a:xfrm>
            <a:off x="4799856" y="6196533"/>
            <a:ext cx="3840088"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Source: The Design of the UNIX Operating System, by Maurice J. Bach</a:t>
            </a:r>
          </a:p>
        </p:txBody>
      </p:sp>
    </p:spTree>
    <p:extLst>
      <p:ext uri="{BB962C8B-B14F-4D97-AF65-F5344CB8AC3E}">
        <p14:creationId xmlns:p14="http://schemas.microsoft.com/office/powerpoint/2010/main" val="295527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sz="4000" dirty="0"/>
              <a:t>Process Creation: fork()</a:t>
            </a:r>
          </a:p>
        </p:txBody>
      </p:sp>
      <p:sp>
        <p:nvSpPr>
          <p:cNvPr id="3" name="Content Placeholder 2"/>
          <p:cNvSpPr>
            <a:spLocks noGrp="1"/>
          </p:cNvSpPr>
          <p:nvPr>
            <p:ph idx="1"/>
          </p:nvPr>
        </p:nvSpPr>
        <p:spPr/>
        <p:txBody>
          <a:bodyPr>
            <a:normAutofit fontScale="85000" lnSpcReduction="10000"/>
          </a:bodyPr>
          <a:lstStyle/>
          <a:p>
            <a:pPr algn="just"/>
            <a:r>
              <a:rPr lang="en-IN" sz="2800" dirty="0"/>
              <a:t>To create a new process we need to invoke the system call </a:t>
            </a:r>
            <a:r>
              <a:rPr lang="en-IN" sz="2800" b="1" dirty="0"/>
              <a:t>fork ()</a:t>
            </a:r>
            <a:r>
              <a:rPr lang="en-IN" sz="2800" dirty="0"/>
              <a:t>.</a:t>
            </a:r>
          </a:p>
          <a:p>
            <a:pPr algn="just"/>
            <a:r>
              <a:rPr lang="en-IN" sz="2800" dirty="0"/>
              <a:t>Parent process: process that invokes fork</a:t>
            </a:r>
          </a:p>
          <a:p>
            <a:pPr algn="just"/>
            <a:r>
              <a:rPr lang="en-IN" sz="2800" dirty="0"/>
              <a:t>Child process: the newly created process</a:t>
            </a:r>
          </a:p>
          <a:p>
            <a:pPr algn="just"/>
            <a:r>
              <a:rPr lang="en-IN" sz="2800" dirty="0"/>
              <a:t>fork takes no arguments and returns a process ID </a:t>
            </a:r>
          </a:p>
          <a:p>
            <a:pPr algn="just">
              <a:buNone/>
            </a:pPr>
            <a:r>
              <a:rPr lang="en-IN" sz="2800" dirty="0"/>
              <a:t>				</a:t>
            </a:r>
            <a:r>
              <a:rPr lang="en-IN" sz="2800" b="1" dirty="0" err="1"/>
              <a:t>pid</a:t>
            </a:r>
            <a:r>
              <a:rPr lang="en-IN" sz="2800" b="1" dirty="0"/>
              <a:t> = fork();</a:t>
            </a:r>
          </a:p>
          <a:p>
            <a:pPr algn="just"/>
            <a:r>
              <a:rPr lang="en-IN" sz="2800" dirty="0"/>
              <a:t>If fork() returns a negative value, the creation of a child process was unsuccessful.</a:t>
            </a:r>
          </a:p>
          <a:p>
            <a:pPr algn="just"/>
            <a:r>
              <a:rPr lang="en-IN" sz="2800" dirty="0"/>
              <a:t>fork() returns a zero to the newly created child process.</a:t>
            </a:r>
          </a:p>
          <a:p>
            <a:pPr algn="just"/>
            <a:r>
              <a:rPr lang="en-IN" sz="2800" dirty="0"/>
              <a:t>fork() returns a positive value, the process ID of the child process, to the parent.</a:t>
            </a:r>
          </a:p>
          <a:p>
            <a:pPr algn="just"/>
            <a:r>
              <a:rPr lang="en-IN" sz="2800" dirty="0"/>
              <a:t>Process 0, created internally by the kernel when the system is booted, is the only process not created via fork.</a:t>
            </a:r>
          </a:p>
          <a:p>
            <a:pPr algn="just"/>
            <a:endParaRPr lang="en-IN"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Process Creation : fork() (</a:t>
            </a:r>
            <a:r>
              <a:rPr lang="en-IN" sz="4000" dirty="0" err="1"/>
              <a:t>contd</a:t>
            </a:r>
            <a:r>
              <a:rPr lang="en-IN" sz="4000" dirty="0"/>
              <a:t>…)</a:t>
            </a:r>
          </a:p>
        </p:txBody>
      </p:sp>
      <p:sp>
        <p:nvSpPr>
          <p:cNvPr id="3" name="Content Placeholder 2"/>
          <p:cNvSpPr>
            <a:spLocks noGrp="1"/>
          </p:cNvSpPr>
          <p:nvPr>
            <p:ph idx="1"/>
          </p:nvPr>
        </p:nvSpPr>
        <p:spPr/>
        <p:txBody>
          <a:bodyPr>
            <a:normAutofit/>
          </a:bodyPr>
          <a:lstStyle/>
          <a:p>
            <a:pPr marL="514350" indent="-514350" algn="just">
              <a:buNone/>
            </a:pPr>
            <a:r>
              <a:rPr lang="en-IN" sz="2400" dirty="0"/>
              <a:t>The kernel does the following sequence of operations for fork.</a:t>
            </a:r>
          </a:p>
          <a:p>
            <a:pPr marL="514350" indent="-514350" algn="just">
              <a:buFont typeface="+mj-lt"/>
              <a:buAutoNum type="arabicPeriod"/>
            </a:pPr>
            <a:r>
              <a:rPr lang="en-IN" sz="2400" dirty="0"/>
              <a:t>It allocates a slot in the process table for the new process.</a:t>
            </a:r>
          </a:p>
          <a:p>
            <a:pPr marL="514350" indent="-514350" algn="just">
              <a:buFont typeface="+mj-lt"/>
              <a:buAutoNum type="arabicPeriod"/>
            </a:pPr>
            <a:r>
              <a:rPr lang="en-IN" sz="2400" dirty="0"/>
              <a:t>It assigns a unique ID number to the child process.</a:t>
            </a:r>
          </a:p>
          <a:p>
            <a:pPr marL="514350" indent="-514350" algn="just">
              <a:buFont typeface="+mj-lt"/>
              <a:buAutoNum type="arabicPeriod"/>
            </a:pPr>
            <a:r>
              <a:rPr lang="en-IN" sz="2400" dirty="0"/>
              <a:t>It make an logical copy of the parent's address space and give it to the child. Therefore, the parent and child processes have separate address spaces.</a:t>
            </a:r>
          </a:p>
          <a:p>
            <a:pPr marL="514350" indent="-514350" algn="just">
              <a:buFont typeface="+mj-lt"/>
              <a:buAutoNum type="arabicPeriod"/>
            </a:pPr>
            <a:r>
              <a:rPr lang="en-IN" sz="2400" dirty="0"/>
              <a:t>It increments file and </a:t>
            </a:r>
            <a:r>
              <a:rPr lang="en-IN" sz="2400" dirty="0" err="1"/>
              <a:t>inode</a:t>
            </a:r>
            <a:r>
              <a:rPr lang="en-IN" sz="2400" dirty="0"/>
              <a:t> table counters for files associated with the process. </a:t>
            </a:r>
          </a:p>
          <a:p>
            <a:pPr marL="514350" indent="-514350" algn="just">
              <a:buFont typeface="+mj-lt"/>
              <a:buAutoNum type="arabicPeriod"/>
            </a:pPr>
            <a:r>
              <a:rPr lang="en-IN" sz="2400" dirty="0"/>
              <a:t>It returns the ID number of the child to the parent process, and a 0 value to the child process.</a:t>
            </a:r>
          </a:p>
          <a:p>
            <a:pPr marL="514350" indent="-514350" algn="just">
              <a:buFont typeface="+mj-lt"/>
              <a:buAutoNum type="arabicPeriod"/>
            </a:pPr>
            <a:endParaRPr lang="en-I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8A4E-8358-4F3F-9CDB-428BE45E6D7A}"/>
              </a:ext>
            </a:extLst>
          </p:cNvPr>
          <p:cNvSpPr>
            <a:spLocks noGrp="1"/>
          </p:cNvSpPr>
          <p:nvPr>
            <p:ph type="title"/>
          </p:nvPr>
        </p:nvSpPr>
        <p:spPr/>
        <p:txBody>
          <a:bodyPr/>
          <a:lstStyle/>
          <a:p>
            <a:r>
              <a:rPr lang="en-US" dirty="0"/>
              <a:t>Example</a:t>
            </a:r>
            <a:r>
              <a:rPr lang="en-IN" dirty="0"/>
              <a:t>: fork()</a:t>
            </a:r>
          </a:p>
        </p:txBody>
      </p:sp>
      <p:pic>
        <p:nvPicPr>
          <p:cNvPr id="6" name="Content Placeholder 5">
            <a:extLst>
              <a:ext uri="{FF2B5EF4-FFF2-40B4-BE49-F238E27FC236}">
                <a16:creationId xmlns:a16="http://schemas.microsoft.com/office/drawing/2014/main" id="{458A93E7-1428-43E4-8982-38DBDDDB36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7569" y="1417638"/>
            <a:ext cx="2124075" cy="2514600"/>
          </a:xfrm>
        </p:spPr>
      </p:pic>
      <p:pic>
        <p:nvPicPr>
          <p:cNvPr id="8" name="Picture 7">
            <a:extLst>
              <a:ext uri="{FF2B5EF4-FFF2-40B4-BE49-F238E27FC236}">
                <a16:creationId xmlns:a16="http://schemas.microsoft.com/office/drawing/2014/main" id="{39876AE2-9AAE-4CC7-95B7-606DD79E8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929" y="4117086"/>
            <a:ext cx="4562475" cy="2438400"/>
          </a:xfrm>
          <a:prstGeom prst="rect">
            <a:avLst/>
          </a:prstGeom>
        </p:spPr>
      </p:pic>
      <p:cxnSp>
        <p:nvCxnSpPr>
          <p:cNvPr id="10" name="Connector: Elbow 9">
            <a:extLst>
              <a:ext uri="{FF2B5EF4-FFF2-40B4-BE49-F238E27FC236}">
                <a16:creationId xmlns:a16="http://schemas.microsoft.com/office/drawing/2014/main" id="{D7EA46E8-C35D-439D-8A5B-2DAFFB6CFB8F}"/>
              </a:ext>
            </a:extLst>
          </p:cNvPr>
          <p:cNvCxnSpPr>
            <a:stCxn id="6" idx="3"/>
            <a:endCxn id="8" idx="0"/>
          </p:cNvCxnSpPr>
          <p:nvPr/>
        </p:nvCxnSpPr>
        <p:spPr>
          <a:xfrm>
            <a:off x="4331644" y="2674938"/>
            <a:ext cx="3397523" cy="1442148"/>
          </a:xfrm>
          <a:prstGeom prst="bentConnector2">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5237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85743F-AA8F-4821-A565-9BEEEE9C4588}"/>
              </a:ext>
            </a:extLst>
          </p:cNvPr>
          <p:cNvPicPr>
            <a:picLocks noChangeAspect="1"/>
          </p:cNvPicPr>
          <p:nvPr/>
        </p:nvPicPr>
        <p:blipFill>
          <a:blip r:embed="rId2"/>
          <a:stretch>
            <a:fillRect/>
          </a:stretch>
        </p:blipFill>
        <p:spPr>
          <a:xfrm>
            <a:off x="2651180" y="0"/>
            <a:ext cx="6889640" cy="6858000"/>
          </a:xfrm>
          <a:prstGeom prst="rect">
            <a:avLst/>
          </a:prstGeom>
        </p:spPr>
      </p:pic>
      <p:sp>
        <p:nvSpPr>
          <p:cNvPr id="4" name="TextBox 3">
            <a:extLst>
              <a:ext uri="{FF2B5EF4-FFF2-40B4-BE49-F238E27FC236}">
                <a16:creationId xmlns:a16="http://schemas.microsoft.com/office/drawing/2014/main" id="{4D53C560-A903-4BD2-A079-AD219613CD31}"/>
              </a:ext>
            </a:extLst>
          </p:cNvPr>
          <p:cNvSpPr txBox="1"/>
          <p:nvPr/>
        </p:nvSpPr>
        <p:spPr>
          <a:xfrm>
            <a:off x="-27104" y="6271495"/>
            <a:ext cx="3840088"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Source: The Design of the UNIX Operating System, by Maurice J. Bach</a:t>
            </a:r>
          </a:p>
        </p:txBody>
      </p:sp>
    </p:spTree>
    <p:extLst>
      <p:ext uri="{BB962C8B-B14F-4D97-AF65-F5344CB8AC3E}">
        <p14:creationId xmlns:p14="http://schemas.microsoft.com/office/powerpoint/2010/main" val="415670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1A8D5D-6BE1-4F0A-AD26-6971B8A3C059}"/>
              </a:ext>
            </a:extLst>
          </p:cNvPr>
          <p:cNvPicPr>
            <a:picLocks noGrp="1" noChangeAspect="1"/>
          </p:cNvPicPr>
          <p:nvPr>
            <p:ph idx="4294967295"/>
          </p:nvPr>
        </p:nvPicPr>
        <p:blipFill>
          <a:blip r:embed="rId2"/>
          <a:stretch>
            <a:fillRect/>
          </a:stretch>
        </p:blipFill>
        <p:spPr>
          <a:xfrm>
            <a:off x="4655840" y="103537"/>
            <a:ext cx="4972010" cy="6650926"/>
          </a:xfrm>
        </p:spPr>
      </p:pic>
      <p:sp>
        <p:nvSpPr>
          <p:cNvPr id="9" name="TextBox 8">
            <a:extLst>
              <a:ext uri="{FF2B5EF4-FFF2-40B4-BE49-F238E27FC236}">
                <a16:creationId xmlns:a16="http://schemas.microsoft.com/office/drawing/2014/main" id="{635107B9-C163-4B7B-867A-206B7B9A17DA}"/>
              </a:ext>
            </a:extLst>
          </p:cNvPr>
          <p:cNvSpPr txBox="1"/>
          <p:nvPr/>
        </p:nvSpPr>
        <p:spPr>
          <a:xfrm>
            <a:off x="2207568" y="476672"/>
            <a:ext cx="4572000" cy="369332"/>
          </a:xfrm>
          <a:prstGeom prst="rect">
            <a:avLst/>
          </a:prstGeom>
          <a:noFill/>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PROCESS STATES AND TRANSITIONS</a:t>
            </a:r>
          </a:p>
        </p:txBody>
      </p:sp>
      <p:sp>
        <p:nvSpPr>
          <p:cNvPr id="13" name="TextBox 12">
            <a:extLst>
              <a:ext uri="{FF2B5EF4-FFF2-40B4-BE49-F238E27FC236}">
                <a16:creationId xmlns:a16="http://schemas.microsoft.com/office/drawing/2014/main" id="{94930010-0E11-4843-8909-48B30953F5D1}"/>
              </a:ext>
            </a:extLst>
          </p:cNvPr>
          <p:cNvSpPr txBox="1"/>
          <p:nvPr/>
        </p:nvSpPr>
        <p:spPr>
          <a:xfrm>
            <a:off x="767408" y="1531689"/>
            <a:ext cx="3096344"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Process has control over some state transitions at user-level.</a:t>
            </a:r>
            <a:endParaRPr lang="en-IN"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0374B43-626E-456E-A2BD-1A42BF4EBF7C}"/>
              </a:ext>
            </a:extLst>
          </p:cNvPr>
          <p:cNvSpPr txBox="1"/>
          <p:nvPr/>
        </p:nvSpPr>
        <p:spPr>
          <a:xfrm>
            <a:off x="551384" y="2467792"/>
            <a:ext cx="3600400" cy="2031325"/>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process can create another process</a:t>
            </a:r>
          </a:p>
          <a:p>
            <a:pPr marL="285750" indent="-285750"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A process can make system calls to move from state "user running" to state "kernel running"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process can exit of its own volition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FB9941E-6A23-4A1D-BD17-382F4DBC7A6F}"/>
              </a:ext>
            </a:extLst>
          </p:cNvPr>
          <p:cNvSpPr txBox="1"/>
          <p:nvPr/>
        </p:nvSpPr>
        <p:spPr>
          <a:xfrm>
            <a:off x="1631504" y="6108132"/>
            <a:ext cx="3840088"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Source: The Design of the UNIX Operating System, by Maurice J. Bach</a:t>
            </a:r>
          </a:p>
        </p:txBody>
      </p:sp>
    </p:spTree>
    <p:extLst>
      <p:ext uri="{BB962C8B-B14F-4D97-AF65-F5344CB8AC3E}">
        <p14:creationId xmlns:p14="http://schemas.microsoft.com/office/powerpoint/2010/main" val="420925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dirty="0"/>
              <a:t>Process Creation (</a:t>
            </a:r>
            <a:r>
              <a:rPr lang="en-US" sz="4000" dirty="0" err="1"/>
              <a:t>contd</a:t>
            </a:r>
            <a:r>
              <a:rPr lang="en-US" sz="4000" dirty="0"/>
              <a:t>…)</a:t>
            </a:r>
            <a:endParaRPr lang="en-IN" sz="4000" dirty="0"/>
          </a:p>
        </p:txBody>
      </p:sp>
      <p:sp>
        <p:nvSpPr>
          <p:cNvPr id="4" name="Text Placeholder 3">
            <a:extLst>
              <a:ext uri="{FF2B5EF4-FFF2-40B4-BE49-F238E27FC236}">
                <a16:creationId xmlns:a16="http://schemas.microsoft.com/office/drawing/2014/main" id="{85394142-ED07-47D4-8EF0-66614B189126}"/>
              </a:ext>
            </a:extLst>
          </p:cNvPr>
          <p:cNvSpPr>
            <a:spLocks noGrp="1"/>
          </p:cNvSpPr>
          <p:nvPr>
            <p:ph type="body" sz="half" idx="2"/>
          </p:nvPr>
        </p:nvSpPr>
        <p:spPr/>
        <p:txBody>
          <a:bodyPr>
            <a:normAutofit/>
          </a:bodyPr>
          <a:lstStyle/>
          <a:p>
            <a:r>
              <a:rPr lang="en-IN" sz="2400" dirty="0"/>
              <a:t>The kernel makes a copy of the parent context for the child process, and the parent process executes in one address space and the child process executes in another.</a:t>
            </a:r>
          </a:p>
          <a:p>
            <a:endParaRPr lang="en-IN" sz="2400" dirty="0"/>
          </a:p>
        </p:txBody>
      </p:sp>
      <p:sp>
        <p:nvSpPr>
          <p:cNvPr id="6" name="TextBox 5">
            <a:extLst>
              <a:ext uri="{FF2B5EF4-FFF2-40B4-BE49-F238E27FC236}">
                <a16:creationId xmlns:a16="http://schemas.microsoft.com/office/drawing/2014/main" id="{60902ED4-2591-456F-8F75-5ED45569B060}"/>
              </a:ext>
            </a:extLst>
          </p:cNvPr>
          <p:cNvSpPr txBox="1"/>
          <p:nvPr/>
        </p:nvSpPr>
        <p:spPr>
          <a:xfrm>
            <a:off x="7176120" y="6277872"/>
            <a:ext cx="4572000" cy="338554"/>
          </a:xfrm>
          <a:prstGeom prst="rect">
            <a:avLst/>
          </a:prstGeom>
          <a:noFill/>
        </p:spPr>
        <p:txBody>
          <a:bodyPr wrap="square">
            <a:spAutoFit/>
          </a:bodyPr>
          <a:lstStyle/>
          <a:p>
            <a:r>
              <a:rPr lang="en-US" sz="1600" dirty="0">
                <a:solidFill>
                  <a:srgbClr val="000000"/>
                </a:solidFill>
                <a:latin typeface="Times New Roman" panose="02020603050405020304" pitchFamily="18" charset="0"/>
                <a:cs typeface="Times New Roman" panose="02020603050405020304" pitchFamily="18" charset="0"/>
              </a:rPr>
              <a:t>Figure 7.3. Fork Creating a New Process Context</a:t>
            </a:r>
            <a:endParaRPr lang="en-IN" sz="1600" dirty="0">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81C60821-D2EC-4871-8713-CA9FF8A38C46}"/>
              </a:ext>
            </a:extLst>
          </p:cNvPr>
          <p:cNvPicPr>
            <a:picLocks noGrp="1" noChangeAspect="1" noChangeArrowheads="1"/>
          </p:cNvPicPr>
          <p:nvPr>
            <p:ph idx="1"/>
          </p:nvPr>
        </p:nvPicPr>
        <p:blipFill>
          <a:blip r:embed="rId2" cstate="print"/>
          <a:srcRect/>
          <a:stretch>
            <a:fillRect/>
          </a:stretch>
        </p:blipFill>
        <p:spPr bwMode="auto">
          <a:xfrm>
            <a:off x="5678031" y="273050"/>
            <a:ext cx="4993601" cy="5853113"/>
          </a:xfrm>
          <a:prstGeom prst="rect">
            <a:avLst/>
          </a:prstGeom>
          <a:noFill/>
          <a:ln w="9525">
            <a:noFill/>
            <a:miter lim="800000"/>
            <a:headEnd/>
            <a:tailEnd/>
          </a:ln>
        </p:spPr>
      </p:pic>
      <p:sp>
        <p:nvSpPr>
          <p:cNvPr id="8" name="TextBox 7">
            <a:extLst>
              <a:ext uri="{FF2B5EF4-FFF2-40B4-BE49-F238E27FC236}">
                <a16:creationId xmlns:a16="http://schemas.microsoft.com/office/drawing/2014/main" id="{11C0B220-97AE-43CC-A87A-D4582CB8A82D}"/>
              </a:ext>
            </a:extLst>
          </p:cNvPr>
          <p:cNvSpPr txBox="1"/>
          <p:nvPr/>
        </p:nvSpPr>
        <p:spPr>
          <a:xfrm>
            <a:off x="2351455" y="6117095"/>
            <a:ext cx="3840088"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Source: The Design of the UNIX Operating System, by Maurice J. Bach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275040-A6DC-4D0E-BBB4-952735369E62}"/>
              </a:ext>
            </a:extLst>
          </p:cNvPr>
          <p:cNvSpPr>
            <a:spLocks noGrp="1"/>
          </p:cNvSpPr>
          <p:nvPr>
            <p:ph type="title"/>
          </p:nvPr>
        </p:nvSpPr>
        <p:spPr>
          <a:xfrm>
            <a:off x="609600" y="274638"/>
            <a:ext cx="4550296" cy="1143000"/>
          </a:xfrm>
        </p:spPr>
        <p:txBody>
          <a:bodyPr/>
          <a:lstStyle/>
          <a:p>
            <a:r>
              <a:rPr lang="en-US" dirty="0"/>
              <a:t>Example: fork </a:t>
            </a:r>
            <a:endParaRPr lang="en-IN" dirty="0"/>
          </a:p>
        </p:txBody>
      </p:sp>
      <p:pic>
        <p:nvPicPr>
          <p:cNvPr id="7" name="Picture 6">
            <a:extLst>
              <a:ext uri="{FF2B5EF4-FFF2-40B4-BE49-F238E27FC236}">
                <a16:creationId xmlns:a16="http://schemas.microsoft.com/office/drawing/2014/main" id="{051FBB73-6FEA-4157-A488-0F7FA54E639F}"/>
              </a:ext>
            </a:extLst>
          </p:cNvPr>
          <p:cNvPicPr>
            <a:picLocks noChangeAspect="1"/>
          </p:cNvPicPr>
          <p:nvPr/>
        </p:nvPicPr>
        <p:blipFill>
          <a:blip r:embed="rId2"/>
          <a:stretch>
            <a:fillRect/>
          </a:stretch>
        </p:blipFill>
        <p:spPr>
          <a:xfrm>
            <a:off x="7248128" y="0"/>
            <a:ext cx="4852134" cy="6858000"/>
          </a:xfrm>
          <a:prstGeom prst="rect">
            <a:avLst/>
          </a:prstGeom>
        </p:spPr>
      </p:pic>
      <p:pic>
        <p:nvPicPr>
          <p:cNvPr id="9" name="Picture 8">
            <a:extLst>
              <a:ext uri="{FF2B5EF4-FFF2-40B4-BE49-F238E27FC236}">
                <a16:creationId xmlns:a16="http://schemas.microsoft.com/office/drawing/2014/main" id="{0BC939FD-057F-4F5A-B279-4E36A6D9AC1A}"/>
              </a:ext>
            </a:extLst>
          </p:cNvPr>
          <p:cNvPicPr>
            <a:picLocks noChangeAspect="1"/>
          </p:cNvPicPr>
          <p:nvPr/>
        </p:nvPicPr>
        <p:blipFill>
          <a:blip r:embed="rId3"/>
          <a:stretch>
            <a:fillRect/>
          </a:stretch>
        </p:blipFill>
        <p:spPr>
          <a:xfrm>
            <a:off x="263352" y="5517232"/>
            <a:ext cx="6819900" cy="352425"/>
          </a:xfrm>
          <a:prstGeom prst="rect">
            <a:avLst/>
          </a:prstGeom>
        </p:spPr>
      </p:pic>
    </p:spTree>
    <p:extLst>
      <p:ext uri="{BB962C8B-B14F-4D97-AF65-F5344CB8AC3E}">
        <p14:creationId xmlns:p14="http://schemas.microsoft.com/office/powerpoint/2010/main" val="3122366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9600" y="274638"/>
            <a:ext cx="10972800" cy="1143000"/>
          </a:xfrm>
        </p:spPr>
        <p:txBody>
          <a:bodyPr>
            <a:normAutofit/>
          </a:bodyPr>
          <a:lstStyle/>
          <a:p>
            <a:r>
              <a:rPr lang="en-IN" dirty="0"/>
              <a:t>Process Termination</a:t>
            </a:r>
          </a:p>
        </p:txBody>
      </p:sp>
      <p:sp>
        <p:nvSpPr>
          <p:cNvPr id="3" name="Content Placeholder 2"/>
          <p:cNvSpPr>
            <a:spLocks noGrp="1"/>
          </p:cNvSpPr>
          <p:nvPr>
            <p:ph idx="1"/>
          </p:nvPr>
        </p:nvSpPr>
        <p:spPr>
          <a:xfrm>
            <a:off x="609600" y="1600201"/>
            <a:ext cx="10972800" cy="4525963"/>
          </a:xfrm>
        </p:spPr>
        <p:txBody>
          <a:bodyPr>
            <a:normAutofit/>
          </a:bodyPr>
          <a:lstStyle/>
          <a:p>
            <a:pPr algn="just"/>
            <a:r>
              <a:rPr lang="en-IN" sz="2800" dirty="0"/>
              <a:t>Processes terminate by executing the exit system call.</a:t>
            </a:r>
          </a:p>
          <a:p>
            <a:pPr algn="just"/>
            <a:r>
              <a:rPr lang="en-IN" sz="2800" dirty="0"/>
              <a:t>An exiting process enters the zombie state, </a:t>
            </a:r>
          </a:p>
          <a:p>
            <a:pPr lvl="1" algn="just"/>
            <a:r>
              <a:rPr lang="en-IN" sz="2400" dirty="0"/>
              <a:t>relinquishes its resources, and </a:t>
            </a:r>
          </a:p>
          <a:p>
            <a:pPr lvl="1" algn="just"/>
            <a:r>
              <a:rPr lang="en-IN" sz="2400" dirty="0"/>
              <a:t>dismantles its context except for its slot in the process table. </a:t>
            </a:r>
          </a:p>
          <a:p>
            <a:pPr marL="0" indent="0" algn="just">
              <a:buNone/>
            </a:pPr>
            <a:r>
              <a:rPr lang="en-IN" sz="2800" dirty="0"/>
              <a:t>				</a:t>
            </a:r>
            <a:r>
              <a:rPr lang="en-IN" sz="2800" dirty="0">
                <a:solidFill>
                  <a:srgbClr val="C00000"/>
                </a:solidFill>
              </a:rPr>
              <a:t>exit (status);</a:t>
            </a:r>
          </a:p>
          <a:p>
            <a:pPr algn="just"/>
            <a:r>
              <a:rPr lang="en-US" sz="2800" dirty="0"/>
              <a:t>The </a:t>
            </a:r>
            <a:r>
              <a:rPr lang="en-IN" sz="2800" dirty="0"/>
              <a:t>value of status is returned to the parent process for its examination.</a:t>
            </a:r>
          </a:p>
          <a:p>
            <a:pPr algn="just"/>
            <a:r>
              <a:rPr lang="en-IN" sz="2800" dirty="0"/>
              <a:t>Processes may call exit explicitly or implicitly at the end of a program.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48BA48-2D98-47DF-B4C1-C932EAC2D9AF}"/>
              </a:ext>
            </a:extLst>
          </p:cNvPr>
          <p:cNvSpPr>
            <a:spLocks noGrp="1"/>
          </p:cNvSpPr>
          <p:nvPr>
            <p:ph type="title"/>
          </p:nvPr>
        </p:nvSpPr>
        <p:spPr/>
        <p:txBody>
          <a:bodyPr>
            <a:normAutofit fontScale="90000"/>
          </a:bodyPr>
          <a:lstStyle/>
          <a:p>
            <a:r>
              <a:rPr lang="en-IN" sz="3600" dirty="0"/>
              <a:t>Process Termination</a:t>
            </a:r>
          </a:p>
        </p:txBody>
      </p:sp>
      <p:pic>
        <p:nvPicPr>
          <p:cNvPr id="5" name="Content Placeholder 4">
            <a:extLst>
              <a:ext uri="{FF2B5EF4-FFF2-40B4-BE49-F238E27FC236}">
                <a16:creationId xmlns:a16="http://schemas.microsoft.com/office/drawing/2014/main" id="{8140D995-DF33-4756-8F07-97C23D051B3E}"/>
              </a:ext>
            </a:extLst>
          </p:cNvPr>
          <p:cNvPicPr>
            <a:picLocks noGrp="1" noChangeAspect="1"/>
          </p:cNvPicPr>
          <p:nvPr>
            <p:ph idx="1"/>
          </p:nvPr>
        </p:nvPicPr>
        <p:blipFill>
          <a:blip r:embed="rId2"/>
          <a:stretch>
            <a:fillRect/>
          </a:stretch>
        </p:blipFill>
        <p:spPr>
          <a:xfrm>
            <a:off x="4807108" y="233721"/>
            <a:ext cx="7121540" cy="6435639"/>
          </a:xfrm>
        </p:spPr>
      </p:pic>
      <p:sp>
        <p:nvSpPr>
          <p:cNvPr id="9" name="TextBox 8">
            <a:extLst>
              <a:ext uri="{FF2B5EF4-FFF2-40B4-BE49-F238E27FC236}">
                <a16:creationId xmlns:a16="http://schemas.microsoft.com/office/drawing/2014/main" id="{8B8C1DAF-104C-4157-872C-C410ACA62794}"/>
              </a:ext>
            </a:extLst>
          </p:cNvPr>
          <p:cNvSpPr txBox="1"/>
          <p:nvPr/>
        </p:nvSpPr>
        <p:spPr>
          <a:xfrm>
            <a:off x="1055440" y="6023029"/>
            <a:ext cx="3840088"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Source: The Design of the UNIX Operating System, by Maurice J. Bach</a:t>
            </a:r>
          </a:p>
        </p:txBody>
      </p:sp>
    </p:spTree>
    <p:extLst>
      <p:ext uri="{BB962C8B-B14F-4D97-AF65-F5344CB8AC3E}">
        <p14:creationId xmlns:p14="http://schemas.microsoft.com/office/powerpoint/2010/main" val="2944963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9600" y="274638"/>
            <a:ext cx="10972800" cy="1143000"/>
          </a:xfrm>
        </p:spPr>
        <p:txBody>
          <a:bodyPr>
            <a:normAutofit/>
          </a:bodyPr>
          <a:lstStyle/>
          <a:p>
            <a:r>
              <a:rPr lang="en-IN" dirty="0"/>
              <a:t>Process Termination</a:t>
            </a:r>
          </a:p>
        </p:txBody>
      </p:sp>
      <p:sp>
        <p:nvSpPr>
          <p:cNvPr id="3" name="Content Placeholder 2"/>
          <p:cNvSpPr>
            <a:spLocks noGrp="1"/>
          </p:cNvSpPr>
          <p:nvPr>
            <p:ph idx="1"/>
          </p:nvPr>
        </p:nvSpPr>
        <p:spPr>
          <a:xfrm>
            <a:off x="609600" y="1600201"/>
            <a:ext cx="10972800" cy="4525963"/>
          </a:xfrm>
        </p:spPr>
        <p:txBody>
          <a:bodyPr>
            <a:normAutofit/>
          </a:bodyPr>
          <a:lstStyle/>
          <a:p>
            <a:r>
              <a:rPr lang="en-IN" sz="2800" dirty="0"/>
              <a:t>When any of the children are zombie,</a:t>
            </a:r>
          </a:p>
          <a:p>
            <a:r>
              <a:rPr lang="en-IN" sz="2800" dirty="0"/>
              <a:t>The exiting process sends "death of child" signal so that init can remove them from the process table.</a:t>
            </a:r>
          </a:p>
          <a:p>
            <a:r>
              <a:rPr lang="en-IN" sz="2800" dirty="0"/>
              <a:t>The exiting process sends its parent a "death of child" signal, too. </a:t>
            </a:r>
          </a:p>
          <a:p>
            <a:r>
              <a:rPr lang="en-IN" sz="2800" dirty="0"/>
              <a:t>In the typical scenario, the parent process executes a wait system call to synchronize with the exiting child. </a:t>
            </a:r>
          </a:p>
          <a:p>
            <a:r>
              <a:rPr lang="en-IN" sz="2800" dirty="0"/>
              <a:t>The now-zombie process does a context switch so that the kernel can schedule another process to execute</a:t>
            </a:r>
          </a:p>
          <a:p>
            <a:r>
              <a:rPr lang="en-IN" sz="2800" dirty="0"/>
              <a:t>The kernel never schedules a zombie process to execute.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9600" y="274638"/>
            <a:ext cx="10972800" cy="1143000"/>
          </a:xfrm>
        </p:spPr>
        <p:txBody>
          <a:bodyPr>
            <a:normAutofit/>
          </a:bodyPr>
          <a:lstStyle/>
          <a:p>
            <a:r>
              <a:rPr lang="en-IN" dirty="0"/>
              <a:t>Awaiting Process Termination</a:t>
            </a:r>
          </a:p>
        </p:txBody>
      </p:sp>
      <p:sp>
        <p:nvSpPr>
          <p:cNvPr id="3" name="Content Placeholder 2"/>
          <p:cNvSpPr>
            <a:spLocks noGrp="1"/>
          </p:cNvSpPr>
          <p:nvPr>
            <p:ph idx="1"/>
          </p:nvPr>
        </p:nvSpPr>
        <p:spPr>
          <a:xfrm>
            <a:off x="609600" y="1600201"/>
            <a:ext cx="10972800" cy="4525963"/>
          </a:xfrm>
        </p:spPr>
        <p:txBody>
          <a:bodyPr>
            <a:normAutofit/>
          </a:bodyPr>
          <a:lstStyle/>
          <a:p>
            <a:r>
              <a:rPr lang="en-IN" dirty="0"/>
              <a:t>A process can synchronize its execution with the termination of a child process by executing the wait system call.</a:t>
            </a:r>
          </a:p>
          <a:p>
            <a:pPr marL="0" indent="0" algn="ctr">
              <a:buNone/>
            </a:pPr>
            <a:r>
              <a:rPr lang="en-IN" b="1" i="1" dirty="0" err="1">
                <a:solidFill>
                  <a:srgbClr val="C00000"/>
                </a:solidFill>
              </a:rPr>
              <a:t>pid</a:t>
            </a:r>
            <a:r>
              <a:rPr lang="en-IN" b="1" i="1" dirty="0">
                <a:solidFill>
                  <a:srgbClr val="C00000"/>
                </a:solidFill>
              </a:rPr>
              <a:t> = wait(stat </a:t>
            </a:r>
            <a:r>
              <a:rPr lang="en-IN" b="1" i="1" dirty="0" err="1">
                <a:solidFill>
                  <a:srgbClr val="C00000"/>
                </a:solidFill>
              </a:rPr>
              <a:t>addr</a:t>
            </a:r>
            <a:r>
              <a:rPr lang="en-IN" b="1" i="1" dirty="0">
                <a:solidFill>
                  <a:srgbClr val="C00000"/>
                </a:solidFill>
              </a:rPr>
              <a:t>);</a:t>
            </a:r>
          </a:p>
          <a:p>
            <a:pPr marL="0" indent="0">
              <a:buNone/>
            </a:pPr>
            <a:r>
              <a:rPr lang="en-IN" dirty="0"/>
              <a:t>	</a:t>
            </a:r>
            <a:r>
              <a:rPr lang="en-IN" i="1" dirty="0" err="1"/>
              <a:t>pid</a:t>
            </a:r>
            <a:r>
              <a:rPr lang="en-IN" dirty="0"/>
              <a:t> is the process ID of the completed process, and </a:t>
            </a:r>
          </a:p>
          <a:p>
            <a:pPr marL="0" indent="0" algn="just">
              <a:buNone/>
            </a:pPr>
            <a:r>
              <a:rPr lang="en-IN" dirty="0"/>
              <a:t>	</a:t>
            </a:r>
            <a:r>
              <a:rPr lang="en-IN" i="1" dirty="0" err="1"/>
              <a:t>stat_addr</a:t>
            </a:r>
            <a:r>
              <a:rPr lang="en-IN" i="1" dirty="0"/>
              <a:t> </a:t>
            </a:r>
            <a:r>
              <a:rPr lang="en-IN" dirty="0"/>
              <a:t>is the address in user space that will contain the 	exit status code of the child.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9600" y="274638"/>
            <a:ext cx="10972800" cy="1143000"/>
          </a:xfrm>
        </p:spPr>
        <p:txBody>
          <a:bodyPr>
            <a:normAutofit/>
          </a:bodyPr>
          <a:lstStyle/>
          <a:p>
            <a:r>
              <a:rPr lang="en-IN" dirty="0"/>
              <a:t>Awaiting Process Termination</a:t>
            </a:r>
          </a:p>
        </p:txBody>
      </p:sp>
      <p:sp>
        <p:nvSpPr>
          <p:cNvPr id="3" name="Content Placeholder 2"/>
          <p:cNvSpPr>
            <a:spLocks noGrp="1"/>
          </p:cNvSpPr>
          <p:nvPr>
            <p:ph idx="1"/>
          </p:nvPr>
        </p:nvSpPr>
        <p:spPr>
          <a:xfrm>
            <a:off x="609600" y="1600201"/>
            <a:ext cx="10972800" cy="4525963"/>
          </a:xfrm>
        </p:spPr>
        <p:txBody>
          <a:bodyPr>
            <a:normAutofit lnSpcReduction="10000"/>
          </a:bodyPr>
          <a:lstStyle/>
          <a:p>
            <a:pPr algn="just"/>
            <a:r>
              <a:rPr lang="en-IN" sz="2800" dirty="0"/>
              <a:t>Blocks the calling process until one of its child processes exits or a signal is received</a:t>
            </a:r>
          </a:p>
          <a:p>
            <a:pPr algn="just"/>
            <a:r>
              <a:rPr lang="en-IN" sz="2800" dirty="0"/>
              <a:t>The kernel (wait()) searches for a zombie child of the process and, if there are no children, returns an error. </a:t>
            </a:r>
          </a:p>
          <a:p>
            <a:pPr algn="just"/>
            <a:r>
              <a:rPr lang="en-IN" sz="2800" dirty="0"/>
              <a:t>If it finds a zombie child, </a:t>
            </a:r>
          </a:p>
          <a:p>
            <a:pPr lvl="1" algn="just"/>
            <a:r>
              <a:rPr lang="en-IN" sz="2400" dirty="0"/>
              <a:t>It extracts the PID number and the parameter supplied to the child's exit call </a:t>
            </a:r>
          </a:p>
          <a:p>
            <a:pPr lvl="1" algn="just"/>
            <a:r>
              <a:rPr lang="en-IN" sz="2400" dirty="0"/>
              <a:t>Returns those values from the system call.</a:t>
            </a:r>
          </a:p>
          <a:p>
            <a:pPr algn="just"/>
            <a:r>
              <a:rPr lang="en-IN" sz="2800" dirty="0"/>
              <a:t>Finally, releases the process table slot formerly occupied by the zombie process. </a:t>
            </a:r>
          </a:p>
          <a:p>
            <a:pPr algn="just"/>
            <a:r>
              <a:rPr lang="en-IN" sz="2800" dirty="0"/>
              <a:t>The slot is now available for a new process</a:t>
            </a:r>
          </a:p>
        </p:txBody>
      </p:sp>
    </p:spTree>
    <p:extLst>
      <p:ext uri="{BB962C8B-B14F-4D97-AF65-F5344CB8AC3E}">
        <p14:creationId xmlns:p14="http://schemas.microsoft.com/office/powerpoint/2010/main" val="3106072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9600" y="274638"/>
            <a:ext cx="10972800" cy="1143000"/>
          </a:xfrm>
        </p:spPr>
        <p:txBody>
          <a:bodyPr>
            <a:normAutofit/>
          </a:bodyPr>
          <a:lstStyle/>
          <a:p>
            <a:r>
              <a:rPr lang="en-IN" dirty="0"/>
              <a:t>Awaiting Process Termination</a:t>
            </a:r>
          </a:p>
        </p:txBody>
      </p:sp>
      <p:sp>
        <p:nvSpPr>
          <p:cNvPr id="3" name="Content Placeholder 2"/>
          <p:cNvSpPr>
            <a:spLocks noGrp="1"/>
          </p:cNvSpPr>
          <p:nvPr>
            <p:ph idx="1"/>
          </p:nvPr>
        </p:nvSpPr>
        <p:spPr>
          <a:xfrm>
            <a:off x="609600" y="1600200"/>
            <a:ext cx="3326160" cy="4525963"/>
          </a:xfrm>
        </p:spPr>
        <p:txBody>
          <a:bodyPr>
            <a:normAutofit/>
          </a:bodyPr>
          <a:lstStyle/>
          <a:p>
            <a:pPr algn="just"/>
            <a:r>
              <a:rPr lang="en-IN" sz="2800" dirty="0"/>
              <a:t>If the process executing wait has child processes but none are zombie, it sleeps at an interruptible priority until the arrival of a signal.</a:t>
            </a:r>
          </a:p>
        </p:txBody>
      </p:sp>
      <p:pic>
        <p:nvPicPr>
          <p:cNvPr id="2050" name="Picture 2"/>
          <p:cNvPicPr>
            <a:picLocks noChangeAspect="1" noChangeArrowheads="1"/>
          </p:cNvPicPr>
          <p:nvPr/>
        </p:nvPicPr>
        <p:blipFill>
          <a:blip r:embed="rId2" cstate="print"/>
          <a:srcRect/>
          <a:stretch>
            <a:fillRect/>
          </a:stretch>
        </p:blipFill>
        <p:spPr bwMode="auto">
          <a:xfrm>
            <a:off x="5339918" y="1370595"/>
            <a:ext cx="5832648" cy="5372100"/>
          </a:xfrm>
          <a:prstGeom prst="rect">
            <a:avLst/>
          </a:prstGeom>
          <a:noFill/>
          <a:ln w="9525">
            <a:noFill/>
            <a:miter lim="800000"/>
            <a:headEnd/>
            <a:tailEnd/>
          </a:ln>
        </p:spPr>
      </p:pic>
      <p:sp>
        <p:nvSpPr>
          <p:cNvPr id="6" name="TextBox 5"/>
          <p:cNvSpPr txBox="1"/>
          <p:nvPr/>
        </p:nvSpPr>
        <p:spPr>
          <a:xfrm>
            <a:off x="7392144" y="6373363"/>
            <a:ext cx="46805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Algorithm for Wait</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4F68279-38AC-4E07-9AD0-49B92A63E19B}"/>
              </a:ext>
            </a:extLst>
          </p:cNvPr>
          <p:cNvSpPr txBox="1"/>
          <p:nvPr/>
        </p:nvSpPr>
        <p:spPr>
          <a:xfrm>
            <a:off x="1509416" y="6244991"/>
            <a:ext cx="3840088"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Source: The Design of the UNIX Operating System, by Maurice J. Bach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99B574-438A-4181-A816-4A3F24FDC771}"/>
              </a:ext>
            </a:extLst>
          </p:cNvPr>
          <p:cNvSpPr>
            <a:spLocks noGrp="1"/>
          </p:cNvSpPr>
          <p:nvPr>
            <p:ph type="title"/>
          </p:nvPr>
        </p:nvSpPr>
        <p:spPr>
          <a:xfrm>
            <a:off x="609600" y="274638"/>
            <a:ext cx="4118248" cy="1143000"/>
          </a:xfrm>
        </p:spPr>
        <p:txBody>
          <a:bodyPr>
            <a:noAutofit/>
          </a:bodyPr>
          <a:lstStyle/>
          <a:p>
            <a:r>
              <a:rPr lang="en-US" sz="3600" dirty="0"/>
              <a:t>Wait: Example (1)</a:t>
            </a:r>
            <a:endParaRPr lang="en-IN" sz="3600" dirty="0"/>
          </a:p>
        </p:txBody>
      </p:sp>
      <p:pic>
        <p:nvPicPr>
          <p:cNvPr id="6" name="Picture 5">
            <a:extLst>
              <a:ext uri="{FF2B5EF4-FFF2-40B4-BE49-F238E27FC236}">
                <a16:creationId xmlns:a16="http://schemas.microsoft.com/office/drawing/2014/main" id="{44DD8D3F-B7CC-4A86-8F6C-3DF529DD2381}"/>
              </a:ext>
            </a:extLst>
          </p:cNvPr>
          <p:cNvPicPr>
            <a:picLocks noChangeAspect="1"/>
          </p:cNvPicPr>
          <p:nvPr/>
        </p:nvPicPr>
        <p:blipFill>
          <a:blip r:embed="rId2"/>
          <a:stretch>
            <a:fillRect/>
          </a:stretch>
        </p:blipFill>
        <p:spPr>
          <a:xfrm>
            <a:off x="4562772" y="274638"/>
            <a:ext cx="7581900" cy="6308724"/>
          </a:xfrm>
          <a:prstGeom prst="rect">
            <a:avLst/>
          </a:prstGeom>
        </p:spPr>
      </p:pic>
    </p:spTree>
    <p:extLst>
      <p:ext uri="{BB962C8B-B14F-4D97-AF65-F5344CB8AC3E}">
        <p14:creationId xmlns:p14="http://schemas.microsoft.com/office/powerpoint/2010/main" val="303982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3B88-2705-4E91-8014-9DB9D9D05795}"/>
              </a:ext>
            </a:extLst>
          </p:cNvPr>
          <p:cNvSpPr>
            <a:spLocks noGrp="1"/>
          </p:cNvSpPr>
          <p:nvPr>
            <p:ph type="title"/>
          </p:nvPr>
        </p:nvSpPr>
        <p:spPr/>
        <p:txBody>
          <a:bodyPr/>
          <a:lstStyle/>
          <a:p>
            <a:r>
              <a:rPr lang="en-US" sz="4400" dirty="0"/>
              <a:t>Wait: Example (2)</a:t>
            </a:r>
            <a:endParaRPr lang="en-IN" dirty="0"/>
          </a:p>
        </p:txBody>
      </p:sp>
      <p:pic>
        <p:nvPicPr>
          <p:cNvPr id="4" name="Picture 3">
            <a:extLst>
              <a:ext uri="{FF2B5EF4-FFF2-40B4-BE49-F238E27FC236}">
                <a16:creationId xmlns:a16="http://schemas.microsoft.com/office/drawing/2014/main" id="{0C126E4E-A9A4-49CE-9130-B86F3A06D753}"/>
              </a:ext>
            </a:extLst>
          </p:cNvPr>
          <p:cNvPicPr>
            <a:picLocks noChangeAspect="1"/>
          </p:cNvPicPr>
          <p:nvPr/>
        </p:nvPicPr>
        <p:blipFill>
          <a:blip r:embed="rId2"/>
          <a:stretch>
            <a:fillRect/>
          </a:stretch>
        </p:blipFill>
        <p:spPr>
          <a:xfrm>
            <a:off x="2495600" y="1700808"/>
            <a:ext cx="7734300" cy="4448175"/>
          </a:xfrm>
          <a:prstGeom prst="rect">
            <a:avLst/>
          </a:prstGeom>
        </p:spPr>
      </p:pic>
    </p:spTree>
    <p:extLst>
      <p:ext uri="{BB962C8B-B14F-4D97-AF65-F5344CB8AC3E}">
        <p14:creationId xmlns:p14="http://schemas.microsoft.com/office/powerpoint/2010/main" val="211737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0C3F-8948-48AA-9A4A-2F142AFF4238}"/>
              </a:ext>
            </a:extLst>
          </p:cNvPr>
          <p:cNvSpPr>
            <a:spLocks noGrp="1"/>
          </p:cNvSpPr>
          <p:nvPr>
            <p:ph type="title"/>
          </p:nvPr>
        </p:nvSpPr>
        <p:spPr/>
        <p:txBody>
          <a:bodyPr>
            <a:normAutofit/>
          </a:bodyPr>
          <a:lstStyle/>
          <a:p>
            <a:r>
              <a:rPr lang="en-IN" dirty="0"/>
              <a:t>Process States and Transitions</a:t>
            </a:r>
          </a:p>
        </p:txBody>
      </p:sp>
      <p:sp>
        <p:nvSpPr>
          <p:cNvPr id="3" name="Content Placeholder 2">
            <a:extLst>
              <a:ext uri="{FF2B5EF4-FFF2-40B4-BE49-F238E27FC236}">
                <a16:creationId xmlns:a16="http://schemas.microsoft.com/office/drawing/2014/main" id="{9C4C0F61-A377-4EDD-AB03-CD6CC1AC2B6F}"/>
              </a:ext>
            </a:extLst>
          </p:cNvPr>
          <p:cNvSpPr>
            <a:spLocks noGrp="1"/>
          </p:cNvSpPr>
          <p:nvPr>
            <p:ph idx="1"/>
          </p:nvPr>
        </p:nvSpPr>
        <p:spPr/>
        <p:txBody>
          <a:bodyPr>
            <a:normAutofit fontScale="62500" lnSpcReduction="20000"/>
          </a:bodyPr>
          <a:lstStyle/>
          <a:p>
            <a:pPr marL="514350" indent="-514350" algn="just">
              <a:buFont typeface="+mj-lt"/>
              <a:buAutoNum type="arabicPeriod"/>
            </a:pPr>
            <a:r>
              <a:rPr lang="en-US" dirty="0"/>
              <a:t>The process is executing in user mode.</a:t>
            </a:r>
          </a:p>
          <a:p>
            <a:pPr marL="514350" indent="-514350" algn="just">
              <a:buFont typeface="+mj-lt"/>
              <a:buAutoNum type="arabicPeriod"/>
            </a:pPr>
            <a:r>
              <a:rPr lang="en-US" dirty="0"/>
              <a:t>The process is executing in kernel mode.</a:t>
            </a:r>
          </a:p>
          <a:p>
            <a:pPr marL="514350" indent="-514350" algn="just">
              <a:buFont typeface="+mj-lt"/>
              <a:buAutoNum type="arabicPeriod"/>
            </a:pPr>
            <a:r>
              <a:rPr lang="en-US" dirty="0"/>
              <a:t>The process is not executing but is ready to run as soon as the kernel schedules it.</a:t>
            </a:r>
          </a:p>
          <a:p>
            <a:pPr marL="514350" indent="-514350" algn="just">
              <a:buFont typeface="+mj-lt"/>
              <a:buAutoNum type="arabicPeriod"/>
            </a:pPr>
            <a:r>
              <a:rPr lang="en-US" dirty="0"/>
              <a:t>The process is sleeping and resides in main memory.</a:t>
            </a:r>
          </a:p>
          <a:p>
            <a:pPr marL="514350" indent="-514350" algn="just">
              <a:buFont typeface="+mj-lt"/>
              <a:buAutoNum type="arabicPeriod"/>
            </a:pPr>
            <a:r>
              <a:rPr lang="en-US" dirty="0"/>
              <a:t>The process is ready to run, but the swapper (process 0) must swap the process into main memory before the kernel can schedule it to execute. </a:t>
            </a:r>
          </a:p>
          <a:p>
            <a:pPr marL="514350" indent="-514350" algn="just">
              <a:buFont typeface="+mj-lt"/>
              <a:buAutoNum type="arabicPeriod"/>
            </a:pPr>
            <a:r>
              <a:rPr lang="en-US" dirty="0"/>
              <a:t>The process is sleeping, and the swapper has swapped the process to secondary storage to make room for other processes in main memory.</a:t>
            </a:r>
          </a:p>
          <a:p>
            <a:pPr marL="514350" indent="-514350" algn="just">
              <a:buFont typeface="+mj-lt"/>
              <a:buAutoNum type="arabicPeriod"/>
            </a:pPr>
            <a:r>
              <a:rPr lang="en-US" dirty="0"/>
              <a:t>The process is returning from the kernel to user mode, but the kernel preempts it and does a context switch to schedule another process. </a:t>
            </a:r>
          </a:p>
          <a:p>
            <a:pPr marL="514350" indent="-514350" algn="just">
              <a:buFont typeface="+mj-lt"/>
              <a:buAutoNum type="arabicPeriod"/>
            </a:pPr>
            <a:r>
              <a:rPr lang="en-US" dirty="0"/>
              <a:t>The process is newly created and is in a transition state; the process exists, but it is not ready to run, nor is it sleeping. This state is the start state for all processes except process 0.</a:t>
            </a:r>
          </a:p>
          <a:p>
            <a:pPr marL="514350" indent="-514350" algn="just">
              <a:buFont typeface="+mj-lt"/>
              <a:buAutoNum type="arabicPeriod"/>
            </a:pPr>
            <a:r>
              <a:rPr lang="en-US" dirty="0"/>
              <a:t>The process executed the exit system call and is in the zombie state. The process no longer exists, but it leaves a record containing an exit code and some timing statistics for its parent process to collect. The zombie state is the final state of a process.</a:t>
            </a:r>
            <a:endParaRPr lang="en-IN" dirty="0"/>
          </a:p>
        </p:txBody>
      </p:sp>
    </p:spTree>
    <p:extLst>
      <p:ext uri="{BB962C8B-B14F-4D97-AF65-F5344CB8AC3E}">
        <p14:creationId xmlns:p14="http://schemas.microsoft.com/office/powerpoint/2010/main" val="3084960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ormAutofit/>
          </a:bodyPr>
          <a:lstStyle/>
          <a:p>
            <a:r>
              <a:rPr lang="en-IN" dirty="0"/>
              <a:t>Invoking other Programs</a:t>
            </a:r>
          </a:p>
        </p:txBody>
      </p:sp>
      <p:sp>
        <p:nvSpPr>
          <p:cNvPr id="3" name="Content Placeholder 2"/>
          <p:cNvSpPr>
            <a:spLocks noGrp="1"/>
          </p:cNvSpPr>
          <p:nvPr>
            <p:ph idx="1"/>
          </p:nvPr>
        </p:nvSpPr>
        <p:spPr>
          <a:xfrm>
            <a:off x="609600" y="1600201"/>
            <a:ext cx="10972800" cy="4525963"/>
          </a:xfrm>
        </p:spPr>
        <p:txBody>
          <a:bodyPr>
            <a:normAutofit/>
          </a:bodyPr>
          <a:lstStyle/>
          <a:p>
            <a:pPr algn="just"/>
            <a:r>
              <a:rPr lang="en-IN" sz="2800" dirty="0"/>
              <a:t>Can a process invoke the other program?</a:t>
            </a:r>
          </a:p>
          <a:p>
            <a:pPr algn="just"/>
            <a:r>
              <a:rPr lang="en-IN" sz="2800" dirty="0"/>
              <a:t>The created child process does not have to run the same program as the parent process does. </a:t>
            </a:r>
          </a:p>
          <a:p>
            <a:pPr algn="just"/>
            <a:r>
              <a:rPr lang="en-IN" sz="2800" dirty="0"/>
              <a:t>The exec system call used to invokes other programs.</a:t>
            </a:r>
          </a:p>
          <a:p>
            <a:pPr algn="just"/>
            <a:r>
              <a:rPr lang="en-IN" sz="2800" dirty="0">
                <a:solidFill>
                  <a:srgbClr val="C00000"/>
                </a:solidFill>
              </a:rPr>
              <a:t>Replace the old program </a:t>
            </a:r>
            <a:r>
              <a:rPr lang="en-IN" sz="2800" dirty="0"/>
              <a:t>with a new program. </a:t>
            </a:r>
          </a:p>
          <a:p>
            <a:pPr algn="just"/>
            <a:r>
              <a:rPr lang="en-IN" sz="2800" dirty="0"/>
              <a:t>The entire content of the process is replaced with a new program.</a:t>
            </a:r>
          </a:p>
          <a:p>
            <a:pPr algn="just"/>
            <a:r>
              <a:rPr lang="en-IN" sz="2800" dirty="0"/>
              <a:t>The exec system call is used to execute a file which is residing in an active process. When exec is called the previous executable file is replaced and new file is executed.</a:t>
            </a:r>
          </a:p>
          <a:p>
            <a:pPr algn="just"/>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9600" y="274638"/>
            <a:ext cx="10972800" cy="1143000"/>
          </a:xfrm>
        </p:spPr>
        <p:txBody>
          <a:bodyPr>
            <a:normAutofit/>
          </a:bodyPr>
          <a:lstStyle/>
          <a:p>
            <a:r>
              <a:rPr lang="en-IN" dirty="0"/>
              <a:t>Invoking other Programs</a:t>
            </a:r>
          </a:p>
        </p:txBody>
      </p:sp>
      <p:sp>
        <p:nvSpPr>
          <p:cNvPr id="3" name="Content Placeholder 2"/>
          <p:cNvSpPr>
            <a:spLocks noGrp="1"/>
          </p:cNvSpPr>
          <p:nvPr>
            <p:ph idx="1"/>
          </p:nvPr>
        </p:nvSpPr>
        <p:spPr>
          <a:xfrm>
            <a:off x="609600" y="1600201"/>
            <a:ext cx="10972800" cy="4525963"/>
          </a:xfrm>
        </p:spPr>
        <p:txBody>
          <a:bodyPr>
            <a:normAutofit fontScale="77500" lnSpcReduction="20000"/>
          </a:bodyPr>
          <a:lstStyle/>
          <a:p>
            <a:pPr algn="just"/>
            <a:r>
              <a:rPr lang="en-IN" dirty="0"/>
              <a:t>The </a:t>
            </a:r>
            <a:r>
              <a:rPr lang="en-IN" b="1" dirty="0"/>
              <a:t>exec</a:t>
            </a:r>
            <a:r>
              <a:rPr lang="en-IN" dirty="0"/>
              <a:t> system calls allow a process to run any program files.</a:t>
            </a:r>
          </a:p>
          <a:p>
            <a:pPr algn="just"/>
            <a:r>
              <a:rPr lang="en-IN" dirty="0"/>
              <a:t>The exec system call invokes another program, overlaying the memory space of a process with a copy of an executable file.</a:t>
            </a:r>
          </a:p>
          <a:p>
            <a:pPr marL="0" indent="0" algn="ctr">
              <a:buNone/>
            </a:pPr>
            <a:r>
              <a:rPr lang="en-IN" b="1" i="1" dirty="0" err="1">
                <a:solidFill>
                  <a:srgbClr val="C00000"/>
                </a:solidFill>
              </a:rPr>
              <a:t>execve</a:t>
            </a:r>
            <a:r>
              <a:rPr lang="en-IN" b="1" i="1" dirty="0">
                <a:solidFill>
                  <a:srgbClr val="C00000"/>
                </a:solidFill>
              </a:rPr>
              <a:t>(filename, </a:t>
            </a:r>
            <a:r>
              <a:rPr lang="en-IN" b="1" i="1" dirty="0" err="1">
                <a:solidFill>
                  <a:srgbClr val="C00000"/>
                </a:solidFill>
              </a:rPr>
              <a:t>argv</a:t>
            </a:r>
            <a:r>
              <a:rPr lang="en-IN" b="1" i="1" dirty="0">
                <a:solidFill>
                  <a:srgbClr val="C00000"/>
                </a:solidFill>
              </a:rPr>
              <a:t>, </a:t>
            </a:r>
            <a:r>
              <a:rPr lang="en-IN" b="1" i="1" dirty="0" err="1">
                <a:solidFill>
                  <a:srgbClr val="C00000"/>
                </a:solidFill>
              </a:rPr>
              <a:t>envp</a:t>
            </a:r>
            <a:r>
              <a:rPr lang="en-IN" b="1" i="1" dirty="0">
                <a:solidFill>
                  <a:srgbClr val="C00000"/>
                </a:solidFill>
              </a:rPr>
              <a:t>)</a:t>
            </a:r>
          </a:p>
          <a:p>
            <a:pPr marL="0" indent="0" algn="just">
              <a:buNone/>
            </a:pPr>
            <a:r>
              <a:rPr lang="en-IN" dirty="0"/>
              <a:t>	</a:t>
            </a:r>
            <a:r>
              <a:rPr lang="en-IN" i="1" dirty="0"/>
              <a:t>filename</a:t>
            </a:r>
            <a:r>
              <a:rPr lang="en-IN" dirty="0"/>
              <a:t> is a character string that contains the name of a file to be executed.</a:t>
            </a:r>
          </a:p>
          <a:p>
            <a:pPr marL="895350" indent="-895350" algn="just">
              <a:buNone/>
            </a:pPr>
            <a:r>
              <a:rPr lang="en-IN" dirty="0"/>
              <a:t>	</a:t>
            </a:r>
            <a:r>
              <a:rPr lang="en-IN" i="1" dirty="0" err="1"/>
              <a:t>argv</a:t>
            </a:r>
            <a:r>
              <a:rPr lang="en-IN" dirty="0"/>
              <a:t> is a pointer to an array of character pointers that are parameters to the executable program, and</a:t>
            </a:r>
          </a:p>
          <a:p>
            <a:pPr marL="895350" indent="-895350" algn="just">
              <a:buNone/>
            </a:pPr>
            <a:r>
              <a:rPr lang="en-IN" dirty="0"/>
              <a:t>	</a:t>
            </a:r>
            <a:r>
              <a:rPr lang="en-IN" i="1" dirty="0" err="1"/>
              <a:t>envp</a:t>
            </a:r>
            <a:r>
              <a:rPr lang="en-IN" dirty="0"/>
              <a:t> is a pointer to an array of character pointers that are the environment of the executed program.</a:t>
            </a:r>
          </a:p>
          <a:p>
            <a:pPr algn="just"/>
            <a:r>
              <a:rPr lang="en-IN" dirty="0"/>
              <a:t>The first argument will be loaded into the caller's address space and over-write the program there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ormAutofit/>
          </a:bodyPr>
          <a:lstStyle/>
          <a:p>
            <a:r>
              <a:rPr lang="en-IN" dirty="0"/>
              <a:t>Invoking other Programs</a:t>
            </a:r>
          </a:p>
        </p:txBody>
      </p:sp>
      <p:sp>
        <p:nvSpPr>
          <p:cNvPr id="3" name="Content Placeholder 2"/>
          <p:cNvSpPr>
            <a:spLocks noGrp="1"/>
          </p:cNvSpPr>
          <p:nvPr>
            <p:ph idx="1"/>
          </p:nvPr>
        </p:nvSpPr>
        <p:spPr>
          <a:xfrm>
            <a:off x="609600" y="1628800"/>
            <a:ext cx="10972800" cy="4525963"/>
          </a:xfrm>
        </p:spPr>
        <p:txBody>
          <a:bodyPr>
            <a:normAutofit/>
          </a:bodyPr>
          <a:lstStyle/>
          <a:p>
            <a:pPr algn="just"/>
            <a:r>
              <a:rPr lang="en-IN" sz="2800" dirty="0"/>
              <a:t>The new program is loaded into the same process space. </a:t>
            </a:r>
          </a:p>
          <a:p>
            <a:pPr lvl="1" algn="just"/>
            <a:r>
              <a:rPr lang="en-IN" sz="2400" dirty="0"/>
              <a:t>The current process is just turned into a new process </a:t>
            </a:r>
          </a:p>
          <a:p>
            <a:pPr lvl="1" algn="just"/>
            <a:r>
              <a:rPr lang="en-IN" sz="2400" dirty="0"/>
              <a:t>The process id PID is </a:t>
            </a:r>
            <a:r>
              <a:rPr lang="en-IN" sz="2400" dirty="0">
                <a:solidFill>
                  <a:srgbClr val="C00000"/>
                </a:solidFill>
              </a:rPr>
              <a:t>not changed</a:t>
            </a:r>
            <a:r>
              <a:rPr lang="en-IN" sz="2400" dirty="0"/>
              <a:t>, this is because we are not creating a new process we are just replacing a process with another process in exec.</a:t>
            </a:r>
          </a:p>
          <a:p>
            <a:pPr algn="just"/>
            <a:r>
              <a:rPr lang="en-IN" sz="2800" dirty="0"/>
              <a:t>The data, code, stack, heap, etc. of the process </a:t>
            </a:r>
            <a:r>
              <a:rPr lang="en-IN" sz="2800" dirty="0">
                <a:solidFill>
                  <a:srgbClr val="C00000"/>
                </a:solidFill>
              </a:rPr>
              <a:t>are changed </a:t>
            </a:r>
            <a:r>
              <a:rPr lang="en-IN" sz="2800" dirty="0"/>
              <a:t>and are </a:t>
            </a:r>
            <a:r>
              <a:rPr lang="en-IN" sz="2800" dirty="0">
                <a:solidFill>
                  <a:srgbClr val="C00000"/>
                </a:solidFill>
              </a:rPr>
              <a:t>replaced</a:t>
            </a:r>
            <a:r>
              <a:rPr lang="en-IN" sz="2800" dirty="0"/>
              <a:t> with those of newly loaded process. </a:t>
            </a:r>
          </a:p>
          <a:p>
            <a:pPr algn="just"/>
            <a:r>
              <a:rPr lang="en-IN" sz="2800" dirty="0"/>
              <a:t>The new process is executed from the entry point.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 y="107340"/>
            <a:ext cx="10972800" cy="1143000"/>
          </a:xfrm>
        </p:spPr>
        <p:txBody>
          <a:bodyPr>
            <a:normAutofit/>
          </a:bodyPr>
          <a:lstStyle/>
          <a:p>
            <a:pPr algn="l"/>
            <a:r>
              <a:rPr lang="en-IN" sz="4000" dirty="0"/>
              <a:t>Invoking Other Programs</a:t>
            </a:r>
          </a:p>
        </p:txBody>
      </p:sp>
      <p:sp>
        <p:nvSpPr>
          <p:cNvPr id="3" name="Content Placeholder 2"/>
          <p:cNvSpPr>
            <a:spLocks noGrp="1"/>
          </p:cNvSpPr>
          <p:nvPr>
            <p:ph idx="1"/>
          </p:nvPr>
        </p:nvSpPr>
        <p:spPr>
          <a:xfrm>
            <a:off x="609600" y="1600200"/>
            <a:ext cx="3974232" cy="4525963"/>
          </a:xfrm>
        </p:spPr>
        <p:txBody>
          <a:bodyPr>
            <a:normAutofit fontScale="85000" lnSpcReduction="20000"/>
          </a:bodyPr>
          <a:lstStyle/>
          <a:p>
            <a:pPr algn="just"/>
            <a:r>
              <a:rPr lang="en-IN" dirty="0"/>
              <a:t>Exec first accesses the file via algorithm </a:t>
            </a:r>
            <a:r>
              <a:rPr lang="en-IN" i="1" dirty="0" err="1"/>
              <a:t>namei</a:t>
            </a:r>
            <a:r>
              <a:rPr lang="en-IN" dirty="0"/>
              <a:t> to determine if it is an executable, regular (non-directory) file and to determine if the user has permission to execute the program. </a:t>
            </a:r>
          </a:p>
          <a:p>
            <a:pPr algn="just"/>
            <a:r>
              <a:rPr lang="en-IN" dirty="0"/>
              <a:t>The kernel then reads the file header to determine the layout of the executable file.</a:t>
            </a:r>
          </a:p>
        </p:txBody>
      </p:sp>
      <p:pic>
        <p:nvPicPr>
          <p:cNvPr id="3074" name="Picture 2"/>
          <p:cNvPicPr>
            <a:picLocks noChangeAspect="1" noChangeArrowheads="1"/>
          </p:cNvPicPr>
          <p:nvPr/>
        </p:nvPicPr>
        <p:blipFill>
          <a:blip r:embed="rId2" cstate="print"/>
          <a:srcRect/>
          <a:stretch>
            <a:fillRect/>
          </a:stretch>
        </p:blipFill>
        <p:spPr bwMode="auto">
          <a:xfrm>
            <a:off x="6395864" y="495300"/>
            <a:ext cx="5796136" cy="5867400"/>
          </a:xfrm>
          <a:prstGeom prst="rect">
            <a:avLst/>
          </a:prstGeom>
          <a:noFill/>
          <a:ln w="9525">
            <a:noFill/>
            <a:miter lim="800000"/>
            <a:headEnd/>
            <a:tailEnd/>
          </a:ln>
        </p:spPr>
      </p:pic>
      <p:sp>
        <p:nvSpPr>
          <p:cNvPr id="5" name="TextBox 4"/>
          <p:cNvSpPr txBox="1"/>
          <p:nvPr/>
        </p:nvSpPr>
        <p:spPr>
          <a:xfrm>
            <a:off x="6816080" y="6372725"/>
            <a:ext cx="46805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Algorithm for Exec</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CD49B04-DDEE-4E08-8A04-B291E15CADC4}"/>
              </a:ext>
            </a:extLst>
          </p:cNvPr>
          <p:cNvSpPr txBox="1"/>
          <p:nvPr/>
        </p:nvSpPr>
        <p:spPr>
          <a:xfrm>
            <a:off x="3036334" y="6250014"/>
            <a:ext cx="3840088"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Source: The Design of the UNIX Operating System, by Maurice J. Bach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ormAutofit/>
          </a:bodyPr>
          <a:lstStyle/>
          <a:p>
            <a:r>
              <a:rPr lang="en-IN" dirty="0"/>
              <a:t>Invoking other Programs</a:t>
            </a:r>
          </a:p>
        </p:txBody>
      </p:sp>
      <p:sp>
        <p:nvSpPr>
          <p:cNvPr id="3" name="Content Placeholder 2"/>
          <p:cNvSpPr>
            <a:spLocks noGrp="1"/>
          </p:cNvSpPr>
          <p:nvPr>
            <p:ph idx="1"/>
          </p:nvPr>
        </p:nvSpPr>
        <p:spPr>
          <a:xfrm>
            <a:off x="609600" y="1600201"/>
            <a:ext cx="10972800" cy="4525963"/>
          </a:xfrm>
        </p:spPr>
        <p:txBody>
          <a:bodyPr>
            <a:normAutofit/>
          </a:bodyPr>
          <a:lstStyle/>
          <a:p>
            <a:r>
              <a:rPr lang="en-IN" dirty="0"/>
              <a:t>Exec system call is a collection of functions in C programming language, the standard names for these functions are: </a:t>
            </a:r>
          </a:p>
          <a:p>
            <a:r>
              <a:rPr lang="en-IN" dirty="0" err="1"/>
              <a:t>execl</a:t>
            </a:r>
            <a:r>
              <a:rPr lang="en-IN" dirty="0"/>
              <a:t>, </a:t>
            </a:r>
            <a:r>
              <a:rPr lang="en-IN" dirty="0" err="1"/>
              <a:t>execv</a:t>
            </a:r>
            <a:r>
              <a:rPr lang="en-IN" dirty="0"/>
              <a:t>, </a:t>
            </a:r>
            <a:r>
              <a:rPr lang="en-IN" dirty="0" err="1"/>
              <a:t>execle</a:t>
            </a:r>
            <a:r>
              <a:rPr lang="en-IN" dirty="0"/>
              <a:t>, </a:t>
            </a:r>
            <a:r>
              <a:rPr lang="en-IN" dirty="0" err="1"/>
              <a:t>execve</a:t>
            </a:r>
            <a:r>
              <a:rPr lang="en-IN" dirty="0"/>
              <a:t>, </a:t>
            </a:r>
            <a:r>
              <a:rPr lang="en-IN" dirty="0" err="1"/>
              <a:t>execlp</a:t>
            </a:r>
            <a:r>
              <a:rPr lang="en-IN" dirty="0"/>
              <a:t> and </a:t>
            </a:r>
            <a:r>
              <a:rPr lang="en-IN" dirty="0" err="1"/>
              <a:t>execvp</a:t>
            </a:r>
            <a:endParaRPr lang="en-IN" dirty="0"/>
          </a:p>
          <a:p>
            <a:r>
              <a:rPr lang="en-IN" dirty="0"/>
              <a:t>All these functions have the same base exec followed by one or more letters.</a:t>
            </a:r>
          </a:p>
          <a:p>
            <a:r>
              <a:rPr lang="en-IN" dirty="0"/>
              <a:t>Header file: #include &lt;</a:t>
            </a:r>
            <a:r>
              <a:rPr lang="en-IN" dirty="0" err="1"/>
              <a:t>unistd.h</a:t>
            </a:r>
            <a:r>
              <a:rPr lang="en-IN" dirty="0"/>
              <a:t>&gt;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ormAutofit/>
          </a:bodyPr>
          <a:lstStyle/>
          <a:p>
            <a:r>
              <a:rPr lang="en-IN" dirty="0"/>
              <a:t>Invoking other Programs</a:t>
            </a:r>
          </a:p>
        </p:txBody>
      </p:sp>
      <p:sp>
        <p:nvSpPr>
          <p:cNvPr id="3" name="Content Placeholder 2"/>
          <p:cNvSpPr>
            <a:spLocks noGrp="1"/>
          </p:cNvSpPr>
          <p:nvPr>
            <p:ph idx="1"/>
          </p:nvPr>
        </p:nvSpPr>
        <p:spPr>
          <a:xfrm>
            <a:off x="609600" y="1600201"/>
            <a:ext cx="10972800" cy="4525963"/>
          </a:xfrm>
        </p:spPr>
        <p:txBody>
          <a:bodyPr>
            <a:normAutofit lnSpcReduction="10000"/>
          </a:bodyPr>
          <a:lstStyle/>
          <a:p>
            <a:pPr algn="just"/>
            <a:r>
              <a:rPr lang="en-IN" dirty="0" err="1"/>
              <a:t>execl</a:t>
            </a:r>
            <a:r>
              <a:rPr lang="en-IN" dirty="0"/>
              <a:t>, </a:t>
            </a:r>
            <a:r>
              <a:rPr lang="en-IN" dirty="0" err="1"/>
              <a:t>execv</a:t>
            </a:r>
            <a:r>
              <a:rPr lang="en-IN" dirty="0"/>
              <a:t>, </a:t>
            </a:r>
            <a:r>
              <a:rPr lang="en-IN" dirty="0" err="1"/>
              <a:t>execle</a:t>
            </a:r>
            <a:r>
              <a:rPr lang="en-IN" dirty="0"/>
              <a:t>, </a:t>
            </a:r>
            <a:r>
              <a:rPr lang="en-IN" dirty="0" err="1"/>
              <a:t>execve</a:t>
            </a:r>
            <a:r>
              <a:rPr lang="en-IN" dirty="0"/>
              <a:t>, </a:t>
            </a:r>
            <a:r>
              <a:rPr lang="en-IN" dirty="0" err="1"/>
              <a:t>execlp</a:t>
            </a:r>
            <a:r>
              <a:rPr lang="en-IN" dirty="0"/>
              <a:t> and </a:t>
            </a:r>
            <a:r>
              <a:rPr lang="en-IN" dirty="0" err="1"/>
              <a:t>execvp</a:t>
            </a:r>
            <a:endParaRPr lang="en-IN" dirty="0"/>
          </a:p>
          <a:p>
            <a:pPr algn="just"/>
            <a:r>
              <a:rPr lang="en-IN" b="1" dirty="0"/>
              <a:t>e</a:t>
            </a:r>
            <a:r>
              <a:rPr lang="en-IN" dirty="0"/>
              <a:t>: It is an array of pointers that points to environment variables and is passed explicitly to the newly loaded process. </a:t>
            </a:r>
          </a:p>
          <a:p>
            <a:pPr algn="just"/>
            <a:r>
              <a:rPr lang="en-IN" b="1" i="1" dirty="0"/>
              <a:t>l</a:t>
            </a:r>
            <a:r>
              <a:rPr lang="en-IN" dirty="0"/>
              <a:t>: </a:t>
            </a:r>
            <a:r>
              <a:rPr lang="en-IN" i="1" dirty="0"/>
              <a:t>l</a:t>
            </a:r>
            <a:r>
              <a:rPr lang="en-IN" dirty="0"/>
              <a:t> is for the command line arguments passed a list to the function.  </a:t>
            </a:r>
          </a:p>
          <a:p>
            <a:pPr algn="just"/>
            <a:r>
              <a:rPr lang="en-IN" b="1" dirty="0"/>
              <a:t>p</a:t>
            </a:r>
            <a:r>
              <a:rPr lang="en-IN" dirty="0"/>
              <a:t>: p is the path environment variable which helps to find the file passed as an argument to be loaded into process.</a:t>
            </a:r>
          </a:p>
          <a:p>
            <a:pPr algn="just"/>
            <a:r>
              <a:rPr lang="en-IN" b="1" dirty="0"/>
              <a:t>v</a:t>
            </a:r>
            <a:r>
              <a:rPr lang="en-IN" dirty="0"/>
              <a:t>: v is for the command line arguments. These are passed as an array of pointers to the function.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ormAutofit/>
          </a:bodyPr>
          <a:lstStyle/>
          <a:p>
            <a:r>
              <a:rPr lang="en-IN" dirty="0"/>
              <a:t>Invoking other Programs</a:t>
            </a:r>
          </a:p>
        </p:txBody>
      </p:sp>
      <p:sp>
        <p:nvSpPr>
          <p:cNvPr id="3" name="Content Placeholder 2"/>
          <p:cNvSpPr>
            <a:spLocks noGrp="1"/>
          </p:cNvSpPr>
          <p:nvPr>
            <p:ph idx="1"/>
          </p:nvPr>
        </p:nvSpPr>
        <p:spPr>
          <a:xfrm>
            <a:off x="609600" y="1600201"/>
            <a:ext cx="10972800" cy="4525963"/>
          </a:xfrm>
        </p:spPr>
        <p:txBody>
          <a:bodyPr>
            <a:normAutofit fontScale="70000" lnSpcReduction="20000"/>
          </a:bodyPr>
          <a:lstStyle/>
          <a:p>
            <a:r>
              <a:rPr lang="en-IN" dirty="0"/>
              <a:t>int </a:t>
            </a:r>
            <a:r>
              <a:rPr lang="en-IN" dirty="0" err="1"/>
              <a:t>execl</a:t>
            </a:r>
            <a:r>
              <a:rPr lang="en-IN" dirty="0"/>
              <a:t>(</a:t>
            </a:r>
            <a:r>
              <a:rPr lang="en-IN" dirty="0" err="1"/>
              <a:t>file_name</a:t>
            </a:r>
            <a:r>
              <a:rPr lang="en-IN" dirty="0"/>
              <a:t>, arg0 [, arg1, ..., </a:t>
            </a:r>
            <a:r>
              <a:rPr lang="en-IN" dirty="0" err="1"/>
              <a:t>argn</a:t>
            </a:r>
            <a:r>
              <a:rPr lang="en-IN" dirty="0"/>
              <a:t>], NULL) </a:t>
            </a:r>
          </a:p>
          <a:p>
            <a:pPr marL="0" indent="0">
              <a:buNone/>
            </a:pPr>
            <a:r>
              <a:rPr lang="en-IN" dirty="0"/>
              <a:t>		char *</a:t>
            </a:r>
            <a:r>
              <a:rPr lang="en-IN" dirty="0" err="1"/>
              <a:t>file_name</a:t>
            </a:r>
            <a:r>
              <a:rPr lang="en-IN" dirty="0"/>
              <a:t>, *arg0, *arg1, ..., *</a:t>
            </a:r>
            <a:r>
              <a:rPr lang="en-IN" dirty="0" err="1"/>
              <a:t>argn</a:t>
            </a:r>
            <a:r>
              <a:rPr lang="en-IN" dirty="0"/>
              <a:t>; </a:t>
            </a:r>
          </a:p>
          <a:p>
            <a:r>
              <a:rPr lang="en-IN" dirty="0"/>
              <a:t>int </a:t>
            </a:r>
            <a:r>
              <a:rPr lang="en-IN" dirty="0" err="1"/>
              <a:t>execv</a:t>
            </a:r>
            <a:r>
              <a:rPr lang="en-IN" dirty="0"/>
              <a:t>(</a:t>
            </a:r>
            <a:r>
              <a:rPr lang="en-IN" dirty="0" err="1"/>
              <a:t>file_name</a:t>
            </a:r>
            <a:r>
              <a:rPr lang="en-IN" dirty="0"/>
              <a:t>, </a:t>
            </a:r>
            <a:r>
              <a:rPr lang="en-IN" dirty="0" err="1"/>
              <a:t>argv</a:t>
            </a:r>
            <a:r>
              <a:rPr lang="en-IN" dirty="0"/>
              <a:t>) </a:t>
            </a:r>
          </a:p>
          <a:p>
            <a:pPr marL="0" indent="0">
              <a:buNone/>
            </a:pPr>
            <a:r>
              <a:rPr lang="en-IN" dirty="0"/>
              <a:t>		char *</a:t>
            </a:r>
            <a:r>
              <a:rPr lang="en-IN" dirty="0" err="1"/>
              <a:t>file_name</a:t>
            </a:r>
            <a:r>
              <a:rPr lang="en-IN" dirty="0"/>
              <a:t>, *</a:t>
            </a:r>
            <a:r>
              <a:rPr lang="en-IN" dirty="0" err="1"/>
              <a:t>argv</a:t>
            </a:r>
            <a:r>
              <a:rPr lang="en-IN" dirty="0"/>
              <a:t>[];</a:t>
            </a:r>
          </a:p>
          <a:p>
            <a:r>
              <a:rPr lang="en-IN" dirty="0" err="1"/>
              <a:t>int</a:t>
            </a:r>
            <a:r>
              <a:rPr lang="en-IN" dirty="0"/>
              <a:t> </a:t>
            </a:r>
            <a:r>
              <a:rPr lang="en-IN" dirty="0" err="1"/>
              <a:t>execle</a:t>
            </a:r>
            <a:r>
              <a:rPr lang="en-IN" dirty="0"/>
              <a:t>(</a:t>
            </a:r>
            <a:r>
              <a:rPr lang="en-IN" dirty="0" err="1"/>
              <a:t>file_name</a:t>
            </a:r>
            <a:r>
              <a:rPr lang="en-IN" dirty="0"/>
              <a:t>, arg0 [, arg1, ..., </a:t>
            </a:r>
            <a:r>
              <a:rPr lang="en-IN" dirty="0" err="1"/>
              <a:t>argn</a:t>
            </a:r>
            <a:r>
              <a:rPr lang="en-IN" dirty="0"/>
              <a:t>], NULL, </a:t>
            </a:r>
            <a:r>
              <a:rPr lang="en-IN" dirty="0" err="1"/>
              <a:t>envp</a:t>
            </a:r>
            <a:r>
              <a:rPr lang="en-IN" dirty="0"/>
              <a:t>) </a:t>
            </a:r>
          </a:p>
          <a:p>
            <a:pPr marL="0" indent="0">
              <a:buNone/>
            </a:pPr>
            <a:r>
              <a:rPr lang="en-IN" dirty="0"/>
              <a:t>		char *</a:t>
            </a:r>
            <a:r>
              <a:rPr lang="en-IN" dirty="0" err="1"/>
              <a:t>file_name</a:t>
            </a:r>
            <a:r>
              <a:rPr lang="en-IN" dirty="0"/>
              <a:t>, *arg0, *arg1, ..., *</a:t>
            </a:r>
            <a:r>
              <a:rPr lang="en-IN" dirty="0" err="1"/>
              <a:t>argn</a:t>
            </a:r>
            <a:r>
              <a:rPr lang="en-IN" dirty="0"/>
              <a:t>, *</a:t>
            </a:r>
            <a:r>
              <a:rPr lang="en-IN" dirty="0" err="1"/>
              <a:t>envp</a:t>
            </a:r>
            <a:r>
              <a:rPr lang="en-IN" dirty="0"/>
              <a:t>[]; </a:t>
            </a:r>
          </a:p>
          <a:p>
            <a:r>
              <a:rPr lang="en-IN" dirty="0" err="1"/>
              <a:t>int</a:t>
            </a:r>
            <a:r>
              <a:rPr lang="en-IN" dirty="0"/>
              <a:t> </a:t>
            </a:r>
            <a:r>
              <a:rPr lang="en-IN" dirty="0" err="1"/>
              <a:t>execve</a:t>
            </a:r>
            <a:r>
              <a:rPr lang="en-IN" dirty="0"/>
              <a:t>(</a:t>
            </a:r>
            <a:r>
              <a:rPr lang="en-IN" dirty="0" err="1"/>
              <a:t>file_name</a:t>
            </a:r>
            <a:r>
              <a:rPr lang="en-IN" dirty="0"/>
              <a:t>, </a:t>
            </a:r>
            <a:r>
              <a:rPr lang="en-IN" dirty="0" err="1"/>
              <a:t>argv</a:t>
            </a:r>
            <a:r>
              <a:rPr lang="en-IN" dirty="0"/>
              <a:t>, </a:t>
            </a:r>
            <a:r>
              <a:rPr lang="en-IN" dirty="0" err="1"/>
              <a:t>envp</a:t>
            </a:r>
            <a:r>
              <a:rPr lang="en-IN" dirty="0"/>
              <a:t>) </a:t>
            </a:r>
          </a:p>
          <a:p>
            <a:pPr marL="0" indent="0">
              <a:buNone/>
            </a:pPr>
            <a:r>
              <a:rPr lang="en-IN" dirty="0"/>
              <a:t>		char *</a:t>
            </a:r>
            <a:r>
              <a:rPr lang="en-IN" dirty="0" err="1"/>
              <a:t>file_name</a:t>
            </a:r>
            <a:r>
              <a:rPr lang="en-IN" dirty="0"/>
              <a:t>, *</a:t>
            </a:r>
            <a:r>
              <a:rPr lang="en-IN" dirty="0" err="1"/>
              <a:t>argv</a:t>
            </a:r>
            <a:r>
              <a:rPr lang="en-IN" dirty="0"/>
              <a:t>[], *</a:t>
            </a:r>
            <a:r>
              <a:rPr lang="en-IN" dirty="0" err="1"/>
              <a:t>envp</a:t>
            </a:r>
            <a:r>
              <a:rPr lang="en-IN" dirty="0"/>
              <a:t>[]; </a:t>
            </a:r>
          </a:p>
          <a:p>
            <a:r>
              <a:rPr lang="en-IN" dirty="0" err="1"/>
              <a:t>int</a:t>
            </a:r>
            <a:r>
              <a:rPr lang="en-IN" dirty="0"/>
              <a:t> </a:t>
            </a:r>
            <a:r>
              <a:rPr lang="en-IN" dirty="0" err="1"/>
              <a:t>execlp</a:t>
            </a:r>
            <a:r>
              <a:rPr lang="en-IN" dirty="0"/>
              <a:t>(</a:t>
            </a:r>
            <a:r>
              <a:rPr lang="en-IN" dirty="0" err="1"/>
              <a:t>file_name</a:t>
            </a:r>
            <a:r>
              <a:rPr lang="en-IN" dirty="0"/>
              <a:t>, arg0 [, arg1, ..., </a:t>
            </a:r>
            <a:r>
              <a:rPr lang="en-IN" dirty="0" err="1"/>
              <a:t>argn</a:t>
            </a:r>
            <a:r>
              <a:rPr lang="en-IN" dirty="0"/>
              <a:t>], NULL)</a:t>
            </a:r>
          </a:p>
          <a:p>
            <a:pPr marL="0" indent="0">
              <a:buNone/>
            </a:pPr>
            <a:r>
              <a:rPr lang="en-IN" dirty="0"/>
              <a:t>		char *</a:t>
            </a:r>
            <a:r>
              <a:rPr lang="en-IN" dirty="0" err="1"/>
              <a:t>file_name</a:t>
            </a:r>
            <a:r>
              <a:rPr lang="en-IN" dirty="0"/>
              <a:t>, *arg0, *arg1, ..., *</a:t>
            </a:r>
            <a:r>
              <a:rPr lang="en-IN" dirty="0" err="1"/>
              <a:t>argn</a:t>
            </a:r>
            <a:r>
              <a:rPr lang="en-IN" dirty="0"/>
              <a:t>; </a:t>
            </a:r>
          </a:p>
          <a:p>
            <a:r>
              <a:rPr lang="en-IN" dirty="0" err="1"/>
              <a:t>int</a:t>
            </a:r>
            <a:r>
              <a:rPr lang="en-IN" dirty="0"/>
              <a:t> </a:t>
            </a:r>
            <a:r>
              <a:rPr lang="en-IN" dirty="0" err="1"/>
              <a:t>execvp</a:t>
            </a:r>
            <a:r>
              <a:rPr lang="en-IN" dirty="0"/>
              <a:t>(</a:t>
            </a:r>
            <a:r>
              <a:rPr lang="en-IN" dirty="0" err="1"/>
              <a:t>file_name</a:t>
            </a:r>
            <a:r>
              <a:rPr lang="en-IN" dirty="0"/>
              <a:t>, </a:t>
            </a:r>
            <a:r>
              <a:rPr lang="en-IN" dirty="0" err="1"/>
              <a:t>argv</a:t>
            </a:r>
            <a:r>
              <a:rPr lang="en-IN" dirty="0"/>
              <a:t>) </a:t>
            </a:r>
          </a:p>
          <a:p>
            <a:pPr marL="0" indent="0">
              <a:buNone/>
            </a:pPr>
            <a:r>
              <a:rPr lang="en-IN" dirty="0"/>
              <a:t>		char *</a:t>
            </a:r>
            <a:r>
              <a:rPr lang="en-IN" dirty="0" err="1"/>
              <a:t>file_name</a:t>
            </a:r>
            <a:r>
              <a:rPr lang="en-IN" dirty="0"/>
              <a:t>, *</a:t>
            </a:r>
            <a:r>
              <a:rPr lang="en-IN" dirty="0" err="1"/>
              <a:t>argv</a:t>
            </a:r>
            <a:r>
              <a:rPr lang="en-IN"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ormAutofit/>
          </a:bodyPr>
          <a:lstStyle/>
          <a:p>
            <a:r>
              <a:rPr lang="en-IN" dirty="0"/>
              <a:t>Invoking other Programs</a:t>
            </a:r>
          </a:p>
        </p:txBody>
      </p:sp>
      <p:sp>
        <p:nvSpPr>
          <p:cNvPr id="3" name="Content Placeholder 2"/>
          <p:cNvSpPr>
            <a:spLocks noGrp="1"/>
          </p:cNvSpPr>
          <p:nvPr>
            <p:ph idx="1"/>
          </p:nvPr>
        </p:nvSpPr>
        <p:spPr>
          <a:xfrm>
            <a:off x="609600" y="1600201"/>
            <a:ext cx="10972800" cy="4525963"/>
          </a:xfrm>
        </p:spPr>
        <p:txBody>
          <a:bodyPr>
            <a:normAutofit lnSpcReduction="10000"/>
          </a:bodyPr>
          <a:lstStyle/>
          <a:p>
            <a:pPr algn="just"/>
            <a:r>
              <a:rPr lang="en-IN" sz="2800" i="1" dirty="0" err="1"/>
              <a:t>file_name</a:t>
            </a:r>
            <a:r>
              <a:rPr lang="en-IN" sz="2800" i="1" dirty="0"/>
              <a:t> </a:t>
            </a:r>
            <a:r>
              <a:rPr lang="en-IN" sz="2800" dirty="0"/>
              <a:t>names the executable binary file to be transformed into a process.</a:t>
            </a:r>
          </a:p>
          <a:p>
            <a:pPr algn="just"/>
            <a:r>
              <a:rPr lang="en-IN" sz="2800" i="1" dirty="0"/>
              <a:t>arg0 </a:t>
            </a:r>
            <a:r>
              <a:rPr lang="en-IN" sz="2800" dirty="0"/>
              <a:t>and </a:t>
            </a:r>
            <a:r>
              <a:rPr lang="en-IN" sz="2800" i="1" dirty="0" err="1"/>
              <a:t>argv</a:t>
            </a:r>
            <a:r>
              <a:rPr lang="en-IN" sz="2800" dirty="0"/>
              <a:t> define the arguments to be passed to the process, and </a:t>
            </a:r>
            <a:r>
              <a:rPr lang="en-IN" sz="2800" dirty="0" err="1"/>
              <a:t>envp</a:t>
            </a:r>
            <a:r>
              <a:rPr lang="en-IN" sz="2800" dirty="0"/>
              <a:t> defines the environment, also to be passed to the process.</a:t>
            </a:r>
          </a:p>
          <a:p>
            <a:pPr algn="just"/>
            <a:r>
              <a:rPr lang="en-IN" sz="2800" i="1" dirty="0"/>
              <a:t>arg0</a:t>
            </a:r>
            <a:r>
              <a:rPr lang="en-IN" sz="2800" dirty="0"/>
              <a:t> and </a:t>
            </a:r>
            <a:r>
              <a:rPr lang="en-IN" sz="2800" i="1" dirty="0" err="1"/>
              <a:t>argv</a:t>
            </a:r>
            <a:r>
              <a:rPr lang="en-IN" sz="2800" i="1" dirty="0"/>
              <a:t>[0] </a:t>
            </a:r>
            <a:r>
              <a:rPr lang="en-IN" sz="2800" dirty="0"/>
              <a:t>name the last path name component of the executable binary file named by </a:t>
            </a:r>
            <a:r>
              <a:rPr lang="en-IN" sz="2800" dirty="0" err="1"/>
              <a:t>file_name</a:t>
            </a:r>
            <a:r>
              <a:rPr lang="en-IN" sz="2800" dirty="0"/>
              <a:t>.</a:t>
            </a:r>
          </a:p>
          <a:p>
            <a:pPr algn="just"/>
            <a:r>
              <a:rPr lang="en-IN" sz="2800" dirty="0"/>
              <a:t>For </a:t>
            </a:r>
            <a:r>
              <a:rPr lang="en-IN" sz="2800" i="1" dirty="0" err="1"/>
              <a:t>execl</a:t>
            </a:r>
            <a:r>
              <a:rPr lang="en-IN" sz="2800" i="1" dirty="0"/>
              <a:t>(), </a:t>
            </a:r>
            <a:r>
              <a:rPr lang="en-IN" sz="2800" i="1" dirty="0" err="1"/>
              <a:t>execv</a:t>
            </a:r>
            <a:r>
              <a:rPr lang="en-IN" sz="2800" i="1" dirty="0"/>
              <a:t>(), </a:t>
            </a:r>
            <a:r>
              <a:rPr lang="en-IN" sz="2800" i="1" dirty="0" err="1"/>
              <a:t>execle</a:t>
            </a:r>
            <a:r>
              <a:rPr lang="en-IN" sz="2800" i="1" dirty="0"/>
              <a:t>(), </a:t>
            </a:r>
            <a:r>
              <a:rPr lang="en-IN" sz="2800" dirty="0"/>
              <a:t>and </a:t>
            </a:r>
            <a:r>
              <a:rPr lang="en-IN" sz="2800" i="1" dirty="0" err="1"/>
              <a:t>execve</a:t>
            </a:r>
            <a:r>
              <a:rPr lang="en-IN" sz="2800" i="1" dirty="0"/>
              <a:t>()</a:t>
            </a:r>
            <a:r>
              <a:rPr lang="en-IN" sz="2800" dirty="0"/>
              <a:t>, </a:t>
            </a:r>
            <a:r>
              <a:rPr lang="en-IN" sz="2800" dirty="0" err="1"/>
              <a:t>file_name</a:t>
            </a:r>
            <a:r>
              <a:rPr lang="en-IN" sz="2800" dirty="0"/>
              <a:t> must be the fully qualified path name of the executable binary file.  </a:t>
            </a:r>
          </a:p>
          <a:p>
            <a:pPr algn="just"/>
            <a:r>
              <a:rPr lang="en-IN" sz="2800" dirty="0"/>
              <a:t>However for </a:t>
            </a:r>
            <a:r>
              <a:rPr lang="en-IN" sz="2800" dirty="0" err="1"/>
              <a:t>execlp</a:t>
            </a:r>
            <a:r>
              <a:rPr lang="en-IN" sz="2800" dirty="0"/>
              <a:t>() and </a:t>
            </a:r>
            <a:r>
              <a:rPr lang="en-IN" sz="2800" dirty="0" err="1"/>
              <a:t>execvp</a:t>
            </a:r>
            <a:r>
              <a:rPr lang="en-IN" sz="2800" dirty="0"/>
              <a:t>(), the PATH variable is used to find the executable binary file.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ormAutofit/>
          </a:bodyPr>
          <a:lstStyle/>
          <a:p>
            <a:r>
              <a:rPr lang="en-IN" dirty="0"/>
              <a:t>Invoking other Programs</a:t>
            </a:r>
          </a:p>
        </p:txBody>
      </p:sp>
      <p:sp>
        <p:nvSpPr>
          <p:cNvPr id="3" name="Content Placeholder 2"/>
          <p:cNvSpPr>
            <a:spLocks noGrp="1"/>
          </p:cNvSpPr>
          <p:nvPr>
            <p:ph idx="1"/>
          </p:nvPr>
        </p:nvSpPr>
        <p:spPr>
          <a:xfrm>
            <a:off x="609600" y="1600201"/>
            <a:ext cx="10972800" cy="4525963"/>
          </a:xfrm>
        </p:spPr>
        <p:txBody>
          <a:bodyPr>
            <a:normAutofit/>
          </a:bodyPr>
          <a:lstStyle/>
          <a:p>
            <a:r>
              <a:rPr lang="en-IN" dirty="0"/>
              <a:t>When the environment is not explicitly given as an argument to an exec system call, the environment of the current process is used. </a:t>
            </a:r>
          </a:p>
          <a:p>
            <a:r>
              <a:rPr lang="en-IN" dirty="0"/>
              <a:t>The last array element of both </a:t>
            </a:r>
            <a:r>
              <a:rPr lang="en-IN" dirty="0" err="1"/>
              <a:t>argv</a:t>
            </a:r>
            <a:r>
              <a:rPr lang="en-IN" dirty="0"/>
              <a:t> and </a:t>
            </a:r>
            <a:r>
              <a:rPr lang="en-IN" dirty="0" err="1"/>
              <a:t>envp</a:t>
            </a:r>
            <a:r>
              <a:rPr lang="en-IN" dirty="0"/>
              <a:t> must be null to signify the end of the array.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9600" y="274638"/>
            <a:ext cx="10972800" cy="1143000"/>
          </a:xfrm>
        </p:spPr>
        <p:txBody>
          <a:bodyPr>
            <a:normAutofit/>
          </a:bodyPr>
          <a:lstStyle/>
          <a:p>
            <a:r>
              <a:rPr lang="en-IN" dirty="0"/>
              <a:t>Invoking Other Programs</a:t>
            </a:r>
          </a:p>
        </p:txBody>
      </p:sp>
      <p:sp>
        <p:nvSpPr>
          <p:cNvPr id="3" name="Content Placeholder 2"/>
          <p:cNvSpPr>
            <a:spLocks noGrp="1"/>
          </p:cNvSpPr>
          <p:nvPr>
            <p:ph idx="1"/>
          </p:nvPr>
        </p:nvSpPr>
        <p:spPr>
          <a:xfrm>
            <a:off x="609600" y="1600201"/>
            <a:ext cx="10972800" cy="4525963"/>
          </a:xfrm>
        </p:spPr>
        <p:txBody>
          <a:bodyPr>
            <a:normAutofit/>
          </a:bodyPr>
          <a:lstStyle/>
          <a:p>
            <a:r>
              <a:rPr lang="en-IN" dirty="0"/>
              <a:t>There are several library functions that call the exec system call such as </a:t>
            </a:r>
            <a:r>
              <a:rPr lang="en-IN" dirty="0" err="1"/>
              <a:t>execl</a:t>
            </a:r>
            <a:r>
              <a:rPr lang="en-IN" dirty="0"/>
              <a:t>, </a:t>
            </a:r>
            <a:r>
              <a:rPr lang="en-IN" dirty="0" err="1"/>
              <a:t>execv</a:t>
            </a:r>
            <a:r>
              <a:rPr lang="en-IN" dirty="0"/>
              <a:t>, </a:t>
            </a:r>
            <a:r>
              <a:rPr lang="en-IN" dirty="0" err="1"/>
              <a:t>execle</a:t>
            </a:r>
            <a:r>
              <a:rPr lang="en-IN" dirty="0"/>
              <a:t>, and so 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FD4D-4F4B-4334-86FA-BBD1464815A4}"/>
              </a:ext>
            </a:extLst>
          </p:cNvPr>
          <p:cNvSpPr>
            <a:spLocks noGrp="1"/>
          </p:cNvSpPr>
          <p:nvPr>
            <p:ph type="title"/>
          </p:nvPr>
        </p:nvSpPr>
        <p:spPr/>
        <p:txBody>
          <a:bodyPr/>
          <a:lstStyle/>
          <a:p>
            <a:r>
              <a:rPr lang="en-US" dirty="0"/>
              <a:t>Process states (</a:t>
            </a:r>
            <a:r>
              <a:rPr lang="en-US" dirty="0" err="1"/>
              <a:t>contd</a:t>
            </a:r>
            <a:r>
              <a:rPr lang="en-US" dirty="0"/>
              <a:t>…) </a:t>
            </a:r>
            <a:endParaRPr lang="en-IN" dirty="0"/>
          </a:p>
        </p:txBody>
      </p:sp>
      <p:sp>
        <p:nvSpPr>
          <p:cNvPr id="3" name="Content Placeholder 2">
            <a:extLst>
              <a:ext uri="{FF2B5EF4-FFF2-40B4-BE49-F238E27FC236}">
                <a16:creationId xmlns:a16="http://schemas.microsoft.com/office/drawing/2014/main" id="{D056BDC7-D818-4B27-95A3-033080116A6E}"/>
              </a:ext>
            </a:extLst>
          </p:cNvPr>
          <p:cNvSpPr>
            <a:spLocks noGrp="1"/>
          </p:cNvSpPr>
          <p:nvPr>
            <p:ph idx="1"/>
          </p:nvPr>
        </p:nvSpPr>
        <p:spPr/>
        <p:txBody>
          <a:bodyPr>
            <a:normAutofit/>
          </a:bodyPr>
          <a:lstStyle/>
          <a:p>
            <a:r>
              <a:rPr lang="en-US" dirty="0"/>
              <a:t>Two kernel data structures describe the state of a process:</a:t>
            </a:r>
          </a:p>
          <a:p>
            <a:pPr lvl="1"/>
            <a:r>
              <a:rPr lang="en-US" dirty="0"/>
              <a:t>Process table entry and</a:t>
            </a:r>
          </a:p>
          <a:p>
            <a:pPr lvl="2"/>
            <a:r>
              <a:rPr lang="en-US" dirty="0"/>
              <a:t>Contains fields that can be accessible to the kernel</a:t>
            </a:r>
          </a:p>
          <a:p>
            <a:pPr lvl="1"/>
            <a:r>
              <a:rPr lang="en-US" dirty="0"/>
              <a:t>u area</a:t>
            </a:r>
          </a:p>
          <a:p>
            <a:pPr lvl="2"/>
            <a:r>
              <a:rPr lang="en-US" dirty="0"/>
              <a:t>Contains fields that need to be accessible only to the running process</a:t>
            </a:r>
          </a:p>
          <a:p>
            <a:pPr lvl="2"/>
            <a:r>
              <a:rPr lang="en-US" dirty="0"/>
              <a:t>The kernel allocates space for the u area only when creating a process</a:t>
            </a:r>
          </a:p>
          <a:p>
            <a:pPr lvl="2"/>
            <a:r>
              <a:rPr lang="en-US" dirty="0"/>
              <a:t>It does not need u areas for process table entries that do not have processes </a:t>
            </a:r>
          </a:p>
          <a:p>
            <a:pPr lvl="2"/>
            <a:endParaRPr lang="en-US" dirty="0"/>
          </a:p>
        </p:txBody>
      </p:sp>
    </p:spTree>
    <p:extLst>
      <p:ext uri="{BB962C8B-B14F-4D97-AF65-F5344CB8AC3E}">
        <p14:creationId xmlns:p14="http://schemas.microsoft.com/office/powerpoint/2010/main" val="1139652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ormAutofit/>
          </a:bodyPr>
          <a:lstStyle/>
          <a:p>
            <a:r>
              <a:rPr lang="en-IN" dirty="0"/>
              <a:t>Use of Exec</a:t>
            </a:r>
          </a:p>
        </p:txBody>
      </p:sp>
      <p:sp>
        <p:nvSpPr>
          <p:cNvPr id="3" name="Content Placeholder 2"/>
          <p:cNvSpPr>
            <a:spLocks noGrp="1"/>
          </p:cNvSpPr>
          <p:nvPr>
            <p:ph idx="1"/>
          </p:nvPr>
        </p:nvSpPr>
        <p:spPr>
          <a:xfrm>
            <a:off x="609600" y="1600201"/>
            <a:ext cx="10972800" cy="4525963"/>
          </a:xfrm>
        </p:spPr>
        <p:txBody>
          <a:bodyPr>
            <a:normAutofit/>
          </a:bodyPr>
          <a:lstStyle/>
          <a:p>
            <a:pPr algn="just"/>
            <a:r>
              <a:rPr lang="en-IN" dirty="0"/>
              <a:t>The program creates a child process that invokes the exec system call. </a:t>
            </a:r>
          </a:p>
          <a:p>
            <a:pPr algn="just"/>
            <a:r>
              <a:rPr lang="en-IN" dirty="0"/>
              <a:t>Immediately after the parent and child processes return from fork, they execute independent copies of the program.</a:t>
            </a:r>
          </a:p>
        </p:txBody>
      </p:sp>
      <p:pic>
        <p:nvPicPr>
          <p:cNvPr id="1026" name="Picture 2"/>
          <p:cNvPicPr>
            <a:picLocks noChangeAspect="1" noChangeArrowheads="1"/>
          </p:cNvPicPr>
          <p:nvPr/>
        </p:nvPicPr>
        <p:blipFill>
          <a:blip r:embed="rId2" cstate="print"/>
          <a:srcRect/>
          <a:stretch>
            <a:fillRect/>
          </a:stretch>
        </p:blipFill>
        <p:spPr bwMode="auto">
          <a:xfrm>
            <a:off x="4007768" y="3860124"/>
            <a:ext cx="5222716" cy="2449197"/>
          </a:xfrm>
          <a:prstGeom prst="rect">
            <a:avLst/>
          </a:prstGeom>
          <a:noFill/>
          <a:ln w="9525">
            <a:noFill/>
            <a:miter lim="800000"/>
            <a:headEnd/>
            <a:tailEnd/>
          </a:ln>
        </p:spPr>
      </p:pic>
      <p:sp>
        <p:nvSpPr>
          <p:cNvPr id="5" name="TextBox 4">
            <a:extLst>
              <a:ext uri="{FF2B5EF4-FFF2-40B4-BE49-F238E27FC236}">
                <a16:creationId xmlns:a16="http://schemas.microsoft.com/office/drawing/2014/main" id="{05DF2AAB-26AC-4BC4-B7D7-E45127064995}"/>
              </a:ext>
            </a:extLst>
          </p:cNvPr>
          <p:cNvSpPr txBox="1"/>
          <p:nvPr/>
        </p:nvSpPr>
        <p:spPr>
          <a:xfrm>
            <a:off x="8335795" y="6159607"/>
            <a:ext cx="3840088"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Source: The Design of the UNIX Operating System, by Maurice J. Bach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ormAutofit/>
          </a:bodyPr>
          <a:lstStyle/>
          <a:p>
            <a:r>
              <a:rPr lang="en-IN" dirty="0"/>
              <a:t>Use of Exec</a:t>
            </a:r>
          </a:p>
        </p:txBody>
      </p:sp>
      <p:sp>
        <p:nvSpPr>
          <p:cNvPr id="3" name="Content Placeholder 2"/>
          <p:cNvSpPr>
            <a:spLocks noGrp="1"/>
          </p:cNvSpPr>
          <p:nvPr>
            <p:ph idx="1"/>
          </p:nvPr>
        </p:nvSpPr>
        <p:spPr>
          <a:xfrm>
            <a:off x="609600" y="1600201"/>
            <a:ext cx="10972800" cy="4525963"/>
          </a:xfrm>
        </p:spPr>
        <p:txBody>
          <a:bodyPr>
            <a:normAutofit/>
          </a:bodyPr>
          <a:lstStyle/>
          <a:p>
            <a:pPr algn="just"/>
            <a:r>
              <a:rPr lang="en-IN" dirty="0"/>
              <a:t>When the child process is about to invoke the exec call, its text region consists of the instructions for the program, its data region consists of the strings "/bin/date" and "date", and its stack contains the stack frames the process pushed to get to the exec call.</a:t>
            </a:r>
          </a:p>
        </p:txBody>
      </p:sp>
      <p:pic>
        <p:nvPicPr>
          <p:cNvPr id="1026" name="Picture 2"/>
          <p:cNvPicPr>
            <a:picLocks noChangeAspect="1" noChangeArrowheads="1"/>
          </p:cNvPicPr>
          <p:nvPr/>
        </p:nvPicPr>
        <p:blipFill>
          <a:blip r:embed="rId2" cstate="print"/>
          <a:srcRect/>
          <a:stretch>
            <a:fillRect/>
          </a:stretch>
        </p:blipFill>
        <p:spPr bwMode="auto">
          <a:xfrm>
            <a:off x="4007768" y="3860124"/>
            <a:ext cx="5222716" cy="2449197"/>
          </a:xfrm>
          <a:prstGeom prst="rect">
            <a:avLst/>
          </a:prstGeom>
          <a:noFill/>
          <a:ln w="9525">
            <a:noFill/>
            <a:miter lim="800000"/>
            <a:headEnd/>
            <a:tailEnd/>
          </a:ln>
        </p:spPr>
      </p:pic>
      <p:sp>
        <p:nvSpPr>
          <p:cNvPr id="5" name="TextBox 4">
            <a:extLst>
              <a:ext uri="{FF2B5EF4-FFF2-40B4-BE49-F238E27FC236}">
                <a16:creationId xmlns:a16="http://schemas.microsoft.com/office/drawing/2014/main" id="{F6DDA379-C296-4902-BE80-4D843A5C4191}"/>
              </a:ext>
            </a:extLst>
          </p:cNvPr>
          <p:cNvSpPr txBox="1"/>
          <p:nvPr/>
        </p:nvSpPr>
        <p:spPr>
          <a:xfrm>
            <a:off x="8351912" y="6232097"/>
            <a:ext cx="3840088"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Source: The Design of the UNIX Operating System, by Maurice J. Bach</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ormAutofit/>
          </a:bodyPr>
          <a:lstStyle/>
          <a:p>
            <a:r>
              <a:rPr lang="en-IN" dirty="0"/>
              <a:t>Use of Exec</a:t>
            </a:r>
          </a:p>
        </p:txBody>
      </p:sp>
      <p:sp>
        <p:nvSpPr>
          <p:cNvPr id="3" name="Content Placeholder 2"/>
          <p:cNvSpPr>
            <a:spLocks noGrp="1"/>
          </p:cNvSpPr>
          <p:nvPr>
            <p:ph idx="1"/>
          </p:nvPr>
        </p:nvSpPr>
        <p:spPr>
          <a:xfrm>
            <a:off x="609600" y="1600201"/>
            <a:ext cx="10972800" cy="4525963"/>
          </a:xfrm>
        </p:spPr>
        <p:txBody>
          <a:bodyPr>
            <a:normAutofit/>
          </a:bodyPr>
          <a:lstStyle/>
          <a:p>
            <a:pPr algn="just"/>
            <a:r>
              <a:rPr lang="en-IN" sz="2800" dirty="0"/>
              <a:t>The kernel finds the file “/bin/date" in the file system, finds that all users can execute it, and determines that it is an executable load module.</a:t>
            </a:r>
          </a:p>
          <a:p>
            <a:pPr algn="just"/>
            <a:r>
              <a:rPr lang="en-IN" sz="2800" dirty="0"/>
              <a:t>The kernel copies the strings “/bin/date " and "date" to an internal holding area and frees the text, data, and stack regions occupied by the process.</a:t>
            </a:r>
          </a:p>
        </p:txBody>
      </p:sp>
      <p:pic>
        <p:nvPicPr>
          <p:cNvPr id="1026" name="Picture 2"/>
          <p:cNvPicPr>
            <a:picLocks noChangeAspect="1" noChangeArrowheads="1"/>
          </p:cNvPicPr>
          <p:nvPr/>
        </p:nvPicPr>
        <p:blipFill>
          <a:blip r:embed="rId2" cstate="print"/>
          <a:srcRect/>
          <a:stretch>
            <a:fillRect/>
          </a:stretch>
        </p:blipFill>
        <p:spPr bwMode="auto">
          <a:xfrm>
            <a:off x="4007768" y="3860124"/>
            <a:ext cx="5222716" cy="2449197"/>
          </a:xfrm>
          <a:prstGeom prst="rect">
            <a:avLst/>
          </a:prstGeom>
          <a:noFill/>
          <a:ln w="9525">
            <a:noFill/>
            <a:miter lim="800000"/>
            <a:headEnd/>
            <a:tailEnd/>
          </a:ln>
        </p:spPr>
      </p:pic>
      <p:sp>
        <p:nvSpPr>
          <p:cNvPr id="5" name="TextBox 4">
            <a:extLst>
              <a:ext uri="{FF2B5EF4-FFF2-40B4-BE49-F238E27FC236}">
                <a16:creationId xmlns:a16="http://schemas.microsoft.com/office/drawing/2014/main" id="{D7DDA7D5-1BEE-4AC2-8985-DE9A282B4715}"/>
              </a:ext>
            </a:extLst>
          </p:cNvPr>
          <p:cNvSpPr txBox="1"/>
          <p:nvPr/>
        </p:nvSpPr>
        <p:spPr>
          <a:xfrm>
            <a:off x="8351912" y="6126164"/>
            <a:ext cx="3840088"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Source: The Design of the UNIX Operating System, by Maurice J. Bach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ormAutofit/>
          </a:bodyPr>
          <a:lstStyle/>
          <a:p>
            <a:r>
              <a:rPr lang="en-IN" dirty="0"/>
              <a:t>Use of Exec</a:t>
            </a:r>
          </a:p>
        </p:txBody>
      </p:sp>
      <p:sp>
        <p:nvSpPr>
          <p:cNvPr id="3" name="Content Placeholder 2"/>
          <p:cNvSpPr>
            <a:spLocks noGrp="1"/>
          </p:cNvSpPr>
          <p:nvPr>
            <p:ph idx="1"/>
          </p:nvPr>
        </p:nvSpPr>
        <p:spPr>
          <a:xfrm>
            <a:off x="609600" y="1600201"/>
            <a:ext cx="10972800" cy="4525963"/>
          </a:xfrm>
        </p:spPr>
        <p:txBody>
          <a:bodyPr>
            <a:normAutofit/>
          </a:bodyPr>
          <a:lstStyle/>
          <a:p>
            <a:pPr algn="just"/>
            <a:r>
              <a:rPr lang="en-IN" dirty="0"/>
              <a:t>The kernel allocates new text, data, and stack regions for the process, copies the instruction section of the file “/bin/date" into the text region, and copies the data section of the file into the data region.</a:t>
            </a:r>
          </a:p>
        </p:txBody>
      </p:sp>
      <p:pic>
        <p:nvPicPr>
          <p:cNvPr id="1026" name="Picture 2"/>
          <p:cNvPicPr>
            <a:picLocks noChangeAspect="1" noChangeArrowheads="1"/>
          </p:cNvPicPr>
          <p:nvPr/>
        </p:nvPicPr>
        <p:blipFill>
          <a:blip r:embed="rId2" cstate="print"/>
          <a:srcRect/>
          <a:stretch>
            <a:fillRect/>
          </a:stretch>
        </p:blipFill>
        <p:spPr bwMode="auto">
          <a:xfrm>
            <a:off x="4007768" y="3861048"/>
            <a:ext cx="5222716" cy="2449197"/>
          </a:xfrm>
          <a:prstGeom prst="rect">
            <a:avLst/>
          </a:prstGeom>
          <a:noFill/>
          <a:ln w="9525">
            <a:noFill/>
            <a:miter lim="800000"/>
            <a:headEnd/>
            <a:tailEnd/>
          </a:ln>
        </p:spPr>
      </p:pic>
      <p:sp>
        <p:nvSpPr>
          <p:cNvPr id="5" name="TextBox 4">
            <a:extLst>
              <a:ext uri="{FF2B5EF4-FFF2-40B4-BE49-F238E27FC236}">
                <a16:creationId xmlns:a16="http://schemas.microsoft.com/office/drawing/2014/main" id="{86295945-9F3C-408F-A83C-E7E185FD1269}"/>
              </a:ext>
            </a:extLst>
          </p:cNvPr>
          <p:cNvSpPr txBox="1"/>
          <p:nvPr/>
        </p:nvSpPr>
        <p:spPr>
          <a:xfrm>
            <a:off x="8323066" y="6126164"/>
            <a:ext cx="3840088"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Source: The Design of the UNIX Operating System, by Maurice J. Bach</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ormAutofit/>
          </a:bodyPr>
          <a:lstStyle/>
          <a:p>
            <a:r>
              <a:rPr lang="en-IN" dirty="0"/>
              <a:t>Use of Exec</a:t>
            </a:r>
          </a:p>
        </p:txBody>
      </p:sp>
      <p:sp>
        <p:nvSpPr>
          <p:cNvPr id="3" name="Content Placeholder 2"/>
          <p:cNvSpPr>
            <a:spLocks noGrp="1"/>
          </p:cNvSpPr>
          <p:nvPr>
            <p:ph idx="1"/>
          </p:nvPr>
        </p:nvSpPr>
        <p:spPr>
          <a:xfrm>
            <a:off x="609600" y="1600201"/>
            <a:ext cx="10972800" cy="4525963"/>
          </a:xfrm>
        </p:spPr>
        <p:txBody>
          <a:bodyPr>
            <a:normAutofit/>
          </a:bodyPr>
          <a:lstStyle/>
          <a:p>
            <a:pPr algn="just"/>
            <a:r>
              <a:rPr lang="en-IN" dirty="0"/>
              <a:t>After the exec call, the child process no longer executes the old program but executes the program "date": When the "date" program completes, the parent process receives its exit status from the wait call.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ormAutofit fontScale="90000"/>
          </a:bodyPr>
          <a:lstStyle/>
          <a:p>
            <a:r>
              <a:rPr lang="en-US" dirty="0"/>
              <a:t>Advantages of </a:t>
            </a:r>
            <a:r>
              <a:rPr lang="en-IN" dirty="0"/>
              <a:t>separate regions</a:t>
            </a:r>
            <a:br>
              <a:rPr lang="en-IN" dirty="0"/>
            </a:br>
            <a:r>
              <a:rPr lang="en-IN" dirty="0"/>
              <a:t> for text and data</a:t>
            </a:r>
          </a:p>
        </p:txBody>
      </p:sp>
      <p:sp>
        <p:nvSpPr>
          <p:cNvPr id="3" name="Content Placeholder 2"/>
          <p:cNvSpPr>
            <a:spLocks noGrp="1"/>
          </p:cNvSpPr>
          <p:nvPr>
            <p:ph idx="1"/>
          </p:nvPr>
        </p:nvSpPr>
        <p:spPr>
          <a:xfrm>
            <a:off x="609600" y="1600200"/>
            <a:ext cx="10972800" cy="4525963"/>
          </a:xfrm>
        </p:spPr>
        <p:txBody>
          <a:bodyPr>
            <a:normAutofit fontScale="92500" lnSpcReduction="10000"/>
          </a:bodyPr>
          <a:lstStyle/>
          <a:p>
            <a:pPr algn="just"/>
            <a:r>
              <a:rPr lang="en-IN" dirty="0"/>
              <a:t>Two advantages for keeping text and data separate:</a:t>
            </a:r>
          </a:p>
          <a:p>
            <a:pPr lvl="1" algn="just"/>
            <a:r>
              <a:rPr lang="en-IN" dirty="0"/>
              <a:t>Protection and </a:t>
            </a:r>
          </a:p>
          <a:p>
            <a:pPr lvl="1" algn="just"/>
            <a:r>
              <a:rPr lang="en-IN" dirty="0"/>
              <a:t>Sharing  </a:t>
            </a:r>
          </a:p>
          <a:p>
            <a:pPr algn="just"/>
            <a:r>
              <a:rPr lang="en-IN" dirty="0"/>
              <a:t>If text and data were in the same region, the system could not prevent a process from overwriting its instructions, </a:t>
            </a:r>
          </a:p>
          <a:p>
            <a:pPr lvl="1" algn="just"/>
            <a:r>
              <a:rPr lang="en-IN" dirty="0"/>
              <a:t>It would not know which addresses contain instructions and which contain data. </a:t>
            </a:r>
          </a:p>
          <a:p>
            <a:pPr algn="just"/>
            <a:r>
              <a:rPr lang="en-IN" dirty="0"/>
              <a:t>If text and data are in separate regions, the kernel can set up hardware protection mechanisms to prevent processes from overwriting their text space.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9600" y="274638"/>
            <a:ext cx="10972800" cy="1143000"/>
          </a:xfrm>
        </p:spPr>
        <p:txBody>
          <a:bodyPr>
            <a:normAutofit fontScale="90000"/>
          </a:bodyPr>
          <a:lstStyle/>
          <a:p>
            <a:r>
              <a:rPr lang="en-US" dirty="0"/>
              <a:t>Advantages of </a:t>
            </a:r>
            <a:r>
              <a:rPr lang="en-IN" dirty="0"/>
              <a:t>separate regions</a:t>
            </a:r>
            <a:br>
              <a:rPr lang="en-IN" dirty="0"/>
            </a:br>
            <a:r>
              <a:rPr lang="en-IN" dirty="0"/>
              <a:t> for text and data</a:t>
            </a:r>
          </a:p>
        </p:txBody>
      </p:sp>
      <p:sp>
        <p:nvSpPr>
          <p:cNvPr id="3" name="Content Placeholder 2"/>
          <p:cNvSpPr>
            <a:spLocks noGrp="1"/>
          </p:cNvSpPr>
          <p:nvPr>
            <p:ph idx="1"/>
          </p:nvPr>
        </p:nvSpPr>
        <p:spPr>
          <a:xfrm>
            <a:off x="609600" y="1600201"/>
            <a:ext cx="10972800" cy="4525963"/>
          </a:xfrm>
        </p:spPr>
        <p:txBody>
          <a:bodyPr>
            <a:normAutofit/>
          </a:bodyPr>
          <a:lstStyle/>
          <a:p>
            <a:pPr algn="just"/>
            <a:r>
              <a:rPr lang="en-IN" dirty="0"/>
              <a:t>Sharing </a:t>
            </a:r>
          </a:p>
          <a:p>
            <a:pPr lvl="1" algn="just"/>
            <a:r>
              <a:rPr lang="en-IN" dirty="0"/>
              <a:t>If a process cannot write its text region, its text does not change from the time the kernel loads it from the executable file. </a:t>
            </a:r>
          </a:p>
          <a:p>
            <a:pPr lvl="1" algn="just"/>
            <a:r>
              <a:rPr lang="en-IN" dirty="0"/>
              <a:t>If several processes execute a file they can, therefore, share one text region, saving memory.</a:t>
            </a:r>
          </a:p>
          <a:p>
            <a:pPr lvl="1" algn="just"/>
            <a:r>
              <a:rPr lang="en-IN" dirty="0"/>
              <a:t>When the kernel allocates a text region for a process in exec, it checks if the executable file allows its text to be shared, indicated by its magic number.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D738CC-2A61-41CE-AE78-45B18318F406}"/>
              </a:ext>
            </a:extLst>
          </p:cNvPr>
          <p:cNvSpPr>
            <a:spLocks noGrp="1"/>
          </p:cNvSpPr>
          <p:nvPr>
            <p:ph type="title"/>
          </p:nvPr>
        </p:nvSpPr>
        <p:spPr>
          <a:xfrm>
            <a:off x="335360" y="1196752"/>
            <a:ext cx="5107476" cy="1143000"/>
          </a:xfrm>
        </p:spPr>
        <p:txBody>
          <a:bodyPr>
            <a:normAutofit fontScale="90000"/>
          </a:bodyPr>
          <a:lstStyle/>
          <a:p>
            <a:r>
              <a:rPr lang="en-US" dirty="0"/>
              <a:t>Advantages of </a:t>
            </a:r>
            <a:r>
              <a:rPr lang="en-IN" dirty="0"/>
              <a:t>separate regions</a:t>
            </a:r>
            <a:br>
              <a:rPr lang="en-IN" dirty="0"/>
            </a:br>
            <a:r>
              <a:rPr lang="en-IN" dirty="0"/>
              <a:t> for text and data: Example</a:t>
            </a:r>
          </a:p>
        </p:txBody>
      </p:sp>
      <p:pic>
        <p:nvPicPr>
          <p:cNvPr id="6" name="Picture 5">
            <a:extLst>
              <a:ext uri="{FF2B5EF4-FFF2-40B4-BE49-F238E27FC236}">
                <a16:creationId xmlns:a16="http://schemas.microsoft.com/office/drawing/2014/main" id="{0782BD32-7431-4F25-851E-8E63F5962985}"/>
              </a:ext>
            </a:extLst>
          </p:cNvPr>
          <p:cNvPicPr>
            <a:picLocks noChangeAspect="1"/>
          </p:cNvPicPr>
          <p:nvPr/>
        </p:nvPicPr>
        <p:blipFill>
          <a:blip r:embed="rId2"/>
          <a:stretch>
            <a:fillRect/>
          </a:stretch>
        </p:blipFill>
        <p:spPr>
          <a:xfrm>
            <a:off x="5717076" y="0"/>
            <a:ext cx="6474924" cy="6858000"/>
          </a:xfrm>
          <a:prstGeom prst="rect">
            <a:avLst/>
          </a:prstGeom>
        </p:spPr>
      </p:pic>
    </p:spTree>
    <p:extLst>
      <p:ext uri="{BB962C8B-B14F-4D97-AF65-F5344CB8AC3E}">
        <p14:creationId xmlns:p14="http://schemas.microsoft.com/office/powerpoint/2010/main" val="4245109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F15699-5B2D-427F-940B-D18BE8EC5619}"/>
              </a:ext>
            </a:extLst>
          </p:cNvPr>
          <p:cNvSpPr>
            <a:spLocks noGrp="1"/>
          </p:cNvSpPr>
          <p:nvPr>
            <p:ph type="title"/>
          </p:nvPr>
        </p:nvSpPr>
        <p:spPr/>
        <p:txBody>
          <a:bodyPr/>
          <a:lstStyle/>
          <a:p>
            <a:r>
              <a:rPr lang="en-US" dirty="0"/>
              <a:t>User ID of a Process</a:t>
            </a:r>
            <a:endParaRPr lang="en-IN" dirty="0"/>
          </a:p>
        </p:txBody>
      </p:sp>
      <p:sp>
        <p:nvSpPr>
          <p:cNvPr id="4" name="Content Placeholder 3">
            <a:extLst>
              <a:ext uri="{FF2B5EF4-FFF2-40B4-BE49-F238E27FC236}">
                <a16:creationId xmlns:a16="http://schemas.microsoft.com/office/drawing/2014/main" id="{429598ED-9C3F-47F4-B723-FE3E9A9EB1BE}"/>
              </a:ext>
            </a:extLst>
          </p:cNvPr>
          <p:cNvSpPr>
            <a:spLocks noGrp="1"/>
          </p:cNvSpPr>
          <p:nvPr>
            <p:ph idx="1"/>
          </p:nvPr>
        </p:nvSpPr>
        <p:spPr/>
        <p:txBody>
          <a:bodyPr>
            <a:normAutofit fontScale="92500"/>
          </a:bodyPr>
          <a:lstStyle/>
          <a:p>
            <a:pPr algn="just"/>
            <a:r>
              <a:rPr lang="en-US" dirty="0"/>
              <a:t>Two user IDs with a process, </a:t>
            </a:r>
          </a:p>
          <a:p>
            <a:pPr lvl="1" algn="just"/>
            <a:r>
              <a:rPr lang="en-US" dirty="0"/>
              <a:t>The real user ID: Independent of the process ID</a:t>
            </a:r>
          </a:p>
          <a:p>
            <a:pPr lvl="1" algn="just"/>
            <a:r>
              <a:rPr lang="en-US" dirty="0"/>
              <a:t>The effective user ID or </a:t>
            </a:r>
            <a:r>
              <a:rPr lang="en-US" dirty="0" err="1"/>
              <a:t>setuid</a:t>
            </a:r>
            <a:r>
              <a:rPr lang="en-US" dirty="0"/>
              <a:t> (set user ID)</a:t>
            </a:r>
          </a:p>
          <a:p>
            <a:pPr algn="just"/>
            <a:r>
              <a:rPr lang="en-US" dirty="0"/>
              <a:t>The real user ID identifies the user who is </a:t>
            </a:r>
            <a:r>
              <a:rPr lang="en-US" i="1" dirty="0">
                <a:solidFill>
                  <a:srgbClr val="C00000"/>
                </a:solidFill>
              </a:rPr>
              <a:t>responsible for the running process</a:t>
            </a:r>
            <a:r>
              <a:rPr lang="en-US" dirty="0"/>
              <a:t>.</a:t>
            </a:r>
          </a:p>
          <a:p>
            <a:pPr algn="just"/>
            <a:r>
              <a:rPr lang="en-US" dirty="0"/>
              <a:t>The effective user ID </a:t>
            </a:r>
          </a:p>
          <a:p>
            <a:pPr lvl="1" algn="just"/>
            <a:r>
              <a:rPr lang="en-US" dirty="0"/>
              <a:t>To assign ownership of newly created files, </a:t>
            </a:r>
          </a:p>
          <a:p>
            <a:pPr lvl="1" algn="just"/>
            <a:r>
              <a:rPr lang="en-US" dirty="0"/>
              <a:t>To check file access permissions,</a:t>
            </a:r>
          </a:p>
          <a:p>
            <a:pPr lvl="1" algn="just"/>
            <a:r>
              <a:rPr lang="en-US" dirty="0"/>
              <a:t>To check permission to send signals to processes via the kill system call. </a:t>
            </a:r>
            <a:endParaRPr lang="en-IN" dirty="0"/>
          </a:p>
        </p:txBody>
      </p:sp>
    </p:spTree>
    <p:extLst>
      <p:ext uri="{BB962C8B-B14F-4D97-AF65-F5344CB8AC3E}">
        <p14:creationId xmlns:p14="http://schemas.microsoft.com/office/powerpoint/2010/main" val="99343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EA72-AE49-458B-81CB-AB8480B5E19F}"/>
              </a:ext>
            </a:extLst>
          </p:cNvPr>
          <p:cNvSpPr>
            <a:spLocks noGrp="1"/>
          </p:cNvSpPr>
          <p:nvPr>
            <p:ph type="title"/>
          </p:nvPr>
        </p:nvSpPr>
        <p:spPr/>
        <p:txBody>
          <a:bodyPr/>
          <a:lstStyle/>
          <a:p>
            <a:r>
              <a:rPr lang="en-US" dirty="0"/>
              <a:t>User ID of a Process</a:t>
            </a:r>
            <a:endParaRPr lang="en-IN" dirty="0"/>
          </a:p>
        </p:txBody>
      </p:sp>
      <p:sp>
        <p:nvSpPr>
          <p:cNvPr id="3" name="Content Placeholder 2">
            <a:extLst>
              <a:ext uri="{FF2B5EF4-FFF2-40B4-BE49-F238E27FC236}">
                <a16:creationId xmlns:a16="http://schemas.microsoft.com/office/drawing/2014/main" id="{03CE0D8B-6521-4935-A409-F5DE0C80CD83}"/>
              </a:ext>
            </a:extLst>
          </p:cNvPr>
          <p:cNvSpPr>
            <a:spLocks noGrp="1"/>
          </p:cNvSpPr>
          <p:nvPr>
            <p:ph idx="1"/>
          </p:nvPr>
        </p:nvSpPr>
        <p:spPr/>
        <p:txBody>
          <a:bodyPr>
            <a:normAutofit/>
          </a:bodyPr>
          <a:lstStyle/>
          <a:p>
            <a:r>
              <a:rPr lang="en-US" dirty="0"/>
              <a:t>The kernel allows a process to change its effective user ID </a:t>
            </a:r>
          </a:p>
          <a:p>
            <a:pPr lvl="1"/>
            <a:r>
              <a:rPr lang="en-US" dirty="0"/>
              <a:t>When it execs a </a:t>
            </a:r>
            <a:r>
              <a:rPr lang="en-US" dirty="0" err="1"/>
              <a:t>setuid</a:t>
            </a:r>
            <a:r>
              <a:rPr lang="en-US" dirty="0"/>
              <a:t> program </a:t>
            </a:r>
          </a:p>
          <a:p>
            <a:pPr lvl="1"/>
            <a:r>
              <a:rPr lang="en-US" dirty="0"/>
              <a:t>When it invokes the </a:t>
            </a:r>
            <a:r>
              <a:rPr lang="en-US" dirty="0" err="1"/>
              <a:t>setuid</a:t>
            </a:r>
            <a:r>
              <a:rPr lang="en-US" dirty="0"/>
              <a:t> system call explicitly</a:t>
            </a:r>
          </a:p>
          <a:p>
            <a:r>
              <a:rPr lang="en-US" dirty="0"/>
              <a:t>A </a:t>
            </a:r>
            <a:r>
              <a:rPr lang="en-US" i="1" dirty="0" err="1">
                <a:solidFill>
                  <a:srgbClr val="C00000"/>
                </a:solidFill>
              </a:rPr>
              <a:t>setuid</a:t>
            </a:r>
            <a:r>
              <a:rPr lang="en-US" dirty="0"/>
              <a:t> program is an executable file </a:t>
            </a:r>
          </a:p>
          <a:p>
            <a:pPr lvl="1"/>
            <a:r>
              <a:rPr lang="en-US" dirty="0"/>
              <a:t>The </a:t>
            </a:r>
            <a:r>
              <a:rPr lang="en-US" dirty="0" err="1"/>
              <a:t>setuid</a:t>
            </a:r>
            <a:r>
              <a:rPr lang="en-US" dirty="0"/>
              <a:t> bit set in its permission mode field. </a:t>
            </a:r>
          </a:p>
          <a:p>
            <a:pPr lvl="1"/>
            <a:r>
              <a:rPr lang="en-US" dirty="0"/>
              <a:t>The kernel sets the effective user ID fields in the process table and u area to the owner ID of the file.</a:t>
            </a:r>
            <a:endParaRPr lang="en-IN" dirty="0"/>
          </a:p>
        </p:txBody>
      </p:sp>
    </p:spTree>
    <p:extLst>
      <p:ext uri="{BB962C8B-B14F-4D97-AF65-F5344CB8AC3E}">
        <p14:creationId xmlns:p14="http://schemas.microsoft.com/office/powerpoint/2010/main" val="243733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6B5E-D0F6-451F-AD3D-51B1EF603568}"/>
              </a:ext>
            </a:extLst>
          </p:cNvPr>
          <p:cNvSpPr>
            <a:spLocks noGrp="1"/>
          </p:cNvSpPr>
          <p:nvPr>
            <p:ph type="title"/>
          </p:nvPr>
        </p:nvSpPr>
        <p:spPr/>
        <p:txBody>
          <a:bodyPr/>
          <a:lstStyle/>
          <a:p>
            <a:r>
              <a:rPr lang="en-US" dirty="0"/>
              <a:t>Process table entry</a:t>
            </a:r>
            <a:endParaRPr lang="en-IN" dirty="0"/>
          </a:p>
        </p:txBody>
      </p:sp>
      <p:sp>
        <p:nvSpPr>
          <p:cNvPr id="3" name="Content Placeholder 2">
            <a:extLst>
              <a:ext uri="{FF2B5EF4-FFF2-40B4-BE49-F238E27FC236}">
                <a16:creationId xmlns:a16="http://schemas.microsoft.com/office/drawing/2014/main" id="{BE9A8C91-F135-4827-9D3B-F753C2FDD49B}"/>
              </a:ext>
            </a:extLst>
          </p:cNvPr>
          <p:cNvSpPr>
            <a:spLocks noGrp="1"/>
          </p:cNvSpPr>
          <p:nvPr>
            <p:ph idx="1"/>
          </p:nvPr>
        </p:nvSpPr>
        <p:spPr/>
        <p:txBody>
          <a:bodyPr>
            <a:normAutofit fontScale="92500"/>
          </a:bodyPr>
          <a:lstStyle/>
          <a:p>
            <a:pPr algn="just"/>
            <a:r>
              <a:rPr lang="en-US" sz="2400" dirty="0"/>
              <a:t>The state field identifies the process state.</a:t>
            </a:r>
          </a:p>
          <a:p>
            <a:pPr algn="just"/>
            <a:r>
              <a:rPr lang="en-US" sz="2400" dirty="0"/>
              <a:t>Allow the kernel to locate the process and its u area in main memory or in secondary storage. </a:t>
            </a:r>
          </a:p>
          <a:p>
            <a:pPr lvl="1" algn="just"/>
            <a:r>
              <a:rPr lang="en-US" sz="1800" dirty="0"/>
              <a:t>used in context switch</a:t>
            </a:r>
          </a:p>
          <a:p>
            <a:pPr algn="just"/>
            <a:r>
              <a:rPr lang="en-US" sz="2400" dirty="0"/>
              <a:t>Several user identifiers (user IDs or UIDs) determine various process privileges. </a:t>
            </a:r>
          </a:p>
          <a:p>
            <a:pPr lvl="1" algn="just"/>
            <a:r>
              <a:rPr lang="en-US" sz="1800" dirty="0"/>
              <a:t>For example, the user ID fields delineate the sets of processes that can send signals to each other</a:t>
            </a:r>
          </a:p>
          <a:p>
            <a:pPr algn="just"/>
            <a:r>
              <a:rPr lang="en-US" sz="2400" dirty="0"/>
              <a:t>Process identifiers (process IDs or PIDs) specify the relationship of processes to each other. </a:t>
            </a:r>
          </a:p>
          <a:p>
            <a:pPr algn="just"/>
            <a:r>
              <a:rPr lang="en-US" sz="2400" dirty="0"/>
              <a:t>An event descriptor when the process is in the "sleep" state.</a:t>
            </a:r>
          </a:p>
          <a:p>
            <a:pPr algn="just"/>
            <a:r>
              <a:rPr lang="en-US" sz="2400" dirty="0"/>
              <a:t>Scheduling parameters "kernel running" and "user running."</a:t>
            </a:r>
          </a:p>
          <a:p>
            <a:pPr algn="just"/>
            <a:r>
              <a:rPr lang="en-US" sz="2400" dirty="0"/>
              <a:t>A signal field enumerates the signals sent to a process but not yet handled</a:t>
            </a:r>
          </a:p>
          <a:p>
            <a:pPr algn="just"/>
            <a:r>
              <a:rPr lang="en-US" sz="2400" dirty="0"/>
              <a:t>Various timers give process execution time and kernel resource utilization, used for process accounting and for the calculation of process scheduling priority</a:t>
            </a:r>
            <a:endParaRPr lang="en-IN" sz="2400" dirty="0"/>
          </a:p>
        </p:txBody>
      </p:sp>
    </p:spTree>
    <p:extLst>
      <p:ext uri="{BB962C8B-B14F-4D97-AF65-F5344CB8AC3E}">
        <p14:creationId xmlns:p14="http://schemas.microsoft.com/office/powerpoint/2010/main" val="19143463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E133-68BA-4B14-A9FA-BDC247FF4162}"/>
              </a:ext>
            </a:extLst>
          </p:cNvPr>
          <p:cNvSpPr>
            <a:spLocks noGrp="1"/>
          </p:cNvSpPr>
          <p:nvPr>
            <p:ph type="title"/>
          </p:nvPr>
        </p:nvSpPr>
        <p:spPr/>
        <p:txBody>
          <a:bodyPr/>
          <a:lstStyle/>
          <a:p>
            <a:r>
              <a:rPr lang="en-US" dirty="0"/>
              <a:t>User ID of a Process</a:t>
            </a:r>
            <a:endParaRPr lang="en-IN" dirty="0"/>
          </a:p>
        </p:txBody>
      </p:sp>
      <p:sp>
        <p:nvSpPr>
          <p:cNvPr id="3" name="Content Placeholder 2">
            <a:extLst>
              <a:ext uri="{FF2B5EF4-FFF2-40B4-BE49-F238E27FC236}">
                <a16:creationId xmlns:a16="http://schemas.microsoft.com/office/drawing/2014/main" id="{7EFB26CB-060F-468B-9938-EA003FB05AB3}"/>
              </a:ext>
            </a:extLst>
          </p:cNvPr>
          <p:cNvSpPr>
            <a:spLocks noGrp="1"/>
          </p:cNvSpPr>
          <p:nvPr>
            <p:ph idx="1"/>
          </p:nvPr>
        </p:nvSpPr>
        <p:spPr/>
        <p:txBody>
          <a:bodyPr/>
          <a:lstStyle/>
          <a:p>
            <a:pPr marL="0" indent="0" algn="ctr">
              <a:buNone/>
            </a:pPr>
            <a:r>
              <a:rPr lang="en-US" b="1" i="1" dirty="0" err="1"/>
              <a:t>setuid</a:t>
            </a:r>
            <a:r>
              <a:rPr lang="en-US" b="1" i="1" dirty="0"/>
              <a:t>(</a:t>
            </a:r>
            <a:r>
              <a:rPr lang="en-US" b="1" i="1" dirty="0" err="1"/>
              <a:t>uid</a:t>
            </a:r>
            <a:r>
              <a:rPr lang="en-US" b="1" i="1" dirty="0"/>
              <a:t>)</a:t>
            </a:r>
          </a:p>
          <a:p>
            <a:pPr marL="354013" indent="0">
              <a:buNone/>
            </a:pPr>
            <a:r>
              <a:rPr lang="en-US" dirty="0"/>
              <a:t>where </a:t>
            </a:r>
            <a:r>
              <a:rPr lang="en-US" dirty="0" err="1"/>
              <a:t>uid</a:t>
            </a:r>
            <a:r>
              <a:rPr lang="en-US" dirty="0"/>
              <a:t> is the new user ID, and its result depends on the current value of the effective user ID. </a:t>
            </a:r>
          </a:p>
          <a:p>
            <a:r>
              <a:rPr lang="en-US" dirty="0"/>
              <a:t>Superuser?</a:t>
            </a:r>
          </a:p>
          <a:p>
            <a:endParaRPr lang="en-IN" dirty="0"/>
          </a:p>
        </p:txBody>
      </p:sp>
    </p:spTree>
    <p:extLst>
      <p:ext uri="{BB962C8B-B14F-4D97-AF65-F5344CB8AC3E}">
        <p14:creationId xmlns:p14="http://schemas.microsoft.com/office/powerpoint/2010/main" val="4184402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709C-5AFE-4B45-946C-1AF65814D305}"/>
              </a:ext>
            </a:extLst>
          </p:cNvPr>
          <p:cNvSpPr>
            <a:spLocks noGrp="1"/>
          </p:cNvSpPr>
          <p:nvPr>
            <p:ph type="title"/>
          </p:nvPr>
        </p:nvSpPr>
        <p:spPr>
          <a:xfrm>
            <a:off x="119336" y="188640"/>
            <a:ext cx="4824536" cy="2074242"/>
          </a:xfrm>
        </p:spPr>
        <p:txBody>
          <a:bodyPr>
            <a:normAutofit fontScale="90000"/>
          </a:bodyPr>
          <a:lstStyle/>
          <a:p>
            <a:r>
              <a:rPr lang="en-US" dirty="0"/>
              <a:t>User ID of a Process: An example</a:t>
            </a:r>
            <a:endParaRPr lang="en-IN" dirty="0"/>
          </a:p>
        </p:txBody>
      </p:sp>
      <p:pic>
        <p:nvPicPr>
          <p:cNvPr id="5" name="Content Placeholder 4">
            <a:extLst>
              <a:ext uri="{FF2B5EF4-FFF2-40B4-BE49-F238E27FC236}">
                <a16:creationId xmlns:a16="http://schemas.microsoft.com/office/drawing/2014/main" id="{B3C05AA4-869C-4C65-B482-1BBD156B5659}"/>
              </a:ext>
            </a:extLst>
          </p:cNvPr>
          <p:cNvPicPr>
            <a:picLocks noGrp="1" noChangeAspect="1"/>
          </p:cNvPicPr>
          <p:nvPr>
            <p:ph idx="1"/>
          </p:nvPr>
        </p:nvPicPr>
        <p:blipFill>
          <a:blip r:embed="rId2"/>
          <a:stretch>
            <a:fillRect/>
          </a:stretch>
        </p:blipFill>
        <p:spPr>
          <a:xfrm>
            <a:off x="5231904" y="116632"/>
            <a:ext cx="6840760" cy="6506059"/>
          </a:xfrm>
        </p:spPr>
      </p:pic>
      <p:sp>
        <p:nvSpPr>
          <p:cNvPr id="9" name="TextBox 8">
            <a:extLst>
              <a:ext uri="{FF2B5EF4-FFF2-40B4-BE49-F238E27FC236}">
                <a16:creationId xmlns:a16="http://schemas.microsoft.com/office/drawing/2014/main" id="{FB8E10A2-FFB4-4C3A-807D-027F05FF78A5}"/>
              </a:ext>
            </a:extLst>
          </p:cNvPr>
          <p:cNvSpPr txBox="1"/>
          <p:nvPr/>
        </p:nvSpPr>
        <p:spPr>
          <a:xfrm>
            <a:off x="407368" y="2060848"/>
            <a:ext cx="4392488" cy="4154984"/>
          </a:xfrm>
          <a:prstGeom prst="rect">
            <a:avLst/>
          </a:prstGeom>
          <a:noFill/>
        </p:spPr>
        <p:txBody>
          <a:bodyPr wrap="square">
            <a:spAutoFit/>
          </a:bodyPr>
          <a:lstStyle/>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Suppose the executable file produced by compiling the program has owner "</a:t>
            </a:r>
            <a:r>
              <a:rPr lang="en-US" sz="2200" dirty="0" err="1">
                <a:latin typeface="Times New Roman" panose="02020603050405020304" pitchFamily="18" charset="0"/>
                <a:cs typeface="Times New Roman" panose="02020603050405020304" pitchFamily="18" charset="0"/>
              </a:rPr>
              <a:t>maury</a:t>
            </a:r>
            <a:r>
              <a:rPr lang="en-US" sz="2200" dirty="0">
                <a:latin typeface="Times New Roman" panose="02020603050405020304" pitchFamily="18" charset="0"/>
                <a:cs typeface="Times New Roman" panose="02020603050405020304" pitchFamily="18" charset="0"/>
              </a:rPr>
              <a:t>" (user ID 8319), </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Its </a:t>
            </a:r>
            <a:r>
              <a:rPr lang="en-US" sz="2200" dirty="0" err="1">
                <a:latin typeface="Times New Roman" panose="02020603050405020304" pitchFamily="18" charset="0"/>
                <a:cs typeface="Times New Roman" panose="02020603050405020304" pitchFamily="18" charset="0"/>
              </a:rPr>
              <a:t>setuid</a:t>
            </a:r>
            <a:r>
              <a:rPr lang="en-US" sz="2200" dirty="0">
                <a:latin typeface="Times New Roman" panose="02020603050405020304" pitchFamily="18" charset="0"/>
                <a:cs typeface="Times New Roman" panose="02020603050405020304" pitchFamily="18" charset="0"/>
              </a:rPr>
              <a:t> bit is on, </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All users have permission to execute it. </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Assume that users "</a:t>
            </a:r>
            <a:r>
              <a:rPr lang="en-US" sz="2200" dirty="0" err="1">
                <a:latin typeface="Times New Roman" panose="02020603050405020304" pitchFamily="18" charset="0"/>
                <a:cs typeface="Times New Roman" panose="02020603050405020304" pitchFamily="18" charset="0"/>
              </a:rPr>
              <a:t>mjb</a:t>
            </a:r>
            <a:r>
              <a:rPr lang="en-US" sz="2200" dirty="0">
                <a:latin typeface="Times New Roman" panose="02020603050405020304" pitchFamily="18" charset="0"/>
                <a:cs typeface="Times New Roman" panose="02020603050405020304" pitchFamily="18" charset="0"/>
              </a:rPr>
              <a:t>" (user ID 5088) and "</a:t>
            </a:r>
            <a:r>
              <a:rPr lang="en-US" sz="2200" dirty="0" err="1">
                <a:latin typeface="Times New Roman" panose="02020603050405020304" pitchFamily="18" charset="0"/>
                <a:cs typeface="Times New Roman" panose="02020603050405020304" pitchFamily="18" charset="0"/>
              </a:rPr>
              <a:t>maury</a:t>
            </a:r>
            <a:r>
              <a:rPr lang="en-US" sz="2200" dirty="0">
                <a:latin typeface="Times New Roman" panose="02020603050405020304" pitchFamily="18" charset="0"/>
                <a:cs typeface="Times New Roman" panose="02020603050405020304" pitchFamily="18" charset="0"/>
              </a:rPr>
              <a:t>" own the files of their respective names, and that both files have read-only permission for their owners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5592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709C-5AFE-4B45-946C-1AF65814D305}"/>
              </a:ext>
            </a:extLst>
          </p:cNvPr>
          <p:cNvSpPr>
            <a:spLocks noGrp="1"/>
          </p:cNvSpPr>
          <p:nvPr>
            <p:ph type="title"/>
          </p:nvPr>
        </p:nvSpPr>
        <p:spPr>
          <a:xfrm>
            <a:off x="609600" y="274638"/>
            <a:ext cx="4478288" cy="2074242"/>
          </a:xfrm>
        </p:spPr>
        <p:txBody>
          <a:bodyPr>
            <a:normAutofit fontScale="90000"/>
          </a:bodyPr>
          <a:lstStyle/>
          <a:p>
            <a:r>
              <a:rPr lang="en-US" dirty="0"/>
              <a:t>User ID of a Process: An example</a:t>
            </a:r>
            <a:endParaRPr lang="en-IN" dirty="0"/>
          </a:p>
        </p:txBody>
      </p:sp>
      <p:pic>
        <p:nvPicPr>
          <p:cNvPr id="5" name="Content Placeholder 4">
            <a:extLst>
              <a:ext uri="{FF2B5EF4-FFF2-40B4-BE49-F238E27FC236}">
                <a16:creationId xmlns:a16="http://schemas.microsoft.com/office/drawing/2014/main" id="{B3C05AA4-869C-4C65-B482-1BBD156B5659}"/>
              </a:ext>
            </a:extLst>
          </p:cNvPr>
          <p:cNvPicPr>
            <a:picLocks noGrp="1" noChangeAspect="1"/>
          </p:cNvPicPr>
          <p:nvPr>
            <p:ph idx="1"/>
          </p:nvPr>
        </p:nvPicPr>
        <p:blipFill>
          <a:blip r:embed="rId2"/>
          <a:stretch>
            <a:fillRect/>
          </a:stretch>
        </p:blipFill>
        <p:spPr>
          <a:xfrm>
            <a:off x="5231904" y="116632"/>
            <a:ext cx="6840760" cy="6506059"/>
          </a:xfrm>
        </p:spPr>
      </p:pic>
      <p:pic>
        <p:nvPicPr>
          <p:cNvPr id="4" name="Picture 3">
            <a:extLst>
              <a:ext uri="{FF2B5EF4-FFF2-40B4-BE49-F238E27FC236}">
                <a16:creationId xmlns:a16="http://schemas.microsoft.com/office/drawing/2014/main" id="{59BD2716-8FF6-437C-9E6E-B153E48598C2}"/>
              </a:ext>
            </a:extLst>
          </p:cNvPr>
          <p:cNvPicPr>
            <a:picLocks noChangeAspect="1"/>
          </p:cNvPicPr>
          <p:nvPr/>
        </p:nvPicPr>
        <p:blipFill>
          <a:blip r:embed="rId3"/>
          <a:stretch>
            <a:fillRect/>
          </a:stretch>
        </p:blipFill>
        <p:spPr>
          <a:xfrm>
            <a:off x="767531" y="4653136"/>
            <a:ext cx="4162425" cy="1524000"/>
          </a:xfrm>
          <a:prstGeom prst="rect">
            <a:avLst/>
          </a:prstGeom>
        </p:spPr>
      </p:pic>
      <p:sp>
        <p:nvSpPr>
          <p:cNvPr id="6" name="TextBox 5">
            <a:extLst>
              <a:ext uri="{FF2B5EF4-FFF2-40B4-BE49-F238E27FC236}">
                <a16:creationId xmlns:a16="http://schemas.microsoft.com/office/drawing/2014/main" id="{C96DEEBA-0ADE-46EB-B689-C1B2409C124F}"/>
              </a:ext>
            </a:extLst>
          </p:cNvPr>
          <p:cNvSpPr txBox="1"/>
          <p:nvPr/>
        </p:nvSpPr>
        <p:spPr>
          <a:xfrm>
            <a:off x="415042" y="3493341"/>
            <a:ext cx="416879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User “</a:t>
            </a:r>
            <a:r>
              <a:rPr lang="en-US" dirty="0" err="1">
                <a:latin typeface="Times New Roman" panose="02020603050405020304" pitchFamily="18" charset="0"/>
                <a:cs typeface="Times New Roman" panose="02020603050405020304" pitchFamily="18" charset="0"/>
              </a:rPr>
              <a:t>mjb</a:t>
            </a:r>
            <a:r>
              <a:rPr lang="en-US" dirty="0">
                <a:latin typeface="Times New Roman" panose="02020603050405020304" pitchFamily="18" charset="0"/>
                <a:cs typeface="Times New Roman" panose="02020603050405020304" pitchFamily="18" charset="0"/>
              </a:rPr>
              <a:t>" sees the following output when executing the program: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82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709C-5AFE-4B45-946C-1AF65814D305}"/>
              </a:ext>
            </a:extLst>
          </p:cNvPr>
          <p:cNvSpPr>
            <a:spLocks noGrp="1"/>
          </p:cNvSpPr>
          <p:nvPr>
            <p:ph type="title"/>
          </p:nvPr>
        </p:nvSpPr>
        <p:spPr>
          <a:xfrm>
            <a:off x="609600" y="274638"/>
            <a:ext cx="4478288" cy="2074242"/>
          </a:xfrm>
        </p:spPr>
        <p:txBody>
          <a:bodyPr>
            <a:normAutofit fontScale="90000"/>
          </a:bodyPr>
          <a:lstStyle/>
          <a:p>
            <a:r>
              <a:rPr lang="en-US" dirty="0"/>
              <a:t>User ID of a Process: An example</a:t>
            </a:r>
            <a:endParaRPr lang="en-IN" dirty="0"/>
          </a:p>
        </p:txBody>
      </p:sp>
      <p:pic>
        <p:nvPicPr>
          <p:cNvPr id="5" name="Content Placeholder 4">
            <a:extLst>
              <a:ext uri="{FF2B5EF4-FFF2-40B4-BE49-F238E27FC236}">
                <a16:creationId xmlns:a16="http://schemas.microsoft.com/office/drawing/2014/main" id="{B3C05AA4-869C-4C65-B482-1BBD156B5659}"/>
              </a:ext>
            </a:extLst>
          </p:cNvPr>
          <p:cNvPicPr>
            <a:picLocks noGrp="1" noChangeAspect="1"/>
          </p:cNvPicPr>
          <p:nvPr>
            <p:ph idx="1"/>
          </p:nvPr>
        </p:nvPicPr>
        <p:blipFill>
          <a:blip r:embed="rId2"/>
          <a:stretch>
            <a:fillRect/>
          </a:stretch>
        </p:blipFill>
        <p:spPr>
          <a:xfrm>
            <a:off x="5231904" y="116632"/>
            <a:ext cx="6840760" cy="6506059"/>
          </a:xfrm>
        </p:spPr>
      </p:pic>
      <p:pic>
        <p:nvPicPr>
          <p:cNvPr id="4" name="Picture 3">
            <a:extLst>
              <a:ext uri="{FF2B5EF4-FFF2-40B4-BE49-F238E27FC236}">
                <a16:creationId xmlns:a16="http://schemas.microsoft.com/office/drawing/2014/main" id="{B5ED5B2E-8ADA-44B4-B2C7-40C434F97B3C}"/>
              </a:ext>
            </a:extLst>
          </p:cNvPr>
          <p:cNvPicPr>
            <a:picLocks noChangeAspect="1"/>
          </p:cNvPicPr>
          <p:nvPr/>
        </p:nvPicPr>
        <p:blipFill rotWithShape="1">
          <a:blip r:embed="rId3"/>
          <a:srcRect t="19248" r="40001"/>
          <a:stretch/>
        </p:blipFill>
        <p:spPr>
          <a:xfrm>
            <a:off x="415042" y="4581128"/>
            <a:ext cx="4320480" cy="1438342"/>
          </a:xfrm>
          <a:prstGeom prst="rect">
            <a:avLst/>
          </a:prstGeom>
        </p:spPr>
      </p:pic>
      <p:sp>
        <p:nvSpPr>
          <p:cNvPr id="9" name="TextBox 8">
            <a:extLst>
              <a:ext uri="{FF2B5EF4-FFF2-40B4-BE49-F238E27FC236}">
                <a16:creationId xmlns:a16="http://schemas.microsoft.com/office/drawing/2014/main" id="{108105B3-F230-4DD5-93D7-2DD109FFA453}"/>
              </a:ext>
            </a:extLst>
          </p:cNvPr>
          <p:cNvSpPr txBox="1"/>
          <p:nvPr/>
        </p:nvSpPr>
        <p:spPr>
          <a:xfrm>
            <a:off x="415042" y="3493341"/>
            <a:ext cx="416879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User "</a:t>
            </a:r>
            <a:r>
              <a:rPr lang="en-US" dirty="0" err="1">
                <a:latin typeface="Times New Roman" panose="02020603050405020304" pitchFamily="18" charset="0"/>
                <a:cs typeface="Times New Roman" panose="02020603050405020304" pitchFamily="18" charset="0"/>
              </a:rPr>
              <a:t>maury</a:t>
            </a:r>
            <a:r>
              <a:rPr lang="en-US" dirty="0">
                <a:latin typeface="Times New Roman" panose="02020603050405020304" pitchFamily="18" charset="0"/>
                <a:cs typeface="Times New Roman" panose="02020603050405020304" pitchFamily="18" charset="0"/>
              </a:rPr>
              <a:t>" sees the following output when executing the program: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00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BC86C-F079-4EBF-A1C2-C8AA48C7FA48}"/>
              </a:ext>
            </a:extLst>
          </p:cNvPr>
          <p:cNvSpPr>
            <a:spLocks noGrp="1"/>
          </p:cNvSpPr>
          <p:nvPr>
            <p:ph type="title"/>
          </p:nvPr>
        </p:nvSpPr>
        <p:spPr/>
        <p:txBody>
          <a:bodyPr/>
          <a:lstStyle/>
          <a:p>
            <a:r>
              <a:rPr lang="en-US" dirty="0"/>
              <a:t>User ID of a Process</a:t>
            </a:r>
            <a:endParaRPr lang="en-IN" dirty="0"/>
          </a:p>
        </p:txBody>
      </p:sp>
      <p:sp>
        <p:nvSpPr>
          <p:cNvPr id="3" name="Content Placeholder 2">
            <a:extLst>
              <a:ext uri="{FF2B5EF4-FFF2-40B4-BE49-F238E27FC236}">
                <a16:creationId xmlns:a16="http://schemas.microsoft.com/office/drawing/2014/main" id="{7C50BCFD-277D-474F-B5E5-1D41498BA820}"/>
              </a:ext>
            </a:extLst>
          </p:cNvPr>
          <p:cNvSpPr>
            <a:spLocks noGrp="1"/>
          </p:cNvSpPr>
          <p:nvPr>
            <p:ph idx="1"/>
          </p:nvPr>
        </p:nvSpPr>
        <p:spPr/>
        <p:txBody>
          <a:bodyPr/>
          <a:lstStyle/>
          <a:p>
            <a:r>
              <a:rPr lang="en-US" dirty="0"/>
              <a:t>The </a:t>
            </a:r>
            <a:r>
              <a:rPr lang="en-US" i="1" dirty="0"/>
              <a:t>login</a:t>
            </a:r>
            <a:r>
              <a:rPr lang="en-US" dirty="0"/>
              <a:t> program executed by users when logging into the system is a typical program that calls the </a:t>
            </a:r>
            <a:r>
              <a:rPr lang="en-US" dirty="0" err="1"/>
              <a:t>setuid</a:t>
            </a:r>
            <a:r>
              <a:rPr lang="en-US" dirty="0"/>
              <a:t> system call. </a:t>
            </a:r>
          </a:p>
          <a:p>
            <a:pPr lvl="1"/>
            <a:r>
              <a:rPr lang="en-US" dirty="0"/>
              <a:t>Login is </a:t>
            </a:r>
            <a:r>
              <a:rPr lang="en-US" dirty="0" err="1"/>
              <a:t>setuid</a:t>
            </a:r>
            <a:r>
              <a:rPr lang="en-US" dirty="0"/>
              <a:t> to root (</a:t>
            </a:r>
            <a:r>
              <a:rPr lang="en-US" dirty="0" err="1"/>
              <a:t>supcruser</a:t>
            </a:r>
            <a:r>
              <a:rPr lang="en-US" dirty="0"/>
              <a:t>) and therefore runs with effective user ID root. </a:t>
            </a:r>
            <a:endParaRPr lang="en-IN" dirty="0"/>
          </a:p>
        </p:txBody>
      </p:sp>
    </p:spTree>
    <p:extLst>
      <p:ext uri="{BB962C8B-B14F-4D97-AF65-F5344CB8AC3E}">
        <p14:creationId xmlns:p14="http://schemas.microsoft.com/office/powerpoint/2010/main" val="2985774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ormAutofit/>
          </a:bodyPr>
          <a:lstStyle/>
          <a:p>
            <a:r>
              <a:rPr lang="en-IN" dirty="0"/>
              <a:t>Changing the Size of a Process</a:t>
            </a:r>
          </a:p>
        </p:txBody>
      </p:sp>
      <p:sp>
        <p:nvSpPr>
          <p:cNvPr id="3" name="Content Placeholder 2"/>
          <p:cNvSpPr>
            <a:spLocks noGrp="1"/>
          </p:cNvSpPr>
          <p:nvPr>
            <p:ph idx="1"/>
          </p:nvPr>
        </p:nvSpPr>
        <p:spPr>
          <a:xfrm>
            <a:off x="609600" y="1600201"/>
            <a:ext cx="10972800" cy="4525963"/>
          </a:xfrm>
        </p:spPr>
        <p:txBody>
          <a:bodyPr>
            <a:normAutofit fontScale="92500" lnSpcReduction="10000"/>
          </a:bodyPr>
          <a:lstStyle/>
          <a:p>
            <a:r>
              <a:rPr lang="en-IN" sz="2400" dirty="0"/>
              <a:t>A process may increase or decrease the size of its data region</a:t>
            </a:r>
          </a:p>
          <a:p>
            <a:pPr marL="0" indent="0" algn="ctr">
              <a:buNone/>
            </a:pPr>
            <a:endParaRPr lang="en-IN" sz="2400" dirty="0"/>
          </a:p>
          <a:p>
            <a:pPr marL="0" indent="0" algn="ctr">
              <a:buNone/>
            </a:pPr>
            <a:r>
              <a:rPr lang="en-IN" sz="2400" b="1" i="1" dirty="0"/>
              <a:t>int </a:t>
            </a:r>
            <a:r>
              <a:rPr lang="en-IN" sz="2400" b="1" i="1" dirty="0" err="1"/>
              <a:t>brk</a:t>
            </a:r>
            <a:r>
              <a:rPr lang="en-IN" sz="2400" b="1" i="1" dirty="0"/>
              <a:t>(</a:t>
            </a:r>
            <a:r>
              <a:rPr lang="en-IN" sz="2400" b="1" i="1" dirty="0" err="1"/>
              <a:t>endds</a:t>
            </a:r>
            <a:r>
              <a:rPr lang="en-IN" sz="2400" b="1" i="1" dirty="0"/>
              <a:t>)</a:t>
            </a:r>
          </a:p>
          <a:p>
            <a:pPr marL="0" indent="0" algn="ctr">
              <a:buNone/>
            </a:pPr>
            <a:endParaRPr lang="en-IN" sz="2400" dirty="0"/>
          </a:p>
          <a:p>
            <a:pPr marL="354013" indent="0">
              <a:buNone/>
            </a:pPr>
            <a:r>
              <a:rPr lang="en-IN" sz="2400" dirty="0"/>
              <a:t>The </a:t>
            </a:r>
            <a:r>
              <a:rPr lang="en-IN" sz="2400" i="1" dirty="0" err="1"/>
              <a:t>endds</a:t>
            </a:r>
            <a:r>
              <a:rPr lang="en-IN" sz="2400" dirty="0"/>
              <a:t> becomes the value of the highest virtual address of the data region of the process (called its break value).</a:t>
            </a:r>
          </a:p>
          <a:p>
            <a:pPr marL="0" indent="0" algn="ctr">
              <a:buNone/>
            </a:pPr>
            <a:endParaRPr lang="en-IN" sz="2400" dirty="0"/>
          </a:p>
          <a:p>
            <a:pPr marL="0" indent="0" algn="ctr">
              <a:buNone/>
            </a:pPr>
            <a:r>
              <a:rPr lang="en-IN" sz="2400" b="1" i="1" dirty="0"/>
              <a:t>void *</a:t>
            </a:r>
            <a:r>
              <a:rPr lang="en-IN" sz="2400" b="1" i="1" dirty="0" err="1"/>
              <a:t>sbrk</a:t>
            </a:r>
            <a:r>
              <a:rPr lang="en-IN" sz="2400" b="1" i="1" dirty="0"/>
              <a:t>(int increment)</a:t>
            </a:r>
          </a:p>
          <a:p>
            <a:pPr marL="0" indent="0">
              <a:buNone/>
            </a:pPr>
            <a:endParaRPr lang="en-IN" sz="2400" dirty="0"/>
          </a:p>
          <a:p>
            <a:pPr marL="354013" indent="0">
              <a:buNone/>
            </a:pPr>
            <a:r>
              <a:rPr lang="en-IN" sz="2400" dirty="0"/>
              <a:t>Where </a:t>
            </a:r>
            <a:r>
              <a:rPr lang="en-IN" sz="2400" i="1" dirty="0"/>
              <a:t>increment </a:t>
            </a:r>
            <a:r>
              <a:rPr lang="en-IN" sz="2400" dirty="0"/>
              <a:t>changes the current break value by the specified number of bytes. </a:t>
            </a:r>
          </a:p>
          <a:p>
            <a:r>
              <a:rPr lang="en-IN" sz="2400" dirty="0"/>
              <a:t>If the data space of the process increases as a result of the call, the newly allocated data space is virtually contiguous to the old data space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ormAutofit/>
          </a:bodyPr>
          <a:lstStyle/>
          <a:p>
            <a:r>
              <a:rPr lang="en-IN" dirty="0"/>
              <a:t>Changing the Size of a Process</a:t>
            </a:r>
          </a:p>
        </p:txBody>
      </p:sp>
      <p:sp>
        <p:nvSpPr>
          <p:cNvPr id="3" name="Content Placeholder 2"/>
          <p:cNvSpPr>
            <a:spLocks noGrp="1"/>
          </p:cNvSpPr>
          <p:nvPr>
            <p:ph idx="1"/>
          </p:nvPr>
        </p:nvSpPr>
        <p:spPr>
          <a:xfrm>
            <a:off x="609600" y="1600201"/>
            <a:ext cx="10972800" cy="4525963"/>
          </a:xfrm>
        </p:spPr>
        <p:txBody>
          <a:bodyPr>
            <a:normAutofit lnSpcReduction="10000"/>
          </a:bodyPr>
          <a:lstStyle/>
          <a:p>
            <a:pPr algn="just"/>
            <a:r>
              <a:rPr lang="en-IN" sz="2800" dirty="0"/>
              <a:t>Return value</a:t>
            </a:r>
          </a:p>
          <a:p>
            <a:pPr lvl="1" algn="just"/>
            <a:r>
              <a:rPr lang="en-IN" sz="2400" dirty="0"/>
              <a:t>on success, </a:t>
            </a:r>
            <a:r>
              <a:rPr lang="en-IN" sz="2400" dirty="0" err="1"/>
              <a:t>brk</a:t>
            </a:r>
            <a:r>
              <a:rPr lang="en-IN" sz="2400" dirty="0"/>
              <a:t>() returns zero, </a:t>
            </a:r>
          </a:p>
          <a:p>
            <a:pPr lvl="1" algn="just"/>
            <a:r>
              <a:rPr lang="en-IN" sz="2400" dirty="0"/>
              <a:t>in case of error, -1 is returned</a:t>
            </a:r>
          </a:p>
          <a:p>
            <a:pPr algn="just"/>
            <a:r>
              <a:rPr lang="en-IN" sz="2800" dirty="0"/>
              <a:t>The kernel checks that the new process size is less than the system maximum and that the new data region does not overlap previously assigned virtual address space.</a:t>
            </a:r>
          </a:p>
          <a:p>
            <a:pPr algn="just"/>
            <a:r>
              <a:rPr lang="en-IN" sz="2800" dirty="0"/>
              <a:t>If all checks pass, the kernel invokes </a:t>
            </a:r>
            <a:r>
              <a:rPr lang="en-IN" sz="2800" i="1" dirty="0" err="1"/>
              <a:t>growreg</a:t>
            </a:r>
            <a:r>
              <a:rPr lang="en-IN" sz="2800" dirty="0"/>
              <a:t> to allocate auxiliary memory for the data region and increments the process size field.</a:t>
            </a:r>
          </a:p>
          <a:p>
            <a:pPr algn="just"/>
            <a:r>
              <a:rPr lang="en-IN" sz="2800" dirty="0"/>
              <a:t>If there is no room in memory, it swaps the process out to get the new space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7E61-A81C-4236-A012-423EDB9DB434}"/>
              </a:ext>
            </a:extLst>
          </p:cNvPr>
          <p:cNvSpPr>
            <a:spLocks noGrp="1"/>
          </p:cNvSpPr>
          <p:nvPr>
            <p:ph type="title"/>
          </p:nvPr>
        </p:nvSpPr>
        <p:spPr/>
        <p:txBody>
          <a:bodyPr/>
          <a:lstStyle/>
          <a:p>
            <a:r>
              <a:rPr lang="en-IN" dirty="0"/>
              <a:t>Changing the Size of a Process</a:t>
            </a:r>
          </a:p>
        </p:txBody>
      </p:sp>
      <p:pic>
        <p:nvPicPr>
          <p:cNvPr id="5" name="Content Placeholder 4">
            <a:extLst>
              <a:ext uri="{FF2B5EF4-FFF2-40B4-BE49-F238E27FC236}">
                <a16:creationId xmlns:a16="http://schemas.microsoft.com/office/drawing/2014/main" id="{CD0A34FE-94AD-4AA1-8B97-4A7643956398}"/>
              </a:ext>
            </a:extLst>
          </p:cNvPr>
          <p:cNvPicPr>
            <a:picLocks noGrp="1" noChangeAspect="1"/>
          </p:cNvPicPr>
          <p:nvPr>
            <p:ph idx="1"/>
          </p:nvPr>
        </p:nvPicPr>
        <p:blipFill>
          <a:blip r:embed="rId2"/>
          <a:stretch>
            <a:fillRect/>
          </a:stretch>
        </p:blipFill>
        <p:spPr>
          <a:xfrm>
            <a:off x="2135560" y="1556792"/>
            <a:ext cx="4819134" cy="4897335"/>
          </a:xfrm>
        </p:spPr>
      </p:pic>
      <p:sp>
        <p:nvSpPr>
          <p:cNvPr id="7" name="TextBox 6">
            <a:extLst>
              <a:ext uri="{FF2B5EF4-FFF2-40B4-BE49-F238E27FC236}">
                <a16:creationId xmlns:a16="http://schemas.microsoft.com/office/drawing/2014/main" id="{61E8467E-900D-42D7-9216-8B296AC4C40E}"/>
              </a:ext>
            </a:extLst>
          </p:cNvPr>
          <p:cNvSpPr txBox="1"/>
          <p:nvPr/>
        </p:nvSpPr>
        <p:spPr>
          <a:xfrm>
            <a:off x="7372866" y="5957705"/>
            <a:ext cx="4819134"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Source: The Design of the UNIX Operating System, by Maurice J. Bach</a:t>
            </a:r>
          </a:p>
        </p:txBody>
      </p:sp>
    </p:spTree>
    <p:extLst>
      <p:ext uri="{BB962C8B-B14F-4D97-AF65-F5344CB8AC3E}">
        <p14:creationId xmlns:p14="http://schemas.microsoft.com/office/powerpoint/2010/main" val="7904407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4CCEFA-107D-431C-9DFB-EF1BC802DAA4}"/>
              </a:ext>
            </a:extLst>
          </p:cNvPr>
          <p:cNvSpPr>
            <a:spLocks noGrp="1"/>
          </p:cNvSpPr>
          <p:nvPr>
            <p:ph type="title"/>
          </p:nvPr>
        </p:nvSpPr>
        <p:spPr>
          <a:xfrm>
            <a:off x="263352" y="836712"/>
            <a:ext cx="4752528" cy="1143000"/>
          </a:xfrm>
        </p:spPr>
        <p:txBody>
          <a:bodyPr>
            <a:normAutofit fontScale="90000"/>
          </a:bodyPr>
          <a:lstStyle/>
          <a:p>
            <a:r>
              <a:rPr lang="en-IN" dirty="0"/>
              <a:t>Changing the Size of a Process: Example</a:t>
            </a:r>
          </a:p>
        </p:txBody>
      </p:sp>
      <p:pic>
        <p:nvPicPr>
          <p:cNvPr id="5" name="Content Placeholder 4">
            <a:extLst>
              <a:ext uri="{FF2B5EF4-FFF2-40B4-BE49-F238E27FC236}">
                <a16:creationId xmlns:a16="http://schemas.microsoft.com/office/drawing/2014/main" id="{02DD9E6B-8897-4D69-B9E0-E1AF12C64E4A}"/>
              </a:ext>
            </a:extLst>
          </p:cNvPr>
          <p:cNvPicPr>
            <a:picLocks noGrp="1" noChangeAspect="1"/>
          </p:cNvPicPr>
          <p:nvPr>
            <p:ph idx="4294967295"/>
          </p:nvPr>
        </p:nvPicPr>
        <p:blipFill>
          <a:blip r:embed="rId2"/>
          <a:stretch>
            <a:fillRect/>
          </a:stretch>
        </p:blipFill>
        <p:spPr>
          <a:xfrm>
            <a:off x="5245696" y="264532"/>
            <a:ext cx="6912768" cy="6328935"/>
          </a:xfrm>
        </p:spPr>
      </p:pic>
    </p:spTree>
    <p:extLst>
      <p:ext uri="{BB962C8B-B14F-4D97-AF65-F5344CB8AC3E}">
        <p14:creationId xmlns:p14="http://schemas.microsoft.com/office/powerpoint/2010/main" val="32851004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25A7-3BEA-44CA-88BB-9AE5E725E818}"/>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BF4403DB-D6F1-4E36-8BC8-32BFBA5A717C}"/>
              </a:ext>
            </a:extLst>
          </p:cNvPr>
          <p:cNvSpPr>
            <a:spLocks noGrp="1"/>
          </p:cNvSpPr>
          <p:nvPr>
            <p:ph idx="1"/>
          </p:nvPr>
        </p:nvSpPr>
        <p:spPr/>
        <p:txBody>
          <a:bodyPr/>
          <a:lstStyle/>
          <a:p>
            <a:r>
              <a:rPr lang="en-US" dirty="0"/>
              <a:t>The Design of the UNIX Operating System, by Maurice J. Bach</a:t>
            </a:r>
            <a:endParaRPr lang="en-IN" dirty="0"/>
          </a:p>
        </p:txBody>
      </p:sp>
    </p:spTree>
    <p:extLst>
      <p:ext uri="{BB962C8B-B14F-4D97-AF65-F5344CB8AC3E}">
        <p14:creationId xmlns:p14="http://schemas.microsoft.com/office/powerpoint/2010/main" val="262326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D582-9EFD-4772-952E-7C1E5914DA59}"/>
              </a:ext>
            </a:extLst>
          </p:cNvPr>
          <p:cNvSpPr>
            <a:spLocks noGrp="1"/>
          </p:cNvSpPr>
          <p:nvPr>
            <p:ph type="title"/>
          </p:nvPr>
        </p:nvSpPr>
        <p:spPr/>
        <p:txBody>
          <a:bodyPr/>
          <a:lstStyle/>
          <a:p>
            <a:r>
              <a:rPr lang="en-US" dirty="0"/>
              <a:t>u area</a:t>
            </a:r>
            <a:endParaRPr lang="en-IN" dirty="0"/>
          </a:p>
        </p:txBody>
      </p:sp>
      <p:sp>
        <p:nvSpPr>
          <p:cNvPr id="3" name="Content Placeholder 2">
            <a:extLst>
              <a:ext uri="{FF2B5EF4-FFF2-40B4-BE49-F238E27FC236}">
                <a16:creationId xmlns:a16="http://schemas.microsoft.com/office/drawing/2014/main" id="{05986D3E-2023-41A0-8DF0-F2AC0436B3DB}"/>
              </a:ext>
            </a:extLst>
          </p:cNvPr>
          <p:cNvSpPr>
            <a:spLocks noGrp="1"/>
          </p:cNvSpPr>
          <p:nvPr>
            <p:ph idx="1"/>
          </p:nvPr>
        </p:nvSpPr>
        <p:spPr/>
        <p:txBody>
          <a:bodyPr>
            <a:normAutofit fontScale="92500" lnSpcReduction="10000"/>
          </a:bodyPr>
          <a:lstStyle/>
          <a:p>
            <a:pPr algn="just"/>
            <a:r>
              <a:rPr lang="en-US" sz="2000" dirty="0"/>
              <a:t>A pointer to the process table identifies the entry that corresponds to the u area.</a:t>
            </a:r>
          </a:p>
          <a:p>
            <a:pPr algn="just"/>
            <a:r>
              <a:rPr lang="en-US" sz="2000" dirty="0"/>
              <a:t>The real and effective user IDs determine various privileges allowed the process, such as file access rights </a:t>
            </a:r>
          </a:p>
          <a:p>
            <a:pPr algn="just"/>
            <a:r>
              <a:rPr lang="en-US" sz="2000" dirty="0"/>
              <a:t>Timer fields record the time the process (and its descendants) spent executing in user mode and in kernel mode.</a:t>
            </a:r>
          </a:p>
          <a:p>
            <a:pPr algn="just"/>
            <a:r>
              <a:rPr lang="en-US" sz="2000" dirty="0"/>
              <a:t>An array indicates how the process wishes to react to signals.</a:t>
            </a:r>
          </a:p>
          <a:p>
            <a:pPr algn="just"/>
            <a:r>
              <a:rPr lang="en-US" sz="2000" dirty="0"/>
              <a:t>The control terminal field identifies the "login terminal" associated with the process, if one exists.</a:t>
            </a:r>
          </a:p>
          <a:p>
            <a:pPr algn="just"/>
            <a:r>
              <a:rPr lang="en-US" sz="2000" dirty="0"/>
              <a:t>An error field records errors encountered during a system call.</a:t>
            </a:r>
          </a:p>
          <a:p>
            <a:pPr algn="just"/>
            <a:r>
              <a:rPr lang="en-US" sz="2000" dirty="0"/>
              <a:t>A return value field contains the result of system calls.</a:t>
            </a:r>
          </a:p>
          <a:p>
            <a:pPr algn="just"/>
            <a:r>
              <a:rPr lang="en-US" sz="2000" dirty="0"/>
              <a:t>I/O parameters describe the amount of data to transfer, the address of the source (or target) data array in user space, file offsets for I/0, and so on.</a:t>
            </a:r>
          </a:p>
          <a:p>
            <a:pPr algn="just"/>
            <a:r>
              <a:rPr lang="en-US" sz="2000" dirty="0"/>
              <a:t>The current directory and current root describe the file system environment of the process.</a:t>
            </a:r>
          </a:p>
          <a:p>
            <a:pPr algn="just"/>
            <a:r>
              <a:rPr lang="en-US" sz="2000" dirty="0"/>
              <a:t>The user file descriptor table records the files the process has open</a:t>
            </a:r>
          </a:p>
          <a:p>
            <a:pPr algn="just"/>
            <a:r>
              <a:rPr lang="en-US" sz="2000" dirty="0"/>
              <a:t>Limit fields restrict the size of a process and the size of a file it can write .</a:t>
            </a:r>
          </a:p>
          <a:p>
            <a:pPr algn="just"/>
            <a:r>
              <a:rPr lang="en-US" sz="2000" dirty="0"/>
              <a:t>A permission modes field masks mode settings on files the process creates.</a:t>
            </a:r>
            <a:endParaRPr lang="en-IN" sz="2000" dirty="0"/>
          </a:p>
        </p:txBody>
      </p:sp>
    </p:spTree>
    <p:extLst>
      <p:ext uri="{BB962C8B-B14F-4D97-AF65-F5344CB8AC3E}">
        <p14:creationId xmlns:p14="http://schemas.microsoft.com/office/powerpoint/2010/main" val="288296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290B-EDD8-48A3-BC91-822981FACACD}"/>
              </a:ext>
            </a:extLst>
          </p:cNvPr>
          <p:cNvSpPr>
            <a:spLocks noGrp="1"/>
          </p:cNvSpPr>
          <p:nvPr>
            <p:ph type="title"/>
          </p:nvPr>
        </p:nvSpPr>
        <p:spPr/>
        <p:txBody>
          <a:bodyPr/>
          <a:lstStyle/>
          <a:p>
            <a:r>
              <a:rPr lang="en-US" dirty="0"/>
              <a:t>Data structure for Process</a:t>
            </a:r>
            <a:endParaRPr lang="en-IN" dirty="0"/>
          </a:p>
        </p:txBody>
      </p:sp>
      <p:pic>
        <p:nvPicPr>
          <p:cNvPr id="5" name="Content Placeholder 4">
            <a:extLst>
              <a:ext uri="{FF2B5EF4-FFF2-40B4-BE49-F238E27FC236}">
                <a16:creationId xmlns:a16="http://schemas.microsoft.com/office/drawing/2014/main" id="{CBF456BB-8BBF-47EB-A682-65FDA1B9A9FB}"/>
              </a:ext>
            </a:extLst>
          </p:cNvPr>
          <p:cNvPicPr>
            <a:picLocks noGrp="1" noChangeAspect="1"/>
          </p:cNvPicPr>
          <p:nvPr>
            <p:ph idx="1"/>
          </p:nvPr>
        </p:nvPicPr>
        <p:blipFill>
          <a:blip r:embed="rId2"/>
          <a:stretch>
            <a:fillRect/>
          </a:stretch>
        </p:blipFill>
        <p:spPr>
          <a:xfrm>
            <a:off x="2423592" y="1600201"/>
            <a:ext cx="7560840" cy="5092017"/>
          </a:xfrm>
        </p:spPr>
      </p:pic>
      <p:sp>
        <p:nvSpPr>
          <p:cNvPr id="4" name="TextBox 3">
            <a:extLst>
              <a:ext uri="{FF2B5EF4-FFF2-40B4-BE49-F238E27FC236}">
                <a16:creationId xmlns:a16="http://schemas.microsoft.com/office/drawing/2014/main" id="{04DF218C-A9D9-4190-9C2C-59D5E8C0EEC4}"/>
              </a:ext>
            </a:extLst>
          </p:cNvPr>
          <p:cNvSpPr txBox="1"/>
          <p:nvPr/>
        </p:nvSpPr>
        <p:spPr>
          <a:xfrm>
            <a:off x="29576" y="6076148"/>
            <a:ext cx="3840088"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Source: The Design of the UNIX Operating System, by Maurice J. Bach</a:t>
            </a:r>
          </a:p>
        </p:txBody>
      </p:sp>
    </p:spTree>
    <p:extLst>
      <p:ext uri="{BB962C8B-B14F-4D97-AF65-F5344CB8AC3E}">
        <p14:creationId xmlns:p14="http://schemas.microsoft.com/office/powerpoint/2010/main" val="353723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4BE0-95A0-4126-9E6B-A3B466292C20}"/>
              </a:ext>
            </a:extLst>
          </p:cNvPr>
          <p:cNvSpPr>
            <a:spLocks noGrp="1"/>
          </p:cNvSpPr>
          <p:nvPr>
            <p:ph type="title"/>
          </p:nvPr>
        </p:nvSpPr>
        <p:spPr/>
        <p:txBody>
          <a:bodyPr/>
          <a:lstStyle/>
          <a:p>
            <a:r>
              <a:rPr lang="en-US" dirty="0"/>
              <a:t>Process Context</a:t>
            </a:r>
            <a:endParaRPr lang="en-IN" dirty="0"/>
          </a:p>
        </p:txBody>
      </p:sp>
      <p:sp>
        <p:nvSpPr>
          <p:cNvPr id="3" name="Content Placeholder 2">
            <a:extLst>
              <a:ext uri="{FF2B5EF4-FFF2-40B4-BE49-F238E27FC236}">
                <a16:creationId xmlns:a16="http://schemas.microsoft.com/office/drawing/2014/main" id="{E3FF7682-F7C1-423A-9993-60F2638EABB8}"/>
              </a:ext>
            </a:extLst>
          </p:cNvPr>
          <p:cNvSpPr>
            <a:spLocks noGrp="1"/>
          </p:cNvSpPr>
          <p:nvPr>
            <p:ph idx="1"/>
          </p:nvPr>
        </p:nvSpPr>
        <p:spPr/>
        <p:txBody>
          <a:bodyPr/>
          <a:lstStyle/>
          <a:p>
            <a:r>
              <a:rPr lang="en-US" dirty="0"/>
              <a:t>Consists of the </a:t>
            </a:r>
          </a:p>
          <a:p>
            <a:pPr lvl="1"/>
            <a:r>
              <a:rPr lang="en-US" dirty="0"/>
              <a:t>Contents of its (user) address space and </a:t>
            </a:r>
          </a:p>
          <a:p>
            <a:pPr lvl="1"/>
            <a:r>
              <a:rPr lang="en-US" dirty="0"/>
              <a:t>The contents of hardware registers and </a:t>
            </a:r>
          </a:p>
          <a:p>
            <a:pPr lvl="1"/>
            <a:r>
              <a:rPr lang="en-US" dirty="0"/>
              <a:t>Kernel data structures that relate to the process.</a:t>
            </a:r>
          </a:p>
          <a:p>
            <a:r>
              <a:rPr lang="en-US" dirty="0"/>
              <a:t>The author defines context of a process as union of:</a:t>
            </a:r>
          </a:p>
          <a:p>
            <a:pPr lvl="1"/>
            <a:r>
              <a:rPr lang="en-US" dirty="0"/>
              <a:t>User-level context</a:t>
            </a:r>
          </a:p>
          <a:p>
            <a:pPr lvl="1"/>
            <a:r>
              <a:rPr lang="en-US" dirty="0"/>
              <a:t>Register context</a:t>
            </a:r>
          </a:p>
          <a:p>
            <a:pPr lvl="1"/>
            <a:r>
              <a:rPr lang="en-US" dirty="0"/>
              <a:t>System-level context</a:t>
            </a:r>
            <a:endParaRPr lang="en-IN" dirty="0"/>
          </a:p>
        </p:txBody>
      </p:sp>
    </p:spTree>
    <p:extLst>
      <p:ext uri="{BB962C8B-B14F-4D97-AF65-F5344CB8AC3E}">
        <p14:creationId xmlns:p14="http://schemas.microsoft.com/office/powerpoint/2010/main" val="1842008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F8D95-83B9-45BA-981A-67F44A84DF69}"/>
              </a:ext>
            </a:extLst>
          </p:cNvPr>
          <p:cNvSpPr>
            <a:spLocks noGrp="1"/>
          </p:cNvSpPr>
          <p:nvPr>
            <p:ph type="title"/>
          </p:nvPr>
        </p:nvSpPr>
        <p:spPr/>
        <p:txBody>
          <a:bodyPr/>
          <a:lstStyle/>
          <a:p>
            <a:r>
              <a:rPr lang="en-US" dirty="0"/>
              <a:t>Process Context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DB022486-E750-4C19-8C5B-21F5D9384C47}"/>
              </a:ext>
            </a:extLst>
          </p:cNvPr>
          <p:cNvSpPr>
            <a:spLocks noGrp="1"/>
          </p:cNvSpPr>
          <p:nvPr>
            <p:ph idx="1"/>
          </p:nvPr>
        </p:nvSpPr>
        <p:spPr/>
        <p:txBody>
          <a:bodyPr/>
          <a:lstStyle/>
          <a:p>
            <a:pPr algn="just"/>
            <a:r>
              <a:rPr lang="en-US" dirty="0"/>
              <a:t>The user-level context consists of </a:t>
            </a:r>
          </a:p>
          <a:p>
            <a:pPr lvl="1" algn="just"/>
            <a:r>
              <a:rPr lang="en-US" dirty="0"/>
              <a:t>The process text, data, user stack, and shared memory that occupy the virtual address space of the process. </a:t>
            </a:r>
          </a:p>
          <a:p>
            <a:pPr lvl="1" algn="just"/>
            <a:r>
              <a:rPr lang="en-US" dirty="0"/>
              <a:t>Parts of the virtual address space of a process that periodically do not reside in main memory because of swapping or paging.</a:t>
            </a:r>
            <a:endParaRPr lang="en-IN" dirty="0"/>
          </a:p>
        </p:txBody>
      </p:sp>
    </p:spTree>
    <p:extLst>
      <p:ext uri="{BB962C8B-B14F-4D97-AF65-F5344CB8AC3E}">
        <p14:creationId xmlns:p14="http://schemas.microsoft.com/office/powerpoint/2010/main" val="3379885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16453</TotalTime>
  <Words>3994</Words>
  <Application>Microsoft Office PowerPoint</Application>
  <PresentationFormat>Widescreen</PresentationFormat>
  <Paragraphs>302</Paragraphs>
  <Slides>59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59</vt:i4>
      </vt:variant>
    </vt:vector>
  </HeadingPairs>
  <TitlesOfParts>
    <vt:vector size="62" baseType="lpstr">
      <vt:lpstr>Arial</vt:lpstr>
      <vt:lpstr>Times New Roman</vt:lpstr>
      <vt:lpstr>Office Theme</vt:lpstr>
      <vt:lpstr>Process Control (Process state, Process Creation, Termination, Wait, Invoking other Programs and changing size of the process)</vt:lpstr>
      <vt:lpstr>PowerPoint Presentation</vt:lpstr>
      <vt:lpstr>Process States and Transitions</vt:lpstr>
      <vt:lpstr>Process states (contd…) </vt:lpstr>
      <vt:lpstr>Process table entry</vt:lpstr>
      <vt:lpstr>u area</vt:lpstr>
      <vt:lpstr>Data structure for Process</vt:lpstr>
      <vt:lpstr>Process Context</vt:lpstr>
      <vt:lpstr>Process Context (contd…)</vt:lpstr>
      <vt:lpstr>Process Context (contd…)</vt:lpstr>
      <vt:lpstr>Process Context (contd…)</vt:lpstr>
      <vt:lpstr>Process Context (contd…)</vt:lpstr>
      <vt:lpstr>Process Context (contd…)</vt:lpstr>
      <vt:lpstr>Process Context (contd…)</vt:lpstr>
      <vt:lpstr>Process Context (contd…)</vt:lpstr>
      <vt:lpstr>Process Creation: fork()</vt:lpstr>
      <vt:lpstr>Process Creation : fork() (contd…)</vt:lpstr>
      <vt:lpstr>Example: fork()</vt:lpstr>
      <vt:lpstr>PowerPoint Presentation</vt:lpstr>
      <vt:lpstr>Process Creation (contd…)</vt:lpstr>
      <vt:lpstr>Example: fork </vt:lpstr>
      <vt:lpstr>Process Termination</vt:lpstr>
      <vt:lpstr>Process Termination</vt:lpstr>
      <vt:lpstr>Process Termination</vt:lpstr>
      <vt:lpstr>Awaiting Process Termination</vt:lpstr>
      <vt:lpstr>Awaiting Process Termination</vt:lpstr>
      <vt:lpstr>Awaiting Process Termination</vt:lpstr>
      <vt:lpstr>Wait: Example (1)</vt:lpstr>
      <vt:lpstr>Wait: Example (2)</vt:lpstr>
      <vt:lpstr>Invoking other Programs</vt:lpstr>
      <vt:lpstr>Invoking other Programs</vt:lpstr>
      <vt:lpstr>Invoking other Programs</vt:lpstr>
      <vt:lpstr>Invoking Other Programs</vt:lpstr>
      <vt:lpstr>Invoking other Programs</vt:lpstr>
      <vt:lpstr>Invoking other Programs</vt:lpstr>
      <vt:lpstr>Invoking other Programs</vt:lpstr>
      <vt:lpstr>Invoking other Programs</vt:lpstr>
      <vt:lpstr>Invoking other Programs</vt:lpstr>
      <vt:lpstr>Invoking Other Programs</vt:lpstr>
      <vt:lpstr>Use of Exec</vt:lpstr>
      <vt:lpstr>Use of Exec</vt:lpstr>
      <vt:lpstr>Use of Exec</vt:lpstr>
      <vt:lpstr>Use of Exec</vt:lpstr>
      <vt:lpstr>Use of Exec</vt:lpstr>
      <vt:lpstr>Advantages of separate regions  for text and data</vt:lpstr>
      <vt:lpstr>Advantages of separate regions  for text and data</vt:lpstr>
      <vt:lpstr>Advantages of separate regions  for text and data: Example</vt:lpstr>
      <vt:lpstr>User ID of a Process</vt:lpstr>
      <vt:lpstr>User ID of a Process</vt:lpstr>
      <vt:lpstr>User ID of a Process</vt:lpstr>
      <vt:lpstr>User ID of a Process: An example</vt:lpstr>
      <vt:lpstr>User ID of a Process: An example</vt:lpstr>
      <vt:lpstr>User ID of a Process: An example</vt:lpstr>
      <vt:lpstr>User ID of a Process</vt:lpstr>
      <vt:lpstr>Changing the Size of a Process</vt:lpstr>
      <vt:lpstr>Changing the Size of a Process</vt:lpstr>
      <vt:lpstr>Changing the Size of a Process</vt:lpstr>
      <vt:lpstr>Changing the Size of a Process: Example</vt:lpstr>
      <vt:lpstr>Reference</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dc:title>
  <dc:creator>hp</dc:creator>
  <cp:lastModifiedBy>Bharti Rana</cp:lastModifiedBy>
  <cp:revision>207</cp:revision>
  <dcterms:created xsi:type="dcterms:W3CDTF">2021-01-05T16:18:49Z</dcterms:created>
  <dcterms:modified xsi:type="dcterms:W3CDTF">2023-03-16T07:15:50Z</dcterms:modified>
</cp:coreProperties>
</file>