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66" r:id="rId4"/>
    <p:sldId id="267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6354460/forking-vs-thread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B3-9D9F-4536-A6B2-B270E195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FDE3-D932-403D-99A8-08634410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4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Thread Termination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thread can simply return from the start routine. The return value is the thread’s exit code.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thread can be canceled by another thread in the same process.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thread can call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pthread_exit</a:t>
            </a:r>
            <a:br>
              <a:rPr lang="en-US" dirty="0"/>
            </a:br>
            <a:endParaRPr lang="en-IN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IN" i="1" dirty="0"/>
          </a:p>
          <a:p>
            <a:pPr marL="0" indent="0" algn="ctr">
              <a:buNone/>
            </a:pPr>
            <a:endParaRPr lang="en-IN" i="1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i="1" dirty="0" err="1"/>
              <a:t>rval_ptr</a:t>
            </a:r>
            <a:r>
              <a:rPr lang="en-IN" i="1" dirty="0"/>
              <a:t> </a:t>
            </a:r>
            <a:r>
              <a:rPr lang="en-IN" dirty="0"/>
              <a:t>argument is a </a:t>
            </a:r>
            <a:r>
              <a:rPr lang="en-IN" dirty="0" err="1"/>
              <a:t>typeless</a:t>
            </a:r>
            <a:r>
              <a:rPr lang="en-IN" dirty="0"/>
              <a:t> pointer, similar to the single argument passed to the start routine.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BED2F-A3DE-4920-D7C3-75C04B7D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429000"/>
            <a:ext cx="105632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sz="1800" dirty="0">
                <a:solidFill>
                  <a:srgbClr val="000000"/>
                </a:solidFill>
                <a:latin typeface="Palatino-Roman"/>
              </a:rPr>
              <a:t>The calling thread will block until the specified thread calls </a:t>
            </a:r>
            <a:r>
              <a:rPr lang="en-IN" sz="1800" dirty="0" err="1">
                <a:solidFill>
                  <a:srgbClr val="000000"/>
                </a:solidFill>
                <a:latin typeface="Palatino-Roman"/>
              </a:rPr>
              <a:t>pthread_exit</a:t>
            </a:r>
            <a:r>
              <a:rPr lang="en-IN" sz="1800" dirty="0">
                <a:solidFill>
                  <a:srgbClr val="000000"/>
                </a:solidFill>
                <a:latin typeface="Palatino-Roman"/>
              </a:rPr>
              <a:t>, returns from its start routine.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By default, a thread’s termination status is retained until we call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pthread_join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for that thread. A thread’s underlying storage can be reclaimed immediately 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termination if the thread has been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detached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. After a thread is detached, we can’t use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pthread_join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function to wait for its termination status, because calling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pthread_join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for a detached thread results in undefined behavior. We can detach 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thread by calling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pthread_detach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170A0-92D0-32A7-E354-C75803DB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1" y="1945723"/>
            <a:ext cx="1052512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09A45-603E-A0E6-C98D-0BF65E698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5537"/>
            <a:ext cx="10515600" cy="23315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613411-EACB-46A8-B09F-54768628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0"/>
            <a:ext cx="808792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85A25-E00C-43CA-8F60-15DE1A60EE71}"/>
              </a:ext>
            </a:extLst>
          </p:cNvPr>
          <p:cNvSpPr txBox="1"/>
          <p:nvPr/>
        </p:nvSpPr>
        <p:spPr>
          <a:xfrm>
            <a:off x="9014691" y="6142182"/>
            <a:ext cx="155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175262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97E3D-F233-41FC-BC91-A37316A4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8114"/>
            <a:ext cx="10820400" cy="477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51338-52E5-430B-883D-8D4803F26EC6}"/>
              </a:ext>
            </a:extLst>
          </p:cNvPr>
          <p:cNvSpPr txBox="1"/>
          <p:nvPr/>
        </p:nvSpPr>
        <p:spPr>
          <a:xfrm>
            <a:off x="1958108" y="6055220"/>
            <a:ext cx="56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Problem: Value of </a:t>
            </a:r>
            <a:r>
              <a:rPr lang="en-IN" dirty="0" err="1">
                <a:solidFill>
                  <a:srgbClr val="C00000"/>
                </a:solidFill>
              </a:rPr>
              <a:t>cnt</a:t>
            </a:r>
            <a:r>
              <a:rPr lang="en-IN" dirty="0">
                <a:solidFill>
                  <a:srgbClr val="C00000"/>
                </a:solidFill>
              </a:rPr>
              <a:t> may not be equal to 2*NITER</a:t>
            </a:r>
          </a:p>
        </p:txBody>
      </p:sp>
    </p:spTree>
    <p:extLst>
      <p:ext uri="{BB962C8B-B14F-4D97-AF65-F5344CB8AC3E}">
        <p14:creationId xmlns:p14="http://schemas.microsoft.com/office/powerpoint/2010/main" val="868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FC11E-49EE-43A1-8E21-D660C70F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1" y="0"/>
            <a:ext cx="8141918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FAAE65-C349-42EC-B869-5D9DF93A5237}"/>
              </a:ext>
            </a:extLst>
          </p:cNvPr>
          <p:cNvSpPr/>
          <p:nvPr/>
        </p:nvSpPr>
        <p:spPr>
          <a:xfrm>
            <a:off x="2493818" y="2290618"/>
            <a:ext cx="2170546" cy="36021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9365CE-FC47-416B-82F6-E3C82A179A16}"/>
              </a:ext>
            </a:extLst>
          </p:cNvPr>
          <p:cNvSpPr/>
          <p:nvPr/>
        </p:nvSpPr>
        <p:spPr>
          <a:xfrm>
            <a:off x="2493818" y="4027056"/>
            <a:ext cx="2170546" cy="36021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F2AA-6B83-4DE4-A0CD-5ED1936F854E}"/>
              </a:ext>
            </a:extLst>
          </p:cNvPr>
          <p:cNvSpPr txBox="1"/>
          <p:nvPr/>
        </p:nvSpPr>
        <p:spPr>
          <a:xfrm>
            <a:off x="9014691" y="6142182"/>
            <a:ext cx="155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Continued…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47960-53CC-4EC8-A94F-1F8EC7A1BE0A}"/>
              </a:ext>
            </a:extLst>
          </p:cNvPr>
          <p:cNvSpPr txBox="1"/>
          <p:nvPr/>
        </p:nvSpPr>
        <p:spPr>
          <a:xfrm>
            <a:off x="157019" y="374073"/>
            <a:ext cx="173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</a:t>
            </a:r>
          </a:p>
          <a:p>
            <a:endParaRPr lang="en-IN" dirty="0"/>
          </a:p>
          <a:p>
            <a:r>
              <a:rPr lang="en-IN" dirty="0"/>
              <a:t>Use wait and signal</a:t>
            </a:r>
          </a:p>
        </p:txBody>
      </p:sp>
    </p:spTree>
    <p:extLst>
      <p:ext uri="{BB962C8B-B14F-4D97-AF65-F5344CB8AC3E}">
        <p14:creationId xmlns:p14="http://schemas.microsoft.com/office/powerpoint/2010/main" val="324198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A6D93-C5A8-4B5F-8C4E-DB333292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14325"/>
            <a:ext cx="106013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3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00"/>
                </a:solidFill>
                <a:latin typeface="Helvetica-BoldOblique"/>
              </a:rPr>
              <a:t>The Design of the UNIX Operating System</a:t>
            </a:r>
            <a:r>
              <a:rPr lang="en-US" dirty="0"/>
              <a:t>, </a:t>
            </a:r>
            <a:r>
              <a:rPr lang="en-US" sz="1800" dirty="0">
                <a:solidFill>
                  <a:srgbClr val="000000"/>
                </a:solidFill>
                <a:latin typeface="Helvetica" panose="020B0604020202020204" pitchFamily="34" charset="0"/>
              </a:rPr>
              <a:t>by Maurice J. Bach</a:t>
            </a:r>
          </a:p>
          <a:p>
            <a:r>
              <a:rPr lang="en-US" sz="1800" b="1" i="1" dirty="0">
                <a:solidFill>
                  <a:srgbClr val="000000"/>
                </a:solidFill>
                <a:effectLst/>
                <a:latin typeface="Helvetica-BoldOblique"/>
              </a:rPr>
              <a:t>Advanced Programming in the UNIX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-Condensed-Light"/>
              </a:rPr>
              <a:t>®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Helvetica-BoldOblique"/>
              </a:rPr>
              <a:t>Environment, </a:t>
            </a:r>
            <a:r>
              <a:rPr lang="en-US" sz="1800" dirty="0">
                <a:solidFill>
                  <a:srgbClr val="000000"/>
                </a:solidFill>
                <a:latin typeface="Helvetica" panose="020B0604020202020204" pitchFamily="34" charset="0"/>
              </a:rPr>
              <a:t>by </a:t>
            </a:r>
            <a:r>
              <a:rPr lang="en-IN" sz="1800" dirty="0">
                <a:solidFill>
                  <a:srgbClr val="000000"/>
                </a:solidFill>
                <a:latin typeface="Helvetica" panose="020B0604020202020204" pitchFamily="34" charset="0"/>
              </a:rPr>
              <a:t>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Richard Stevens, Stephen A. </a:t>
            </a:r>
            <a:r>
              <a:rPr lang="en-IN" sz="1800" b="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Rago</a:t>
            </a: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Thread </a:t>
            </a:r>
          </a:p>
          <a:p>
            <a:pPr lvl="1" algn="just"/>
            <a:r>
              <a:rPr lang="en-US" sz="2000" dirty="0"/>
              <a:t>A single sequence stream within a process.</a:t>
            </a:r>
          </a:p>
          <a:p>
            <a:pPr lvl="1" algn="just"/>
            <a:r>
              <a:rPr lang="en-US" sz="2000" dirty="0"/>
              <a:t>Possesses same properties as of the process also called as light weight processes</a:t>
            </a:r>
          </a:p>
          <a:p>
            <a:pPr algn="just"/>
            <a:r>
              <a:rPr lang="en-US" sz="2400" dirty="0"/>
              <a:t>Each thread has</a:t>
            </a:r>
          </a:p>
          <a:p>
            <a:pPr lvl="1" algn="just"/>
            <a:r>
              <a:rPr lang="en-US" sz="2000" dirty="0"/>
              <a:t>A program counter</a:t>
            </a:r>
          </a:p>
          <a:p>
            <a:pPr lvl="2" algn="just"/>
            <a:r>
              <a:rPr lang="en-IN" sz="1800" dirty="0"/>
              <a:t>Keeps track of which instruction to execute next</a:t>
            </a:r>
            <a:endParaRPr lang="en-US" sz="1800" dirty="0"/>
          </a:p>
          <a:p>
            <a:pPr lvl="1" algn="just"/>
            <a:r>
              <a:rPr lang="en-US" sz="2000" dirty="0"/>
              <a:t>A register set</a:t>
            </a:r>
          </a:p>
          <a:p>
            <a:pPr lvl="2" algn="just"/>
            <a:r>
              <a:rPr lang="en-IN" sz="1800" dirty="0"/>
              <a:t>Hold its current working variables</a:t>
            </a:r>
            <a:endParaRPr lang="en-US" sz="1800" dirty="0"/>
          </a:p>
          <a:p>
            <a:pPr lvl="1" algn="just"/>
            <a:r>
              <a:rPr lang="en-US" sz="2000" dirty="0"/>
              <a:t>A stack space</a:t>
            </a:r>
          </a:p>
          <a:p>
            <a:pPr lvl="2" algn="just"/>
            <a:r>
              <a:rPr lang="en-IN" sz="1800" dirty="0"/>
              <a:t>Contains the execution history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DE56-0498-4275-A489-22998879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815F-B3F8-4F7A-B016-E889DD57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Threads are not independent, processes are.</a:t>
            </a:r>
          </a:p>
          <a:p>
            <a:r>
              <a:rPr lang="en-US" sz="2400" dirty="0"/>
              <a:t>Threads are designed to assist each other, processes may or may not do it</a:t>
            </a:r>
          </a:p>
          <a:p>
            <a:r>
              <a:rPr lang="en-US" sz="2400" dirty="0"/>
              <a:t>Threads share with other threads </a:t>
            </a:r>
          </a:p>
          <a:p>
            <a:pPr lvl="1"/>
            <a:r>
              <a:rPr lang="en-US" sz="2000" dirty="0"/>
              <a:t>Their code section, </a:t>
            </a:r>
          </a:p>
          <a:p>
            <a:pPr lvl="1"/>
            <a:r>
              <a:rPr lang="en-US" sz="2000" dirty="0"/>
              <a:t>Data section, and </a:t>
            </a:r>
          </a:p>
          <a:p>
            <a:pPr lvl="1"/>
            <a:r>
              <a:rPr lang="en-US" sz="2000" dirty="0"/>
              <a:t>OS resources </a:t>
            </a:r>
          </a:p>
          <a:p>
            <a:pPr lvl="1"/>
            <a:endParaRPr lang="en-US" dirty="0"/>
          </a:p>
          <a:p>
            <a:r>
              <a:rPr lang="en-US" dirty="0"/>
              <a:t>Similarity between Threads and Processes –</a:t>
            </a:r>
          </a:p>
          <a:p>
            <a:pPr lvl="1"/>
            <a:r>
              <a:rPr lang="en-US" dirty="0"/>
              <a:t>Only one thread or process is active at a time</a:t>
            </a:r>
          </a:p>
          <a:p>
            <a:pPr lvl="1"/>
            <a:r>
              <a:rPr lang="en-US" dirty="0"/>
              <a:t>Within process both execute sequential</a:t>
            </a:r>
          </a:p>
          <a:p>
            <a:pPr lvl="1"/>
            <a:r>
              <a:rPr lang="en-US" dirty="0"/>
              <a:t>Both can create children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ABEC-3888-4C2B-9814-218DCACE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BDC-D67E-461B-8CFF-0BF24DAF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Thread over Process</a:t>
            </a:r>
          </a:p>
          <a:p>
            <a:pPr lvl="1"/>
            <a:r>
              <a:rPr lang="en-US" dirty="0"/>
              <a:t>Responsiveness </a:t>
            </a:r>
          </a:p>
          <a:p>
            <a:pPr lvl="1"/>
            <a:r>
              <a:rPr lang="en-US" dirty="0"/>
              <a:t>Faster context switch</a:t>
            </a:r>
          </a:p>
          <a:p>
            <a:pPr lvl="1"/>
            <a:r>
              <a:rPr lang="en-US" dirty="0"/>
              <a:t>Effective utilization of multiprocessor system</a:t>
            </a:r>
          </a:p>
          <a:p>
            <a:pPr lvl="1"/>
            <a:r>
              <a:rPr lang="en-US" dirty="0"/>
              <a:t>Resource sharing</a:t>
            </a:r>
          </a:p>
          <a:p>
            <a:pPr lvl="2"/>
            <a:r>
              <a:rPr lang="en-US" dirty="0"/>
              <a:t>Stack and registers can’t be shared among the threads. Each thread has its own stack and registers.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Enhanced throughput of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5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Multithreading contains two or more threads that can run concurrently. </a:t>
            </a:r>
          </a:p>
          <a:p>
            <a:pPr algn="just"/>
            <a:r>
              <a:rPr lang="en-IN" sz="2400" dirty="0"/>
              <a:t>Each thread defines a separate path of execution. Thus, multithreading is a </a:t>
            </a:r>
            <a:r>
              <a:rPr lang="en-IN" sz="2400" dirty="0">
                <a:solidFill>
                  <a:srgbClr val="C00000"/>
                </a:solidFill>
              </a:rPr>
              <a:t>specialized form of multitasking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Multiple threads perform multiple tasks within the environment of a single process. </a:t>
            </a:r>
          </a:p>
          <a:p>
            <a:pPr algn="just"/>
            <a:r>
              <a:rPr lang="en-IN" sz="2400" dirty="0"/>
              <a:t>All threads within a single process have access to the same process components, such as file descriptors and memory.</a:t>
            </a:r>
          </a:p>
          <a:p>
            <a:pPr algn="just"/>
            <a:r>
              <a:rPr lang="en-IN" sz="2400" dirty="0"/>
              <a:t>Each process is doing only one thing at a time.</a:t>
            </a:r>
          </a:p>
          <a:p>
            <a:pPr algn="just"/>
            <a:r>
              <a:rPr lang="en-IN" sz="2400" dirty="0"/>
              <a:t>With multiple threads of control, we can design our programs to do more than one thing at a time within a single process.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9A1-886B-410A-9531-F6D33E0F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17AB5-1E50-4CDE-8962-361FCEC3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43200" y="2067719"/>
            <a:ext cx="6705600" cy="3867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C9EEE-3087-471A-AE44-0FD3E4FDD442}"/>
              </a:ext>
            </a:extLst>
          </p:cNvPr>
          <p:cNvSpPr txBox="1"/>
          <p:nvPr/>
        </p:nvSpPr>
        <p:spPr>
          <a:xfrm>
            <a:off x="2743200" y="5934869"/>
            <a:ext cx="670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tackoverflow.com/questions/16354460/forking-vs-threadi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5965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/>
              <a:t>Thread can be implemented by two ways −</a:t>
            </a:r>
          </a:p>
          <a:p>
            <a:pPr lvl="1"/>
            <a:r>
              <a:rPr lang="en-IN" dirty="0"/>
              <a:t>User Level Threads (ULT)− User managed threads.</a:t>
            </a:r>
          </a:p>
          <a:p>
            <a:pPr lvl="2"/>
            <a:r>
              <a:rPr lang="en-IN" dirty="0"/>
              <a:t>User threads are supported above the kernel and are managed without kernel support</a:t>
            </a:r>
          </a:p>
          <a:p>
            <a:pPr lvl="1"/>
            <a:r>
              <a:rPr lang="en-IN" dirty="0"/>
              <a:t>Kernel Level Threads (KLT)</a:t>
            </a:r>
          </a:p>
          <a:p>
            <a:pPr lvl="2"/>
            <a:r>
              <a:rPr lang="en-IN" dirty="0"/>
              <a:t>Operating System managed threads acting on kernel.</a:t>
            </a:r>
          </a:p>
          <a:p>
            <a:pPr lvl="1"/>
            <a:r>
              <a:rPr lang="en-US" dirty="0"/>
              <a:t>Each ULT has a process that keeps track of the thread using the Thread table.</a:t>
            </a:r>
          </a:p>
          <a:p>
            <a:pPr lvl="1"/>
            <a:r>
              <a:rPr lang="en-US" dirty="0"/>
              <a:t>Each KLT has Thread Table (TCB) as well as the Process Table (PCB).</a:t>
            </a:r>
            <a:endParaRPr lang="en-IN" dirty="0"/>
          </a:p>
          <a:p>
            <a:r>
              <a:rPr lang="en-IN" dirty="0"/>
              <a:t>Modern operating systems—including Windows, Linux, and macOS— support kernel threads also.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#include &lt;</a:t>
            </a:r>
            <a:r>
              <a:rPr lang="en-IN" dirty="0" err="1"/>
              <a:t>pthread.h</a:t>
            </a:r>
            <a:r>
              <a:rPr lang="en-IN" dirty="0"/>
              <a:t>&gt;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lvl="0" algn="just"/>
            <a:endParaRPr lang="en-IN" dirty="0"/>
          </a:p>
          <a:p>
            <a:pPr lvl="0" algn="just"/>
            <a:endParaRPr lang="en-IN" dirty="0"/>
          </a:p>
          <a:p>
            <a:pPr lvl="0" algn="just"/>
            <a:endParaRPr lang="en-IN" dirty="0"/>
          </a:p>
          <a:p>
            <a:pPr lvl="0" algn="just"/>
            <a:r>
              <a:rPr lang="en-IN" i="1" dirty="0" err="1">
                <a:solidFill>
                  <a:srgbClr val="C00000"/>
                </a:solidFill>
              </a:rPr>
              <a:t>tidp</a:t>
            </a:r>
            <a:r>
              <a:rPr lang="en-IN" dirty="0"/>
              <a:t> is set to the thread ID of the newly created thread.</a:t>
            </a:r>
          </a:p>
          <a:p>
            <a:pPr lvl="0" algn="just"/>
            <a:r>
              <a:rPr lang="en-IN" i="1" dirty="0" err="1">
                <a:solidFill>
                  <a:srgbClr val="C00000"/>
                </a:solidFill>
              </a:rPr>
              <a:t>attr</a:t>
            </a:r>
            <a:r>
              <a:rPr lang="en-IN" dirty="0"/>
              <a:t> argument is used to customize various thread attributes .</a:t>
            </a:r>
          </a:p>
          <a:p>
            <a:pPr lvl="0" algn="just"/>
            <a:r>
              <a:rPr lang="en-IN" dirty="0"/>
              <a:t>The newly created thread starts running at the address of the </a:t>
            </a:r>
            <a:r>
              <a:rPr lang="en-IN" i="1" dirty="0" err="1">
                <a:solidFill>
                  <a:srgbClr val="C00000"/>
                </a:solidFill>
              </a:rPr>
              <a:t>start_rtn</a:t>
            </a: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dirty="0"/>
              <a:t>function.</a:t>
            </a:r>
          </a:p>
          <a:p>
            <a:pPr lvl="0" algn="just"/>
            <a:r>
              <a:rPr lang="en-US" dirty="0"/>
              <a:t> This function takes a single argument,</a:t>
            </a:r>
            <a:r>
              <a:rPr lang="en-IN" i="1" dirty="0" err="1">
                <a:solidFill>
                  <a:srgbClr val="C00000"/>
                </a:solidFill>
              </a:rPr>
              <a:t>arg</a:t>
            </a:r>
            <a:r>
              <a:rPr lang="en-IN" dirty="0"/>
              <a:t>, that is a </a:t>
            </a:r>
            <a:r>
              <a:rPr lang="en-IN" dirty="0" err="1"/>
              <a:t>typeless</a:t>
            </a:r>
            <a:r>
              <a:rPr lang="en-IN" dirty="0"/>
              <a:t> pointer.</a:t>
            </a:r>
          </a:p>
          <a:p>
            <a:pPr lvl="0"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77E25-B66C-50C6-7046-355AB846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" y="2235769"/>
            <a:ext cx="9993086" cy="19234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Thread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When a thread is created, there is no guarantee which will run first: the newly created thread or the calling thread</a:t>
            </a:r>
          </a:p>
          <a:p>
            <a:pPr algn="just"/>
            <a:r>
              <a:rPr lang="en-IN" dirty="0"/>
              <a:t>Just as every process has a process ID, every thread has a thread ID. </a:t>
            </a:r>
          </a:p>
          <a:p>
            <a:pPr algn="just"/>
            <a:r>
              <a:rPr lang="en-IN" dirty="0"/>
              <a:t>New thread obtains its thread ID by calling </a:t>
            </a:r>
            <a:r>
              <a:rPr lang="en-IN" dirty="0" err="1"/>
              <a:t>pthread_self</a:t>
            </a:r>
            <a:endParaRPr lang="en-IN" dirty="0"/>
          </a:p>
          <a:p>
            <a:pPr marL="0" indent="0" algn="ctr">
              <a:buNone/>
            </a:pPr>
            <a:r>
              <a:rPr lang="en-IN" i="1" dirty="0" err="1">
                <a:solidFill>
                  <a:srgbClr val="C00000"/>
                </a:solidFill>
              </a:rPr>
              <a:t>pid</a:t>
            </a:r>
            <a:r>
              <a:rPr lang="en-IN" i="1" dirty="0">
                <a:solidFill>
                  <a:srgbClr val="C00000"/>
                </a:solidFill>
              </a:rPr>
              <a:t> = </a:t>
            </a:r>
            <a:r>
              <a:rPr lang="en-IN" i="1" dirty="0" err="1">
                <a:solidFill>
                  <a:srgbClr val="C00000"/>
                </a:solidFill>
              </a:rPr>
              <a:t>getpid</a:t>
            </a:r>
            <a:r>
              <a:rPr lang="en-IN" i="1" dirty="0">
                <a:solidFill>
                  <a:srgbClr val="C00000"/>
                </a:solidFill>
              </a:rPr>
              <a:t>();        </a:t>
            </a:r>
            <a:r>
              <a:rPr lang="en-IN" i="1" dirty="0" err="1">
                <a:solidFill>
                  <a:srgbClr val="C00000"/>
                </a:solidFill>
              </a:rPr>
              <a:t>tid</a:t>
            </a:r>
            <a:r>
              <a:rPr lang="en-IN" i="1" dirty="0">
                <a:solidFill>
                  <a:srgbClr val="C00000"/>
                </a:solidFill>
              </a:rPr>
              <a:t> = </a:t>
            </a:r>
            <a:r>
              <a:rPr lang="en-IN" i="1" dirty="0" err="1">
                <a:solidFill>
                  <a:srgbClr val="C00000"/>
                </a:solidFill>
              </a:rPr>
              <a:t>pthread_self</a:t>
            </a:r>
            <a:r>
              <a:rPr lang="en-IN" i="1" dirty="0">
                <a:solidFill>
                  <a:srgbClr val="C00000"/>
                </a:solidFill>
              </a:rPr>
              <a:t>();</a:t>
            </a:r>
          </a:p>
          <a:p>
            <a:pPr algn="just"/>
            <a:r>
              <a:rPr lang="en-IN" dirty="0"/>
              <a:t>Threads created within a process, have the same process ID, but different thread IDs.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1785</TotalTime>
  <Words>766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</vt:lpstr>
      <vt:lpstr>Helvetica</vt:lpstr>
      <vt:lpstr>Helvetica-BoldOblique</vt:lpstr>
      <vt:lpstr>Helvetica-Condensed-Light</vt:lpstr>
      <vt:lpstr>Palatino-Italic</vt:lpstr>
      <vt:lpstr>Palatino-Roman</vt:lpstr>
      <vt:lpstr>Times New Roman</vt:lpstr>
      <vt:lpstr>Office Theme</vt:lpstr>
      <vt:lpstr>Multithreading </vt:lpstr>
      <vt:lpstr>Thread</vt:lpstr>
      <vt:lpstr>Thread (contd…)</vt:lpstr>
      <vt:lpstr>Thread (contd…)</vt:lpstr>
      <vt:lpstr>Thread (contd…)</vt:lpstr>
      <vt:lpstr>Thread (contd…)</vt:lpstr>
      <vt:lpstr>Thread (contd…)</vt:lpstr>
      <vt:lpstr>Thread (contd…)</vt:lpstr>
      <vt:lpstr>Thread (contd…)</vt:lpstr>
      <vt:lpstr>Thread (contd…)</vt:lpstr>
      <vt:lpstr>Thread (contd…)</vt:lpstr>
      <vt:lpstr>Thread (contd…)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</dc:title>
  <dc:creator>Dr Neena</dc:creator>
  <cp:lastModifiedBy>Bharti Rana</cp:lastModifiedBy>
  <cp:revision>20</cp:revision>
  <dcterms:created xsi:type="dcterms:W3CDTF">2021-06-01T05:32:08Z</dcterms:created>
  <dcterms:modified xsi:type="dcterms:W3CDTF">2023-04-05T05:10:35Z</dcterms:modified>
</cp:coreProperties>
</file>