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57" r:id="rId3"/>
    <p:sldId id="263" r:id="rId4"/>
    <p:sldId id="262" r:id="rId5"/>
    <p:sldId id="264" r:id="rId6"/>
    <p:sldId id="261" r:id="rId7"/>
    <p:sldId id="265" r:id="rId8"/>
    <p:sldId id="266" r:id="rId9"/>
    <p:sldId id="267" r:id="rId10"/>
    <p:sldId id="268" r:id="rId11"/>
    <p:sldId id="324" r:id="rId12"/>
    <p:sldId id="260" r:id="rId13"/>
    <p:sldId id="259" r:id="rId14"/>
    <p:sldId id="325" r:id="rId15"/>
    <p:sldId id="258" r:id="rId16"/>
    <p:sldId id="269" r:id="rId17"/>
    <p:sldId id="270" r:id="rId18"/>
    <p:sldId id="271" r:id="rId19"/>
    <p:sldId id="274" r:id="rId20"/>
    <p:sldId id="275" r:id="rId21"/>
    <p:sldId id="272" r:id="rId22"/>
    <p:sldId id="273" r:id="rId23"/>
    <p:sldId id="276" r:id="rId24"/>
    <p:sldId id="277" r:id="rId25"/>
    <p:sldId id="278" r:id="rId26"/>
    <p:sldId id="323" r:id="rId27"/>
    <p:sldId id="279" r:id="rId28"/>
    <p:sldId id="322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F4C50-C66C-46A3-9237-BA6E37277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F199-45F4-4B63-B0E6-88AD98A63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9C59-10FC-4B1E-A326-888128FE39B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627D-96A4-4BA4-A525-3FA81A1B3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31ED-A1AD-47AB-9549-6C6D925FB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C89-E01F-4400-880F-8207EF301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A05-F9E7-4F0B-BE4C-50B74254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7444-2517-4C11-BD41-E259260E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FF19-ED87-462E-97B8-C0A915F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6D9-EF0F-46E3-A15A-98C015AA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97E-F48A-4ED2-8273-72D7FBA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896-6F9C-405E-8BC1-0F56DA3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CD0-EE04-4861-A716-73F8BD12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D4B-5EB3-49CB-94CA-7718BA9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A1B-E2DD-49CC-8EFD-442B014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D940-1E79-445B-8A97-B5B18097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C8BD-57EE-43CD-8E7D-F3037B63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95AD-F752-4BB3-BA00-7DB06DD2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B684-DE67-4D77-8F87-2250AC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AB93-ACE3-45F9-B925-5249684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09DD-45AF-4354-91B3-87E69B5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2403-B691-495E-AE71-E31A91B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0F8-4F9D-4BFC-A7D9-911D31B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DC7-4F8A-4BE1-8E8C-B9042F2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E6E7-EADB-4711-B2C8-7A72F41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79E6-96BC-4F08-BC4B-F5CB58E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43D-A0F6-4654-AD04-10B08C4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693-1971-4A95-A6A8-78720AB1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692D-EA14-4AF8-A1BF-0216E18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38D4-621A-45F4-9C5A-529BB37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77B7-5579-47BA-90E8-AB8D425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BE83-DB66-4536-BD76-C2B791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B714-09D6-49AE-86E2-5EA5BD68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B1E-5BC1-409B-8A82-B5FAC2C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2DAD-788A-49F4-93AB-9D73E74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1A01-E614-48A0-B417-43D6453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DE7-CF2C-4FB8-8934-5E70C1C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ECB-C1C7-4B06-B1C7-CE6341D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970-C063-43B7-8708-C97E212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559-785A-4D6D-A4EC-36E86F6D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A68C-89EA-4025-BB96-5C48B9DE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8A4D-442D-417B-86C9-9EBE5811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F33A-D3DE-4642-B486-659A4AD8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93D9-57C9-4B04-B7DB-B04CCB4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D20A-3D7E-4A29-966E-841F875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B-F872-4901-8CDB-DAF5F92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8D1C-4B48-476B-AF64-510C2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4895-C0EB-4F5F-87E5-6785AB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5555-C91E-4873-895C-475170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A227C-8E17-45E5-9C05-58E7C0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0C25-F227-4D24-83B3-43D583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598-6D76-4C39-8D41-9A9BE7E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4AE-0142-4DEB-A012-45626F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1CE-16C4-4A0A-9133-228EAD9C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563A-DBF5-412C-9086-1BE3A86B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7382-9917-4142-8905-A4E8CF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61A0-D76D-488F-850B-53489E5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16A-1C53-4BB7-A1FA-B5ACA7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D47-A266-4FFA-BF4B-A9B67ED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E75A-2A86-4621-8911-8947D9F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2EED8-FC14-4207-A001-D96987E9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89B8-FC8C-4FB9-9EF1-C2DC83B4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1226-EDD4-4D80-AB9D-0CEF383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257E-2963-4C88-BCEC-ACD2F8B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CDBA-79C3-45CF-B200-C06C4EBE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CADC-A7D7-45B7-ACD8-470E05F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58-05D3-4E6C-9E51-012E445B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F2AC-715E-4996-AC7D-4FBB873F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4F-BAC0-48D2-B43C-DFEC666D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B3-9D9F-4536-A6B2-B270E195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Swapping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FDE3-D932-403D-99A8-08634410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4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E3E0-4003-4C09-A665-0393D81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Swapping Processes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42A3-5508-4F0E-BD91-7FB12686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swaps a process out if it needs space in memory, scenario could be:</a:t>
            </a:r>
          </a:p>
          <a:p>
            <a:pPr lvl="1"/>
            <a:r>
              <a:rPr lang="en-US" dirty="0"/>
              <a:t>The fork system call must allocate space for a child process,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brk</a:t>
            </a:r>
            <a:r>
              <a:rPr lang="en-US" dirty="0"/>
              <a:t> system call increases the size of a process,</a:t>
            </a:r>
          </a:p>
          <a:p>
            <a:pPr lvl="1"/>
            <a:r>
              <a:rPr lang="en-US" dirty="0"/>
              <a:t>A process becomes larger by the natural growth of its stack,</a:t>
            </a:r>
          </a:p>
          <a:p>
            <a:pPr lvl="1"/>
            <a:r>
              <a:rPr lang="en-US" dirty="0"/>
              <a:t>The kernel wants to free space in memory for processes it had previously swapped out and should now swap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3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BA3F-2D07-9262-3F99-8AADA2B5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Swapping Processes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A7B4-BCB6-907D-3CA0-760FD666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</a:t>
            </a:r>
            <a:r>
              <a:rPr lang="en-US" dirty="0">
                <a:solidFill>
                  <a:srgbClr val="C00000"/>
                </a:solidFill>
              </a:rPr>
              <a:t>is not necessary </a:t>
            </a:r>
            <a:r>
              <a:rPr lang="en-US" dirty="0"/>
              <a:t>that the kernel write the entire virtual address space of a process to a swap device. </a:t>
            </a:r>
          </a:p>
          <a:p>
            <a:pPr lvl="1" algn="just"/>
            <a:r>
              <a:rPr lang="en-US" dirty="0"/>
              <a:t>It copies the physical memory assigned to a process to the allocated space on the swap device, ignoring unassigned virtual addresses. </a:t>
            </a:r>
          </a:p>
          <a:p>
            <a:pPr lvl="1" algn="just"/>
            <a:r>
              <a:rPr lang="en-US" dirty="0"/>
              <a:t>When the kernel swaps the process back into memory, it knows the virtual address map of the process, so it can reassign the process to the correct virtual addresses. </a:t>
            </a:r>
          </a:p>
          <a:p>
            <a:pPr lvl="1" algn="just"/>
            <a:r>
              <a:rPr lang="en-US" dirty="0"/>
              <a:t>The kernel eliminates an extra copy from a data buffer to physical memory by reading the data into the physical memory locations that were previously set up to conform to the virtual address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4427-CFB9-4585-8DE3-5DDE366A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Swapping Processes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3B068-1A05-4353-B4A1-F659E9B46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800" y="1825624"/>
            <a:ext cx="4697332" cy="4852267"/>
          </a:xfrm>
        </p:spPr>
      </p:pic>
    </p:spTree>
    <p:extLst>
      <p:ext uri="{BB962C8B-B14F-4D97-AF65-F5344CB8AC3E}">
        <p14:creationId xmlns:p14="http://schemas.microsoft.com/office/powerpoint/2010/main" val="262892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9CF-88F3-44CB-9618-E335ADC3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Swapping Processes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6D698-6217-4719-BF34-610F22575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382" y="1825625"/>
            <a:ext cx="4734981" cy="4899490"/>
          </a:xfrm>
        </p:spPr>
      </p:pic>
    </p:spTree>
    <p:extLst>
      <p:ext uri="{BB962C8B-B14F-4D97-AF65-F5344CB8AC3E}">
        <p14:creationId xmlns:p14="http://schemas.microsoft.com/office/powerpoint/2010/main" val="238491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3B3B-E1BB-7E60-D01D-4891DB4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Swapping Processes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FCB2-A0EF-B756-D5C9-ECAB080F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Theoretically</a:t>
            </a:r>
            <a:r>
              <a:rPr lang="en-US" dirty="0"/>
              <a:t>, all memory space occupied by a process, including its u area and kernel stack, </a:t>
            </a:r>
            <a:r>
              <a:rPr lang="en-US" dirty="0">
                <a:solidFill>
                  <a:srgbClr val="C00000"/>
                </a:solidFill>
              </a:rPr>
              <a:t>is eligible to be swapped out</a:t>
            </a:r>
            <a:r>
              <a:rPr lang="en-US" dirty="0"/>
              <a:t>, although the kernel may temporarily lock a region into memory while a sensitive operation is underway. 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Practically</a:t>
            </a:r>
            <a:r>
              <a:rPr lang="en-US" dirty="0"/>
              <a:t>, however, kernel implementations </a:t>
            </a:r>
            <a:r>
              <a:rPr lang="en-US" dirty="0">
                <a:solidFill>
                  <a:srgbClr val="C00000"/>
                </a:solidFill>
              </a:rPr>
              <a:t>do not swap </a:t>
            </a:r>
            <a:r>
              <a:rPr lang="en-US" dirty="0"/>
              <a:t>the </a:t>
            </a:r>
            <a:r>
              <a:rPr lang="en-US" i="1" dirty="0"/>
              <a:t>u area </a:t>
            </a:r>
            <a:r>
              <a:rPr lang="en-US" dirty="0"/>
              <a:t>if the </a:t>
            </a:r>
            <a:r>
              <a:rPr lang="en-US" i="1" dirty="0"/>
              <a:t>u area</a:t>
            </a:r>
            <a:r>
              <a:rPr lang="en-US" dirty="0"/>
              <a:t> contains the </a:t>
            </a:r>
            <a:r>
              <a:rPr lang="en-US" dirty="0">
                <a:solidFill>
                  <a:srgbClr val="C00000"/>
                </a:solidFill>
              </a:rPr>
              <a:t>address translation tables for the process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443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1175-0BFE-4CDA-A530-3A566EBF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swap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E487FE-8401-4B77-AD3F-7B0FA0A0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parent process found enough memory to create the child context.</a:t>
            </a:r>
          </a:p>
          <a:p>
            <a:pPr algn="just"/>
            <a:r>
              <a:rPr lang="en-US" dirty="0"/>
              <a:t>Otherwise, </a:t>
            </a:r>
          </a:p>
          <a:p>
            <a:pPr lvl="1" algn="just"/>
            <a:r>
              <a:rPr lang="en-US" dirty="0"/>
              <a:t>The kernel </a:t>
            </a:r>
            <a:r>
              <a:rPr lang="en-US" dirty="0">
                <a:solidFill>
                  <a:srgbClr val="C00000"/>
                </a:solidFill>
              </a:rPr>
              <a:t>swaps the process out </a:t>
            </a:r>
            <a:r>
              <a:rPr lang="en-US" dirty="0"/>
              <a:t>without freeing the memory occupied by the in-core (parent) copy. </a:t>
            </a:r>
          </a:p>
          <a:p>
            <a:pPr lvl="1" algn="just"/>
            <a:r>
              <a:rPr lang="en-US" dirty="0"/>
              <a:t>When the swap is complete, the </a:t>
            </a:r>
            <a:r>
              <a:rPr lang="en-US" dirty="0">
                <a:solidFill>
                  <a:srgbClr val="C00000"/>
                </a:solidFill>
              </a:rPr>
              <a:t>child process exists on the swap device</a:t>
            </a:r>
            <a:r>
              <a:rPr lang="en-US" dirty="0"/>
              <a:t>; the parent places the child in the "</a:t>
            </a:r>
            <a:r>
              <a:rPr lang="en-US" dirty="0">
                <a:solidFill>
                  <a:srgbClr val="C00000"/>
                </a:solidFill>
              </a:rPr>
              <a:t>ready-to-run" state </a:t>
            </a:r>
            <a:r>
              <a:rPr lang="en-US" dirty="0"/>
              <a:t>and returns to user mode.</a:t>
            </a:r>
          </a:p>
          <a:p>
            <a:pPr lvl="1" algn="just"/>
            <a:r>
              <a:rPr lang="en-US" dirty="0"/>
              <a:t>Since the child is in the "ready-to-run" state, the swapper will eventually swap it into memory, where the kernel will schedule it; the child will complete its part of the fork system call and return to user mode.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17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1175-0BFE-4CDA-A530-3A566EBF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Swapping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464973-AE52-41FA-A30C-FF1F30D9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needs more memory than is currently available</a:t>
            </a:r>
          </a:p>
          <a:p>
            <a:pPr algn="just"/>
            <a:r>
              <a:rPr lang="en-US" dirty="0"/>
              <a:t>It reserves enough space on the swap device to contain the memory space of the process, including the newly requested space. </a:t>
            </a:r>
          </a:p>
          <a:p>
            <a:pPr algn="just"/>
            <a:r>
              <a:rPr lang="en-US" dirty="0"/>
              <a:t>Then, it adjusts the address translation mapping of the process to account for the new virtual memory but does not assign physical memory (since none was available).</a:t>
            </a:r>
          </a:p>
          <a:p>
            <a:pPr algn="just"/>
            <a:r>
              <a:rPr lang="en-US" dirty="0"/>
              <a:t>Finally, it swaps the process out in a normal swapping operation, zeroing out the newly allocated space on the swap device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81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1175-0BFE-4CDA-A530-3A566EBF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Swapping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E4B9D-D21A-4FED-832F-7F342A2D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041" y="1690688"/>
            <a:ext cx="5774867" cy="4996837"/>
          </a:xfrm>
        </p:spPr>
      </p:pic>
    </p:spTree>
    <p:extLst>
      <p:ext uri="{BB962C8B-B14F-4D97-AF65-F5344CB8AC3E}">
        <p14:creationId xmlns:p14="http://schemas.microsoft.com/office/powerpoint/2010/main" val="354065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F262-E4A7-4342-97A9-9896E0AF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Process 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C708-26F4-41D0-936E-E591FA98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0: swapper</a:t>
            </a:r>
          </a:p>
          <a:p>
            <a:r>
              <a:rPr lang="en-IN" dirty="0"/>
              <a:t>Works infinitely </a:t>
            </a:r>
          </a:p>
          <a:p>
            <a:r>
              <a:rPr lang="en-IN" dirty="0"/>
              <a:t>Sleeps</a:t>
            </a:r>
          </a:p>
          <a:p>
            <a:r>
              <a:rPr lang="en-IN" dirty="0"/>
              <a:t>Periodically wake-up</a:t>
            </a:r>
          </a:p>
          <a:p>
            <a:r>
              <a:rPr lang="en-IN" dirty="0"/>
              <a:t>Works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5909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951B-EE51-4CB5-A884-4D9EC494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Process 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58A9-28F0-416F-A6B0-5E400A6C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the swapper successfully swaps in a process, it searches the set of "ready-to-run but swapped out" processes for others to swap in and repeats the above procedure. </a:t>
            </a:r>
          </a:p>
          <a:p>
            <a:pPr algn="just"/>
            <a:r>
              <a:rPr lang="en-US" dirty="0"/>
              <a:t>One of the following situation eventually arises:</a:t>
            </a:r>
          </a:p>
          <a:p>
            <a:pPr lvl="1" algn="just"/>
            <a:r>
              <a:rPr lang="en-US" dirty="0"/>
              <a:t>No "ready-to-run" processes exist on the swap device</a:t>
            </a:r>
          </a:p>
          <a:p>
            <a:pPr lvl="1" algn="just"/>
            <a:r>
              <a:rPr lang="en-US" dirty="0"/>
              <a:t>The swapper finds an eligible process to swap in but the system does not contain enough memory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kernel swaps out sleeping processes rather than those "ready to run"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7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4538-34DB-4B26-A412-CDAC7475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Swapping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C370D-DC27-4390-940B-803C78204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41" y="1809967"/>
            <a:ext cx="6405049" cy="4843676"/>
          </a:xfrm>
        </p:spPr>
      </p:pic>
    </p:spTree>
    <p:extLst>
      <p:ext uri="{BB962C8B-B14F-4D97-AF65-F5344CB8AC3E}">
        <p14:creationId xmlns:p14="http://schemas.microsoft.com/office/powerpoint/2010/main" val="26521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9C63-8519-4A3F-9102-04B9E63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Process 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50F1-EFB8-480C-A3D7-FFE7F5D0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out</a:t>
            </a:r>
          </a:p>
          <a:p>
            <a:r>
              <a:rPr lang="en-US" dirty="0"/>
              <a:t>The choice of which sleeping process to swap out is a function of the process priority and the time the process has been in memory.</a:t>
            </a:r>
          </a:p>
          <a:p>
            <a:r>
              <a:rPr lang="en-US" dirty="0"/>
              <a:t> If there are no sleeping processes in memory, the choice of which "ready-to-run" process to swap out is a function of the process nice value and the time the process has been in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81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963F-0AE8-4AE8-9062-ECA00460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Algo: Swapper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084C5-AC7F-46F1-ADC5-5408654BA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692" y="1758733"/>
            <a:ext cx="8281812" cy="4734142"/>
          </a:xfrm>
        </p:spPr>
      </p:pic>
    </p:spTree>
    <p:extLst>
      <p:ext uri="{BB962C8B-B14F-4D97-AF65-F5344CB8AC3E}">
        <p14:creationId xmlns:p14="http://schemas.microsoft.com/office/powerpoint/2010/main" val="282550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0EF5-3A96-496B-B81B-CA3743C0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Algo: Swapper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0D0F3-B09A-4049-B385-AAF2C4E7E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618" y="2050833"/>
            <a:ext cx="7610764" cy="4616188"/>
          </a:xfrm>
        </p:spPr>
      </p:pic>
    </p:spTree>
    <p:extLst>
      <p:ext uri="{BB962C8B-B14F-4D97-AF65-F5344CB8AC3E}">
        <p14:creationId xmlns:p14="http://schemas.microsoft.com/office/powerpoint/2010/main" val="317912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525-6BAF-48C6-8D9F-8350409C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Process 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FE61-1AD3-4EB3-9FBD-02B21F06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"ready-to-run" process must be core resident for at least </a:t>
            </a:r>
            <a:r>
              <a:rPr lang="en-US" b="1" dirty="0"/>
              <a:t>2 seconds </a:t>
            </a:r>
            <a:r>
              <a:rPr lang="en-US" dirty="0"/>
              <a:t>before </a:t>
            </a:r>
            <a:r>
              <a:rPr lang="en-US" b="1" dirty="0"/>
              <a:t>being swapped out</a:t>
            </a:r>
            <a:r>
              <a:rPr lang="en-US" dirty="0"/>
              <a:t>, and </a:t>
            </a:r>
          </a:p>
          <a:p>
            <a:r>
              <a:rPr lang="en-US" dirty="0"/>
              <a:t>A process to be </a:t>
            </a:r>
            <a:r>
              <a:rPr lang="en-US" b="1" dirty="0"/>
              <a:t>swapped in </a:t>
            </a:r>
            <a:r>
              <a:rPr lang="en-US" dirty="0"/>
              <a:t>must have been swapped out for at least </a:t>
            </a:r>
            <a:r>
              <a:rPr lang="en-US" b="1" dirty="0"/>
              <a:t>2 seconds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IN" dirty="0"/>
              <a:t>Swapper sleeps, if no process to swap in or out</a:t>
            </a:r>
          </a:p>
        </p:txBody>
      </p:sp>
    </p:spTree>
    <p:extLst>
      <p:ext uri="{BB962C8B-B14F-4D97-AF65-F5344CB8AC3E}">
        <p14:creationId xmlns:p14="http://schemas.microsoft.com/office/powerpoint/2010/main" val="25870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31AE0B-275F-45D2-B21C-FE1F25A9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2527" cy="1325563"/>
          </a:xfrm>
        </p:spPr>
        <p:txBody>
          <a:bodyPr/>
          <a:lstStyle/>
          <a:p>
            <a:r>
              <a:rPr lang="en-US" dirty="0"/>
              <a:t>Swapping Process in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453915-490D-41CF-B4FD-F3D406163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3496" y="544945"/>
            <a:ext cx="4267397" cy="563201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9D7DB9-269D-442C-AD9E-BFA4B847D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Assume that all processes A, B, C, D and E are CPU intensive and that they do not make any system calls; hence, a context switch happens only as a result of clock interrupts at 1-second intervals.</a:t>
            </a:r>
          </a:p>
          <a:p>
            <a:pPr algn="just"/>
            <a:r>
              <a:rPr lang="en-US" dirty="0"/>
              <a:t>The processes are the same size and the system can contain at most two processes simultaneously in main memory.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3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065BD1-7516-4E29-B3C8-07CD07A2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Process in: Issues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4B202-3A40-4721-B83E-891FBDB6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Swaps out a process only to make room for a process being swapped in, it may swap out a process that does not provide enough memory for the incoming process.</a:t>
            </a:r>
          </a:p>
          <a:p>
            <a:pPr algn="just"/>
            <a:r>
              <a:rPr lang="en-US" sz="2400" dirty="0"/>
              <a:t>If the swapper sleeps because it could not find enough memory to swap in a process, it searches again for a process to swap in although it had previously chosen one.</a:t>
            </a:r>
          </a:p>
          <a:p>
            <a:pPr algn="just"/>
            <a:r>
              <a:rPr lang="en-US" sz="2400" dirty="0"/>
              <a:t>If the swapper chooses a "ready-to-run" process to swap out, it is possible that the process had not executed since it was previously swapped in.</a:t>
            </a:r>
          </a:p>
          <a:p>
            <a:pPr lvl="1" algn="just"/>
            <a:r>
              <a:rPr lang="en-US" sz="2000" dirty="0"/>
              <a:t>Thrashing </a:t>
            </a:r>
          </a:p>
        </p:txBody>
      </p:sp>
    </p:spTree>
    <p:extLst>
      <p:ext uri="{BB962C8B-B14F-4D97-AF65-F5344CB8AC3E}">
        <p14:creationId xmlns:p14="http://schemas.microsoft.com/office/powerpoint/2010/main" val="39954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8D86-576E-4388-B61F-5AEB595D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3881" cy="1325563"/>
          </a:xfrm>
        </p:spPr>
        <p:txBody>
          <a:bodyPr/>
          <a:lstStyle/>
          <a:p>
            <a:r>
              <a:rPr lang="en-US" dirty="0"/>
              <a:t>Swapping Process in: 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50B7-9D7C-4593-9C72-5931521B53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Example </a:t>
            </a:r>
          </a:p>
          <a:p>
            <a:pPr algn="just"/>
            <a:r>
              <a:rPr lang="en-US" dirty="0"/>
              <a:t>Nice value of D is 25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kernel swaps in process D at the 2-second mark,</a:t>
            </a:r>
          </a:p>
          <a:p>
            <a:pPr algn="just"/>
            <a:r>
              <a:rPr lang="en-US" dirty="0"/>
              <a:t>schedules process C, and then swaps out process D at the 3-second mark in favor of process E (because of the interaction of the nice value) even though process D had never run.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F713DC-74F1-4B00-9F9F-154EC5380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21673"/>
            <a:ext cx="5031507" cy="6324326"/>
          </a:xfrm>
        </p:spPr>
      </p:pic>
    </p:spTree>
    <p:extLst>
      <p:ext uri="{BB962C8B-B14F-4D97-AF65-F5344CB8AC3E}">
        <p14:creationId xmlns:p14="http://schemas.microsoft.com/office/powerpoint/2010/main" val="139181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174C-D55C-4FDD-B14E-BB5CE450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Process in: 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F0E3-EF55-45E2-ABF6-1AB42B0F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 swapper attempts to swap out a process but cannot find space on the swap device, a system deadlock could arise if the following four conditions are met: </a:t>
            </a:r>
          </a:p>
          <a:p>
            <a:pPr lvl="1" algn="just"/>
            <a:r>
              <a:rPr lang="en-US" dirty="0"/>
              <a:t>All processes in main memory are asleep, </a:t>
            </a:r>
          </a:p>
          <a:p>
            <a:pPr lvl="1" algn="just"/>
            <a:r>
              <a:rPr lang="en-US" dirty="0"/>
              <a:t>All "ready-to-run" processes are swapped out, </a:t>
            </a:r>
          </a:p>
          <a:p>
            <a:pPr lvl="1" algn="just"/>
            <a:r>
              <a:rPr lang="en-US" dirty="0"/>
              <a:t>There is no room on the swap device for new processes, and </a:t>
            </a:r>
          </a:p>
          <a:p>
            <a:pPr lvl="1" algn="just"/>
            <a:r>
              <a:rPr lang="en-US" dirty="0"/>
              <a:t>There is no room in main memory for incoming processes.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80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UNIX Operating System, by Maurice J.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EDBD-EBA0-4849-9E9F-716B317B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18A7-1AEF-4414-B791-BE0482786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Locality </a:t>
            </a:r>
          </a:p>
          <a:p>
            <a:r>
              <a:rPr lang="en-IN" dirty="0"/>
              <a:t>Working set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6FE3CB-00B9-4854-A592-B8B8257165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200" y="1825624"/>
            <a:ext cx="4416737" cy="4920465"/>
          </a:xfrm>
        </p:spPr>
      </p:pic>
    </p:spTree>
    <p:extLst>
      <p:ext uri="{BB962C8B-B14F-4D97-AF65-F5344CB8AC3E}">
        <p14:creationId xmlns:p14="http://schemas.microsoft.com/office/powerpoint/2010/main" val="18575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C7AC-435C-4FB2-B350-F68BD3ED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Swapping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12B7-8DEE-4B34-9ED5-0A6E1B4E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Three parts of swapping algorithm:</a:t>
            </a:r>
          </a:p>
          <a:p>
            <a:pPr lvl="1"/>
            <a:r>
              <a:rPr lang="en-US" dirty="0"/>
              <a:t>Managing space on the swap device, </a:t>
            </a:r>
          </a:p>
          <a:p>
            <a:pPr lvl="1"/>
            <a:r>
              <a:rPr lang="en-US" dirty="0"/>
              <a:t>Swapping processes out of main memory, and </a:t>
            </a:r>
          </a:p>
          <a:p>
            <a:pPr lvl="1"/>
            <a:r>
              <a:rPr lang="en-US" dirty="0"/>
              <a:t>Swapping processes into main memory </a:t>
            </a:r>
          </a:p>
          <a:p>
            <a:pPr lvl="1"/>
            <a:endParaRPr lang="en-IN" dirty="0"/>
          </a:p>
          <a:p>
            <a:r>
              <a:rPr lang="en-US" b="1" dirty="0"/>
              <a:t>Swap device </a:t>
            </a:r>
            <a:r>
              <a:rPr lang="en-US" dirty="0"/>
              <a:t>is a block device in a configurable section of a disk</a:t>
            </a:r>
          </a:p>
          <a:p>
            <a:pPr lvl="1"/>
            <a:r>
              <a:rPr lang="en-US" dirty="0"/>
              <a:t>Kernel allocates space for files one block at a time, it allocates space on the swap device in groups of contiguous blocks</a:t>
            </a:r>
          </a:p>
          <a:p>
            <a:pPr lvl="1"/>
            <a:endParaRPr lang="en-US" dirty="0"/>
          </a:p>
          <a:p>
            <a:r>
              <a:rPr lang="en-IN" dirty="0"/>
              <a:t>Fragmentation </a:t>
            </a:r>
          </a:p>
        </p:txBody>
      </p:sp>
    </p:spTree>
    <p:extLst>
      <p:ext uri="{BB962C8B-B14F-4D97-AF65-F5344CB8AC3E}">
        <p14:creationId xmlns:p14="http://schemas.microsoft.com/office/powerpoint/2010/main" val="30622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7ED3A3-DBEE-4904-9BA9-9112A2D2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space on the swap device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DE3D3-8C58-4855-BEC9-B6038665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structure</a:t>
            </a:r>
          </a:p>
          <a:p>
            <a:pPr lvl="1" algn="just"/>
            <a:r>
              <a:rPr lang="en-US" dirty="0"/>
              <a:t>Map, in-core table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map is an array where each entry consists of an address of an allocatable resource and the number of resource units available there</a:t>
            </a:r>
          </a:p>
          <a:p>
            <a:pPr algn="just"/>
            <a:r>
              <a:rPr lang="en-US" dirty="0"/>
              <a:t>Allow a first-fit allocation of contiguous "blocks" of a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27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7ED3A3-DBEE-4904-9BA9-9112A2D2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space on the swap device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DE3D3-8C58-4855-BEC9-B6038665E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group of disk blocks, </a:t>
            </a:r>
          </a:p>
          <a:p>
            <a:pPr algn="just"/>
            <a:r>
              <a:rPr lang="en-US" dirty="0"/>
              <a:t>Address as a block offset from the beginning of the swap area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FD06A3-95EB-4EE6-9CE2-ABD6BDC71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7562" y="3096419"/>
            <a:ext cx="3190875" cy="1809750"/>
          </a:xfrm>
        </p:spPr>
      </p:pic>
    </p:spTree>
    <p:extLst>
      <p:ext uri="{BB962C8B-B14F-4D97-AF65-F5344CB8AC3E}">
        <p14:creationId xmlns:p14="http://schemas.microsoft.com/office/powerpoint/2010/main" val="17492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0D96-E65C-40AB-A61E-569C09FB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space on the swap device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ED0EC-CA26-46C0-BE2C-EC642079E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683" y="1825624"/>
            <a:ext cx="5492317" cy="4888673"/>
          </a:xfrm>
        </p:spPr>
      </p:pic>
    </p:spTree>
    <p:extLst>
      <p:ext uri="{BB962C8B-B14F-4D97-AF65-F5344CB8AC3E}">
        <p14:creationId xmlns:p14="http://schemas.microsoft.com/office/powerpoint/2010/main" val="386284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7FAE-CB19-4733-956F-97E825BC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space on the swap device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F5936-E73F-492B-B2E8-C31C4CFC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22" b="3978"/>
          <a:stretch/>
        </p:blipFill>
        <p:spPr>
          <a:xfrm>
            <a:off x="124329" y="1605916"/>
            <a:ext cx="7828543" cy="50482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4E8383-BF4E-4A2E-B1F9-AB4BDFBC8082}"/>
              </a:ext>
            </a:extLst>
          </p:cNvPr>
          <p:cNvSpPr/>
          <p:nvPr/>
        </p:nvSpPr>
        <p:spPr>
          <a:xfrm>
            <a:off x="4730865" y="1361440"/>
            <a:ext cx="3520440" cy="225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B7000-D2C1-4192-A873-E9DAA092EF9F}"/>
              </a:ext>
            </a:extLst>
          </p:cNvPr>
          <p:cNvSpPr/>
          <p:nvPr/>
        </p:nvSpPr>
        <p:spPr>
          <a:xfrm>
            <a:off x="4905794" y="3769360"/>
            <a:ext cx="3520440" cy="225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D9B14-6BA9-4047-8129-20994DF8252E}"/>
              </a:ext>
            </a:extLst>
          </p:cNvPr>
          <p:cNvSpPr/>
          <p:nvPr/>
        </p:nvSpPr>
        <p:spPr>
          <a:xfrm>
            <a:off x="124328" y="3769360"/>
            <a:ext cx="3520440" cy="225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576C3-512D-4BCF-9EE1-A70FDC4AD21E}"/>
              </a:ext>
            </a:extLst>
          </p:cNvPr>
          <p:cNvSpPr txBox="1"/>
          <p:nvPr/>
        </p:nvSpPr>
        <p:spPr>
          <a:xfrm>
            <a:off x="7952871" y="1843088"/>
            <a:ext cx="411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swap map configurations, after allocating: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units,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units,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units.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adjusts the swap map to show that the first 250 units have been allocated, and that it now contains 9750 free units starting at address 251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8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19BB-C5F9-4919-B8C9-2B64AAF3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space on the swap device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DA2-7669-4A04-888A-79DBA37A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freeing resources, three cases are possible:</a:t>
            </a:r>
          </a:p>
          <a:p>
            <a:pPr lvl="1"/>
            <a:r>
              <a:rPr lang="en-US" dirty="0"/>
              <a:t>The freed resources completely fill a hole in the map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The kernel combines the newly freed resources and the existing (two) entries into one entry in the map.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freed resources partially fill a hole in the map.</a:t>
            </a:r>
          </a:p>
          <a:p>
            <a:pPr lvl="2"/>
            <a:r>
              <a:rPr lang="en-US" dirty="0"/>
              <a:t>The kernel adjusts the address and units fields of the appropriate entry to account for the resources just freed.</a:t>
            </a:r>
          </a:p>
          <a:p>
            <a:pPr lvl="1"/>
            <a:r>
              <a:rPr lang="en-US" dirty="0"/>
              <a:t>The freed resources partially fill a hole but are not contiguous to any resources in the map. </a:t>
            </a:r>
          </a:p>
          <a:p>
            <a:pPr lvl="2"/>
            <a:r>
              <a:rPr lang="en-US" dirty="0"/>
              <a:t>The kernel creates a new entry for the map and inserts it in the proper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291F-2CEA-4225-8033-C5984E1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space on the swap device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02826-1B43-45CB-9223-DCC29781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30" y="1838325"/>
            <a:ext cx="2324100" cy="1590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8BE42-0820-4170-A47F-EF128AB3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4144695"/>
            <a:ext cx="2266950" cy="201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21B3D-9C9A-43E5-8974-FBA2B1377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24" y="3168382"/>
            <a:ext cx="2314575" cy="195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30707-46BA-480E-9083-66FF59F355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424"/>
          <a:stretch/>
        </p:blipFill>
        <p:spPr>
          <a:xfrm>
            <a:off x="9483093" y="4548555"/>
            <a:ext cx="2076450" cy="1463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C683EB-0427-4BA4-8E66-F38E042BC6DB}"/>
              </a:ext>
            </a:extLst>
          </p:cNvPr>
          <p:cNvSpPr txBox="1"/>
          <p:nvPr/>
        </p:nvSpPr>
        <p:spPr>
          <a:xfrm>
            <a:off x="425769" y="3463682"/>
            <a:ext cx="387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kernel frees 50 units of the swap resource starting at address 101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07090-9457-4EB1-B8CC-4025F9C56E2C}"/>
              </a:ext>
            </a:extLst>
          </p:cNvPr>
          <p:cNvSpPr txBox="1"/>
          <p:nvPr/>
        </p:nvSpPr>
        <p:spPr>
          <a:xfrm>
            <a:off x="4992054" y="2522051"/>
            <a:ext cx="4008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kernel then frees 100 units of the swap resource starting at address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26A14-5C9C-4DF3-90E1-5253E58AB5E9}"/>
              </a:ext>
            </a:extLst>
          </p:cNvPr>
          <p:cNvSpPr txBox="1"/>
          <p:nvPr/>
        </p:nvSpPr>
        <p:spPr>
          <a:xfrm>
            <a:off x="8723949" y="3767033"/>
            <a:ext cx="338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the kernel now requests 200 units of swap space</a:t>
            </a:r>
          </a:p>
        </p:txBody>
      </p:sp>
    </p:spTree>
    <p:extLst>
      <p:ext uri="{BB962C8B-B14F-4D97-AF65-F5344CB8AC3E}">
        <p14:creationId xmlns:p14="http://schemas.microsoft.com/office/powerpoint/2010/main" val="23826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8E7587E-5DD2-44CB-8D45-3A4C9A304BC3}" vid="{762B1F15-0D2E-404A-A867-019D280ED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BR_custom</Template>
  <TotalTime>4007</TotalTime>
  <Words>1368</Words>
  <Application>Microsoft Office PowerPoint</Application>
  <PresentationFormat>Widescreen</PresentationFormat>
  <Paragraphs>118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Swapping </vt:lpstr>
      <vt:lpstr>Standard Swapping</vt:lpstr>
      <vt:lpstr>Swapping </vt:lpstr>
      <vt:lpstr>Managing space on the swap device</vt:lpstr>
      <vt:lpstr>Managing space on the swap device</vt:lpstr>
      <vt:lpstr>Managing space on the swap device</vt:lpstr>
      <vt:lpstr>Managing space on the swap device</vt:lpstr>
      <vt:lpstr>Managing space on the swap device</vt:lpstr>
      <vt:lpstr>Managing space on the swap device</vt:lpstr>
      <vt:lpstr>Swapping Processes Out</vt:lpstr>
      <vt:lpstr>Swapping Processes Out</vt:lpstr>
      <vt:lpstr>Swapping Processes Out</vt:lpstr>
      <vt:lpstr>Swapping Processes Out</vt:lpstr>
      <vt:lpstr>Swapping Processes Out</vt:lpstr>
      <vt:lpstr>Fork swap</vt:lpstr>
      <vt:lpstr>Expanded Swapping </vt:lpstr>
      <vt:lpstr>Expanded Swapping </vt:lpstr>
      <vt:lpstr>Swapping Process in</vt:lpstr>
      <vt:lpstr>Swapping Process in</vt:lpstr>
      <vt:lpstr>Swapping Process in</vt:lpstr>
      <vt:lpstr>Swapping Algo: Swapper</vt:lpstr>
      <vt:lpstr>Swapping Algo: Swapper</vt:lpstr>
      <vt:lpstr>Swapping Process in</vt:lpstr>
      <vt:lpstr>Swapping Process in</vt:lpstr>
      <vt:lpstr>Swapping Process in: Issues</vt:lpstr>
      <vt:lpstr>Swapping Process in: Issues</vt:lpstr>
      <vt:lpstr>Swapping Process in: Issues</vt:lpstr>
      <vt:lpstr>Reference</vt:lpstr>
      <vt:lpstr>DEMAND PAGING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Swapping </dc:title>
  <dc:creator>Dr Neena</dc:creator>
  <cp:lastModifiedBy>Bharti Rana</cp:lastModifiedBy>
  <cp:revision>32</cp:revision>
  <dcterms:created xsi:type="dcterms:W3CDTF">2021-05-03T05:49:35Z</dcterms:created>
  <dcterms:modified xsi:type="dcterms:W3CDTF">2023-03-29T04:48:41Z</dcterms:modified>
</cp:coreProperties>
</file>