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6"/>
  </p:handoutMasterIdLst>
  <p:sldIdLst>
    <p:sldId id="257" r:id="rId2"/>
    <p:sldId id="312" r:id="rId3"/>
    <p:sldId id="258" r:id="rId4"/>
    <p:sldId id="310" r:id="rId5"/>
    <p:sldId id="260" r:id="rId6"/>
    <p:sldId id="261" r:id="rId7"/>
    <p:sldId id="325" r:id="rId8"/>
    <p:sldId id="270" r:id="rId9"/>
    <p:sldId id="269" r:id="rId10"/>
    <p:sldId id="311" r:id="rId11"/>
    <p:sldId id="271" r:id="rId12"/>
    <p:sldId id="262" r:id="rId13"/>
    <p:sldId id="263" r:id="rId14"/>
    <p:sldId id="264" r:id="rId15"/>
    <p:sldId id="265" r:id="rId16"/>
    <p:sldId id="266" r:id="rId17"/>
    <p:sldId id="272" r:id="rId18"/>
    <p:sldId id="273" r:id="rId19"/>
    <p:sldId id="326" r:id="rId20"/>
    <p:sldId id="327" r:id="rId21"/>
    <p:sldId id="275" r:id="rId22"/>
    <p:sldId id="277" r:id="rId23"/>
    <p:sldId id="278" r:id="rId24"/>
    <p:sldId id="279" r:id="rId25"/>
    <p:sldId id="285" r:id="rId26"/>
    <p:sldId id="268" r:id="rId27"/>
    <p:sldId id="284" r:id="rId28"/>
    <p:sldId id="314" r:id="rId29"/>
    <p:sldId id="313" r:id="rId30"/>
    <p:sldId id="315" r:id="rId31"/>
    <p:sldId id="316" r:id="rId32"/>
    <p:sldId id="317" r:id="rId33"/>
    <p:sldId id="318" r:id="rId34"/>
    <p:sldId id="319" r:id="rId35"/>
    <p:sldId id="322" r:id="rId36"/>
    <p:sldId id="320" r:id="rId37"/>
    <p:sldId id="321" r:id="rId38"/>
    <p:sldId id="287" r:id="rId39"/>
    <p:sldId id="309" r:id="rId40"/>
    <p:sldId id="306" r:id="rId41"/>
    <p:sldId id="303" r:id="rId42"/>
    <p:sldId id="290" r:id="rId43"/>
    <p:sldId id="296" r:id="rId44"/>
    <p:sldId id="291" r:id="rId45"/>
    <p:sldId id="297" r:id="rId46"/>
    <p:sldId id="292" r:id="rId47"/>
    <p:sldId id="298" r:id="rId48"/>
    <p:sldId id="293" r:id="rId49"/>
    <p:sldId id="299" r:id="rId50"/>
    <p:sldId id="294" r:id="rId51"/>
    <p:sldId id="300" r:id="rId52"/>
    <p:sldId id="308" r:id="rId53"/>
    <p:sldId id="323" r:id="rId54"/>
    <p:sldId id="32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87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Communication in IPC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502185-40E3-4D6D-B542-ACEBF0B17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D034-F777-4179-BCD5-23CCB4AF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 (</a:t>
            </a:r>
            <a:r>
              <a:rPr lang="en-US" sz="4000" dirty="0" err="1"/>
              <a:t>contd</a:t>
            </a:r>
            <a:r>
              <a:rPr lang="en-US" sz="4000" dirty="0"/>
              <a:t>…)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0A43-E76F-46F7-8C3D-DAD92B97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Processes communicate using the client-server model</a:t>
            </a:r>
          </a:p>
          <a:p>
            <a:pPr lvl="1"/>
            <a:r>
              <a:rPr lang="en-US" sz="2000" dirty="0"/>
              <a:t>A server process listens to a socket, one end point of a two-way communications path, and </a:t>
            </a:r>
          </a:p>
          <a:p>
            <a:pPr lvl="1"/>
            <a:r>
              <a:rPr lang="en-US" sz="2000" dirty="0"/>
              <a:t>Client processes communicate to the server process over another socket, the other end point of the communications path, which may be on another machine. </a:t>
            </a:r>
          </a:p>
          <a:p>
            <a:r>
              <a:rPr lang="en-US" sz="2400" dirty="0"/>
              <a:t>The kernel maintains internal connections and routes data from client to server.</a:t>
            </a: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221984-CB85-4931-B934-09A51BE5488F}"/>
              </a:ext>
            </a:extLst>
          </p:cNvPr>
          <p:cNvGrpSpPr/>
          <p:nvPr/>
        </p:nvGrpSpPr>
        <p:grpSpPr>
          <a:xfrm>
            <a:off x="2438786" y="4395049"/>
            <a:ext cx="7482203" cy="2097826"/>
            <a:chOff x="2320684" y="4003040"/>
            <a:chExt cx="7482203" cy="209782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22352FA-38DA-4239-9C06-04B735209955}"/>
                </a:ext>
              </a:extLst>
            </p:cNvPr>
            <p:cNvSpPr/>
            <p:nvPr/>
          </p:nvSpPr>
          <p:spPr>
            <a:xfrm>
              <a:off x="2321445" y="4003803"/>
              <a:ext cx="1397000" cy="1901189"/>
            </a:xfrm>
            <a:custGeom>
              <a:avLst/>
              <a:gdLst/>
              <a:ahLst/>
              <a:cxnLst/>
              <a:rect l="l" t="t" r="r" b="b"/>
              <a:pathLst>
                <a:path w="1397000" h="1901189">
                  <a:moveTo>
                    <a:pt x="0" y="0"/>
                  </a:moveTo>
                  <a:lnTo>
                    <a:pt x="0" y="1901189"/>
                  </a:lnTo>
                  <a:lnTo>
                    <a:pt x="1396746" y="1901189"/>
                  </a:lnTo>
                  <a:lnTo>
                    <a:pt x="1396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F3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B3B5862-5AA5-43F2-9C78-50B53D779D5F}"/>
                </a:ext>
              </a:extLst>
            </p:cNvPr>
            <p:cNvSpPr/>
            <p:nvPr/>
          </p:nvSpPr>
          <p:spPr>
            <a:xfrm>
              <a:off x="2320684" y="4003040"/>
              <a:ext cx="1397635" cy="1902460"/>
            </a:xfrm>
            <a:custGeom>
              <a:avLst/>
              <a:gdLst/>
              <a:ahLst/>
              <a:cxnLst/>
              <a:rect l="l" t="t" r="r" b="b"/>
              <a:pathLst>
                <a:path w="1397635" h="1902460">
                  <a:moveTo>
                    <a:pt x="0" y="0"/>
                  </a:moveTo>
                  <a:lnTo>
                    <a:pt x="0" y="1901952"/>
                  </a:lnTo>
                  <a:lnTo>
                    <a:pt x="1397508" y="1901952"/>
                  </a:lnTo>
                  <a:lnTo>
                    <a:pt x="139750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8C86CC3D-AB86-4FF0-953C-79592B801491}"/>
                </a:ext>
              </a:extLst>
            </p:cNvPr>
            <p:cNvSpPr/>
            <p:nvPr/>
          </p:nvSpPr>
          <p:spPr>
            <a:xfrm>
              <a:off x="2446413" y="4103623"/>
              <a:ext cx="1178560" cy="356870"/>
            </a:xfrm>
            <a:custGeom>
              <a:avLst/>
              <a:gdLst/>
              <a:ahLst/>
              <a:cxnLst/>
              <a:rect l="l" t="t" r="r" b="b"/>
              <a:pathLst>
                <a:path w="1178560" h="356870">
                  <a:moveTo>
                    <a:pt x="1178052" y="178308"/>
                  </a:moveTo>
                  <a:lnTo>
                    <a:pt x="1162498" y="137479"/>
                  </a:lnTo>
                  <a:lnTo>
                    <a:pt x="1118193" y="99970"/>
                  </a:lnTo>
                  <a:lnTo>
                    <a:pt x="1048669" y="66860"/>
                  </a:lnTo>
                  <a:lnTo>
                    <a:pt x="1005554" y="52292"/>
                  </a:lnTo>
                  <a:lnTo>
                    <a:pt x="957458" y="39228"/>
                  </a:lnTo>
                  <a:lnTo>
                    <a:pt x="904824" y="27804"/>
                  </a:lnTo>
                  <a:lnTo>
                    <a:pt x="848092" y="18154"/>
                  </a:lnTo>
                  <a:lnTo>
                    <a:pt x="787705" y="10414"/>
                  </a:lnTo>
                  <a:lnTo>
                    <a:pt x="724104" y="4718"/>
                  </a:lnTo>
                  <a:lnTo>
                    <a:pt x="657730" y="1202"/>
                  </a:lnTo>
                  <a:lnTo>
                    <a:pt x="589026" y="0"/>
                  </a:lnTo>
                  <a:lnTo>
                    <a:pt x="520321" y="1202"/>
                  </a:lnTo>
                  <a:lnTo>
                    <a:pt x="453947" y="4718"/>
                  </a:lnTo>
                  <a:lnTo>
                    <a:pt x="390346" y="10414"/>
                  </a:lnTo>
                  <a:lnTo>
                    <a:pt x="329959" y="18154"/>
                  </a:lnTo>
                  <a:lnTo>
                    <a:pt x="273227" y="27804"/>
                  </a:lnTo>
                  <a:lnTo>
                    <a:pt x="220593" y="39228"/>
                  </a:lnTo>
                  <a:lnTo>
                    <a:pt x="172497" y="52292"/>
                  </a:lnTo>
                  <a:lnTo>
                    <a:pt x="129382" y="66860"/>
                  </a:lnTo>
                  <a:lnTo>
                    <a:pt x="91688" y="82798"/>
                  </a:lnTo>
                  <a:lnTo>
                    <a:pt x="34332" y="118243"/>
                  </a:lnTo>
                  <a:lnTo>
                    <a:pt x="3961" y="157546"/>
                  </a:lnTo>
                  <a:lnTo>
                    <a:pt x="0" y="178308"/>
                  </a:lnTo>
                  <a:lnTo>
                    <a:pt x="3961" y="199210"/>
                  </a:lnTo>
                  <a:lnTo>
                    <a:pt x="34332" y="238675"/>
                  </a:lnTo>
                  <a:lnTo>
                    <a:pt x="91688" y="274155"/>
                  </a:lnTo>
                  <a:lnTo>
                    <a:pt x="129382" y="290075"/>
                  </a:lnTo>
                  <a:lnTo>
                    <a:pt x="172497" y="304609"/>
                  </a:lnTo>
                  <a:lnTo>
                    <a:pt x="220593" y="317627"/>
                  </a:lnTo>
                  <a:lnTo>
                    <a:pt x="273227" y="328999"/>
                  </a:lnTo>
                  <a:lnTo>
                    <a:pt x="329959" y="338594"/>
                  </a:lnTo>
                  <a:lnTo>
                    <a:pt x="390346" y="346284"/>
                  </a:lnTo>
                  <a:lnTo>
                    <a:pt x="453947" y="351937"/>
                  </a:lnTo>
                  <a:lnTo>
                    <a:pt x="520321" y="355424"/>
                  </a:lnTo>
                  <a:lnTo>
                    <a:pt x="589026" y="356615"/>
                  </a:lnTo>
                  <a:lnTo>
                    <a:pt x="657730" y="355424"/>
                  </a:lnTo>
                  <a:lnTo>
                    <a:pt x="724104" y="351937"/>
                  </a:lnTo>
                  <a:lnTo>
                    <a:pt x="787705" y="346284"/>
                  </a:lnTo>
                  <a:lnTo>
                    <a:pt x="848092" y="338594"/>
                  </a:lnTo>
                  <a:lnTo>
                    <a:pt x="904824" y="328999"/>
                  </a:lnTo>
                  <a:lnTo>
                    <a:pt x="957458" y="317627"/>
                  </a:lnTo>
                  <a:lnTo>
                    <a:pt x="1005554" y="304609"/>
                  </a:lnTo>
                  <a:lnTo>
                    <a:pt x="1048669" y="290075"/>
                  </a:lnTo>
                  <a:lnTo>
                    <a:pt x="1086363" y="274155"/>
                  </a:lnTo>
                  <a:lnTo>
                    <a:pt x="1143719" y="238675"/>
                  </a:lnTo>
                  <a:lnTo>
                    <a:pt x="1174090" y="199210"/>
                  </a:lnTo>
                  <a:lnTo>
                    <a:pt x="1178052" y="178308"/>
                  </a:lnTo>
                  <a:close/>
                </a:path>
              </a:pathLst>
            </a:custGeom>
            <a:solidFill>
              <a:srgbClr val="3B812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B80A14A1-A089-4E99-A55D-099A4A765872}"/>
                </a:ext>
              </a:extLst>
            </p:cNvPr>
            <p:cNvSpPr/>
            <p:nvPr/>
          </p:nvSpPr>
          <p:spPr>
            <a:xfrm>
              <a:off x="2446413" y="4103623"/>
              <a:ext cx="1178560" cy="356870"/>
            </a:xfrm>
            <a:custGeom>
              <a:avLst/>
              <a:gdLst/>
              <a:ahLst/>
              <a:cxnLst/>
              <a:rect l="l" t="t" r="r" b="b"/>
              <a:pathLst>
                <a:path w="1178560" h="356870">
                  <a:moveTo>
                    <a:pt x="589026" y="0"/>
                  </a:moveTo>
                  <a:lnTo>
                    <a:pt x="520321" y="1202"/>
                  </a:lnTo>
                  <a:lnTo>
                    <a:pt x="453947" y="4718"/>
                  </a:lnTo>
                  <a:lnTo>
                    <a:pt x="390346" y="10414"/>
                  </a:lnTo>
                  <a:lnTo>
                    <a:pt x="329959" y="18154"/>
                  </a:lnTo>
                  <a:lnTo>
                    <a:pt x="273227" y="27804"/>
                  </a:lnTo>
                  <a:lnTo>
                    <a:pt x="220593" y="39228"/>
                  </a:lnTo>
                  <a:lnTo>
                    <a:pt x="172497" y="52292"/>
                  </a:lnTo>
                  <a:lnTo>
                    <a:pt x="129382" y="66860"/>
                  </a:lnTo>
                  <a:lnTo>
                    <a:pt x="91688" y="82798"/>
                  </a:lnTo>
                  <a:lnTo>
                    <a:pt x="34332" y="118243"/>
                  </a:lnTo>
                  <a:lnTo>
                    <a:pt x="3961" y="157546"/>
                  </a:lnTo>
                  <a:lnTo>
                    <a:pt x="0" y="178308"/>
                  </a:lnTo>
                  <a:lnTo>
                    <a:pt x="3961" y="199210"/>
                  </a:lnTo>
                  <a:lnTo>
                    <a:pt x="34332" y="238675"/>
                  </a:lnTo>
                  <a:lnTo>
                    <a:pt x="91688" y="274155"/>
                  </a:lnTo>
                  <a:lnTo>
                    <a:pt x="129382" y="290075"/>
                  </a:lnTo>
                  <a:lnTo>
                    <a:pt x="172497" y="304609"/>
                  </a:lnTo>
                  <a:lnTo>
                    <a:pt x="220593" y="317627"/>
                  </a:lnTo>
                  <a:lnTo>
                    <a:pt x="273227" y="328999"/>
                  </a:lnTo>
                  <a:lnTo>
                    <a:pt x="329959" y="338594"/>
                  </a:lnTo>
                  <a:lnTo>
                    <a:pt x="390346" y="346284"/>
                  </a:lnTo>
                  <a:lnTo>
                    <a:pt x="453947" y="351937"/>
                  </a:lnTo>
                  <a:lnTo>
                    <a:pt x="520321" y="355424"/>
                  </a:lnTo>
                  <a:lnTo>
                    <a:pt x="589026" y="356615"/>
                  </a:lnTo>
                  <a:lnTo>
                    <a:pt x="657730" y="355424"/>
                  </a:lnTo>
                  <a:lnTo>
                    <a:pt x="724104" y="351937"/>
                  </a:lnTo>
                  <a:lnTo>
                    <a:pt x="787705" y="346284"/>
                  </a:lnTo>
                  <a:lnTo>
                    <a:pt x="848092" y="338594"/>
                  </a:lnTo>
                  <a:lnTo>
                    <a:pt x="904824" y="328999"/>
                  </a:lnTo>
                  <a:lnTo>
                    <a:pt x="957458" y="317627"/>
                  </a:lnTo>
                  <a:lnTo>
                    <a:pt x="1005554" y="304609"/>
                  </a:lnTo>
                  <a:lnTo>
                    <a:pt x="1048669" y="290075"/>
                  </a:lnTo>
                  <a:lnTo>
                    <a:pt x="1086363" y="274155"/>
                  </a:lnTo>
                  <a:lnTo>
                    <a:pt x="1143719" y="238675"/>
                  </a:lnTo>
                  <a:lnTo>
                    <a:pt x="1174090" y="199210"/>
                  </a:lnTo>
                  <a:lnTo>
                    <a:pt x="1178052" y="178308"/>
                  </a:lnTo>
                  <a:lnTo>
                    <a:pt x="1174090" y="157546"/>
                  </a:lnTo>
                  <a:lnTo>
                    <a:pt x="1143719" y="118243"/>
                  </a:lnTo>
                  <a:lnTo>
                    <a:pt x="1086363" y="82798"/>
                  </a:lnTo>
                  <a:lnTo>
                    <a:pt x="1048669" y="66860"/>
                  </a:lnTo>
                  <a:lnTo>
                    <a:pt x="1005554" y="52292"/>
                  </a:lnTo>
                  <a:lnTo>
                    <a:pt x="957458" y="39228"/>
                  </a:lnTo>
                  <a:lnTo>
                    <a:pt x="904824" y="27804"/>
                  </a:lnTo>
                  <a:lnTo>
                    <a:pt x="848092" y="18154"/>
                  </a:lnTo>
                  <a:lnTo>
                    <a:pt x="787705" y="10414"/>
                  </a:lnTo>
                  <a:lnTo>
                    <a:pt x="724104" y="4718"/>
                  </a:lnTo>
                  <a:lnTo>
                    <a:pt x="657730" y="1202"/>
                  </a:lnTo>
                  <a:lnTo>
                    <a:pt x="5890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1A54B484-6006-4AF4-940B-CE6A381D4849}"/>
                </a:ext>
              </a:extLst>
            </p:cNvPr>
            <p:cNvSpPr txBox="1"/>
            <p:nvPr/>
          </p:nvSpPr>
          <p:spPr>
            <a:xfrm>
              <a:off x="2602110" y="4146550"/>
              <a:ext cx="1045619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Application</a:t>
              </a:r>
              <a:endParaRPr sz="1400" dirty="0">
                <a:latin typeface="Sylfaen"/>
                <a:cs typeface="Sylfaen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CA03A52C-F95F-450A-B449-CEAD6029FF32}"/>
                </a:ext>
              </a:extLst>
            </p:cNvPr>
            <p:cNvSpPr/>
            <p:nvPr/>
          </p:nvSpPr>
          <p:spPr>
            <a:xfrm>
              <a:off x="2384691" y="4681220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60" h="273050">
                  <a:moveTo>
                    <a:pt x="1292352" y="227837"/>
                  </a:moveTo>
                  <a:lnTo>
                    <a:pt x="1292352" y="45719"/>
                  </a:lnTo>
                  <a:lnTo>
                    <a:pt x="1288744" y="27967"/>
                  </a:lnTo>
                  <a:lnTo>
                    <a:pt x="1278921" y="13430"/>
                  </a:lnTo>
                  <a:lnTo>
                    <a:pt x="1264384" y="3607"/>
                  </a:lnTo>
                  <a:lnTo>
                    <a:pt x="1246632" y="0"/>
                  </a:lnTo>
                  <a:lnTo>
                    <a:pt x="45720" y="0"/>
                  </a:lnTo>
                  <a:lnTo>
                    <a:pt x="27967" y="3607"/>
                  </a:lnTo>
                  <a:lnTo>
                    <a:pt x="13430" y="13430"/>
                  </a:lnTo>
                  <a:lnTo>
                    <a:pt x="3607" y="27967"/>
                  </a:lnTo>
                  <a:lnTo>
                    <a:pt x="0" y="45719"/>
                  </a:lnTo>
                  <a:lnTo>
                    <a:pt x="0" y="227837"/>
                  </a:lnTo>
                  <a:lnTo>
                    <a:pt x="3607" y="245471"/>
                  </a:lnTo>
                  <a:lnTo>
                    <a:pt x="13430" y="259746"/>
                  </a:lnTo>
                  <a:lnTo>
                    <a:pt x="27967" y="269307"/>
                  </a:lnTo>
                  <a:lnTo>
                    <a:pt x="45720" y="272795"/>
                  </a:lnTo>
                  <a:lnTo>
                    <a:pt x="1246632" y="272795"/>
                  </a:lnTo>
                  <a:lnTo>
                    <a:pt x="1264384" y="269307"/>
                  </a:lnTo>
                  <a:lnTo>
                    <a:pt x="1278921" y="259746"/>
                  </a:lnTo>
                  <a:lnTo>
                    <a:pt x="1288744" y="245471"/>
                  </a:lnTo>
                  <a:lnTo>
                    <a:pt x="1292352" y="227837"/>
                  </a:lnTo>
                  <a:close/>
                </a:path>
              </a:pathLst>
            </a:custGeom>
            <a:solidFill>
              <a:srgbClr val="A5002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31D3CAC8-9DC1-45AE-BA00-061E54DBA3C9}"/>
                </a:ext>
              </a:extLst>
            </p:cNvPr>
            <p:cNvSpPr/>
            <p:nvPr/>
          </p:nvSpPr>
          <p:spPr>
            <a:xfrm>
              <a:off x="2384691" y="4681220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60" h="273050">
                  <a:moveTo>
                    <a:pt x="45720" y="0"/>
                  </a:moveTo>
                  <a:lnTo>
                    <a:pt x="27967" y="3607"/>
                  </a:lnTo>
                  <a:lnTo>
                    <a:pt x="13430" y="13430"/>
                  </a:lnTo>
                  <a:lnTo>
                    <a:pt x="3607" y="27967"/>
                  </a:lnTo>
                  <a:lnTo>
                    <a:pt x="0" y="45719"/>
                  </a:lnTo>
                  <a:lnTo>
                    <a:pt x="0" y="227837"/>
                  </a:lnTo>
                  <a:lnTo>
                    <a:pt x="3607" y="245471"/>
                  </a:lnTo>
                  <a:lnTo>
                    <a:pt x="13430" y="259746"/>
                  </a:lnTo>
                  <a:lnTo>
                    <a:pt x="27967" y="269307"/>
                  </a:lnTo>
                  <a:lnTo>
                    <a:pt x="45720" y="272795"/>
                  </a:lnTo>
                  <a:lnTo>
                    <a:pt x="1246632" y="272795"/>
                  </a:lnTo>
                  <a:lnTo>
                    <a:pt x="1264384" y="269307"/>
                  </a:lnTo>
                  <a:lnTo>
                    <a:pt x="1278921" y="259746"/>
                  </a:lnTo>
                  <a:lnTo>
                    <a:pt x="1288744" y="245471"/>
                  </a:lnTo>
                  <a:lnTo>
                    <a:pt x="1292352" y="227837"/>
                  </a:lnTo>
                  <a:lnTo>
                    <a:pt x="1292352" y="45719"/>
                  </a:lnTo>
                  <a:lnTo>
                    <a:pt x="1288744" y="27967"/>
                  </a:lnTo>
                  <a:lnTo>
                    <a:pt x="1278921" y="13430"/>
                  </a:lnTo>
                  <a:lnTo>
                    <a:pt x="1264384" y="3607"/>
                  </a:lnTo>
                  <a:lnTo>
                    <a:pt x="1246632" y="0"/>
                  </a:lnTo>
                  <a:lnTo>
                    <a:pt x="4572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4920801C-D9BC-49AB-A0FA-314C09798A94}"/>
                </a:ext>
              </a:extLst>
            </p:cNvPr>
            <p:cNvSpPr txBox="1"/>
            <p:nvPr/>
          </p:nvSpPr>
          <p:spPr>
            <a:xfrm>
              <a:off x="2398709" y="4690316"/>
              <a:ext cx="887730" cy="214226"/>
            </a:xfrm>
            <a:prstGeom prst="rect">
              <a:avLst/>
            </a:prstGeom>
            <a:solidFill>
              <a:srgbClr val="AFBF39">
                <a:alpha val="59999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262255">
                <a:lnSpc>
                  <a:spcPts val="1670"/>
                </a:lnSpc>
              </a:pPr>
              <a:r>
                <a:rPr sz="1400" b="1" spc="5" dirty="0">
                  <a:latin typeface="Sylfaen"/>
                  <a:cs typeface="Sylfaen"/>
                </a:rPr>
                <a:t>Socket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8E8E9B8B-5D4B-4560-A0EE-8828E51802FD}"/>
                </a:ext>
              </a:extLst>
            </p:cNvPr>
            <p:cNvSpPr/>
            <p:nvPr/>
          </p:nvSpPr>
          <p:spPr>
            <a:xfrm>
              <a:off x="2390787" y="5043171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5"/>
                  </a:move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6387" y="0"/>
                  </a:ln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7"/>
                  </a:lnTo>
                  <a:lnTo>
                    <a:pt x="0" y="280415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7" y="336803"/>
                  </a:lnTo>
                  <a:lnTo>
                    <a:pt x="1235964" y="336803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4409F0CB-5DC9-4C2F-A681-093224F8E503}"/>
                </a:ext>
              </a:extLst>
            </p:cNvPr>
            <p:cNvSpPr/>
            <p:nvPr/>
          </p:nvSpPr>
          <p:spPr>
            <a:xfrm>
              <a:off x="2390787" y="5043171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6387" y="0"/>
                  </a:move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7"/>
                  </a:lnTo>
                  <a:lnTo>
                    <a:pt x="0" y="280415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7" y="336803"/>
                  </a:lnTo>
                  <a:lnTo>
                    <a:pt x="1235964" y="336803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5"/>
                  </a:ln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63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64855948-9248-49C1-9431-FA95D3769180}"/>
                </a:ext>
              </a:extLst>
            </p:cNvPr>
            <p:cNvSpPr/>
            <p:nvPr/>
          </p:nvSpPr>
          <p:spPr>
            <a:xfrm>
              <a:off x="2386215" y="5447792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6"/>
                  </a:move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5625" y="0"/>
                  </a:lnTo>
                  <a:lnTo>
                    <a:pt x="34075" y="4417"/>
                  </a:lnTo>
                  <a:lnTo>
                    <a:pt x="16383" y="16478"/>
                  </a:lnTo>
                  <a:lnTo>
                    <a:pt x="4405" y="34397"/>
                  </a:lnTo>
                  <a:lnTo>
                    <a:pt x="0" y="56387"/>
                  </a:lnTo>
                  <a:lnTo>
                    <a:pt x="0" y="280416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5" y="336804"/>
                  </a:lnTo>
                  <a:lnTo>
                    <a:pt x="1235964" y="336804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D991143B-821A-4553-9866-52F04EB51AA6}"/>
                </a:ext>
              </a:extLst>
            </p:cNvPr>
            <p:cNvSpPr/>
            <p:nvPr/>
          </p:nvSpPr>
          <p:spPr>
            <a:xfrm>
              <a:off x="2386215" y="5447792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5625" y="0"/>
                  </a:moveTo>
                  <a:lnTo>
                    <a:pt x="34075" y="4417"/>
                  </a:lnTo>
                  <a:lnTo>
                    <a:pt x="16383" y="16478"/>
                  </a:lnTo>
                  <a:lnTo>
                    <a:pt x="4405" y="34397"/>
                  </a:lnTo>
                  <a:lnTo>
                    <a:pt x="0" y="56387"/>
                  </a:lnTo>
                  <a:lnTo>
                    <a:pt x="0" y="280416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5" y="336804"/>
                  </a:lnTo>
                  <a:lnTo>
                    <a:pt x="1235964" y="336804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6"/>
                  </a:ln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56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79EAB203-6E2F-41C7-AEDA-72B0F243E0E5}"/>
                </a:ext>
              </a:extLst>
            </p:cNvPr>
            <p:cNvSpPr txBox="1"/>
            <p:nvPr/>
          </p:nvSpPr>
          <p:spPr>
            <a:xfrm>
              <a:off x="2394202" y="5047932"/>
              <a:ext cx="892810" cy="264816"/>
            </a:xfrm>
            <a:prstGeom prst="rect">
              <a:avLst/>
            </a:prstGeom>
            <a:solidFill>
              <a:srgbClr val="AFBF39">
                <a:alpha val="59999"/>
              </a:srgbClr>
            </a:solidFill>
          </p:spPr>
          <p:txBody>
            <a:bodyPr vert="horz" wrap="square" lIns="0" tIns="48895" rIns="0" bIns="0" rtlCol="0">
              <a:spAutoFit/>
            </a:bodyPr>
            <a:lstStyle/>
            <a:p>
              <a:pPr marL="343535">
                <a:spcBef>
                  <a:spcPts val="385"/>
                </a:spcBef>
              </a:pPr>
              <a:r>
                <a:rPr sz="1400" b="1" spc="20" dirty="0">
                  <a:latin typeface="Sylfaen"/>
                  <a:cs typeface="Sylfaen"/>
                </a:rPr>
                <a:t>TCP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EA00BF06-2DCD-4FE4-B597-E9CB88B9ED49}"/>
                </a:ext>
              </a:extLst>
            </p:cNvPr>
            <p:cNvSpPr txBox="1"/>
            <p:nvPr/>
          </p:nvSpPr>
          <p:spPr>
            <a:xfrm>
              <a:off x="2806319" y="5484618"/>
              <a:ext cx="1943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IP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9D509471-5DBA-4ECD-868D-B34C9B46D152}"/>
                </a:ext>
              </a:extLst>
            </p:cNvPr>
            <p:cNvSpPr/>
            <p:nvPr/>
          </p:nvSpPr>
          <p:spPr>
            <a:xfrm>
              <a:off x="3299091" y="4439665"/>
              <a:ext cx="0" cy="1165860"/>
            </a:xfrm>
            <a:custGeom>
              <a:avLst/>
              <a:gdLst/>
              <a:ahLst/>
              <a:cxnLst/>
              <a:rect l="l" t="t" r="r" b="b"/>
              <a:pathLst>
                <a:path h="1165860">
                  <a:moveTo>
                    <a:pt x="0" y="0"/>
                  </a:moveTo>
                  <a:lnTo>
                    <a:pt x="0" y="11658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2E6F98C3-5D54-49F5-B8F1-8F19E30FEF2B}"/>
                </a:ext>
              </a:extLst>
            </p:cNvPr>
            <p:cNvSpPr/>
            <p:nvPr/>
          </p:nvSpPr>
          <p:spPr>
            <a:xfrm>
              <a:off x="3297567" y="5605526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8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0D8E10F9-FE42-4FEB-B555-305971460DF1}"/>
                </a:ext>
              </a:extLst>
            </p:cNvPr>
            <p:cNvSpPr/>
            <p:nvPr/>
          </p:nvSpPr>
          <p:spPr>
            <a:xfrm>
              <a:off x="4019943" y="5475224"/>
              <a:ext cx="967740" cy="252729"/>
            </a:xfrm>
            <a:custGeom>
              <a:avLst/>
              <a:gdLst/>
              <a:ahLst/>
              <a:cxnLst/>
              <a:rect l="l" t="t" r="r" b="b"/>
              <a:pathLst>
                <a:path w="967739" h="252729">
                  <a:moveTo>
                    <a:pt x="967739" y="125729"/>
                  </a:moveTo>
                  <a:lnTo>
                    <a:pt x="958250" y="76831"/>
                  </a:lnTo>
                  <a:lnTo>
                    <a:pt x="932402" y="36861"/>
                  </a:lnTo>
                  <a:lnTo>
                    <a:pt x="894123" y="9894"/>
                  </a:lnTo>
                  <a:lnTo>
                    <a:pt x="847343" y="0"/>
                  </a:lnTo>
                  <a:lnTo>
                    <a:pt x="120395" y="0"/>
                  </a:lnTo>
                  <a:lnTo>
                    <a:pt x="73616" y="9894"/>
                  </a:lnTo>
                  <a:lnTo>
                    <a:pt x="35337" y="36861"/>
                  </a:lnTo>
                  <a:lnTo>
                    <a:pt x="9489" y="76831"/>
                  </a:lnTo>
                  <a:lnTo>
                    <a:pt x="0" y="125729"/>
                  </a:lnTo>
                  <a:lnTo>
                    <a:pt x="9489" y="175069"/>
                  </a:lnTo>
                  <a:lnTo>
                    <a:pt x="35337" y="215265"/>
                  </a:lnTo>
                  <a:lnTo>
                    <a:pt x="73616" y="242316"/>
                  </a:lnTo>
                  <a:lnTo>
                    <a:pt x="120396" y="252222"/>
                  </a:lnTo>
                  <a:lnTo>
                    <a:pt x="847343" y="252222"/>
                  </a:lnTo>
                  <a:lnTo>
                    <a:pt x="894123" y="242316"/>
                  </a:lnTo>
                  <a:lnTo>
                    <a:pt x="932402" y="215265"/>
                  </a:lnTo>
                  <a:lnTo>
                    <a:pt x="958250" y="175069"/>
                  </a:lnTo>
                  <a:lnTo>
                    <a:pt x="967739" y="125729"/>
                  </a:lnTo>
                  <a:close/>
                </a:path>
              </a:pathLst>
            </a:custGeom>
            <a:solidFill>
              <a:srgbClr val="5F5F5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F1E46769-9B45-4282-B355-AE0FF20E17D5}"/>
                </a:ext>
              </a:extLst>
            </p:cNvPr>
            <p:cNvSpPr/>
            <p:nvPr/>
          </p:nvSpPr>
          <p:spPr>
            <a:xfrm>
              <a:off x="4019944" y="5475223"/>
              <a:ext cx="241553" cy="252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5220071C-A4A6-4AFB-9110-65117E0AC15C}"/>
                </a:ext>
              </a:extLst>
            </p:cNvPr>
            <p:cNvSpPr/>
            <p:nvPr/>
          </p:nvSpPr>
          <p:spPr>
            <a:xfrm>
              <a:off x="4019943" y="5475224"/>
              <a:ext cx="967740" cy="252729"/>
            </a:xfrm>
            <a:custGeom>
              <a:avLst/>
              <a:gdLst/>
              <a:ahLst/>
              <a:cxnLst/>
              <a:rect l="l" t="t" r="r" b="b"/>
              <a:pathLst>
                <a:path w="967739" h="252729">
                  <a:moveTo>
                    <a:pt x="0" y="125729"/>
                  </a:moveTo>
                  <a:lnTo>
                    <a:pt x="9489" y="175069"/>
                  </a:lnTo>
                  <a:lnTo>
                    <a:pt x="35337" y="215265"/>
                  </a:lnTo>
                  <a:lnTo>
                    <a:pt x="73616" y="242316"/>
                  </a:lnTo>
                  <a:lnTo>
                    <a:pt x="120396" y="252222"/>
                  </a:lnTo>
                  <a:lnTo>
                    <a:pt x="847343" y="252222"/>
                  </a:lnTo>
                  <a:lnTo>
                    <a:pt x="894123" y="242316"/>
                  </a:lnTo>
                  <a:lnTo>
                    <a:pt x="932402" y="215265"/>
                  </a:lnTo>
                  <a:lnTo>
                    <a:pt x="958250" y="175069"/>
                  </a:lnTo>
                  <a:lnTo>
                    <a:pt x="967739" y="125729"/>
                  </a:lnTo>
                  <a:lnTo>
                    <a:pt x="958250" y="76831"/>
                  </a:lnTo>
                  <a:lnTo>
                    <a:pt x="932402" y="36861"/>
                  </a:lnTo>
                  <a:lnTo>
                    <a:pt x="894123" y="9894"/>
                  </a:lnTo>
                  <a:lnTo>
                    <a:pt x="847343" y="0"/>
                  </a:lnTo>
                  <a:lnTo>
                    <a:pt x="120395" y="0"/>
                  </a:lnTo>
                  <a:lnTo>
                    <a:pt x="73616" y="9894"/>
                  </a:lnTo>
                  <a:lnTo>
                    <a:pt x="35337" y="36861"/>
                  </a:lnTo>
                  <a:lnTo>
                    <a:pt x="9489" y="76831"/>
                  </a:lnTo>
                  <a:lnTo>
                    <a:pt x="0" y="1257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56209D18-D92F-4B6F-A9DF-61C11B49990F}"/>
                </a:ext>
              </a:extLst>
            </p:cNvPr>
            <p:cNvSpPr/>
            <p:nvPr/>
          </p:nvSpPr>
          <p:spPr>
            <a:xfrm>
              <a:off x="4140340" y="5475224"/>
              <a:ext cx="121285" cy="252729"/>
            </a:xfrm>
            <a:custGeom>
              <a:avLst/>
              <a:gdLst/>
              <a:ahLst/>
              <a:cxnLst/>
              <a:rect l="l" t="t" r="r" b="b"/>
              <a:pathLst>
                <a:path w="121285" h="252729">
                  <a:moveTo>
                    <a:pt x="0" y="252222"/>
                  </a:moveTo>
                  <a:lnTo>
                    <a:pt x="47220" y="242316"/>
                  </a:lnTo>
                  <a:lnTo>
                    <a:pt x="85725" y="215265"/>
                  </a:lnTo>
                  <a:lnTo>
                    <a:pt x="111656" y="175069"/>
                  </a:lnTo>
                  <a:lnTo>
                    <a:pt x="121158" y="125729"/>
                  </a:lnTo>
                  <a:lnTo>
                    <a:pt x="111656" y="76831"/>
                  </a:lnTo>
                  <a:lnTo>
                    <a:pt x="85724" y="36861"/>
                  </a:lnTo>
                  <a:lnTo>
                    <a:pt x="47220" y="98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F0DC22DF-AAA8-4A88-B52C-D4DD671CF192}"/>
                </a:ext>
              </a:extLst>
            </p:cNvPr>
            <p:cNvSpPr/>
            <p:nvPr/>
          </p:nvSpPr>
          <p:spPr>
            <a:xfrm>
              <a:off x="4986160" y="5600191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40995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5918E3ED-C602-48E7-A938-88ACAEC02C1F}"/>
                </a:ext>
              </a:extLst>
            </p:cNvPr>
            <p:cNvSpPr/>
            <p:nvPr/>
          </p:nvSpPr>
          <p:spPr>
            <a:xfrm>
              <a:off x="7097648" y="5446268"/>
              <a:ext cx="969010" cy="252729"/>
            </a:xfrm>
            <a:custGeom>
              <a:avLst/>
              <a:gdLst/>
              <a:ahLst/>
              <a:cxnLst/>
              <a:rect l="l" t="t" r="r" b="b"/>
              <a:pathLst>
                <a:path w="969009" h="252729">
                  <a:moveTo>
                    <a:pt x="968501" y="126492"/>
                  </a:moveTo>
                  <a:lnTo>
                    <a:pt x="959001" y="77152"/>
                  </a:lnTo>
                  <a:lnTo>
                    <a:pt x="933070" y="36956"/>
                  </a:lnTo>
                  <a:lnTo>
                    <a:pt x="894569" y="9905"/>
                  </a:lnTo>
                  <a:lnTo>
                    <a:pt x="847356" y="0"/>
                  </a:lnTo>
                  <a:lnTo>
                    <a:pt x="121157" y="0"/>
                  </a:lnTo>
                  <a:lnTo>
                    <a:pt x="73937" y="9905"/>
                  </a:lnTo>
                  <a:lnTo>
                    <a:pt x="35432" y="36956"/>
                  </a:lnTo>
                  <a:lnTo>
                    <a:pt x="9501" y="77152"/>
                  </a:lnTo>
                  <a:lnTo>
                    <a:pt x="0" y="126492"/>
                  </a:lnTo>
                  <a:lnTo>
                    <a:pt x="9501" y="175390"/>
                  </a:lnTo>
                  <a:lnTo>
                    <a:pt x="35432" y="215360"/>
                  </a:lnTo>
                  <a:lnTo>
                    <a:pt x="73937" y="242327"/>
                  </a:lnTo>
                  <a:lnTo>
                    <a:pt x="121158" y="252222"/>
                  </a:lnTo>
                  <a:lnTo>
                    <a:pt x="847356" y="252222"/>
                  </a:lnTo>
                  <a:lnTo>
                    <a:pt x="894569" y="242327"/>
                  </a:lnTo>
                  <a:lnTo>
                    <a:pt x="933070" y="215360"/>
                  </a:lnTo>
                  <a:lnTo>
                    <a:pt x="959001" y="175390"/>
                  </a:lnTo>
                  <a:lnTo>
                    <a:pt x="968501" y="126492"/>
                  </a:lnTo>
                  <a:close/>
                </a:path>
              </a:pathLst>
            </a:custGeom>
            <a:solidFill>
              <a:srgbClr val="5F5F5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F596BFEF-0BEA-4AB4-97BD-5DD92627669B}"/>
                </a:ext>
              </a:extLst>
            </p:cNvPr>
            <p:cNvSpPr/>
            <p:nvPr/>
          </p:nvSpPr>
          <p:spPr>
            <a:xfrm>
              <a:off x="7097648" y="5446267"/>
              <a:ext cx="242328" cy="252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E33ACA48-494A-4328-8597-8663050BA356}"/>
                </a:ext>
              </a:extLst>
            </p:cNvPr>
            <p:cNvSpPr/>
            <p:nvPr/>
          </p:nvSpPr>
          <p:spPr>
            <a:xfrm>
              <a:off x="7097648" y="5446268"/>
              <a:ext cx="969010" cy="252729"/>
            </a:xfrm>
            <a:custGeom>
              <a:avLst/>
              <a:gdLst/>
              <a:ahLst/>
              <a:cxnLst/>
              <a:rect l="l" t="t" r="r" b="b"/>
              <a:pathLst>
                <a:path w="969009" h="252729">
                  <a:moveTo>
                    <a:pt x="0" y="126492"/>
                  </a:moveTo>
                  <a:lnTo>
                    <a:pt x="9501" y="175390"/>
                  </a:lnTo>
                  <a:lnTo>
                    <a:pt x="35433" y="215360"/>
                  </a:lnTo>
                  <a:lnTo>
                    <a:pt x="73937" y="242327"/>
                  </a:lnTo>
                  <a:lnTo>
                    <a:pt x="121158" y="252222"/>
                  </a:lnTo>
                  <a:lnTo>
                    <a:pt x="847356" y="252222"/>
                  </a:lnTo>
                  <a:lnTo>
                    <a:pt x="894569" y="242327"/>
                  </a:lnTo>
                  <a:lnTo>
                    <a:pt x="933070" y="215360"/>
                  </a:lnTo>
                  <a:lnTo>
                    <a:pt x="959001" y="175390"/>
                  </a:lnTo>
                  <a:lnTo>
                    <a:pt x="968501" y="126492"/>
                  </a:lnTo>
                  <a:lnTo>
                    <a:pt x="959001" y="77152"/>
                  </a:lnTo>
                  <a:lnTo>
                    <a:pt x="933070" y="36956"/>
                  </a:lnTo>
                  <a:lnTo>
                    <a:pt x="894569" y="9905"/>
                  </a:lnTo>
                  <a:lnTo>
                    <a:pt x="847356" y="0"/>
                  </a:lnTo>
                  <a:lnTo>
                    <a:pt x="121157" y="0"/>
                  </a:lnTo>
                  <a:lnTo>
                    <a:pt x="73937" y="9905"/>
                  </a:lnTo>
                  <a:lnTo>
                    <a:pt x="35432" y="36956"/>
                  </a:lnTo>
                  <a:lnTo>
                    <a:pt x="9501" y="77152"/>
                  </a:lnTo>
                  <a:lnTo>
                    <a:pt x="0" y="12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63A1541A-AD3B-4A7C-BE82-34C1EED52864}"/>
                </a:ext>
              </a:extLst>
            </p:cNvPr>
            <p:cNvSpPr/>
            <p:nvPr/>
          </p:nvSpPr>
          <p:spPr>
            <a:xfrm>
              <a:off x="7218808" y="5446268"/>
              <a:ext cx="121285" cy="252729"/>
            </a:xfrm>
            <a:custGeom>
              <a:avLst/>
              <a:gdLst/>
              <a:ahLst/>
              <a:cxnLst/>
              <a:rect l="l" t="t" r="r" b="b"/>
              <a:pathLst>
                <a:path w="121285" h="252729">
                  <a:moveTo>
                    <a:pt x="0" y="252222"/>
                  </a:moveTo>
                  <a:lnTo>
                    <a:pt x="47222" y="242327"/>
                  </a:lnTo>
                  <a:lnTo>
                    <a:pt x="85731" y="215360"/>
                  </a:lnTo>
                  <a:lnTo>
                    <a:pt x="111667" y="175390"/>
                  </a:lnTo>
                  <a:lnTo>
                    <a:pt x="121170" y="126492"/>
                  </a:lnTo>
                  <a:lnTo>
                    <a:pt x="111667" y="77152"/>
                  </a:lnTo>
                  <a:lnTo>
                    <a:pt x="85731" y="36956"/>
                  </a:lnTo>
                  <a:lnTo>
                    <a:pt x="47222" y="990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7C6A8209-4CA8-478F-A493-959E8DE3D2F1}"/>
                </a:ext>
              </a:extLst>
            </p:cNvPr>
            <p:cNvSpPr/>
            <p:nvPr/>
          </p:nvSpPr>
          <p:spPr>
            <a:xfrm>
              <a:off x="6792862" y="5573521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03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>
              <a:extLst>
                <a:ext uri="{FF2B5EF4-FFF2-40B4-BE49-F238E27FC236}">
                  <a16:creationId xmlns:a16="http://schemas.microsoft.com/office/drawing/2014/main" id="{88D3FB59-D94D-499E-84ED-2A31E7991144}"/>
                </a:ext>
              </a:extLst>
            </p:cNvPr>
            <p:cNvSpPr txBox="1"/>
            <p:nvPr/>
          </p:nvSpPr>
          <p:spPr>
            <a:xfrm>
              <a:off x="8952618" y="5870194"/>
              <a:ext cx="374015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Host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32" name="object 36">
              <a:extLst>
                <a:ext uri="{FF2B5EF4-FFF2-40B4-BE49-F238E27FC236}">
                  <a16:creationId xmlns:a16="http://schemas.microsoft.com/office/drawing/2014/main" id="{48083998-B96A-44AD-85ED-42300B4F34C2}"/>
                </a:ext>
              </a:extLst>
            </p:cNvPr>
            <p:cNvSpPr/>
            <p:nvPr/>
          </p:nvSpPr>
          <p:spPr>
            <a:xfrm>
              <a:off x="8536317" y="4055618"/>
              <a:ext cx="1178560" cy="357505"/>
            </a:xfrm>
            <a:custGeom>
              <a:avLst/>
              <a:gdLst/>
              <a:ahLst/>
              <a:cxnLst/>
              <a:rect l="l" t="t" r="r" b="b"/>
              <a:pathLst>
                <a:path w="1178559" h="357504">
                  <a:moveTo>
                    <a:pt x="1178052" y="179070"/>
                  </a:moveTo>
                  <a:lnTo>
                    <a:pt x="1162498" y="137959"/>
                  </a:lnTo>
                  <a:lnTo>
                    <a:pt x="1118193" y="100248"/>
                  </a:lnTo>
                  <a:lnTo>
                    <a:pt x="1048669" y="67002"/>
                  </a:lnTo>
                  <a:lnTo>
                    <a:pt x="1005554" y="52387"/>
                  </a:lnTo>
                  <a:lnTo>
                    <a:pt x="957458" y="39288"/>
                  </a:lnTo>
                  <a:lnTo>
                    <a:pt x="904824" y="27839"/>
                  </a:lnTo>
                  <a:lnTo>
                    <a:pt x="848092" y="18172"/>
                  </a:lnTo>
                  <a:lnTo>
                    <a:pt x="787705" y="10421"/>
                  </a:lnTo>
                  <a:lnTo>
                    <a:pt x="724104" y="4720"/>
                  </a:lnTo>
                  <a:lnTo>
                    <a:pt x="657730" y="1202"/>
                  </a:lnTo>
                  <a:lnTo>
                    <a:pt x="589026" y="0"/>
                  </a:lnTo>
                  <a:lnTo>
                    <a:pt x="520321" y="1202"/>
                  </a:lnTo>
                  <a:lnTo>
                    <a:pt x="453947" y="4720"/>
                  </a:lnTo>
                  <a:lnTo>
                    <a:pt x="390346" y="10421"/>
                  </a:lnTo>
                  <a:lnTo>
                    <a:pt x="329959" y="18172"/>
                  </a:lnTo>
                  <a:lnTo>
                    <a:pt x="273227" y="27839"/>
                  </a:lnTo>
                  <a:lnTo>
                    <a:pt x="220593" y="39288"/>
                  </a:lnTo>
                  <a:lnTo>
                    <a:pt x="172497" y="52387"/>
                  </a:lnTo>
                  <a:lnTo>
                    <a:pt x="129382" y="67002"/>
                  </a:lnTo>
                  <a:lnTo>
                    <a:pt x="91688" y="83000"/>
                  </a:lnTo>
                  <a:lnTo>
                    <a:pt x="34332" y="118612"/>
                  </a:lnTo>
                  <a:lnTo>
                    <a:pt x="3961" y="158156"/>
                  </a:lnTo>
                  <a:lnTo>
                    <a:pt x="0" y="179070"/>
                  </a:lnTo>
                  <a:lnTo>
                    <a:pt x="3961" y="199831"/>
                  </a:lnTo>
                  <a:lnTo>
                    <a:pt x="34332" y="239134"/>
                  </a:lnTo>
                  <a:lnTo>
                    <a:pt x="91688" y="274579"/>
                  </a:lnTo>
                  <a:lnTo>
                    <a:pt x="129382" y="290517"/>
                  </a:lnTo>
                  <a:lnTo>
                    <a:pt x="172497" y="305085"/>
                  </a:lnTo>
                  <a:lnTo>
                    <a:pt x="220593" y="318149"/>
                  </a:lnTo>
                  <a:lnTo>
                    <a:pt x="273227" y="329573"/>
                  </a:lnTo>
                  <a:lnTo>
                    <a:pt x="329959" y="339223"/>
                  </a:lnTo>
                  <a:lnTo>
                    <a:pt x="390346" y="346963"/>
                  </a:lnTo>
                  <a:lnTo>
                    <a:pt x="453947" y="352659"/>
                  </a:lnTo>
                  <a:lnTo>
                    <a:pt x="520321" y="356175"/>
                  </a:lnTo>
                  <a:lnTo>
                    <a:pt x="589026" y="357378"/>
                  </a:lnTo>
                  <a:lnTo>
                    <a:pt x="657730" y="356175"/>
                  </a:lnTo>
                  <a:lnTo>
                    <a:pt x="724104" y="352659"/>
                  </a:lnTo>
                  <a:lnTo>
                    <a:pt x="787705" y="346963"/>
                  </a:lnTo>
                  <a:lnTo>
                    <a:pt x="848092" y="339223"/>
                  </a:lnTo>
                  <a:lnTo>
                    <a:pt x="904824" y="329573"/>
                  </a:lnTo>
                  <a:lnTo>
                    <a:pt x="957458" y="318149"/>
                  </a:lnTo>
                  <a:lnTo>
                    <a:pt x="1005554" y="305085"/>
                  </a:lnTo>
                  <a:lnTo>
                    <a:pt x="1048669" y="290517"/>
                  </a:lnTo>
                  <a:lnTo>
                    <a:pt x="1086363" y="274579"/>
                  </a:lnTo>
                  <a:lnTo>
                    <a:pt x="1143719" y="239134"/>
                  </a:lnTo>
                  <a:lnTo>
                    <a:pt x="1174090" y="199831"/>
                  </a:lnTo>
                  <a:lnTo>
                    <a:pt x="1178052" y="179070"/>
                  </a:lnTo>
                  <a:close/>
                </a:path>
              </a:pathLst>
            </a:custGeom>
            <a:solidFill>
              <a:srgbClr val="3B812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7">
              <a:extLst>
                <a:ext uri="{FF2B5EF4-FFF2-40B4-BE49-F238E27FC236}">
                  <a16:creationId xmlns:a16="http://schemas.microsoft.com/office/drawing/2014/main" id="{C286BAE5-1A84-4A19-8D86-9D36AECC64B5}"/>
                </a:ext>
              </a:extLst>
            </p:cNvPr>
            <p:cNvSpPr/>
            <p:nvPr/>
          </p:nvSpPr>
          <p:spPr>
            <a:xfrm>
              <a:off x="8536317" y="4055618"/>
              <a:ext cx="1178560" cy="357505"/>
            </a:xfrm>
            <a:custGeom>
              <a:avLst/>
              <a:gdLst/>
              <a:ahLst/>
              <a:cxnLst/>
              <a:rect l="l" t="t" r="r" b="b"/>
              <a:pathLst>
                <a:path w="1178559" h="357504">
                  <a:moveTo>
                    <a:pt x="589026" y="0"/>
                  </a:moveTo>
                  <a:lnTo>
                    <a:pt x="520321" y="1202"/>
                  </a:lnTo>
                  <a:lnTo>
                    <a:pt x="453947" y="4720"/>
                  </a:lnTo>
                  <a:lnTo>
                    <a:pt x="390346" y="10421"/>
                  </a:lnTo>
                  <a:lnTo>
                    <a:pt x="329959" y="18172"/>
                  </a:lnTo>
                  <a:lnTo>
                    <a:pt x="273227" y="27839"/>
                  </a:lnTo>
                  <a:lnTo>
                    <a:pt x="220593" y="39288"/>
                  </a:lnTo>
                  <a:lnTo>
                    <a:pt x="172497" y="52387"/>
                  </a:lnTo>
                  <a:lnTo>
                    <a:pt x="129382" y="67002"/>
                  </a:lnTo>
                  <a:lnTo>
                    <a:pt x="91688" y="83000"/>
                  </a:lnTo>
                  <a:lnTo>
                    <a:pt x="34332" y="118612"/>
                  </a:lnTo>
                  <a:lnTo>
                    <a:pt x="3961" y="158156"/>
                  </a:lnTo>
                  <a:lnTo>
                    <a:pt x="0" y="179070"/>
                  </a:lnTo>
                  <a:lnTo>
                    <a:pt x="3961" y="199831"/>
                  </a:lnTo>
                  <a:lnTo>
                    <a:pt x="34332" y="239134"/>
                  </a:lnTo>
                  <a:lnTo>
                    <a:pt x="91688" y="274579"/>
                  </a:lnTo>
                  <a:lnTo>
                    <a:pt x="129382" y="290517"/>
                  </a:lnTo>
                  <a:lnTo>
                    <a:pt x="172497" y="305085"/>
                  </a:lnTo>
                  <a:lnTo>
                    <a:pt x="220593" y="318149"/>
                  </a:lnTo>
                  <a:lnTo>
                    <a:pt x="273227" y="329573"/>
                  </a:lnTo>
                  <a:lnTo>
                    <a:pt x="329959" y="339223"/>
                  </a:lnTo>
                  <a:lnTo>
                    <a:pt x="390346" y="346963"/>
                  </a:lnTo>
                  <a:lnTo>
                    <a:pt x="453947" y="352659"/>
                  </a:lnTo>
                  <a:lnTo>
                    <a:pt x="520321" y="356175"/>
                  </a:lnTo>
                  <a:lnTo>
                    <a:pt x="589026" y="357378"/>
                  </a:lnTo>
                  <a:lnTo>
                    <a:pt x="657730" y="356175"/>
                  </a:lnTo>
                  <a:lnTo>
                    <a:pt x="724104" y="352659"/>
                  </a:lnTo>
                  <a:lnTo>
                    <a:pt x="787705" y="346963"/>
                  </a:lnTo>
                  <a:lnTo>
                    <a:pt x="848092" y="339223"/>
                  </a:lnTo>
                  <a:lnTo>
                    <a:pt x="904824" y="329573"/>
                  </a:lnTo>
                  <a:lnTo>
                    <a:pt x="957458" y="318149"/>
                  </a:lnTo>
                  <a:lnTo>
                    <a:pt x="1005554" y="305085"/>
                  </a:lnTo>
                  <a:lnTo>
                    <a:pt x="1048669" y="290517"/>
                  </a:lnTo>
                  <a:lnTo>
                    <a:pt x="1086363" y="274579"/>
                  </a:lnTo>
                  <a:lnTo>
                    <a:pt x="1143719" y="239134"/>
                  </a:lnTo>
                  <a:lnTo>
                    <a:pt x="1174090" y="199831"/>
                  </a:lnTo>
                  <a:lnTo>
                    <a:pt x="1178052" y="179070"/>
                  </a:lnTo>
                  <a:lnTo>
                    <a:pt x="1174090" y="158156"/>
                  </a:lnTo>
                  <a:lnTo>
                    <a:pt x="1143719" y="118612"/>
                  </a:lnTo>
                  <a:lnTo>
                    <a:pt x="1086363" y="83000"/>
                  </a:lnTo>
                  <a:lnTo>
                    <a:pt x="1048669" y="67002"/>
                  </a:lnTo>
                  <a:lnTo>
                    <a:pt x="1005554" y="52387"/>
                  </a:lnTo>
                  <a:lnTo>
                    <a:pt x="957458" y="39288"/>
                  </a:lnTo>
                  <a:lnTo>
                    <a:pt x="904824" y="27839"/>
                  </a:lnTo>
                  <a:lnTo>
                    <a:pt x="848092" y="18172"/>
                  </a:lnTo>
                  <a:lnTo>
                    <a:pt x="787705" y="10421"/>
                  </a:lnTo>
                  <a:lnTo>
                    <a:pt x="724104" y="4720"/>
                  </a:lnTo>
                  <a:lnTo>
                    <a:pt x="657730" y="1202"/>
                  </a:lnTo>
                  <a:lnTo>
                    <a:pt x="5890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8">
              <a:extLst>
                <a:ext uri="{FF2B5EF4-FFF2-40B4-BE49-F238E27FC236}">
                  <a16:creationId xmlns:a16="http://schemas.microsoft.com/office/drawing/2014/main" id="{2D4F9899-51D2-4D59-84D6-0946330FCCA7}"/>
                </a:ext>
              </a:extLst>
            </p:cNvPr>
            <p:cNvSpPr txBox="1"/>
            <p:nvPr/>
          </p:nvSpPr>
          <p:spPr>
            <a:xfrm>
              <a:off x="8692014" y="4098544"/>
              <a:ext cx="1076395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Application</a:t>
              </a:r>
              <a:endParaRPr sz="1400" dirty="0">
                <a:latin typeface="Sylfaen"/>
                <a:cs typeface="Sylfaen"/>
              </a:endParaRPr>
            </a:p>
          </p:txBody>
        </p:sp>
        <p:sp>
          <p:nvSpPr>
            <p:cNvPr id="35" name="object 39">
              <a:extLst>
                <a:ext uri="{FF2B5EF4-FFF2-40B4-BE49-F238E27FC236}">
                  <a16:creationId xmlns:a16="http://schemas.microsoft.com/office/drawing/2014/main" id="{0274B057-7C46-4E04-9C05-4B1B327297E4}"/>
                </a:ext>
              </a:extLst>
            </p:cNvPr>
            <p:cNvSpPr/>
            <p:nvPr/>
          </p:nvSpPr>
          <p:spPr>
            <a:xfrm>
              <a:off x="8473820" y="4633976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59" h="273050">
                  <a:moveTo>
                    <a:pt x="1292352" y="227075"/>
                  </a:moveTo>
                  <a:lnTo>
                    <a:pt x="1292352" y="44958"/>
                  </a:lnTo>
                  <a:lnTo>
                    <a:pt x="1288865" y="27324"/>
                  </a:lnTo>
                  <a:lnTo>
                    <a:pt x="1279309" y="13049"/>
                  </a:lnTo>
                  <a:lnTo>
                    <a:pt x="1265037" y="3488"/>
                  </a:lnTo>
                  <a:lnTo>
                    <a:pt x="1247406" y="0"/>
                  </a:lnTo>
                  <a:lnTo>
                    <a:pt x="45732" y="0"/>
                  </a:lnTo>
                  <a:lnTo>
                    <a:pt x="27978" y="3488"/>
                  </a:lnTo>
                  <a:lnTo>
                    <a:pt x="13436" y="13049"/>
                  </a:lnTo>
                  <a:lnTo>
                    <a:pt x="3609" y="27324"/>
                  </a:lnTo>
                  <a:lnTo>
                    <a:pt x="0" y="44958"/>
                  </a:lnTo>
                  <a:lnTo>
                    <a:pt x="0" y="227075"/>
                  </a:lnTo>
                  <a:lnTo>
                    <a:pt x="3609" y="244828"/>
                  </a:lnTo>
                  <a:lnTo>
                    <a:pt x="13436" y="259365"/>
                  </a:lnTo>
                  <a:lnTo>
                    <a:pt x="27978" y="269188"/>
                  </a:lnTo>
                  <a:lnTo>
                    <a:pt x="45732" y="272796"/>
                  </a:lnTo>
                  <a:lnTo>
                    <a:pt x="1247406" y="272796"/>
                  </a:lnTo>
                  <a:lnTo>
                    <a:pt x="1265037" y="269188"/>
                  </a:lnTo>
                  <a:lnTo>
                    <a:pt x="1279309" y="259365"/>
                  </a:lnTo>
                  <a:lnTo>
                    <a:pt x="1288865" y="244828"/>
                  </a:lnTo>
                  <a:lnTo>
                    <a:pt x="1292352" y="227075"/>
                  </a:lnTo>
                  <a:close/>
                </a:path>
              </a:pathLst>
            </a:custGeom>
            <a:solidFill>
              <a:srgbClr val="A5002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0">
              <a:extLst>
                <a:ext uri="{FF2B5EF4-FFF2-40B4-BE49-F238E27FC236}">
                  <a16:creationId xmlns:a16="http://schemas.microsoft.com/office/drawing/2014/main" id="{37A4B6C0-4698-4DA5-82D8-B251274138A7}"/>
                </a:ext>
              </a:extLst>
            </p:cNvPr>
            <p:cNvSpPr/>
            <p:nvPr/>
          </p:nvSpPr>
          <p:spPr>
            <a:xfrm>
              <a:off x="8473820" y="4633976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59" h="273050">
                  <a:moveTo>
                    <a:pt x="45732" y="0"/>
                  </a:moveTo>
                  <a:lnTo>
                    <a:pt x="27978" y="3488"/>
                  </a:lnTo>
                  <a:lnTo>
                    <a:pt x="13436" y="13049"/>
                  </a:lnTo>
                  <a:lnTo>
                    <a:pt x="3609" y="27324"/>
                  </a:lnTo>
                  <a:lnTo>
                    <a:pt x="0" y="44958"/>
                  </a:lnTo>
                  <a:lnTo>
                    <a:pt x="0" y="227075"/>
                  </a:lnTo>
                  <a:lnTo>
                    <a:pt x="3609" y="244828"/>
                  </a:lnTo>
                  <a:lnTo>
                    <a:pt x="13436" y="259365"/>
                  </a:lnTo>
                  <a:lnTo>
                    <a:pt x="27978" y="269188"/>
                  </a:lnTo>
                  <a:lnTo>
                    <a:pt x="45732" y="272796"/>
                  </a:lnTo>
                  <a:lnTo>
                    <a:pt x="1247406" y="272796"/>
                  </a:lnTo>
                  <a:lnTo>
                    <a:pt x="1265037" y="269188"/>
                  </a:lnTo>
                  <a:lnTo>
                    <a:pt x="1279309" y="259365"/>
                  </a:lnTo>
                  <a:lnTo>
                    <a:pt x="1288865" y="244828"/>
                  </a:lnTo>
                  <a:lnTo>
                    <a:pt x="1292352" y="227075"/>
                  </a:lnTo>
                  <a:lnTo>
                    <a:pt x="1292352" y="44958"/>
                  </a:lnTo>
                  <a:lnTo>
                    <a:pt x="1288865" y="27324"/>
                  </a:lnTo>
                  <a:lnTo>
                    <a:pt x="1279309" y="13049"/>
                  </a:lnTo>
                  <a:lnTo>
                    <a:pt x="1265037" y="3488"/>
                  </a:lnTo>
                  <a:lnTo>
                    <a:pt x="1247406" y="0"/>
                  </a:lnTo>
                  <a:lnTo>
                    <a:pt x="4573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1">
              <a:extLst>
                <a:ext uri="{FF2B5EF4-FFF2-40B4-BE49-F238E27FC236}">
                  <a16:creationId xmlns:a16="http://schemas.microsoft.com/office/drawing/2014/main" id="{F5895EB5-82CD-43FE-9FC4-7DB0EE41CFED}"/>
                </a:ext>
              </a:extLst>
            </p:cNvPr>
            <p:cNvSpPr txBox="1"/>
            <p:nvPr/>
          </p:nvSpPr>
          <p:spPr>
            <a:xfrm>
              <a:off x="8890393" y="4628896"/>
              <a:ext cx="91249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03835">
                <a:spcBef>
                  <a:spcPts val="95"/>
                </a:spcBef>
              </a:pPr>
              <a:r>
                <a:rPr sz="1400" b="1" spc="5" dirty="0">
                  <a:latin typeface="Sylfaen"/>
                  <a:cs typeface="Sylfaen"/>
                </a:rPr>
                <a:t>Socket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38" name="object 42">
              <a:extLst>
                <a:ext uri="{FF2B5EF4-FFF2-40B4-BE49-F238E27FC236}">
                  <a16:creationId xmlns:a16="http://schemas.microsoft.com/office/drawing/2014/main" id="{28526315-3EC6-498F-B574-64E80D70729E}"/>
                </a:ext>
              </a:extLst>
            </p:cNvPr>
            <p:cNvSpPr/>
            <p:nvPr/>
          </p:nvSpPr>
          <p:spPr>
            <a:xfrm>
              <a:off x="8480691" y="4995926"/>
              <a:ext cx="1292860" cy="336550"/>
            </a:xfrm>
            <a:custGeom>
              <a:avLst/>
              <a:gdLst/>
              <a:ahLst/>
              <a:cxnLst/>
              <a:rect l="l" t="t" r="r" b="b"/>
              <a:pathLst>
                <a:path w="1292859" h="336550">
                  <a:moveTo>
                    <a:pt x="1292352" y="280415"/>
                  </a:moveTo>
                  <a:lnTo>
                    <a:pt x="1292352" y="55625"/>
                  </a:lnTo>
                  <a:lnTo>
                    <a:pt x="1287934" y="34075"/>
                  </a:lnTo>
                  <a:lnTo>
                    <a:pt x="1275873" y="16383"/>
                  </a:lnTo>
                  <a:lnTo>
                    <a:pt x="1257954" y="4405"/>
                  </a:lnTo>
                  <a:lnTo>
                    <a:pt x="1235964" y="0"/>
                  </a:lnTo>
                  <a:lnTo>
                    <a:pt x="55625" y="0"/>
                  </a:lnTo>
                  <a:lnTo>
                    <a:pt x="34070" y="4405"/>
                  </a:lnTo>
                  <a:lnTo>
                    <a:pt x="16378" y="16383"/>
                  </a:lnTo>
                  <a:lnTo>
                    <a:pt x="4403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3" y="301966"/>
                  </a:lnTo>
                  <a:lnTo>
                    <a:pt x="16378" y="319659"/>
                  </a:lnTo>
                  <a:lnTo>
                    <a:pt x="34070" y="331636"/>
                  </a:lnTo>
                  <a:lnTo>
                    <a:pt x="55625" y="336041"/>
                  </a:lnTo>
                  <a:lnTo>
                    <a:pt x="1235964" y="336041"/>
                  </a:lnTo>
                  <a:lnTo>
                    <a:pt x="1257954" y="331636"/>
                  </a:lnTo>
                  <a:lnTo>
                    <a:pt x="1275873" y="319658"/>
                  </a:lnTo>
                  <a:lnTo>
                    <a:pt x="1287934" y="30196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3">
              <a:extLst>
                <a:ext uri="{FF2B5EF4-FFF2-40B4-BE49-F238E27FC236}">
                  <a16:creationId xmlns:a16="http://schemas.microsoft.com/office/drawing/2014/main" id="{9D5ACE04-5214-4519-83CA-EA4612DD3EB4}"/>
                </a:ext>
              </a:extLst>
            </p:cNvPr>
            <p:cNvSpPr/>
            <p:nvPr/>
          </p:nvSpPr>
          <p:spPr>
            <a:xfrm>
              <a:off x="8480691" y="4995926"/>
              <a:ext cx="1292860" cy="336550"/>
            </a:xfrm>
            <a:custGeom>
              <a:avLst/>
              <a:gdLst/>
              <a:ahLst/>
              <a:cxnLst/>
              <a:rect l="l" t="t" r="r" b="b"/>
              <a:pathLst>
                <a:path w="1292859" h="336550">
                  <a:moveTo>
                    <a:pt x="55625" y="0"/>
                  </a:moveTo>
                  <a:lnTo>
                    <a:pt x="34070" y="4405"/>
                  </a:lnTo>
                  <a:lnTo>
                    <a:pt x="16378" y="16383"/>
                  </a:lnTo>
                  <a:lnTo>
                    <a:pt x="4403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3" y="301966"/>
                  </a:lnTo>
                  <a:lnTo>
                    <a:pt x="16378" y="319659"/>
                  </a:lnTo>
                  <a:lnTo>
                    <a:pt x="34070" y="331636"/>
                  </a:lnTo>
                  <a:lnTo>
                    <a:pt x="55625" y="336041"/>
                  </a:lnTo>
                  <a:lnTo>
                    <a:pt x="1235964" y="336041"/>
                  </a:lnTo>
                  <a:lnTo>
                    <a:pt x="1257954" y="331636"/>
                  </a:lnTo>
                  <a:lnTo>
                    <a:pt x="1275873" y="319658"/>
                  </a:lnTo>
                  <a:lnTo>
                    <a:pt x="1287934" y="301966"/>
                  </a:lnTo>
                  <a:lnTo>
                    <a:pt x="1292352" y="280415"/>
                  </a:lnTo>
                  <a:lnTo>
                    <a:pt x="1292352" y="55625"/>
                  </a:lnTo>
                  <a:lnTo>
                    <a:pt x="1287934" y="34075"/>
                  </a:lnTo>
                  <a:lnTo>
                    <a:pt x="1275873" y="16383"/>
                  </a:lnTo>
                  <a:lnTo>
                    <a:pt x="1257954" y="4405"/>
                  </a:lnTo>
                  <a:lnTo>
                    <a:pt x="1235964" y="0"/>
                  </a:lnTo>
                  <a:lnTo>
                    <a:pt x="556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4">
              <a:extLst>
                <a:ext uri="{FF2B5EF4-FFF2-40B4-BE49-F238E27FC236}">
                  <a16:creationId xmlns:a16="http://schemas.microsoft.com/office/drawing/2014/main" id="{F687CBF3-D678-4AFF-BA8F-AD39E8DF3118}"/>
                </a:ext>
              </a:extLst>
            </p:cNvPr>
            <p:cNvSpPr/>
            <p:nvPr/>
          </p:nvSpPr>
          <p:spPr>
            <a:xfrm>
              <a:off x="8476119" y="5400547"/>
              <a:ext cx="1291590" cy="336550"/>
            </a:xfrm>
            <a:custGeom>
              <a:avLst/>
              <a:gdLst/>
              <a:ahLst/>
              <a:cxnLst/>
              <a:rect l="l" t="t" r="r" b="b"/>
              <a:pathLst>
                <a:path w="1291590" h="336550">
                  <a:moveTo>
                    <a:pt x="1291577" y="280415"/>
                  </a:moveTo>
                  <a:lnTo>
                    <a:pt x="1291577" y="55625"/>
                  </a:lnTo>
                  <a:lnTo>
                    <a:pt x="1287171" y="34075"/>
                  </a:lnTo>
                  <a:lnTo>
                    <a:pt x="1275194" y="16383"/>
                  </a:lnTo>
                  <a:lnTo>
                    <a:pt x="1257501" y="4405"/>
                  </a:lnTo>
                  <a:lnTo>
                    <a:pt x="1235951" y="0"/>
                  </a:lnTo>
                  <a:lnTo>
                    <a:pt x="55626" y="0"/>
                  </a:lnTo>
                  <a:lnTo>
                    <a:pt x="34075" y="4405"/>
                  </a:lnTo>
                  <a:lnTo>
                    <a:pt x="16382" y="16383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287"/>
                  </a:lnTo>
                  <a:lnTo>
                    <a:pt x="16382" y="319944"/>
                  </a:lnTo>
                  <a:lnTo>
                    <a:pt x="34075" y="331743"/>
                  </a:lnTo>
                  <a:lnTo>
                    <a:pt x="55626" y="336041"/>
                  </a:lnTo>
                  <a:lnTo>
                    <a:pt x="1235951" y="336041"/>
                  </a:lnTo>
                  <a:lnTo>
                    <a:pt x="1257501" y="331743"/>
                  </a:lnTo>
                  <a:lnTo>
                    <a:pt x="1275194" y="319944"/>
                  </a:lnTo>
                  <a:lnTo>
                    <a:pt x="1287171" y="302287"/>
                  </a:lnTo>
                  <a:lnTo>
                    <a:pt x="1291577" y="2804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C75689F3-2565-49FD-8B8F-965B721B9A4B}"/>
                </a:ext>
              </a:extLst>
            </p:cNvPr>
            <p:cNvSpPr/>
            <p:nvPr/>
          </p:nvSpPr>
          <p:spPr>
            <a:xfrm>
              <a:off x="8476119" y="5400547"/>
              <a:ext cx="1291590" cy="336550"/>
            </a:xfrm>
            <a:custGeom>
              <a:avLst/>
              <a:gdLst/>
              <a:ahLst/>
              <a:cxnLst/>
              <a:rect l="l" t="t" r="r" b="b"/>
              <a:pathLst>
                <a:path w="1291590" h="336550">
                  <a:moveTo>
                    <a:pt x="55626" y="0"/>
                  </a:moveTo>
                  <a:lnTo>
                    <a:pt x="34075" y="4405"/>
                  </a:lnTo>
                  <a:lnTo>
                    <a:pt x="16382" y="16383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287"/>
                  </a:lnTo>
                  <a:lnTo>
                    <a:pt x="16382" y="319944"/>
                  </a:lnTo>
                  <a:lnTo>
                    <a:pt x="34075" y="331743"/>
                  </a:lnTo>
                  <a:lnTo>
                    <a:pt x="55626" y="336041"/>
                  </a:lnTo>
                  <a:lnTo>
                    <a:pt x="1235951" y="336041"/>
                  </a:lnTo>
                  <a:lnTo>
                    <a:pt x="1257501" y="331743"/>
                  </a:lnTo>
                  <a:lnTo>
                    <a:pt x="1275194" y="319944"/>
                  </a:lnTo>
                  <a:lnTo>
                    <a:pt x="1287171" y="302287"/>
                  </a:lnTo>
                  <a:lnTo>
                    <a:pt x="1291577" y="280415"/>
                  </a:lnTo>
                  <a:lnTo>
                    <a:pt x="1291577" y="55625"/>
                  </a:lnTo>
                  <a:lnTo>
                    <a:pt x="1287171" y="34075"/>
                  </a:lnTo>
                  <a:lnTo>
                    <a:pt x="1275194" y="16383"/>
                  </a:lnTo>
                  <a:lnTo>
                    <a:pt x="1257501" y="4405"/>
                  </a:lnTo>
                  <a:lnTo>
                    <a:pt x="1235951" y="0"/>
                  </a:lnTo>
                  <a:lnTo>
                    <a:pt x="556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6">
              <a:extLst>
                <a:ext uri="{FF2B5EF4-FFF2-40B4-BE49-F238E27FC236}">
                  <a16:creationId xmlns:a16="http://schemas.microsoft.com/office/drawing/2014/main" id="{E726CBEB-B3E2-4A4C-BB89-D794FFACD9D6}"/>
                </a:ext>
              </a:extLst>
            </p:cNvPr>
            <p:cNvSpPr txBox="1"/>
            <p:nvPr/>
          </p:nvSpPr>
          <p:spPr>
            <a:xfrm>
              <a:off x="8890393" y="5036565"/>
              <a:ext cx="91249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81305">
                <a:spcBef>
                  <a:spcPts val="95"/>
                </a:spcBef>
              </a:pPr>
              <a:r>
                <a:rPr sz="1400" b="1" spc="20" dirty="0">
                  <a:latin typeface="Sylfaen"/>
                  <a:cs typeface="Sylfaen"/>
                </a:rPr>
                <a:t>TCP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43" name="object 47">
              <a:extLst>
                <a:ext uri="{FF2B5EF4-FFF2-40B4-BE49-F238E27FC236}">
                  <a16:creationId xmlns:a16="http://schemas.microsoft.com/office/drawing/2014/main" id="{07B7881A-2B1D-4A4F-8A9D-2F0E2A9A787F}"/>
                </a:ext>
              </a:extLst>
            </p:cNvPr>
            <p:cNvSpPr txBox="1"/>
            <p:nvPr/>
          </p:nvSpPr>
          <p:spPr>
            <a:xfrm>
              <a:off x="9239884" y="5436612"/>
              <a:ext cx="1943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IP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44" name="object 48">
              <a:extLst>
                <a:ext uri="{FF2B5EF4-FFF2-40B4-BE49-F238E27FC236}">
                  <a16:creationId xmlns:a16="http://schemas.microsoft.com/office/drawing/2014/main" id="{392841D3-3FA9-4A4E-8513-7247F19327C9}"/>
                </a:ext>
              </a:extLst>
            </p:cNvPr>
            <p:cNvSpPr/>
            <p:nvPr/>
          </p:nvSpPr>
          <p:spPr>
            <a:xfrm>
              <a:off x="8877693" y="4392422"/>
              <a:ext cx="0" cy="1165225"/>
            </a:xfrm>
            <a:custGeom>
              <a:avLst/>
              <a:gdLst/>
              <a:ahLst/>
              <a:cxnLst/>
              <a:rect l="l" t="t" r="r" b="b"/>
              <a:pathLst>
                <a:path h="1165225">
                  <a:moveTo>
                    <a:pt x="0" y="0"/>
                  </a:moveTo>
                  <a:lnTo>
                    <a:pt x="0" y="11650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9">
              <a:extLst>
                <a:ext uri="{FF2B5EF4-FFF2-40B4-BE49-F238E27FC236}">
                  <a16:creationId xmlns:a16="http://schemas.microsoft.com/office/drawing/2014/main" id="{FFD2213F-870E-41EF-B2C5-F2E7A17F315E}"/>
                </a:ext>
              </a:extLst>
            </p:cNvPr>
            <p:cNvSpPr/>
            <p:nvPr/>
          </p:nvSpPr>
          <p:spPr>
            <a:xfrm>
              <a:off x="5396115" y="5262626"/>
              <a:ext cx="1397000" cy="598170"/>
            </a:xfrm>
            <a:custGeom>
              <a:avLst/>
              <a:gdLst/>
              <a:ahLst/>
              <a:cxnLst/>
              <a:rect l="l" t="t" r="r" b="b"/>
              <a:pathLst>
                <a:path w="1397000" h="598170">
                  <a:moveTo>
                    <a:pt x="0" y="0"/>
                  </a:moveTo>
                  <a:lnTo>
                    <a:pt x="0" y="598170"/>
                  </a:lnTo>
                  <a:lnTo>
                    <a:pt x="1396746" y="598170"/>
                  </a:lnTo>
                  <a:lnTo>
                    <a:pt x="1396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0">
              <a:extLst>
                <a:ext uri="{FF2B5EF4-FFF2-40B4-BE49-F238E27FC236}">
                  <a16:creationId xmlns:a16="http://schemas.microsoft.com/office/drawing/2014/main" id="{814BD78F-7233-4A2A-83BF-EC559001B0BC}"/>
                </a:ext>
              </a:extLst>
            </p:cNvPr>
            <p:cNvSpPr/>
            <p:nvPr/>
          </p:nvSpPr>
          <p:spPr>
            <a:xfrm>
              <a:off x="5396115" y="5262626"/>
              <a:ext cx="1397000" cy="598170"/>
            </a:xfrm>
            <a:custGeom>
              <a:avLst/>
              <a:gdLst/>
              <a:ahLst/>
              <a:cxnLst/>
              <a:rect l="l" t="t" r="r" b="b"/>
              <a:pathLst>
                <a:path w="1397000" h="598170">
                  <a:moveTo>
                    <a:pt x="0" y="0"/>
                  </a:moveTo>
                  <a:lnTo>
                    <a:pt x="0" y="598170"/>
                  </a:lnTo>
                  <a:lnTo>
                    <a:pt x="1396746" y="598170"/>
                  </a:lnTo>
                  <a:lnTo>
                    <a:pt x="13967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1">
              <a:extLst>
                <a:ext uri="{FF2B5EF4-FFF2-40B4-BE49-F238E27FC236}">
                  <a16:creationId xmlns:a16="http://schemas.microsoft.com/office/drawing/2014/main" id="{56BAABF0-FD20-4E4A-AD97-0D0DA2E22DBF}"/>
                </a:ext>
              </a:extLst>
            </p:cNvPr>
            <p:cNvSpPr txBox="1"/>
            <p:nvPr/>
          </p:nvSpPr>
          <p:spPr>
            <a:xfrm>
              <a:off x="5857373" y="5873240"/>
              <a:ext cx="5372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Router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48" name="object 52">
              <a:extLst>
                <a:ext uri="{FF2B5EF4-FFF2-40B4-BE49-F238E27FC236}">
                  <a16:creationId xmlns:a16="http://schemas.microsoft.com/office/drawing/2014/main" id="{33570759-912C-4438-B75E-788BDB3B5DA8}"/>
                </a:ext>
              </a:extLst>
            </p:cNvPr>
            <p:cNvSpPr/>
            <p:nvPr/>
          </p:nvSpPr>
          <p:spPr>
            <a:xfrm>
              <a:off x="5460885" y="5403597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5"/>
                  </a:moveTo>
                  <a:lnTo>
                    <a:pt x="1292352" y="56387"/>
                  </a:lnTo>
                  <a:lnTo>
                    <a:pt x="1275968" y="16478"/>
                  </a:lnTo>
                  <a:lnTo>
                    <a:pt x="1236726" y="0"/>
                  </a:lnTo>
                  <a:lnTo>
                    <a:pt x="56387" y="0"/>
                  </a:ln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8"/>
                  </a:lnTo>
                  <a:lnTo>
                    <a:pt x="0" y="280416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8" y="336804"/>
                  </a:lnTo>
                  <a:lnTo>
                    <a:pt x="1236726" y="336803"/>
                  </a:lnTo>
                  <a:lnTo>
                    <a:pt x="1258276" y="332386"/>
                  </a:lnTo>
                  <a:lnTo>
                    <a:pt x="1275969" y="320325"/>
                  </a:lnTo>
                  <a:lnTo>
                    <a:pt x="1287946" y="30240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3">
              <a:extLst>
                <a:ext uri="{FF2B5EF4-FFF2-40B4-BE49-F238E27FC236}">
                  <a16:creationId xmlns:a16="http://schemas.microsoft.com/office/drawing/2014/main" id="{74E14597-16AB-40C6-8D4B-DC29CDE9BE12}"/>
                </a:ext>
              </a:extLst>
            </p:cNvPr>
            <p:cNvSpPr/>
            <p:nvPr/>
          </p:nvSpPr>
          <p:spPr>
            <a:xfrm>
              <a:off x="5460885" y="5403597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6387" y="0"/>
                  </a:move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8"/>
                  </a:lnTo>
                  <a:lnTo>
                    <a:pt x="0" y="280416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8" y="336804"/>
                  </a:lnTo>
                  <a:lnTo>
                    <a:pt x="1236726" y="336803"/>
                  </a:lnTo>
                  <a:lnTo>
                    <a:pt x="1258276" y="332386"/>
                  </a:lnTo>
                  <a:lnTo>
                    <a:pt x="1275969" y="320325"/>
                  </a:lnTo>
                  <a:lnTo>
                    <a:pt x="1287946" y="302406"/>
                  </a:lnTo>
                  <a:lnTo>
                    <a:pt x="1292352" y="280415"/>
                  </a:lnTo>
                  <a:lnTo>
                    <a:pt x="1292352" y="56387"/>
                  </a:lnTo>
                  <a:lnTo>
                    <a:pt x="1287946" y="34397"/>
                  </a:lnTo>
                  <a:lnTo>
                    <a:pt x="1275968" y="16478"/>
                  </a:lnTo>
                  <a:lnTo>
                    <a:pt x="1258276" y="4417"/>
                  </a:lnTo>
                  <a:lnTo>
                    <a:pt x="1236726" y="0"/>
                  </a:lnTo>
                  <a:lnTo>
                    <a:pt x="563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4">
              <a:extLst>
                <a:ext uri="{FF2B5EF4-FFF2-40B4-BE49-F238E27FC236}">
                  <a16:creationId xmlns:a16="http://schemas.microsoft.com/office/drawing/2014/main" id="{188158AD-6056-4DEE-826E-C7C217901EBA}"/>
                </a:ext>
              </a:extLst>
            </p:cNvPr>
            <p:cNvSpPr txBox="1"/>
            <p:nvPr/>
          </p:nvSpPr>
          <p:spPr>
            <a:xfrm>
              <a:off x="6004947" y="5428996"/>
              <a:ext cx="1816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IP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51" name="object 55">
              <a:extLst>
                <a:ext uri="{FF2B5EF4-FFF2-40B4-BE49-F238E27FC236}">
                  <a16:creationId xmlns:a16="http://schemas.microsoft.com/office/drawing/2014/main" id="{CB9DCA15-344E-43E0-A9E3-C72232293DDF}"/>
                </a:ext>
              </a:extLst>
            </p:cNvPr>
            <p:cNvSpPr txBox="1"/>
            <p:nvPr/>
          </p:nvSpPr>
          <p:spPr>
            <a:xfrm>
              <a:off x="4304418" y="5483097"/>
              <a:ext cx="56578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b="1" spc="10" dirty="0">
                  <a:latin typeface="Sylfaen"/>
                  <a:cs typeface="Sylfaen"/>
                </a:rPr>
                <a:t>Channel</a:t>
              </a:r>
              <a:endParaRPr sz="1200" dirty="0">
                <a:latin typeface="Sylfaen"/>
                <a:cs typeface="Sylfaen"/>
              </a:endParaRPr>
            </a:p>
          </p:txBody>
        </p:sp>
        <p:sp>
          <p:nvSpPr>
            <p:cNvPr id="52" name="object 56">
              <a:extLst>
                <a:ext uri="{FF2B5EF4-FFF2-40B4-BE49-F238E27FC236}">
                  <a16:creationId xmlns:a16="http://schemas.microsoft.com/office/drawing/2014/main" id="{A0C219D1-405D-445A-93D6-5B0E793E4E3F}"/>
                </a:ext>
              </a:extLst>
            </p:cNvPr>
            <p:cNvSpPr txBox="1"/>
            <p:nvPr/>
          </p:nvSpPr>
          <p:spPr>
            <a:xfrm>
              <a:off x="7387470" y="5449570"/>
              <a:ext cx="56578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b="1" spc="10" dirty="0">
                  <a:latin typeface="Sylfaen"/>
                  <a:cs typeface="Sylfaen"/>
                </a:rPr>
                <a:t>Channel</a:t>
              </a:r>
              <a:endParaRPr sz="1200">
                <a:latin typeface="Sylfaen"/>
                <a:cs typeface="Sylfaen"/>
              </a:endParaRPr>
            </a:p>
          </p:txBody>
        </p:sp>
        <p:sp>
          <p:nvSpPr>
            <p:cNvPr id="53" name="object 57">
              <a:extLst>
                <a:ext uri="{FF2B5EF4-FFF2-40B4-BE49-F238E27FC236}">
                  <a16:creationId xmlns:a16="http://schemas.microsoft.com/office/drawing/2014/main" id="{3232756A-28D0-4B96-BEC7-9340D7A75234}"/>
                </a:ext>
              </a:extLst>
            </p:cNvPr>
            <p:cNvSpPr/>
            <p:nvPr/>
          </p:nvSpPr>
          <p:spPr>
            <a:xfrm>
              <a:off x="8064628" y="5571997"/>
              <a:ext cx="831215" cy="0"/>
            </a:xfrm>
            <a:custGeom>
              <a:avLst/>
              <a:gdLst/>
              <a:ahLst/>
              <a:cxnLst/>
              <a:rect l="l" t="t" r="r" b="b"/>
              <a:pathLst>
                <a:path w="831215">
                  <a:moveTo>
                    <a:pt x="0" y="0"/>
                  </a:moveTo>
                  <a:lnTo>
                    <a:pt x="8305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352EAFC-25F8-4B14-84D9-F34C1FD930B0}"/>
              </a:ext>
            </a:extLst>
          </p:cNvPr>
          <p:cNvSpPr txBox="1"/>
          <p:nvPr/>
        </p:nvSpPr>
        <p:spPr>
          <a:xfrm>
            <a:off x="10013353" y="6493477"/>
            <a:ext cx="202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Google Image</a:t>
            </a:r>
          </a:p>
        </p:txBody>
      </p:sp>
    </p:spTree>
    <p:extLst>
      <p:ext uri="{BB962C8B-B14F-4D97-AF65-F5344CB8AC3E}">
        <p14:creationId xmlns:p14="http://schemas.microsoft.com/office/powerpoint/2010/main" val="423403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 - Type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>
              <a:spcBef>
                <a:spcPts val="620"/>
              </a:spcBef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200" spc="-5" dirty="0">
                <a:latin typeface="Sylfaen"/>
                <a:cs typeface="Sylfaen"/>
              </a:rPr>
              <a:t>Two types of</a:t>
            </a:r>
            <a:r>
              <a:rPr lang="en-IN" sz="2200" spc="-15" dirty="0">
                <a:latin typeface="Sylfaen"/>
                <a:cs typeface="Sylfaen"/>
              </a:rPr>
              <a:t> </a:t>
            </a:r>
            <a:r>
              <a:rPr lang="en-IN" sz="2200" spc="-5" dirty="0">
                <a:latin typeface="Sylfaen"/>
                <a:cs typeface="Sylfaen"/>
              </a:rPr>
              <a:t>sockets</a:t>
            </a:r>
          </a:p>
          <a:p>
            <a:pPr marL="681990" lvl="1" indent="-325755">
              <a:lnSpc>
                <a:spcPct val="100000"/>
              </a:lnSpc>
              <a:spcBef>
                <a:spcPts val="520"/>
              </a:spcBef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z="2200" b="1" spc="20" dirty="0">
                <a:latin typeface="Sylfaen"/>
                <a:cs typeface="Sylfaen"/>
              </a:rPr>
              <a:t>Stream </a:t>
            </a:r>
            <a:r>
              <a:rPr lang="en-IN" sz="2200" spc="-5" dirty="0">
                <a:latin typeface="Sylfaen"/>
                <a:cs typeface="Sylfaen"/>
              </a:rPr>
              <a:t>sockets or virtual circuit (e.g. uses</a:t>
            </a:r>
            <a:r>
              <a:rPr lang="en-IN" sz="2200" spc="-35" dirty="0">
                <a:latin typeface="Sylfaen"/>
                <a:cs typeface="Sylfaen"/>
              </a:rPr>
              <a:t> </a:t>
            </a:r>
            <a:r>
              <a:rPr lang="en-IN" sz="2200" spc="-5" dirty="0">
                <a:latin typeface="Sylfaen"/>
                <a:cs typeface="Sylfaen"/>
              </a:rPr>
              <a:t>TCP)</a:t>
            </a:r>
            <a:endParaRPr lang="en-IN" sz="2200" dirty="0">
              <a:latin typeface="Sylfaen"/>
              <a:cs typeface="Sylfaen"/>
            </a:endParaRPr>
          </a:p>
          <a:p>
            <a:pPr marL="1035050" lvl="2" indent="-351790">
              <a:lnSpc>
                <a:spcPct val="100000"/>
              </a:lnSpc>
              <a:spcBef>
                <a:spcPts val="495"/>
              </a:spcBef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lang="en-IN" spc="-10" dirty="0">
                <a:latin typeface="Sylfaen"/>
                <a:cs typeface="Sylfaen"/>
              </a:rPr>
              <a:t>provide </a:t>
            </a:r>
            <a:r>
              <a:rPr lang="en-IN" spc="-5" dirty="0">
                <a:latin typeface="Sylfaen"/>
                <a:cs typeface="Sylfaen"/>
              </a:rPr>
              <a:t>reliable byte-stream</a:t>
            </a:r>
            <a:r>
              <a:rPr lang="en-IN" spc="30" dirty="0">
                <a:latin typeface="Sylfaen"/>
                <a:cs typeface="Sylfaen"/>
              </a:rPr>
              <a:t> </a:t>
            </a:r>
            <a:r>
              <a:rPr lang="en-IN" spc="-10" dirty="0">
                <a:latin typeface="Sylfaen"/>
                <a:cs typeface="Sylfaen"/>
              </a:rPr>
              <a:t>service</a:t>
            </a:r>
            <a:endParaRPr lang="en-IN" dirty="0">
              <a:latin typeface="Sylfaen"/>
              <a:cs typeface="Sylfaen"/>
            </a:endParaRPr>
          </a:p>
          <a:p>
            <a:pPr marL="681990" lvl="1" indent="-325755">
              <a:lnSpc>
                <a:spcPct val="100000"/>
              </a:lnSpc>
              <a:spcBef>
                <a:spcPts val="505"/>
              </a:spcBef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z="2200" b="1" spc="20" dirty="0">
                <a:latin typeface="Sylfaen"/>
                <a:cs typeface="Sylfaen"/>
              </a:rPr>
              <a:t>Datagram </a:t>
            </a:r>
            <a:r>
              <a:rPr lang="en-IN" sz="2200" spc="-5" dirty="0">
                <a:latin typeface="Sylfaen"/>
                <a:cs typeface="Sylfaen"/>
              </a:rPr>
              <a:t>sockets (e.g. uses</a:t>
            </a:r>
            <a:r>
              <a:rPr lang="en-IN" sz="2200" spc="-25" dirty="0">
                <a:latin typeface="Sylfaen"/>
                <a:cs typeface="Sylfaen"/>
              </a:rPr>
              <a:t> </a:t>
            </a:r>
            <a:r>
              <a:rPr lang="en-IN" sz="2200" spc="-5" dirty="0">
                <a:latin typeface="Sylfaen"/>
                <a:cs typeface="Sylfaen"/>
              </a:rPr>
              <a:t>UDP)</a:t>
            </a:r>
            <a:endParaRPr lang="en-IN" sz="2200" dirty="0">
              <a:latin typeface="Sylfaen"/>
              <a:cs typeface="Sylfaen"/>
            </a:endParaRPr>
          </a:p>
          <a:p>
            <a:pPr marL="1035050" lvl="2" indent="-351790">
              <a:lnSpc>
                <a:spcPct val="100000"/>
              </a:lnSpc>
              <a:spcBef>
                <a:spcPts val="490"/>
              </a:spcBef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lang="en-IN" spc="-10" dirty="0">
                <a:latin typeface="Sylfaen"/>
                <a:cs typeface="Sylfaen"/>
              </a:rPr>
              <a:t>provide </a:t>
            </a:r>
            <a:r>
              <a:rPr lang="en-IN" spc="-5" dirty="0">
                <a:latin typeface="Sylfaen"/>
                <a:cs typeface="Sylfaen"/>
              </a:rPr>
              <a:t>best-effort datagram</a:t>
            </a:r>
            <a:r>
              <a:rPr lang="en-IN" spc="35" dirty="0">
                <a:latin typeface="Sylfaen"/>
                <a:cs typeface="Sylfaen"/>
              </a:rPr>
              <a:t> </a:t>
            </a:r>
            <a:r>
              <a:rPr lang="en-IN" spc="-10" dirty="0">
                <a:latin typeface="Sylfaen"/>
                <a:cs typeface="Sylfaen"/>
              </a:rPr>
              <a:t>service</a:t>
            </a:r>
            <a:endParaRPr lang="en-IN" dirty="0">
              <a:latin typeface="Sylfaen"/>
              <a:cs typeface="Sylfaen"/>
            </a:endParaRPr>
          </a:p>
          <a:p>
            <a:pPr marL="1035050" lvl="2" indent="-351790">
              <a:lnSpc>
                <a:spcPct val="100000"/>
              </a:lnSpc>
              <a:spcBef>
                <a:spcPts val="475"/>
              </a:spcBef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lang="en-IN" spc="-5" dirty="0">
                <a:latin typeface="Sylfaen"/>
                <a:cs typeface="Sylfaen"/>
              </a:rPr>
              <a:t>messages up to 65.500</a:t>
            </a:r>
            <a:r>
              <a:rPr lang="en-IN" spc="-10" dirty="0">
                <a:latin typeface="Sylfaen"/>
                <a:cs typeface="Sylfaen"/>
              </a:rPr>
              <a:t> </a:t>
            </a:r>
            <a:r>
              <a:rPr lang="en-IN" spc="-5" dirty="0">
                <a:latin typeface="Sylfaen"/>
                <a:cs typeface="Sylfaen"/>
              </a:rPr>
              <a:t>bytes</a:t>
            </a:r>
          </a:p>
          <a:p>
            <a:pPr marL="355600">
              <a:spcBef>
                <a:spcPts val="620"/>
              </a:spcBef>
              <a:buSzPct val="63636"/>
              <a:buNone/>
              <a:tabLst>
                <a:tab pos="354965" algn="l"/>
                <a:tab pos="355600" algn="l"/>
              </a:tabLst>
            </a:pPr>
            <a:endParaRPr lang="en-IN" sz="2200" spc="-5" dirty="0">
              <a:latin typeface="Sylfaen"/>
              <a:cs typeface="Sylfaen"/>
            </a:endParaRPr>
          </a:p>
          <a:p>
            <a:pPr marL="355600">
              <a:spcBef>
                <a:spcPts val="620"/>
              </a:spcBef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200" dirty="0">
                <a:latin typeface="Sylfaen"/>
                <a:cs typeface="Sylfaen"/>
              </a:rPr>
              <a:t>Socket extend the convectional UNIX I/O facilities</a:t>
            </a:r>
          </a:p>
          <a:p>
            <a:pPr marL="719138" indent="-358775">
              <a:spcBef>
                <a:spcPts val="620"/>
              </a:spcBef>
              <a:buSzPct val="63636"/>
              <a:buFont typeface="Wingdings" pitchFamily="2" charset="2"/>
              <a:buChar char="q"/>
              <a:tabLst>
                <a:tab pos="355600" algn="l"/>
                <a:tab pos="719138" algn="l"/>
              </a:tabLst>
            </a:pPr>
            <a:r>
              <a:rPr lang="en-IN" sz="2200" dirty="0">
                <a:latin typeface="Sylfaen"/>
                <a:cs typeface="Sylfaen"/>
              </a:rPr>
              <a:t>File descriptors for network communication</a:t>
            </a:r>
          </a:p>
          <a:p>
            <a:pPr marL="719138" indent="-358775">
              <a:spcBef>
                <a:spcPts val="620"/>
              </a:spcBef>
              <a:buSzPct val="63636"/>
              <a:buFont typeface="Wingdings" pitchFamily="2" charset="2"/>
              <a:buChar char="q"/>
              <a:tabLst>
                <a:tab pos="355600" algn="l"/>
                <a:tab pos="719138" algn="l"/>
              </a:tabLst>
            </a:pPr>
            <a:r>
              <a:rPr lang="en-IN" sz="2200" dirty="0">
                <a:latin typeface="Sylfaen"/>
                <a:cs typeface="Sylfaen"/>
              </a:rPr>
              <a:t>Extended the read and write system calls</a:t>
            </a:r>
          </a:p>
          <a:p>
            <a:pPr marL="355600">
              <a:spcBef>
                <a:spcPts val="620"/>
              </a:spcBef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IN" sz="2200" dirty="0">
              <a:latin typeface="Sylfaen"/>
              <a:cs typeface="Sylfaen"/>
            </a:endParaRPr>
          </a:p>
          <a:p>
            <a:pPr marL="1035050" lvl="2" indent="-351790">
              <a:lnSpc>
                <a:spcPct val="100000"/>
              </a:lnSpc>
              <a:spcBef>
                <a:spcPts val="475"/>
              </a:spcBef>
              <a:buSzPct val="65000"/>
              <a:buFont typeface="Wingdings"/>
              <a:buChar char=""/>
              <a:tabLst>
                <a:tab pos="1035050" algn="l"/>
                <a:tab pos="1035685" algn="l"/>
              </a:tabLst>
            </a:pPr>
            <a:endParaRPr lang="en-IN" dirty="0">
              <a:latin typeface="Sylfaen"/>
              <a:cs typeface="Sylfae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Socket-Summary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Socket mechanism contains several system calls. </a:t>
            </a:r>
          </a:p>
          <a:p>
            <a:pPr algn="just"/>
            <a:r>
              <a:rPr lang="en-IN" dirty="0"/>
              <a:t>Sockets are a form of </a:t>
            </a:r>
            <a:r>
              <a:rPr lang="en-IN" dirty="0" err="1">
                <a:solidFill>
                  <a:srgbClr val="C00000"/>
                </a:solidFill>
              </a:rPr>
              <a:t>interprocess</a:t>
            </a:r>
            <a:r>
              <a:rPr lang="en-IN" dirty="0">
                <a:solidFill>
                  <a:srgbClr val="C00000"/>
                </a:solidFill>
              </a:rPr>
              <a:t> communication </a:t>
            </a:r>
            <a:r>
              <a:rPr lang="en-IN" dirty="0"/>
              <a:t>that exists between two unrelated processes.</a:t>
            </a:r>
          </a:p>
          <a:p>
            <a:pPr algn="just"/>
            <a:r>
              <a:rPr lang="en-IN" dirty="0"/>
              <a:t>Socket allows us to </a:t>
            </a:r>
            <a:r>
              <a:rPr lang="en-IN" dirty="0">
                <a:solidFill>
                  <a:srgbClr val="C00000"/>
                </a:solidFill>
              </a:rPr>
              <a:t>communicate over the internet </a:t>
            </a:r>
            <a:r>
              <a:rPr lang="en-IN" dirty="0"/>
              <a:t>using streams or </a:t>
            </a:r>
            <a:r>
              <a:rPr lang="en-IN" dirty="0" err="1"/>
              <a:t>datagrams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socket system call establishes the end point of a communications link.</a:t>
            </a:r>
          </a:p>
          <a:p>
            <a:pPr algn="just"/>
            <a:r>
              <a:rPr lang="en-IN" dirty="0"/>
              <a:t>Socket descriptors used to access sockets. Socket descriptors are implemented as file descriptors in the UNIX System. </a:t>
            </a:r>
          </a:p>
          <a:p>
            <a:pPr algn="just"/>
            <a:r>
              <a:rPr lang="en-IN" dirty="0"/>
              <a:t>Many of the functions that deal with file descriptors, such as read and write, will work with a socket descriptor.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/>
              <a:t>			#include &lt;sys/</a:t>
            </a:r>
            <a:r>
              <a:rPr lang="en-IN" sz="2400" dirty="0" err="1"/>
              <a:t>socket.h</a:t>
            </a:r>
            <a:r>
              <a:rPr lang="en-IN" sz="2400" dirty="0"/>
              <a:t>&gt;</a:t>
            </a:r>
          </a:p>
          <a:p>
            <a:pPr algn="just">
              <a:buNone/>
            </a:pPr>
            <a:r>
              <a:rPr lang="en-IN" sz="2400" i="1" dirty="0"/>
              <a:t>		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socket(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domain, 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type, </a:t>
            </a:r>
            <a:r>
              <a:rPr lang="en-IN" sz="2400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>
                <a:solidFill>
                  <a:srgbClr val="C00000"/>
                </a:solidFill>
              </a:rPr>
              <a:t> protocol);</a:t>
            </a:r>
          </a:p>
          <a:p>
            <a:r>
              <a:rPr lang="en-IN" sz="2400" dirty="0"/>
              <a:t>Returns: socket descriptor if OK, −1 on error </a:t>
            </a:r>
          </a:p>
          <a:p>
            <a:pPr algn="just"/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domain</a:t>
            </a:r>
            <a:r>
              <a:rPr lang="en-IN" sz="2400" dirty="0"/>
              <a:t> argument determines the nature of the communication, including the address format.</a:t>
            </a:r>
          </a:p>
          <a:p>
            <a:pPr algn="just"/>
            <a:r>
              <a:rPr lang="en-IN" sz="2400" dirty="0"/>
              <a:t>The domains specified by POSIX.1. The constants start with AF_ (for address family) because each domain has its own format for representing an address.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0901" y="4955875"/>
            <a:ext cx="6535605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/>
              <a:t>			#include &lt;sys/</a:t>
            </a:r>
            <a:r>
              <a:rPr lang="en-IN" sz="2400" dirty="0" err="1"/>
              <a:t>socket.h</a:t>
            </a:r>
            <a:r>
              <a:rPr lang="en-IN" sz="2400" dirty="0"/>
              <a:t>&gt;</a:t>
            </a:r>
          </a:p>
          <a:p>
            <a:pPr algn="just">
              <a:buNone/>
            </a:pPr>
            <a:r>
              <a:rPr lang="en-IN" sz="2400" i="1" dirty="0"/>
              <a:t>		</a:t>
            </a:r>
            <a:r>
              <a:rPr lang="en-IN" sz="2400" i="1" dirty="0" err="1"/>
              <a:t>int</a:t>
            </a:r>
            <a:r>
              <a:rPr lang="en-IN" sz="2400" i="1" dirty="0"/>
              <a:t> socket(</a:t>
            </a:r>
            <a:r>
              <a:rPr lang="en-IN" sz="2400" i="1" dirty="0" err="1"/>
              <a:t>int</a:t>
            </a:r>
            <a:r>
              <a:rPr lang="en-IN" sz="2400" i="1" dirty="0"/>
              <a:t> domain, </a:t>
            </a:r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>
                <a:solidFill>
                  <a:srgbClr val="C00000"/>
                </a:solidFill>
              </a:rPr>
              <a:t>type</a:t>
            </a:r>
            <a:r>
              <a:rPr lang="en-IN" sz="2400" i="1" dirty="0"/>
              <a:t>, </a:t>
            </a:r>
            <a:r>
              <a:rPr lang="en-IN" sz="2400" i="1" dirty="0" err="1"/>
              <a:t>int</a:t>
            </a:r>
            <a:r>
              <a:rPr lang="en-IN" sz="2400" i="1" dirty="0"/>
              <a:t> protocol);</a:t>
            </a:r>
          </a:p>
          <a:p>
            <a:pPr algn="just">
              <a:buNone/>
            </a:pPr>
            <a:r>
              <a:rPr lang="en-IN" sz="2400" dirty="0"/>
              <a:t>		</a:t>
            </a:r>
          </a:p>
          <a:p>
            <a:pPr algn="just"/>
            <a:r>
              <a:rPr lang="en-IN" sz="2400" dirty="0"/>
              <a:t>The type argument determines the type of the socket, which further determines the communication characteristics. </a:t>
            </a:r>
          </a:p>
          <a:p>
            <a:pPr algn="just"/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4509120"/>
            <a:ext cx="840219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/>
              <a:t>			#include &lt;sys/</a:t>
            </a:r>
            <a:r>
              <a:rPr lang="en-IN" sz="2400" dirty="0" err="1"/>
              <a:t>socket.h</a:t>
            </a:r>
            <a:r>
              <a:rPr lang="en-IN" sz="2400" dirty="0"/>
              <a:t>&gt;</a:t>
            </a:r>
          </a:p>
          <a:p>
            <a:pPr algn="just">
              <a:buNone/>
            </a:pPr>
            <a:r>
              <a:rPr lang="en-IN" sz="2400" i="1" dirty="0"/>
              <a:t>		</a:t>
            </a:r>
            <a:r>
              <a:rPr lang="en-IN" sz="2400" i="1" dirty="0" err="1"/>
              <a:t>int</a:t>
            </a:r>
            <a:r>
              <a:rPr lang="en-IN" sz="2400" i="1" dirty="0"/>
              <a:t> socket(</a:t>
            </a:r>
            <a:r>
              <a:rPr lang="en-IN" sz="2400" i="1" dirty="0" err="1"/>
              <a:t>int</a:t>
            </a:r>
            <a:r>
              <a:rPr lang="en-IN" sz="2400" i="1" dirty="0"/>
              <a:t> domain, </a:t>
            </a:r>
            <a:r>
              <a:rPr lang="en-IN" sz="2400" i="1" dirty="0" err="1"/>
              <a:t>int</a:t>
            </a:r>
            <a:r>
              <a:rPr lang="en-IN" sz="2400" i="1" dirty="0"/>
              <a:t> type, </a:t>
            </a:r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>
                <a:solidFill>
                  <a:srgbClr val="C00000"/>
                </a:solidFill>
              </a:rPr>
              <a:t>protocol</a:t>
            </a:r>
            <a:r>
              <a:rPr lang="en-IN" sz="2400" i="1" dirty="0"/>
              <a:t>);</a:t>
            </a:r>
          </a:p>
          <a:p>
            <a:pPr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The protocol argument is usually zero, to select the default protocol for the given domain and socket type. </a:t>
            </a:r>
          </a:p>
          <a:p>
            <a:pPr algn="just"/>
            <a:r>
              <a:rPr lang="en-IN" sz="2400" dirty="0"/>
              <a:t>When multiple protocols are supported for the same domain and socket type, we can use the protocol argument to select a particular protocol. </a:t>
            </a:r>
          </a:p>
          <a:p>
            <a:pPr algn="just"/>
            <a:r>
              <a:rPr lang="en-IN" sz="2400" dirty="0"/>
              <a:t>The default protocol for a SOCK_STREAM socket in the AF_INET communication domain is TCP. 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/>
              <a:t>			#include &lt;sys/</a:t>
            </a:r>
            <a:r>
              <a:rPr lang="en-IN" sz="2400" dirty="0" err="1"/>
              <a:t>socket.h</a:t>
            </a:r>
            <a:r>
              <a:rPr lang="en-IN" sz="2400" dirty="0"/>
              <a:t>&gt;</a:t>
            </a:r>
          </a:p>
          <a:p>
            <a:pPr algn="just">
              <a:buNone/>
            </a:pPr>
            <a:r>
              <a:rPr lang="en-IN" sz="2400" i="1" dirty="0"/>
              <a:t>		</a:t>
            </a:r>
            <a:r>
              <a:rPr lang="en-IN" sz="2400" i="1" dirty="0" err="1"/>
              <a:t>int</a:t>
            </a:r>
            <a:r>
              <a:rPr lang="en-IN" sz="2400" i="1" dirty="0"/>
              <a:t> socket(</a:t>
            </a:r>
            <a:r>
              <a:rPr lang="en-IN" sz="2400" i="1" dirty="0" err="1"/>
              <a:t>int</a:t>
            </a:r>
            <a:r>
              <a:rPr lang="en-IN" sz="2400" i="1" dirty="0"/>
              <a:t> domain, </a:t>
            </a:r>
            <a:r>
              <a:rPr lang="en-IN" sz="2400" i="1" dirty="0" err="1"/>
              <a:t>int</a:t>
            </a:r>
            <a:r>
              <a:rPr lang="en-IN" sz="2400" i="1" dirty="0"/>
              <a:t> type, </a:t>
            </a:r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>
                <a:solidFill>
                  <a:srgbClr val="C00000"/>
                </a:solidFill>
              </a:rPr>
              <a:t>protocol</a:t>
            </a:r>
            <a:r>
              <a:rPr lang="en-IN" sz="2400" i="1" dirty="0"/>
              <a:t>);</a:t>
            </a:r>
          </a:p>
          <a:p>
            <a:pPr algn="just"/>
            <a:r>
              <a:rPr lang="en-IN" sz="2400" dirty="0"/>
              <a:t>The default protocol for a SOCK_DGRAM socket in the AF_INET communication domain is UDP.</a:t>
            </a:r>
          </a:p>
          <a:p>
            <a:pPr algn="just"/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3724860"/>
            <a:ext cx="7704856" cy="251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Client Server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9689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Diagram shows the approach used for communicate over the internet using streams.</a:t>
            </a:r>
          </a:p>
          <a:p>
            <a:pPr algn="just"/>
            <a:r>
              <a:rPr lang="en-IN" sz="2400" dirty="0"/>
              <a:t>This is only one approach to sockets. Notice that the server is started first; it will accept connections from the client. </a:t>
            </a:r>
          </a:p>
          <a:p>
            <a:pPr algn="just"/>
            <a:r>
              <a:rPr lang="en-IN" sz="2400" dirty="0"/>
              <a:t>Once a connection is established, then communication can occur through the read and write system calls to the file descriptor associated with the socket. </a:t>
            </a:r>
          </a:p>
        </p:txBody>
      </p:sp>
      <p:pic>
        <p:nvPicPr>
          <p:cNvPr id="6146" name="Picture 2" descr="C:\Users\hp\Desktop\server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4112" y="980728"/>
            <a:ext cx="4470400" cy="52832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3106-83E1-4EF1-8DE8-A5BEE30940E6}"/>
              </a:ext>
            </a:extLst>
          </p:cNvPr>
          <p:cNvSpPr txBox="1"/>
          <p:nvPr/>
        </p:nvSpPr>
        <p:spPr>
          <a:xfrm>
            <a:off x="6890327" y="6040582"/>
            <a:ext cx="3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380970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Client Server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bind() system call assigns a name to an unnamed socket. </a:t>
            </a:r>
          </a:p>
          <a:p>
            <a:pPr algn="just"/>
            <a:r>
              <a:rPr lang="en-IN" sz="2400" dirty="0"/>
              <a:t>Once you have a socket, associate that socket with a port on local machine.</a:t>
            </a:r>
          </a:p>
          <a:p>
            <a:pPr algn="just"/>
            <a:r>
              <a:rPr lang="en-IN" sz="2400" dirty="0"/>
              <a:t>In the case of the server, it tells the system "this is my address and any messages received for this address are to be given to me”.</a:t>
            </a:r>
          </a:p>
        </p:txBody>
      </p:sp>
      <p:pic>
        <p:nvPicPr>
          <p:cNvPr id="6146" name="Picture 2" descr="C:\Users\hp\Desktop\server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4112" y="980728"/>
            <a:ext cx="4470400" cy="52832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AD76F-DA75-442A-AD11-5F630457E6A4}"/>
              </a:ext>
            </a:extLst>
          </p:cNvPr>
          <p:cNvSpPr txBox="1"/>
          <p:nvPr/>
        </p:nvSpPr>
        <p:spPr>
          <a:xfrm>
            <a:off x="6890327" y="6040582"/>
            <a:ext cx="3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Google Images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3671-14C3-4316-8EB2-D4E947C3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4181-D576-49C7-BE70-1805797C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 IPv4 AF_INET sockets:</a:t>
            </a:r>
          </a:p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>
                <a:solidFill>
                  <a:srgbClr val="C00000"/>
                </a:solidFill>
              </a:rPr>
              <a:t>sockaddr_in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short            </a:t>
            </a:r>
            <a:r>
              <a:rPr lang="en-IN" dirty="0" err="1"/>
              <a:t>sin_family</a:t>
            </a:r>
            <a:r>
              <a:rPr lang="en-IN" dirty="0"/>
              <a:t>;   // e.g. AF_INET, AF_INET6</a:t>
            </a:r>
          </a:p>
          <a:p>
            <a:pPr marL="0" indent="0">
              <a:buNone/>
            </a:pPr>
            <a:r>
              <a:rPr lang="en-IN" dirty="0"/>
              <a:t>    unsigned short   </a:t>
            </a:r>
            <a:r>
              <a:rPr lang="en-IN" dirty="0" err="1"/>
              <a:t>sin_port</a:t>
            </a:r>
            <a:r>
              <a:rPr lang="en-IN" dirty="0"/>
              <a:t>;     // e.g. </a:t>
            </a:r>
            <a:r>
              <a:rPr lang="en-IN" dirty="0" err="1"/>
              <a:t>htons</a:t>
            </a:r>
            <a:r>
              <a:rPr lang="en-IN" dirty="0"/>
              <a:t>(3490)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C00000"/>
                </a:solidFill>
              </a:rPr>
              <a:t>struct </a:t>
            </a:r>
            <a:r>
              <a:rPr lang="en-IN" dirty="0" err="1">
                <a:solidFill>
                  <a:srgbClr val="C00000"/>
                </a:solidFill>
              </a:rPr>
              <a:t>in_addr</a:t>
            </a:r>
            <a:r>
              <a:rPr lang="en-IN" dirty="0">
                <a:solidFill>
                  <a:srgbClr val="C00000"/>
                </a:solidFill>
              </a:rPr>
              <a:t>   </a:t>
            </a:r>
            <a:r>
              <a:rPr lang="en-IN" dirty="0" err="1"/>
              <a:t>sin_addr</a:t>
            </a:r>
            <a:r>
              <a:rPr lang="en-IN" dirty="0"/>
              <a:t>;     // see struct </a:t>
            </a:r>
            <a:r>
              <a:rPr lang="en-IN" dirty="0" err="1"/>
              <a:t>in_addr</a:t>
            </a:r>
            <a:r>
              <a:rPr lang="en-IN" dirty="0"/>
              <a:t>, below</a:t>
            </a:r>
          </a:p>
          <a:p>
            <a:pPr marL="0" indent="0">
              <a:buNone/>
            </a:pPr>
            <a:r>
              <a:rPr lang="en-IN" dirty="0"/>
              <a:t>    char             </a:t>
            </a:r>
            <a:r>
              <a:rPr lang="en-IN" dirty="0" err="1"/>
              <a:t>sin_zero</a:t>
            </a:r>
            <a:r>
              <a:rPr lang="en-IN" dirty="0"/>
              <a:t>[8];  // zero this if you want to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8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32C-DBD2-4BFA-A1A4-D5F2C020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7432-86B8-4C07-82B8-FEF6289A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r>
              <a:rPr lang="en-US" dirty="0"/>
              <a:t>Internet Domain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Port </a:t>
            </a:r>
          </a:p>
          <a:p>
            <a:r>
              <a:rPr lang="en-US" dirty="0"/>
              <a:t>TCP and UDP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9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3671-14C3-4316-8EB2-D4E947C3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4181-D576-49C7-BE70-1805797C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struct </a:t>
            </a:r>
            <a:r>
              <a:rPr lang="en-IN" dirty="0" err="1">
                <a:solidFill>
                  <a:srgbClr val="C00000"/>
                </a:solidFill>
              </a:rPr>
              <a:t>in_addr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unsigned long </a:t>
            </a:r>
            <a:r>
              <a:rPr lang="en-IN" dirty="0" err="1"/>
              <a:t>s_addr</a:t>
            </a:r>
            <a:r>
              <a:rPr lang="en-IN" dirty="0"/>
              <a:t>;          // load with </a:t>
            </a:r>
            <a:r>
              <a:rPr lang="en-IN" dirty="0" err="1"/>
              <a:t>inet_pton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>
                <a:solidFill>
                  <a:srgbClr val="C00000"/>
                </a:solidFill>
              </a:rPr>
              <a:t>sockaddr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unsigned short    </a:t>
            </a:r>
            <a:r>
              <a:rPr lang="en-IN" dirty="0" err="1"/>
              <a:t>sa_family</a:t>
            </a:r>
            <a:r>
              <a:rPr lang="en-IN" dirty="0"/>
              <a:t>;    // address family, </a:t>
            </a:r>
            <a:r>
              <a:rPr lang="en-IN" dirty="0" err="1"/>
              <a:t>AF_xxx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char              </a:t>
            </a:r>
            <a:r>
              <a:rPr lang="en-IN" dirty="0" err="1"/>
              <a:t>sa_data</a:t>
            </a:r>
            <a:r>
              <a:rPr lang="en-IN" dirty="0"/>
              <a:t>[14];  // 14 bytes of protocol address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1794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Associating Addresses with Sockets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/>
              <a:t>		 	#include &lt;sys/</a:t>
            </a:r>
            <a:r>
              <a:rPr lang="en-IN" dirty="0" err="1"/>
              <a:t>socket.h</a:t>
            </a:r>
            <a:r>
              <a:rPr lang="en-IN" dirty="0"/>
              <a:t>&gt;</a:t>
            </a:r>
          </a:p>
          <a:p>
            <a:pPr algn="ctr">
              <a:buNone/>
            </a:pP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int bind(int </a:t>
            </a:r>
            <a:r>
              <a:rPr lang="en-IN" sz="2400" i="1" dirty="0" err="1">
                <a:solidFill>
                  <a:srgbClr val="C00000"/>
                </a:solidFill>
              </a:rPr>
              <a:t>sockfd</a:t>
            </a:r>
            <a:r>
              <a:rPr lang="en-IN" sz="2400" i="1" dirty="0">
                <a:solidFill>
                  <a:srgbClr val="C00000"/>
                </a:solidFill>
              </a:rPr>
              <a:t>, struct </a:t>
            </a:r>
            <a:r>
              <a:rPr lang="en-IN" sz="2400" i="1" dirty="0" err="1">
                <a:solidFill>
                  <a:srgbClr val="C00000"/>
                </a:solidFill>
              </a:rPr>
              <a:t>sockaddr</a:t>
            </a:r>
            <a:r>
              <a:rPr lang="en-IN" sz="2400" i="1" dirty="0">
                <a:solidFill>
                  <a:srgbClr val="C00000"/>
                </a:solidFill>
              </a:rPr>
              <a:t> *</a:t>
            </a:r>
            <a:r>
              <a:rPr lang="en-IN" sz="2400" i="1" dirty="0" err="1">
                <a:solidFill>
                  <a:srgbClr val="C00000"/>
                </a:solidFill>
              </a:rPr>
              <a:t>my_addr</a:t>
            </a:r>
            <a:r>
              <a:rPr lang="en-IN" sz="2400" i="1" dirty="0">
                <a:solidFill>
                  <a:srgbClr val="C00000"/>
                </a:solidFill>
              </a:rPr>
              <a:t>, int </a:t>
            </a:r>
            <a:r>
              <a:rPr lang="en-IN" sz="2400" i="1" dirty="0" err="1">
                <a:solidFill>
                  <a:srgbClr val="C00000"/>
                </a:solidFill>
              </a:rPr>
              <a:t>addrlen</a:t>
            </a:r>
            <a:r>
              <a:rPr lang="en-IN" sz="2400" i="1" dirty="0">
                <a:solidFill>
                  <a:srgbClr val="C00000"/>
                </a:solidFill>
              </a:rPr>
              <a:t>);</a:t>
            </a:r>
            <a:r>
              <a:rPr lang="en-IN" sz="2400" i="1" dirty="0"/>
              <a:t>	</a:t>
            </a:r>
          </a:p>
          <a:p>
            <a:pPr algn="just">
              <a:buNone/>
            </a:pPr>
            <a:r>
              <a:rPr lang="en-IN" sz="2400" dirty="0"/>
              <a:t>Returns: 0 if OK, −1 on error</a:t>
            </a:r>
          </a:p>
          <a:p>
            <a:pPr algn="just"/>
            <a:r>
              <a:rPr lang="en-IN" sz="2400" i="1" dirty="0" err="1"/>
              <a:t>sockfd</a:t>
            </a:r>
            <a:r>
              <a:rPr lang="en-IN" sz="2400" dirty="0"/>
              <a:t> is the socket file descriptor returned by socket(). </a:t>
            </a:r>
          </a:p>
          <a:p>
            <a:pPr algn="just"/>
            <a:r>
              <a:rPr lang="en-IN" sz="2400" i="1" dirty="0" err="1"/>
              <a:t>my_addr</a:t>
            </a:r>
            <a:r>
              <a:rPr lang="en-IN" sz="2400" i="1" dirty="0"/>
              <a:t> </a:t>
            </a:r>
            <a:r>
              <a:rPr lang="en-IN" sz="2400" dirty="0"/>
              <a:t>is a pointer to a </a:t>
            </a:r>
            <a:r>
              <a:rPr lang="en-IN" sz="2400" i="1" dirty="0"/>
              <a:t>struct </a:t>
            </a:r>
            <a:r>
              <a:rPr lang="en-IN" sz="2400" i="1" dirty="0" err="1"/>
              <a:t>sockaddr</a:t>
            </a:r>
            <a:r>
              <a:rPr lang="en-IN" sz="2400" i="1" dirty="0"/>
              <a:t> </a:t>
            </a:r>
            <a:r>
              <a:rPr lang="en-IN" sz="2400" dirty="0"/>
              <a:t>that contains information about address, namely, port and IP address. </a:t>
            </a:r>
          </a:p>
          <a:p>
            <a:pPr algn="just"/>
            <a:r>
              <a:rPr lang="en-IN" sz="2400" dirty="0"/>
              <a:t>The port number in the address cannot be less than 1024, since </a:t>
            </a:r>
            <a:r>
              <a:rPr lang="en-US" sz="2400" dirty="0"/>
              <a:t>0 to 1023 are restricted port numbers are as they are used by well-known protocol services.</a:t>
            </a:r>
            <a:endParaRPr lang="en-IN" sz="2400" dirty="0"/>
          </a:p>
          <a:p>
            <a:pPr algn="just"/>
            <a:r>
              <a:rPr lang="en-IN" sz="2400" i="1" dirty="0" err="1"/>
              <a:t>addrlen</a:t>
            </a:r>
            <a:r>
              <a:rPr lang="en-IN" sz="2400" dirty="0"/>
              <a:t> is the length in bytes of that address.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Associating Addresses with Sockets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/>
              <a:t>Listening is used by the server only as a way to get new sockets.</a:t>
            </a:r>
          </a:p>
          <a:p>
            <a:pPr algn="just"/>
            <a:r>
              <a:rPr lang="en-IN" sz="2400" dirty="0"/>
              <a:t>A server announces that it is willing to accept connect requests by calling the listen function.</a:t>
            </a:r>
          </a:p>
          <a:p>
            <a:pPr algn="ctr">
              <a:buNone/>
            </a:pPr>
            <a:r>
              <a:rPr lang="en-US" sz="2600" dirty="0"/>
              <a:t>	</a:t>
            </a:r>
            <a:r>
              <a:rPr lang="en-IN" sz="2600" dirty="0"/>
              <a:t>#include &lt;sys/</a:t>
            </a:r>
            <a:r>
              <a:rPr lang="en-IN" sz="2600" dirty="0" err="1"/>
              <a:t>socket.h</a:t>
            </a:r>
            <a:r>
              <a:rPr lang="en-IN" sz="2600" dirty="0"/>
              <a:t>&gt;</a:t>
            </a:r>
          </a:p>
          <a:p>
            <a:pPr algn="ctr">
              <a:buNone/>
            </a:pPr>
            <a:r>
              <a:rPr lang="sv-SE" sz="2600" i="1" dirty="0">
                <a:solidFill>
                  <a:srgbClr val="C00000"/>
                </a:solidFill>
              </a:rPr>
              <a:t>int listen(int sockfd, int backlog);</a:t>
            </a:r>
          </a:p>
          <a:p>
            <a:pPr algn="just">
              <a:buNone/>
            </a:pPr>
            <a:r>
              <a:rPr lang="en-IN" sz="2400" dirty="0"/>
              <a:t>  Returns: 0 if OK, −1 on error</a:t>
            </a:r>
          </a:p>
          <a:p>
            <a:pPr algn="just"/>
            <a:r>
              <a:rPr lang="en-IN" sz="2400" i="1" dirty="0" err="1"/>
              <a:t>sockfd</a:t>
            </a:r>
            <a:r>
              <a:rPr lang="en-IN" sz="2400" dirty="0"/>
              <a:t> is the usual socket file descriptor from the socket() system call. </a:t>
            </a:r>
          </a:p>
          <a:p>
            <a:pPr algn="just"/>
            <a:r>
              <a:rPr lang="en-IN" sz="2400" i="1" dirty="0"/>
              <a:t>backlog</a:t>
            </a:r>
            <a:r>
              <a:rPr lang="en-IN" sz="2400" dirty="0"/>
              <a:t> is the number of connections allowed on the incoming queue. </a:t>
            </a:r>
          </a:p>
          <a:p>
            <a:pPr algn="just"/>
            <a:r>
              <a:rPr lang="en-IN" sz="2400" dirty="0"/>
              <a:t>The backlog argument provides a hint to the system regarding the number of outstanding connect requests that it should </a:t>
            </a:r>
            <a:r>
              <a:rPr lang="en-IN" sz="2400" dirty="0" err="1"/>
              <a:t>enqueue</a:t>
            </a:r>
            <a:r>
              <a:rPr lang="en-IN" sz="2400" dirty="0"/>
              <a:t> on behalf of the process.</a:t>
            </a:r>
          </a:p>
          <a:p>
            <a:pPr algn="just"/>
            <a:r>
              <a:rPr lang="en-IN" sz="2400" dirty="0"/>
              <a:t>Once the queue is full, the system will reject additional connect requests.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Associating Addresses with Sockets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IN" sz="2400" dirty="0"/>
              <a:t>#include &lt;sys/</a:t>
            </a:r>
            <a:r>
              <a:rPr lang="en-IN" sz="2400" dirty="0" err="1"/>
              <a:t>socket.h</a:t>
            </a:r>
            <a:r>
              <a:rPr lang="en-IN" sz="2400" dirty="0"/>
              <a:t>&gt;</a:t>
            </a:r>
          </a:p>
          <a:p>
            <a:pPr algn="ctr">
              <a:lnSpc>
                <a:spcPct val="120000"/>
              </a:lnSpc>
              <a:buNone/>
            </a:pPr>
            <a:r>
              <a:rPr lang="en-IN" sz="2400" dirty="0">
                <a:solidFill>
                  <a:srgbClr val="C00000"/>
                </a:solidFill>
              </a:rPr>
              <a:t>int accept(int </a:t>
            </a:r>
            <a:r>
              <a:rPr lang="en-IN" sz="2400" dirty="0" err="1">
                <a:solidFill>
                  <a:srgbClr val="C00000"/>
                </a:solidFill>
              </a:rPr>
              <a:t>sockfd</a:t>
            </a:r>
            <a:r>
              <a:rPr lang="en-IN" sz="2400" dirty="0">
                <a:solidFill>
                  <a:srgbClr val="C00000"/>
                </a:solidFill>
              </a:rPr>
              <a:t>, struct </a:t>
            </a:r>
            <a:r>
              <a:rPr lang="en-IN" sz="2400" dirty="0" err="1">
                <a:solidFill>
                  <a:srgbClr val="C00000"/>
                </a:solidFill>
              </a:rPr>
              <a:t>sockaddr</a:t>
            </a:r>
            <a:r>
              <a:rPr lang="en-IN" sz="2400" dirty="0">
                <a:solidFill>
                  <a:srgbClr val="C00000"/>
                </a:solidFill>
              </a:rPr>
              <a:t> *</a:t>
            </a:r>
            <a:r>
              <a:rPr lang="en-IN" sz="2400" dirty="0" err="1">
                <a:solidFill>
                  <a:srgbClr val="C00000"/>
                </a:solidFill>
              </a:rPr>
              <a:t>addr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socklen_t</a:t>
            </a:r>
            <a:r>
              <a:rPr lang="en-IN" sz="2400" dirty="0">
                <a:solidFill>
                  <a:srgbClr val="C00000"/>
                </a:solidFill>
              </a:rPr>
              <a:t> *</a:t>
            </a:r>
            <a:r>
              <a:rPr lang="en-IN" sz="2400" dirty="0" err="1">
                <a:solidFill>
                  <a:srgbClr val="C00000"/>
                </a:solidFill>
              </a:rPr>
              <a:t>addrlen</a:t>
            </a:r>
            <a:r>
              <a:rPr lang="en-IN" sz="2400" dirty="0">
                <a:solidFill>
                  <a:srgbClr val="C00000"/>
                </a:solidFill>
              </a:rPr>
              <a:t>);</a:t>
            </a:r>
            <a:endParaRPr lang="sv-SE" sz="2400" dirty="0">
              <a:solidFill>
                <a:srgbClr val="C00000"/>
              </a:solidFill>
            </a:endParaRPr>
          </a:p>
          <a:p>
            <a:pPr marL="268288" indent="0" algn="just">
              <a:lnSpc>
                <a:spcPct val="120000"/>
              </a:lnSpc>
              <a:buNone/>
            </a:pPr>
            <a:r>
              <a:rPr lang="en-IN" sz="2400" dirty="0"/>
              <a:t>Returns: file (socket) descriptor if OK, −1 on error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The file descriptor returned by accept is a socket descriptor that is connected to the client that called connect.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This new socket descriptor has the same socket type and address family as the original socket (</a:t>
            </a:r>
            <a:r>
              <a:rPr lang="en-IN" sz="2400" i="1" dirty="0" err="1"/>
              <a:t>sockfd</a:t>
            </a:r>
            <a:r>
              <a:rPr lang="en-IN" sz="2400" dirty="0"/>
              <a:t>). </a:t>
            </a:r>
          </a:p>
          <a:p>
            <a:pPr algn="just">
              <a:lnSpc>
                <a:spcPct val="120000"/>
              </a:lnSpc>
            </a:pPr>
            <a:r>
              <a:rPr lang="en-IN" sz="2400" i="1" dirty="0" err="1"/>
              <a:t>sockfd</a:t>
            </a:r>
            <a:r>
              <a:rPr lang="en-IN" sz="2400" dirty="0"/>
              <a:t> is the listening socket descriptor. 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If we don’t care about the client’s identity, we can set the </a:t>
            </a:r>
            <a:r>
              <a:rPr lang="en-IN" sz="2400" i="1" dirty="0" err="1"/>
              <a:t>addr</a:t>
            </a:r>
            <a:r>
              <a:rPr lang="en-IN" sz="2400" dirty="0"/>
              <a:t> and </a:t>
            </a:r>
            <a:r>
              <a:rPr lang="en-IN" sz="2400" i="1" dirty="0" err="1"/>
              <a:t>addrlen</a:t>
            </a:r>
            <a:r>
              <a:rPr lang="en-IN" sz="2400" dirty="0"/>
              <a:t> parameters to NULL. 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Otherwise, before calling accept, we need to set the </a:t>
            </a:r>
            <a:r>
              <a:rPr lang="en-IN" sz="2400" i="1" dirty="0" err="1"/>
              <a:t>addr</a:t>
            </a:r>
            <a:r>
              <a:rPr lang="en-IN" sz="2400" dirty="0"/>
              <a:t> parameter to a buffer large enough to hold the address and set the integer pointed to by </a:t>
            </a:r>
            <a:r>
              <a:rPr lang="en-IN" sz="2400" i="1" dirty="0" err="1"/>
              <a:t>len</a:t>
            </a:r>
            <a:r>
              <a:rPr lang="en-IN" sz="2400" dirty="0"/>
              <a:t> to the size of the buffer in bytes.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Associating Addresses with Sockets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2200" dirty="0"/>
              <a:t>#include &lt;sys/</a:t>
            </a:r>
            <a:r>
              <a:rPr lang="en-IN" sz="2200" dirty="0" err="1"/>
              <a:t>socket.h</a:t>
            </a:r>
            <a:r>
              <a:rPr lang="en-IN" sz="2200" dirty="0"/>
              <a:t>&gt;</a:t>
            </a:r>
          </a:p>
          <a:p>
            <a:pPr algn="ctr">
              <a:buNone/>
            </a:pPr>
            <a:r>
              <a:rPr lang="en-IN" sz="2200" dirty="0">
                <a:solidFill>
                  <a:srgbClr val="C00000"/>
                </a:solidFill>
              </a:rPr>
              <a:t>int accept(int </a:t>
            </a:r>
            <a:r>
              <a:rPr lang="en-IN" sz="2200" dirty="0" err="1">
                <a:solidFill>
                  <a:srgbClr val="C00000"/>
                </a:solidFill>
              </a:rPr>
              <a:t>sockfd</a:t>
            </a:r>
            <a:r>
              <a:rPr lang="en-IN" sz="2200" dirty="0">
                <a:solidFill>
                  <a:srgbClr val="C00000"/>
                </a:solidFill>
              </a:rPr>
              <a:t>, struct </a:t>
            </a:r>
            <a:r>
              <a:rPr lang="en-IN" sz="2200" dirty="0" err="1">
                <a:solidFill>
                  <a:srgbClr val="C00000"/>
                </a:solidFill>
              </a:rPr>
              <a:t>sockaddr</a:t>
            </a:r>
            <a:r>
              <a:rPr lang="en-IN" sz="2200" dirty="0">
                <a:solidFill>
                  <a:srgbClr val="C00000"/>
                </a:solidFill>
              </a:rPr>
              <a:t> *</a:t>
            </a:r>
            <a:r>
              <a:rPr lang="en-IN" sz="2200" dirty="0" err="1">
                <a:solidFill>
                  <a:srgbClr val="C00000"/>
                </a:solidFill>
              </a:rPr>
              <a:t>addr</a:t>
            </a:r>
            <a:r>
              <a:rPr lang="en-IN" sz="2200" dirty="0">
                <a:solidFill>
                  <a:srgbClr val="C00000"/>
                </a:solidFill>
              </a:rPr>
              <a:t>, </a:t>
            </a:r>
            <a:r>
              <a:rPr lang="en-IN" sz="2200" dirty="0" err="1">
                <a:solidFill>
                  <a:srgbClr val="C00000"/>
                </a:solidFill>
              </a:rPr>
              <a:t>socklen_t</a:t>
            </a:r>
            <a:r>
              <a:rPr lang="en-IN" sz="2200" dirty="0">
                <a:solidFill>
                  <a:srgbClr val="C00000"/>
                </a:solidFill>
              </a:rPr>
              <a:t> *</a:t>
            </a:r>
            <a:r>
              <a:rPr lang="en-IN" sz="2200" dirty="0" err="1">
                <a:solidFill>
                  <a:srgbClr val="C00000"/>
                </a:solidFill>
              </a:rPr>
              <a:t>addrlen</a:t>
            </a:r>
            <a:r>
              <a:rPr lang="en-IN" sz="2200" dirty="0">
                <a:solidFill>
                  <a:srgbClr val="C00000"/>
                </a:solidFill>
              </a:rPr>
              <a:t>);</a:t>
            </a:r>
            <a:endParaRPr lang="sv-SE" sz="220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IN" sz="2400" dirty="0"/>
              <a:t>		Returns: file (socket) descriptor if OK, −1 on error</a:t>
            </a:r>
          </a:p>
          <a:p>
            <a:pPr algn="just"/>
            <a:r>
              <a:rPr lang="en-IN" sz="2400" i="1" dirty="0" err="1"/>
              <a:t>addrlen</a:t>
            </a:r>
            <a:r>
              <a:rPr lang="en-IN" sz="2400" dirty="0"/>
              <a:t> is a local integer variable that should be set to </a:t>
            </a:r>
            <a:r>
              <a:rPr lang="en-IN" sz="2400" i="1" dirty="0" err="1"/>
              <a:t>sizeof</a:t>
            </a:r>
            <a:r>
              <a:rPr lang="en-IN" sz="2400" i="1" dirty="0"/>
              <a:t>(</a:t>
            </a:r>
            <a:r>
              <a:rPr lang="en-IN" sz="2400" i="1" dirty="0" err="1"/>
              <a:t>struct</a:t>
            </a:r>
            <a:r>
              <a:rPr lang="en-IN" sz="2400" i="1" dirty="0"/>
              <a:t> </a:t>
            </a:r>
            <a:r>
              <a:rPr lang="en-IN" sz="2400" i="1" dirty="0" err="1"/>
              <a:t>sockaddr_storage</a:t>
            </a:r>
            <a:r>
              <a:rPr lang="en-IN" sz="2400" i="1" dirty="0"/>
              <a:t>)</a:t>
            </a:r>
            <a:r>
              <a:rPr lang="en-IN" sz="2400" dirty="0"/>
              <a:t> before its address is passed to accept(). </a:t>
            </a:r>
          </a:p>
          <a:p>
            <a:pPr algn="just"/>
            <a:r>
              <a:rPr lang="en-IN" sz="2400" dirty="0"/>
              <a:t>If no connect requests are pending, accept will block until one arrives.</a:t>
            </a:r>
          </a:p>
          <a:p>
            <a:pPr algn="just"/>
            <a:r>
              <a:rPr lang="en-IN" sz="2400" dirty="0"/>
              <a:t>If a server calls accept and no connect request is present, the server will block until one arrives.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Connection Establishment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600" dirty="0"/>
              <a:t>If dealing with a connection-oriented network service, then before exchanging data, a connection between the socket of the process requesting the service (the client) and the process providing the service (the server) is created using:</a:t>
            </a:r>
          </a:p>
          <a:p>
            <a:pPr algn="ctr">
              <a:buNone/>
            </a:pPr>
            <a:r>
              <a:rPr lang="en-IN" dirty="0"/>
              <a:t>	#include &lt;sys/</a:t>
            </a:r>
            <a:r>
              <a:rPr lang="en-IN" dirty="0" err="1"/>
              <a:t>socket.h</a:t>
            </a:r>
            <a:r>
              <a:rPr lang="en-IN" dirty="0"/>
              <a:t>&gt;</a:t>
            </a:r>
          </a:p>
          <a:p>
            <a:pPr algn="ctr">
              <a:buNone/>
            </a:pPr>
            <a:r>
              <a:rPr lang="en-IN" dirty="0"/>
              <a:t>	</a:t>
            </a:r>
            <a:r>
              <a:rPr lang="en-IN" i="1" dirty="0">
                <a:solidFill>
                  <a:srgbClr val="C00000"/>
                </a:solidFill>
              </a:rPr>
              <a:t>int connect(int </a:t>
            </a:r>
            <a:r>
              <a:rPr lang="en-IN" i="1" dirty="0" err="1">
                <a:solidFill>
                  <a:srgbClr val="C00000"/>
                </a:solidFill>
              </a:rPr>
              <a:t>sockfd</a:t>
            </a:r>
            <a:r>
              <a:rPr lang="en-IN" i="1" dirty="0">
                <a:solidFill>
                  <a:srgbClr val="C00000"/>
                </a:solidFill>
              </a:rPr>
              <a:t>, struct </a:t>
            </a:r>
            <a:r>
              <a:rPr lang="en-IN" i="1" dirty="0" err="1">
                <a:solidFill>
                  <a:srgbClr val="C00000"/>
                </a:solidFill>
              </a:rPr>
              <a:t>sockaddr</a:t>
            </a:r>
            <a:r>
              <a:rPr lang="en-IN" i="1" dirty="0">
                <a:solidFill>
                  <a:srgbClr val="C00000"/>
                </a:solidFill>
              </a:rPr>
              <a:t> *</a:t>
            </a:r>
            <a:r>
              <a:rPr lang="en-IN" i="1" dirty="0" err="1">
                <a:solidFill>
                  <a:srgbClr val="C00000"/>
                </a:solidFill>
              </a:rPr>
              <a:t>serv_addr</a:t>
            </a:r>
            <a:r>
              <a:rPr lang="en-IN" i="1" dirty="0">
                <a:solidFill>
                  <a:srgbClr val="C00000"/>
                </a:solidFill>
              </a:rPr>
              <a:t>, int </a:t>
            </a:r>
            <a:r>
              <a:rPr lang="en-IN" i="1" dirty="0" err="1">
                <a:solidFill>
                  <a:srgbClr val="C00000"/>
                </a:solidFill>
              </a:rPr>
              <a:t>addrlen</a:t>
            </a:r>
            <a:r>
              <a:rPr lang="en-IN" i="1" dirty="0">
                <a:solidFill>
                  <a:srgbClr val="C00000"/>
                </a:solidFill>
              </a:rPr>
              <a:t>);</a:t>
            </a:r>
          </a:p>
          <a:p>
            <a:pPr algn="just">
              <a:buNone/>
            </a:pPr>
            <a:r>
              <a:rPr lang="en-IN" sz="2600" dirty="0"/>
              <a:t>	Returns: 0 if OK, −1 on error</a:t>
            </a:r>
          </a:p>
          <a:p>
            <a:pPr algn="just"/>
            <a:r>
              <a:rPr lang="en-IN" sz="2600" i="1" dirty="0" err="1"/>
              <a:t>sockfd</a:t>
            </a:r>
            <a:r>
              <a:rPr lang="en-IN" sz="2600" dirty="0"/>
              <a:t> is our socket file descriptor, as returned by the socket() call</a:t>
            </a:r>
          </a:p>
          <a:p>
            <a:pPr algn="just"/>
            <a:r>
              <a:rPr lang="en-IN" sz="2600" i="1" dirty="0" err="1"/>
              <a:t>serv_addr</a:t>
            </a:r>
            <a:r>
              <a:rPr lang="en-IN" sz="2600" i="1" dirty="0"/>
              <a:t> </a:t>
            </a:r>
            <a:r>
              <a:rPr lang="en-IN" sz="2600" dirty="0"/>
              <a:t>is a </a:t>
            </a:r>
            <a:r>
              <a:rPr lang="en-IN" sz="2600" i="1" dirty="0" err="1"/>
              <a:t>struct</a:t>
            </a:r>
            <a:r>
              <a:rPr lang="en-IN" sz="2600" i="1" dirty="0"/>
              <a:t> </a:t>
            </a:r>
            <a:r>
              <a:rPr lang="en-IN" sz="2600" i="1" dirty="0" err="1"/>
              <a:t>sockaddr</a:t>
            </a:r>
            <a:r>
              <a:rPr lang="en-IN" sz="2600" i="1" dirty="0"/>
              <a:t> </a:t>
            </a:r>
            <a:r>
              <a:rPr lang="en-IN" sz="2600" dirty="0"/>
              <a:t>containing the destination port and IP address, and </a:t>
            </a:r>
          </a:p>
          <a:p>
            <a:pPr algn="just"/>
            <a:r>
              <a:rPr lang="en-IN" sz="2600" i="1" dirty="0" err="1"/>
              <a:t>addrlen</a:t>
            </a:r>
            <a:r>
              <a:rPr lang="en-IN" sz="2600" dirty="0"/>
              <a:t> is the length in bytes of the server address structure.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Connection Close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To close the connection on your socket descriptor. </a:t>
            </a:r>
            <a:r>
              <a:rPr lang="en-IN" dirty="0"/>
              <a:t>	</a:t>
            </a:r>
          </a:p>
          <a:p>
            <a:pPr marL="0" indent="0" algn="ctr">
              <a:buNone/>
            </a:pPr>
            <a:r>
              <a:rPr lang="en-IN" dirty="0"/>
              <a:t>#include &lt;sys/</a:t>
            </a:r>
            <a:r>
              <a:rPr lang="en-IN" dirty="0" err="1"/>
              <a:t>socket.h</a:t>
            </a:r>
            <a:r>
              <a:rPr lang="en-IN" dirty="0"/>
              <a:t>&gt;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</a:rPr>
              <a:t>close(</a:t>
            </a:r>
            <a:r>
              <a:rPr lang="en-IN" dirty="0" err="1">
                <a:solidFill>
                  <a:srgbClr val="C00000"/>
                </a:solidFill>
              </a:rPr>
              <a:t>sockfd</a:t>
            </a:r>
            <a:r>
              <a:rPr lang="en-IN" dirty="0">
                <a:solidFill>
                  <a:srgbClr val="C00000"/>
                </a:solidFill>
              </a:rPr>
              <a:t>);</a:t>
            </a:r>
          </a:p>
          <a:p>
            <a:pPr algn="just">
              <a:buNone/>
            </a:pPr>
            <a:r>
              <a:rPr lang="en-IN" dirty="0"/>
              <a:t>	</a:t>
            </a:r>
            <a:r>
              <a:rPr lang="en-IN" sz="2400" dirty="0"/>
              <a:t>Returns: 0 if OK, −1 on error</a:t>
            </a:r>
          </a:p>
          <a:p>
            <a:pPr algn="just"/>
            <a:r>
              <a:rPr lang="en-IN" sz="2400" i="1" dirty="0"/>
              <a:t>Close</a:t>
            </a:r>
            <a:r>
              <a:rPr lang="en-IN" sz="2400" dirty="0"/>
              <a:t>() prevent any more reads and writes to the socket.</a:t>
            </a:r>
          </a:p>
          <a:p>
            <a:pPr algn="just"/>
            <a:r>
              <a:rPr lang="en-IN" sz="2400" dirty="0"/>
              <a:t>Just in case you want a little more control over how the socket closes, you can use the </a:t>
            </a:r>
            <a:r>
              <a:rPr lang="en-IN" sz="2400" i="1" dirty="0"/>
              <a:t>shutdown</a:t>
            </a:r>
            <a:r>
              <a:rPr lang="en-IN" sz="2400" dirty="0"/>
              <a:t>() 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 shutdown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Shutdown the Socket.</a:t>
            </a:r>
          </a:p>
          <a:p>
            <a:pPr algn="ctr">
              <a:buNone/>
            </a:pPr>
            <a:r>
              <a:rPr lang="en-IN" dirty="0"/>
              <a:t>	#include &lt;sys/</a:t>
            </a:r>
            <a:r>
              <a:rPr lang="en-IN" dirty="0" err="1"/>
              <a:t>socket.h</a:t>
            </a:r>
            <a:r>
              <a:rPr lang="en-IN" dirty="0"/>
              <a:t>&gt;</a:t>
            </a:r>
          </a:p>
          <a:p>
            <a:pPr algn="ctr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C00000"/>
                </a:solidFill>
              </a:rPr>
              <a:t>int shutdown(int </a:t>
            </a:r>
            <a:r>
              <a:rPr lang="en-IN" dirty="0" err="1">
                <a:solidFill>
                  <a:srgbClr val="C00000"/>
                </a:solidFill>
              </a:rPr>
              <a:t>sockfd</a:t>
            </a:r>
            <a:r>
              <a:rPr lang="en-IN" dirty="0">
                <a:solidFill>
                  <a:srgbClr val="C00000"/>
                </a:solidFill>
              </a:rPr>
              <a:t>, int how);</a:t>
            </a:r>
          </a:p>
          <a:p>
            <a:pPr algn="just">
              <a:buNone/>
            </a:pPr>
            <a:r>
              <a:rPr lang="en-IN" dirty="0"/>
              <a:t>		</a:t>
            </a:r>
            <a:r>
              <a:rPr lang="en-IN" sz="2400" dirty="0"/>
              <a:t>It returns 0 on success, and -1 on error </a:t>
            </a:r>
          </a:p>
          <a:p>
            <a:pPr algn="just"/>
            <a:r>
              <a:rPr lang="en-IN" sz="2400" dirty="0"/>
              <a:t>SHUT_RD: then reading from the socket is disabled. </a:t>
            </a:r>
          </a:p>
          <a:p>
            <a:pPr algn="just"/>
            <a:r>
              <a:rPr lang="en-IN" sz="2400" dirty="0"/>
              <a:t>SHUT_WR: then we can’t use the socket for transmitting data.</a:t>
            </a:r>
          </a:p>
          <a:p>
            <a:pPr algn="just"/>
            <a:r>
              <a:rPr lang="en-IN" sz="2400" dirty="0"/>
              <a:t>SHUT_RDWR: to disable both data transmission and reception.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8B57-3765-4DDE-894F-C9A75406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2051F-CDF9-4AAF-ADEB-5DDCE2EF6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45" y="1966650"/>
            <a:ext cx="10515600" cy="15569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E8A09-6156-48DC-9BEB-20D361540725}"/>
              </a:ext>
            </a:extLst>
          </p:cNvPr>
          <p:cNvSpPr txBox="1"/>
          <p:nvPr/>
        </p:nvSpPr>
        <p:spPr>
          <a:xfrm>
            <a:off x="480291" y="4013174"/>
            <a:ext cx="108735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Parameters: 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Courier"/>
              </a:rPr>
              <a:t>sockfd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 is the socket descriptor you want to send data to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buf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 is a pointer to the data you want to send, and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 is the length of that data in bytes.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urier"/>
              </a:rPr>
              <a:t>send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() returns the number of bytes actually sent out.</a:t>
            </a:r>
          </a:p>
          <a:p>
            <a:pPr algn="just"/>
            <a:endParaRPr lang="en-US" sz="1800" b="0" i="0" dirty="0">
              <a:solidFill>
                <a:srgbClr val="000000"/>
              </a:solidFill>
              <a:effectLst/>
              <a:latin typeface="Palatino-Roman"/>
            </a:endParaRP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send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returns success, it doesn’t necessarily mean that the process at the other end of the connection receives the data. All we are guaranteed is that when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send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succeeds, the data has been delivered to the network drivers without error.</a:t>
            </a:r>
          </a:p>
        </p:txBody>
      </p:sp>
    </p:spTree>
    <p:extLst>
      <p:ext uri="{BB962C8B-B14F-4D97-AF65-F5344CB8AC3E}">
        <p14:creationId xmlns:p14="http://schemas.microsoft.com/office/powerpoint/2010/main" val="202967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64AA-12DC-46C1-BF3B-D67483C4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2FDBD-F404-49B1-942C-41490B22A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109" y="1397553"/>
            <a:ext cx="8527967" cy="477941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58029-D91C-4EAA-AA4A-A8EE6AE9C775}"/>
              </a:ext>
            </a:extLst>
          </p:cNvPr>
          <p:cNvSpPr txBox="1"/>
          <p:nvPr/>
        </p:nvSpPr>
        <p:spPr>
          <a:xfrm>
            <a:off x="3205018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used with send socket calls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7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Communication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A network lets two or more computers communicate and work together. </a:t>
            </a:r>
          </a:p>
          <a:p>
            <a:pPr algn="just"/>
            <a:r>
              <a:rPr lang="en-IN" dirty="0"/>
              <a:t>Processes running on different computers to communicate with one another</a:t>
            </a:r>
          </a:p>
          <a:p>
            <a:pPr algn="just"/>
            <a:r>
              <a:rPr lang="en-IN" dirty="0"/>
              <a:t>Programs such as mail, remote file transfer, and remote login that wish to communicate with other machines.</a:t>
            </a:r>
          </a:p>
          <a:p>
            <a:pPr algn="just"/>
            <a:r>
              <a:rPr lang="en-IN" dirty="0"/>
              <a:t>UNIX has been one of the operating systems where a lot of networking development is done. </a:t>
            </a:r>
          </a:p>
          <a:p>
            <a:pPr algn="just"/>
            <a:r>
              <a:rPr lang="en-IN" dirty="0"/>
              <a:t>UNIX has different ways and programs to use networks. </a:t>
            </a:r>
          </a:p>
          <a:p>
            <a:pPr algn="just"/>
            <a:r>
              <a:rPr lang="en-IN" dirty="0"/>
              <a:t>UNIX System discusses the socket interface in detail on network programming.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DC0C-D768-4978-8344-CE64FD4B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E17F3-759C-4BFA-9B51-CA0658B5E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608"/>
            <a:ext cx="10515600" cy="18138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C70A8F-0E61-44A4-B1AA-C202FB2A8591}"/>
              </a:ext>
            </a:extLst>
          </p:cNvPr>
          <p:cNvSpPr txBox="1"/>
          <p:nvPr/>
        </p:nvSpPr>
        <p:spPr>
          <a:xfrm>
            <a:off x="838199" y="4124282"/>
            <a:ext cx="103747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Function is similar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send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difference is that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sendto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allows us to specify a destination address to be used with connectionless sockets.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With a connection-oriented socket, the destination address is ignored, as the destination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is implied by the connection.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With a connectionless socket, we can’t use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send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unless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destination address is first set by calling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, so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sendto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gives us an alternate way to send a message.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9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2DF2-0FFB-49B8-B5C4-5593EB9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9B35-C720-4FAF-B852-0B749B2D3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10515600" cy="1371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E3456-E994-4F39-AFE4-F242903F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48" y="4134543"/>
            <a:ext cx="7966652" cy="2555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A2B549-D71C-4992-9B2E-86A4A6D1B010}"/>
              </a:ext>
            </a:extLst>
          </p:cNvPr>
          <p:cNvSpPr txBox="1"/>
          <p:nvPr/>
        </p:nvSpPr>
        <p:spPr>
          <a:xfrm>
            <a:off x="971983" y="3685029"/>
            <a:ext cx="837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 err="1">
                <a:solidFill>
                  <a:srgbClr val="000000"/>
                </a:solidFill>
                <a:effectLst/>
                <a:latin typeface="Palatino-Roman"/>
              </a:rPr>
              <a:t>msghdr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 to specify multiple buffers from which to transmit data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51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71E1-0B9F-4439-85E8-E01A4AE9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3933-2F93-4804-9923-EAFE51907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596"/>
            <a:ext cx="10515600" cy="20201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95BD3-A105-49FB-A706-B1B6C8CE30E8}"/>
              </a:ext>
            </a:extLst>
          </p:cNvPr>
          <p:cNvSpPr txBox="1"/>
          <p:nvPr/>
        </p:nvSpPr>
        <p:spPr>
          <a:xfrm>
            <a:off x="1431637" y="4556990"/>
            <a:ext cx="95134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 err="1">
                <a:solidFill>
                  <a:srgbClr val="000000"/>
                </a:solidFill>
                <a:latin typeface="Palatino-Roman"/>
              </a:rPr>
              <a:t>sockfd</a:t>
            </a:r>
            <a:r>
              <a:rPr lang="en-IN" sz="2000" dirty="0">
                <a:solidFill>
                  <a:srgbClr val="000000"/>
                </a:solidFill>
                <a:latin typeface="Palatino-Roman"/>
              </a:rPr>
              <a:t> is the socket descriptor to read from, </a:t>
            </a:r>
            <a:r>
              <a:rPr lang="en-IN" sz="2000" dirty="0" err="1">
                <a:solidFill>
                  <a:srgbClr val="000000"/>
                </a:solidFill>
                <a:latin typeface="Palatino-Roman"/>
              </a:rPr>
              <a:t>buf</a:t>
            </a:r>
            <a:endParaRPr lang="en-IN" sz="2000" dirty="0">
              <a:solidFill>
                <a:srgbClr val="000000"/>
              </a:solidFill>
              <a:latin typeface="Palatino-Roman"/>
            </a:endParaRPr>
          </a:p>
          <a:p>
            <a:pPr algn="just"/>
            <a:r>
              <a:rPr lang="en-IN" sz="2000" dirty="0" err="1">
                <a:solidFill>
                  <a:srgbClr val="000000"/>
                </a:solidFill>
                <a:latin typeface="Palatino-Roman"/>
              </a:rPr>
              <a:t>buf</a:t>
            </a:r>
            <a:r>
              <a:rPr lang="en-IN" sz="2000" dirty="0">
                <a:solidFill>
                  <a:srgbClr val="000000"/>
                </a:solidFill>
                <a:latin typeface="Palatino-Roman"/>
              </a:rPr>
              <a:t> is the buffer to read the information.</a:t>
            </a:r>
          </a:p>
          <a:p>
            <a:pPr algn="just"/>
            <a:r>
              <a:rPr lang="en-IN" sz="2000" dirty="0" err="1">
                <a:solidFill>
                  <a:srgbClr val="000000"/>
                </a:solidFill>
                <a:latin typeface="Palatino-Roman"/>
              </a:rPr>
              <a:t>nbytes</a:t>
            </a:r>
            <a:r>
              <a:rPr lang="en-IN" sz="2000" dirty="0">
                <a:solidFill>
                  <a:srgbClr val="000000"/>
                </a:solidFill>
                <a:latin typeface="Palatino-Roman"/>
              </a:rPr>
              <a:t> is the maximum length of the buffer</a:t>
            </a:r>
          </a:p>
          <a:p>
            <a:pPr algn="just"/>
            <a:r>
              <a:rPr lang="en-IN" sz="2000" dirty="0" err="1">
                <a:solidFill>
                  <a:srgbClr val="000000"/>
                </a:solidFill>
                <a:latin typeface="Palatino-Roman"/>
              </a:rPr>
              <a:t>recv</a:t>
            </a:r>
            <a:r>
              <a:rPr lang="en-IN" sz="2000" dirty="0">
                <a:solidFill>
                  <a:srgbClr val="000000"/>
                </a:solidFill>
                <a:latin typeface="Palatino-Roman"/>
              </a:rPr>
              <a:t>() returns the number of bytes actually read into the buffer.</a:t>
            </a:r>
          </a:p>
        </p:txBody>
      </p:sp>
    </p:spTree>
    <p:extLst>
      <p:ext uri="{BB962C8B-B14F-4D97-AF65-F5344CB8AC3E}">
        <p14:creationId xmlns:p14="http://schemas.microsoft.com/office/powerpoint/2010/main" val="3373209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47B1-6DA1-4D80-A5E2-805E105D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5A099-72FE-4046-8993-714B9095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36" y="1825624"/>
            <a:ext cx="8003453" cy="4649022"/>
          </a:xfrm>
        </p:spPr>
      </p:pic>
    </p:spTree>
    <p:extLst>
      <p:ext uri="{BB962C8B-B14F-4D97-AF65-F5344CB8AC3E}">
        <p14:creationId xmlns:p14="http://schemas.microsoft.com/office/powerpoint/2010/main" val="3399881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FAF8-8CA2-450D-9F6F-F72859CD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B1CF9-B7EA-4ADE-B57D-1AAFAE085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249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B04AA4-92F9-4118-B167-66AD15B16F90}"/>
              </a:ext>
            </a:extLst>
          </p:cNvPr>
          <p:cNvSpPr txBox="1"/>
          <p:nvPr/>
        </p:nvSpPr>
        <p:spPr>
          <a:xfrm>
            <a:off x="1108363" y="4844146"/>
            <a:ext cx="10095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Use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recvfrom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to obtain the source address from which the data was sent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If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addr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is non-null, it will contain the address of the socket endpoint from which the data was 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When calling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recvfrom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,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addrlen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parameter is set to point to an integer containing the size in bytes of the socket buffer to which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addr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On return, the integer is set to the actual size of the address in bytes.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4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FAF8-8CA2-450D-9F6F-F72859CD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B1CF9-B7EA-4ADE-B57D-1AAFAE085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249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776D7-0534-4666-9D6B-FA8D7B782A4E}"/>
              </a:ext>
            </a:extLst>
          </p:cNvPr>
          <p:cNvSpPr txBox="1"/>
          <p:nvPr/>
        </p:nvSpPr>
        <p:spPr>
          <a:xfrm>
            <a:off x="1108363" y="4844146"/>
            <a:ext cx="9938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urier"/>
              </a:rPr>
              <a:t>recvfrom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alatino-Roman"/>
              </a:rPr>
              <a:t>is typically used with connectionless sockets. Otherwise,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"/>
              </a:rPr>
              <a:t>recvfrom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alatino-Roman"/>
              </a:rPr>
              <a:t>behaves identically to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"/>
              </a:rPr>
              <a:t>recv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alatino-Roman"/>
              </a:rPr>
              <a:t>.</a:t>
            </a:r>
            <a:r>
              <a:rPr lang="en-US" sz="20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-Roman"/>
              </a:rPr>
              <a:t>It allows us to retrieve the address of the sender,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06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5D49-E80F-4740-82EF-00FFC75F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F068E-D694-464F-8473-C62B1BD4B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1345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DF862F-48E3-4F11-8314-FADFC9D71BB8}"/>
              </a:ext>
            </a:extLst>
          </p:cNvPr>
          <p:cNvSpPr txBox="1"/>
          <p:nvPr/>
        </p:nvSpPr>
        <p:spPr>
          <a:xfrm>
            <a:off x="1062182" y="4095171"/>
            <a:ext cx="9753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recvmsg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is used to receive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data into multiple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msghdr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structure (which we saw used with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sendmsg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) is used by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recvmsg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to specify the input buffers to be used to receive the data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Palatino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flags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argument used to change the default behavior of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recvmsg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4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5D49-E80F-4740-82EF-00FFC75F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43233-9113-4F1D-8B53-C6B29DC83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1329"/>
            <a:ext cx="10515600" cy="29399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D9C98-CFCE-42D2-B4E4-F0725BC65EA2}"/>
              </a:ext>
            </a:extLst>
          </p:cNvPr>
          <p:cNvSpPr txBox="1"/>
          <p:nvPr/>
        </p:nvSpPr>
        <p:spPr>
          <a:xfrm>
            <a:off x="729673" y="1759681"/>
            <a:ext cx="813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possible values on return from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recvmsg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are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590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IPC using Datagram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99182" cy="4351338"/>
          </a:xfrm>
        </p:spPr>
        <p:txBody>
          <a:bodyPr>
            <a:normAutofit/>
          </a:bodyPr>
          <a:lstStyle/>
          <a:p>
            <a:pPr marL="269875" indent="-269875" algn="just"/>
            <a:r>
              <a:rPr lang="en-IN" sz="2400" dirty="0"/>
              <a:t>In Datagram (UDP), the client does not form a connection with the server.</a:t>
            </a:r>
          </a:p>
          <a:p>
            <a:pPr marL="269875" indent="-269875" algn="just"/>
            <a:r>
              <a:rPr lang="en-IN" sz="2400" dirty="0"/>
              <a:t>Server need not accept a connection and just waits for </a:t>
            </a:r>
            <a:r>
              <a:rPr lang="en-IN" sz="2400" dirty="0" err="1"/>
              <a:t>datagrams</a:t>
            </a:r>
            <a:r>
              <a:rPr lang="en-IN" sz="2400" dirty="0"/>
              <a:t> to arrive.</a:t>
            </a:r>
          </a:p>
          <a:p>
            <a:pPr marL="269875" indent="-269875" algn="just"/>
            <a:r>
              <a:rPr lang="en-IN" sz="2400" dirty="0"/>
              <a:t>Datagram sockets aren't connected to a remote host</a:t>
            </a:r>
          </a:p>
        </p:txBody>
      </p:sp>
      <p:pic>
        <p:nvPicPr>
          <p:cNvPr id="1029" name="Picture 5" descr="C:\Users\hp\Desktop\UDP_I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6469" y="1701512"/>
            <a:ext cx="4203522" cy="403244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ED2EA-94D9-4177-A426-BFB5AA4B1465}"/>
              </a:ext>
            </a:extLst>
          </p:cNvPr>
          <p:cNvSpPr txBox="1"/>
          <p:nvPr/>
        </p:nvSpPr>
        <p:spPr>
          <a:xfrm>
            <a:off x="6890327" y="6040582"/>
            <a:ext cx="3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Google Images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IPC using Datagram</a:t>
            </a:r>
            <a:endParaRPr lang="en-IN" sz="4000" dirty="0"/>
          </a:p>
        </p:txBody>
      </p:sp>
      <p:pic>
        <p:nvPicPr>
          <p:cNvPr id="1029" name="Picture 5" descr="C:\Users\hp\Desktop\UDP_I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120" y="1664132"/>
            <a:ext cx="4203522" cy="4032448"/>
          </a:xfrm>
          <a:prstGeom prst="rect">
            <a:avLst/>
          </a:prstGeom>
          <a:noFill/>
        </p:spPr>
      </p:pic>
      <p:pic>
        <p:nvPicPr>
          <p:cNvPr id="6" name="Picture 2" descr="C:\Users\hp\Desktop\server-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3422" y="1380119"/>
            <a:ext cx="4322618" cy="51085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7608" y="64886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IPC using TCP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8128" y="64886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IPC using UDP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019FA-5B39-4B49-BB64-C21A013B96A1}"/>
              </a:ext>
            </a:extLst>
          </p:cNvPr>
          <p:cNvSpPr txBox="1"/>
          <p:nvPr/>
        </p:nvSpPr>
        <p:spPr>
          <a:xfrm>
            <a:off x="9677050" y="6488668"/>
            <a:ext cx="23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Google Images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kernel structure consists of three parts: </a:t>
            </a:r>
          </a:p>
          <a:p>
            <a:pPr lvl="1" algn="just"/>
            <a:r>
              <a:rPr lang="en-IN" dirty="0"/>
              <a:t>The socket layer, </a:t>
            </a:r>
          </a:p>
          <a:p>
            <a:pPr lvl="1" algn="just"/>
            <a:r>
              <a:rPr lang="en-IN" dirty="0"/>
              <a:t>The protocol layer, and </a:t>
            </a:r>
          </a:p>
          <a:p>
            <a:pPr lvl="1" algn="just"/>
            <a:r>
              <a:rPr lang="en-IN" dirty="0"/>
              <a:t>The device layer.</a:t>
            </a:r>
          </a:p>
          <a:p>
            <a:pPr algn="just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7729" y="3322092"/>
            <a:ext cx="5464711" cy="313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91744" y="647482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Fig:  Socket Model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1432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IPC using Datagram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69875" indent="-269875" algn="just">
              <a:buNone/>
            </a:pPr>
            <a:r>
              <a:rPr lang="en-IN" dirty="0"/>
              <a:t>Server side:</a:t>
            </a:r>
          </a:p>
          <a:p>
            <a:pPr marL="269875" indent="-269875" algn="just"/>
            <a:r>
              <a:rPr lang="en-IN" dirty="0"/>
              <a:t>Steps of establishing a UDP socket:</a:t>
            </a:r>
          </a:p>
          <a:p>
            <a:pPr marL="269875" indent="-269875" algn="just"/>
            <a:r>
              <a:rPr lang="en-IN" dirty="0"/>
              <a:t>Create a socket with the </a:t>
            </a:r>
            <a:r>
              <a:rPr lang="en-IN" b="1" dirty="0"/>
              <a:t>socket</a:t>
            </a:r>
            <a:r>
              <a:rPr lang="en-IN" dirty="0"/>
              <a:t>() function;</a:t>
            </a:r>
          </a:p>
          <a:p>
            <a:pPr marL="269875" indent="-269875" algn="just"/>
            <a:r>
              <a:rPr lang="en-IN" b="1" dirty="0"/>
              <a:t>Bind</a:t>
            </a:r>
            <a:r>
              <a:rPr lang="en-IN" dirty="0"/>
              <a:t> the socket to an address using the bind() function;</a:t>
            </a:r>
          </a:p>
          <a:p>
            <a:pPr marL="269875" indent="-269875" algn="just"/>
            <a:r>
              <a:rPr lang="en-IN" dirty="0"/>
              <a:t>Send and receive data by means of </a:t>
            </a:r>
            <a:r>
              <a:rPr lang="en-IN" b="1" dirty="0" err="1"/>
              <a:t>recvfrom</a:t>
            </a:r>
            <a:r>
              <a:rPr lang="en-IN" dirty="0"/>
              <a:t>() and </a:t>
            </a:r>
            <a:r>
              <a:rPr lang="en-IN" b="1" dirty="0" err="1"/>
              <a:t>sendto</a:t>
            </a:r>
            <a:r>
              <a:rPr lang="en-IN" dirty="0"/>
              <a:t>().</a:t>
            </a:r>
          </a:p>
          <a:p>
            <a:pPr marL="269875" indent="-269875" algn="just">
              <a:buNone/>
            </a:pPr>
            <a:r>
              <a:rPr lang="en-IN" dirty="0"/>
              <a:t>Client side:</a:t>
            </a:r>
          </a:p>
          <a:p>
            <a:pPr marL="269875" indent="-269875" algn="just"/>
            <a:r>
              <a:rPr lang="en-IN" dirty="0"/>
              <a:t>Steps of establishing a UDP socket communication:</a:t>
            </a:r>
          </a:p>
          <a:p>
            <a:pPr marL="269875" indent="-269875" algn="just"/>
            <a:r>
              <a:rPr lang="en-IN" dirty="0"/>
              <a:t>Create a socket using the </a:t>
            </a:r>
            <a:r>
              <a:rPr lang="en-IN" b="1" dirty="0"/>
              <a:t>socket</a:t>
            </a:r>
            <a:r>
              <a:rPr lang="en-IN" dirty="0"/>
              <a:t>() function;</a:t>
            </a:r>
          </a:p>
          <a:p>
            <a:pPr marL="269875" indent="-269875" algn="just"/>
            <a:r>
              <a:rPr lang="en-IN" dirty="0"/>
              <a:t>Send and receive data by means of the </a:t>
            </a:r>
            <a:r>
              <a:rPr lang="en-IN" b="1" dirty="0" err="1"/>
              <a:t>recvfrom</a:t>
            </a:r>
            <a:r>
              <a:rPr lang="en-IN" dirty="0"/>
              <a:t>() and </a:t>
            </a:r>
            <a:r>
              <a:rPr lang="en-IN" b="1" dirty="0" err="1"/>
              <a:t>sendto</a:t>
            </a:r>
            <a:r>
              <a:rPr lang="en-IN" dirty="0"/>
              <a:t>() functions.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UDP sockets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UDP Send and receive messages from a socket whereas TCP Send and receive messages from a connected socket.</a:t>
            </a:r>
          </a:p>
          <a:p>
            <a:pPr algn="just"/>
            <a:r>
              <a:rPr lang="en-IN" sz="2400" dirty="0"/>
              <a:t>UDP the client does not establish a connection with the server. Instead, the client just sends a datagram to the server using the </a:t>
            </a:r>
            <a:r>
              <a:rPr lang="en-IN" sz="2400" i="1" dirty="0" err="1"/>
              <a:t>sendto</a:t>
            </a:r>
            <a:r>
              <a:rPr lang="en-IN" sz="2400" dirty="0"/>
              <a:t> function which requires the address of the destination as a parameter. </a:t>
            </a:r>
          </a:p>
          <a:p>
            <a:pPr algn="just"/>
            <a:r>
              <a:rPr lang="en-IN" sz="2400" dirty="0"/>
              <a:t>Similarly, UDP server does not accept a connection from a client. </a:t>
            </a:r>
          </a:p>
          <a:p>
            <a:pPr algn="just"/>
            <a:r>
              <a:rPr lang="en-IN" sz="2400" dirty="0"/>
              <a:t>Instead, the server just calls the </a:t>
            </a:r>
            <a:r>
              <a:rPr lang="en-IN" sz="2400" i="1" dirty="0" err="1"/>
              <a:t>recvfrom</a:t>
            </a:r>
            <a:r>
              <a:rPr lang="en-IN" sz="2400" dirty="0"/>
              <a:t> function, which waits until data arrives from some client. </a:t>
            </a:r>
            <a:r>
              <a:rPr lang="en-IN" sz="2400" i="1" dirty="0" err="1"/>
              <a:t>recvfrom</a:t>
            </a:r>
            <a:r>
              <a:rPr lang="en-IN" sz="2400" dirty="0"/>
              <a:t> returns the IP address of the client, along with the datagram, so the server can send a response to the client.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socket() for Server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i="1" dirty="0" err="1"/>
              <a:t>int</a:t>
            </a:r>
            <a:r>
              <a:rPr lang="en-IN" i="1" dirty="0"/>
              <a:t> socket(</a:t>
            </a:r>
            <a:r>
              <a:rPr lang="en-IN" i="1" dirty="0" err="1"/>
              <a:t>int</a:t>
            </a:r>
            <a:r>
              <a:rPr lang="en-IN" i="1" dirty="0"/>
              <a:t> family, </a:t>
            </a:r>
            <a:r>
              <a:rPr lang="en-IN" i="1" dirty="0" err="1"/>
              <a:t>int</a:t>
            </a:r>
            <a:r>
              <a:rPr lang="en-IN" i="1" dirty="0"/>
              <a:t> type, </a:t>
            </a:r>
            <a:r>
              <a:rPr lang="en-IN" i="1" dirty="0" err="1"/>
              <a:t>int</a:t>
            </a:r>
            <a:r>
              <a:rPr lang="en-IN" i="1" dirty="0"/>
              <a:t> protocol);</a:t>
            </a:r>
          </a:p>
          <a:p>
            <a:pPr algn="just"/>
            <a:r>
              <a:rPr lang="en-IN" dirty="0"/>
              <a:t>s = socket(AF_INET, SOCK_STREAM, 0);</a:t>
            </a:r>
          </a:p>
          <a:p>
            <a:pPr algn="just"/>
            <a:r>
              <a:rPr lang="en-IN" sz="2400" dirty="0"/>
              <a:t>AF_INET (IP V4) indicates that the socket will be created in the internet domain.</a:t>
            </a:r>
          </a:p>
          <a:p>
            <a:pPr algn="just"/>
            <a:r>
              <a:rPr lang="en-IN" sz="2400" dirty="0"/>
              <a:t>SOCK_STREAM indicates that it will be a connection-orient protocol (you can use reads and writes as opposed to sending </a:t>
            </a:r>
            <a:r>
              <a:rPr lang="en-IN" sz="2400" dirty="0" err="1"/>
              <a:t>datagrams</a:t>
            </a:r>
            <a:r>
              <a:rPr lang="en-IN" sz="2400" dirty="0"/>
              <a:t>)</a:t>
            </a:r>
          </a:p>
          <a:p>
            <a:pPr algn="just"/>
            <a:r>
              <a:rPr lang="en-IN" sz="2400" dirty="0"/>
              <a:t>0 indicates to automatically fill in the protocol, which will be TCP when SOCK_STREAMS are used.</a:t>
            </a:r>
          </a:p>
          <a:p>
            <a:pPr marL="809625" indent="-360363" algn="just">
              <a:buFont typeface="Wingdings" pitchFamily="2" charset="2"/>
              <a:buChar char="ü"/>
            </a:pPr>
            <a:r>
              <a:rPr lang="en-IN" sz="2400" dirty="0"/>
              <a:t>IPPROTO_TCP or IPPROTO_UDP</a:t>
            </a:r>
          </a:p>
          <a:p>
            <a:pPr algn="just"/>
            <a:r>
              <a:rPr lang="en-IN" sz="2400" dirty="0"/>
              <a:t>s is a small integer value, called socket descriptor. </a:t>
            </a:r>
          </a:p>
        </p:txBody>
      </p:sp>
    </p:spTree>
    <p:extLst>
      <p:ext uri="{BB962C8B-B14F-4D97-AF65-F5344CB8AC3E}">
        <p14:creationId xmlns:p14="http://schemas.microsoft.com/office/powerpoint/2010/main" val="24278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for Server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565755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bind()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bind() assigns a name to an unnamed socket.</a:t>
            </a:r>
          </a:p>
          <a:p>
            <a:pPr algn="just"/>
            <a:r>
              <a:rPr lang="en-IN" dirty="0" err="1"/>
              <a:t>int</a:t>
            </a:r>
            <a:r>
              <a:rPr lang="en-IN" dirty="0"/>
              <a:t> bind(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sockfd</a:t>
            </a:r>
            <a:r>
              <a:rPr lang="en-IN" dirty="0"/>
              <a:t>, const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</a:t>
            </a:r>
            <a:r>
              <a:rPr lang="en-IN" dirty="0" err="1"/>
              <a:t>my_addr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addrlen</a:t>
            </a:r>
            <a:r>
              <a:rPr lang="en-IN" dirty="0"/>
              <a:t>);</a:t>
            </a:r>
          </a:p>
          <a:p>
            <a:pPr algn="just"/>
            <a:r>
              <a:rPr lang="en-IN" dirty="0"/>
              <a:t>bind(s,(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saddr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saddr</a:t>
            </a:r>
            <a:r>
              <a:rPr lang="en-IN" dirty="0"/>
              <a:t>))</a:t>
            </a:r>
          </a:p>
          <a:p>
            <a:pPr algn="just"/>
            <a:r>
              <a:rPr lang="en-IN" dirty="0" err="1"/>
              <a:t>saddr</a:t>
            </a:r>
            <a:r>
              <a:rPr lang="en-IN" dirty="0"/>
              <a:t> is actually a </a:t>
            </a:r>
            <a:r>
              <a:rPr lang="en-IN" dirty="0" err="1"/>
              <a:t>sockaddr_in</a:t>
            </a:r>
            <a:r>
              <a:rPr lang="en-IN" dirty="0"/>
              <a:t> structure (for the internet domain), thus casting is required. A </a:t>
            </a:r>
            <a:r>
              <a:rPr lang="en-IN" dirty="0" err="1"/>
              <a:t>sockaddr_in</a:t>
            </a:r>
            <a:r>
              <a:rPr lang="en-IN" dirty="0"/>
              <a:t> structure looks like this:</a:t>
            </a:r>
          </a:p>
          <a:p>
            <a:pPr marL="719138" indent="-269875" algn="just">
              <a:buNone/>
            </a:pPr>
            <a:r>
              <a:rPr lang="en-IN" sz="2400" dirty="0" err="1"/>
              <a:t>struct</a:t>
            </a:r>
            <a:r>
              <a:rPr lang="en-IN" sz="2400" dirty="0"/>
              <a:t> </a:t>
            </a:r>
            <a:r>
              <a:rPr lang="en-IN" sz="2400" dirty="0" err="1"/>
              <a:t>sockaddr_in</a:t>
            </a:r>
            <a:r>
              <a:rPr lang="en-IN" sz="2400" dirty="0"/>
              <a:t> {</a:t>
            </a:r>
          </a:p>
          <a:p>
            <a:pPr marL="719138" indent="-269875" algn="just">
              <a:buNone/>
            </a:pPr>
            <a:r>
              <a:rPr lang="en-IN" sz="2400" dirty="0"/>
              <a:t>short </a:t>
            </a:r>
            <a:r>
              <a:rPr lang="en-IN" sz="2400" dirty="0" err="1"/>
              <a:t>sin_family</a:t>
            </a:r>
            <a:r>
              <a:rPr lang="en-IN" sz="2400" dirty="0"/>
              <a:t>;   /*Set to AF_INET*/</a:t>
            </a:r>
          </a:p>
          <a:p>
            <a:pPr marL="719138" indent="-269875" algn="just">
              <a:buNone/>
            </a:pPr>
            <a:r>
              <a:rPr lang="en-IN" sz="2400" dirty="0" err="1"/>
              <a:t>u_short</a:t>
            </a:r>
            <a:r>
              <a:rPr lang="en-IN" sz="2400" dirty="0"/>
              <a:t> </a:t>
            </a:r>
            <a:r>
              <a:rPr lang="en-IN" sz="2400" dirty="0" err="1"/>
              <a:t>sin_port</a:t>
            </a:r>
            <a:r>
              <a:rPr lang="en-IN" sz="2400" dirty="0"/>
              <a:t>;  /*Set to zero so can assign an unused port*/</a:t>
            </a:r>
          </a:p>
          <a:p>
            <a:pPr marL="719138" indent="-269875" algn="just">
              <a:buNone/>
            </a:pPr>
            <a:r>
              <a:rPr lang="en-IN" sz="2400" dirty="0" err="1"/>
              <a:t>struct</a:t>
            </a:r>
            <a:r>
              <a:rPr lang="en-IN" sz="2400" dirty="0"/>
              <a:t> </a:t>
            </a:r>
            <a:r>
              <a:rPr lang="en-IN" sz="2400" dirty="0" err="1"/>
              <a:t>in_addr</a:t>
            </a:r>
            <a:r>
              <a:rPr lang="en-IN" sz="2400" dirty="0"/>
              <a:t>  </a:t>
            </a:r>
            <a:r>
              <a:rPr lang="en-IN" sz="2400" dirty="0" err="1"/>
              <a:t>sin_addr</a:t>
            </a:r>
            <a:r>
              <a:rPr lang="en-IN" sz="2400" dirty="0"/>
              <a:t>;     /*Set to the host*/</a:t>
            </a:r>
          </a:p>
          <a:p>
            <a:pPr marL="719138" indent="-269875" algn="just">
              <a:buNone/>
            </a:pPr>
            <a:r>
              <a:rPr lang="en-IN" sz="2400" dirty="0"/>
              <a:t>char            </a:t>
            </a:r>
            <a:r>
              <a:rPr lang="en-IN" sz="2400" dirty="0" err="1"/>
              <a:t>sin_zero</a:t>
            </a:r>
            <a:r>
              <a:rPr lang="en-IN" sz="2400" dirty="0"/>
              <a:t>[8];  /*unused*/</a:t>
            </a:r>
          </a:p>
          <a:p>
            <a:pPr marL="719138" indent="-269875" algn="just">
              <a:buNone/>
            </a:pPr>
            <a:r>
              <a:rPr lang="en-IN" sz="2400" dirty="0"/>
              <a:t>};</a:t>
            </a:r>
          </a:p>
          <a:p>
            <a:pPr algn="just"/>
            <a:r>
              <a:rPr lang="en-IN" dirty="0"/>
              <a:t>both an address and a port number required for the internet domain-AF_INET</a:t>
            </a:r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588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for Server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 = socket(AF_INET, SOCK_STREAM, 0);</a:t>
            </a:r>
          </a:p>
          <a:p>
            <a:pPr algn="just"/>
            <a:r>
              <a:rPr lang="en-IN" dirty="0"/>
              <a:t>bind(s,(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saddr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saddr</a:t>
            </a:r>
            <a:r>
              <a:rPr lang="en-IN" dirty="0"/>
              <a:t>))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32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listen()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This system call is used by a connection-oriented server to indicate that it is willing to receive connections.</a:t>
            </a:r>
          </a:p>
          <a:p>
            <a:pPr algn="just"/>
            <a:r>
              <a:rPr lang="sv-SE" dirty="0"/>
              <a:t>int listen(int sockfd, int backlog);</a:t>
            </a:r>
            <a:endParaRPr lang="en-IN" dirty="0"/>
          </a:p>
          <a:p>
            <a:pPr algn="just"/>
            <a:r>
              <a:rPr lang="en-IN" dirty="0"/>
              <a:t>listen(s,1)</a:t>
            </a:r>
          </a:p>
          <a:p>
            <a:pPr algn="just"/>
            <a:r>
              <a:rPr lang="en-IN" dirty="0"/>
              <a:t>s is our "socket descriptor"</a:t>
            </a:r>
          </a:p>
          <a:p>
            <a:pPr algn="just"/>
            <a:r>
              <a:rPr lang="en-IN" dirty="0"/>
              <a:t>The second parameter specifies how many pending requests for connection can be queued by the system (in this example, only one)</a:t>
            </a:r>
          </a:p>
        </p:txBody>
      </p:sp>
    </p:spTree>
    <p:extLst>
      <p:ext uri="{BB962C8B-B14F-4D97-AF65-F5344CB8AC3E}">
        <p14:creationId xmlns:p14="http://schemas.microsoft.com/office/powerpoint/2010/main" val="60766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for Server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 = socket(AF_INET, SOCK_STREAM, 0);</a:t>
            </a:r>
          </a:p>
          <a:p>
            <a:pPr algn="just"/>
            <a:r>
              <a:rPr lang="en-IN" dirty="0"/>
              <a:t>bind(s,(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saddr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saddr</a:t>
            </a:r>
            <a:r>
              <a:rPr lang="en-IN" dirty="0"/>
              <a:t>));</a:t>
            </a:r>
          </a:p>
          <a:p>
            <a:pPr algn="just"/>
            <a:r>
              <a:rPr lang="en-IN" dirty="0"/>
              <a:t>listen(s,1);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04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accept ()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This system call is used by a connection-oriented server to indicate that it is willing to receive connections.</a:t>
            </a:r>
          </a:p>
          <a:p>
            <a:pPr algn="just"/>
            <a:r>
              <a:rPr lang="en-IN" dirty="0" err="1"/>
              <a:t>int</a:t>
            </a:r>
            <a:r>
              <a:rPr lang="en-IN" dirty="0"/>
              <a:t> accept(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sockfd</a:t>
            </a:r>
            <a:r>
              <a:rPr lang="en-IN" dirty="0"/>
              <a:t>,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</a:t>
            </a:r>
            <a:r>
              <a:rPr lang="en-IN" dirty="0" err="1"/>
              <a:t>addr</a:t>
            </a:r>
            <a:r>
              <a:rPr lang="en-IN" dirty="0"/>
              <a:t>, </a:t>
            </a:r>
            <a:r>
              <a:rPr lang="en-IN" dirty="0" err="1"/>
              <a:t>socklen_t</a:t>
            </a:r>
            <a:r>
              <a:rPr lang="en-IN" dirty="0"/>
              <a:t> *</a:t>
            </a:r>
            <a:r>
              <a:rPr lang="en-IN" dirty="0" err="1"/>
              <a:t>addrlen</a:t>
            </a:r>
            <a:r>
              <a:rPr lang="en-IN" dirty="0"/>
              <a:t>);</a:t>
            </a:r>
          </a:p>
          <a:p>
            <a:pPr algn="just"/>
            <a:r>
              <a:rPr lang="en-IN" dirty="0" err="1"/>
              <a:t>sfd</a:t>
            </a:r>
            <a:r>
              <a:rPr lang="en-IN" dirty="0"/>
              <a:t> = accept(</a:t>
            </a:r>
            <a:r>
              <a:rPr lang="en-IN" dirty="0" err="1"/>
              <a:t>s,NULL,NULL</a:t>
            </a:r>
            <a:r>
              <a:rPr lang="en-IN" dirty="0"/>
              <a:t>);</a:t>
            </a:r>
          </a:p>
          <a:p>
            <a:pPr algn="just"/>
            <a:r>
              <a:rPr lang="en-IN" dirty="0"/>
              <a:t> the </a:t>
            </a:r>
            <a:r>
              <a:rPr lang="en-IN" dirty="0" err="1"/>
              <a:t>addr</a:t>
            </a:r>
            <a:r>
              <a:rPr lang="en-IN" dirty="0"/>
              <a:t> and </a:t>
            </a:r>
            <a:r>
              <a:rPr lang="en-IN" dirty="0" err="1"/>
              <a:t>addrlen</a:t>
            </a:r>
            <a:r>
              <a:rPr lang="en-IN" dirty="0"/>
              <a:t> are NULL. If we wanted to get information about client process, then we would send a pointer to a </a:t>
            </a:r>
            <a:r>
              <a:rPr lang="en-IN" dirty="0" err="1"/>
              <a:t>sockaddr</a:t>
            </a:r>
            <a:r>
              <a:rPr lang="en-IN" dirty="0"/>
              <a:t> </a:t>
            </a:r>
            <a:r>
              <a:rPr lang="en-IN" dirty="0" err="1"/>
              <a:t>struct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647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for Server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 = socket(AF_INET, SOCK_STREAM, 0);</a:t>
            </a:r>
          </a:p>
          <a:p>
            <a:pPr algn="just"/>
            <a:r>
              <a:rPr lang="en-IN" dirty="0"/>
              <a:t>bind(s,(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saddr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saddr</a:t>
            </a:r>
            <a:r>
              <a:rPr lang="en-IN" dirty="0"/>
              <a:t>));</a:t>
            </a:r>
          </a:p>
          <a:p>
            <a:pPr algn="just"/>
            <a:r>
              <a:rPr lang="en-IN" dirty="0"/>
              <a:t>listen(s,1);</a:t>
            </a:r>
          </a:p>
          <a:p>
            <a:pPr algn="just"/>
            <a:r>
              <a:rPr lang="en-IN" dirty="0" err="1"/>
              <a:t>sfd</a:t>
            </a:r>
            <a:r>
              <a:rPr lang="en-IN" dirty="0"/>
              <a:t> = accept(</a:t>
            </a:r>
            <a:r>
              <a:rPr lang="en-IN" dirty="0" err="1"/>
              <a:t>s,NULL,NULL</a:t>
            </a:r>
            <a:r>
              <a:rPr lang="en-IN" dirty="0"/>
              <a:t>);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0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socket layer provides the interface between the system calls and the lower layers.</a:t>
            </a:r>
          </a:p>
          <a:p>
            <a:pPr algn="just"/>
            <a:r>
              <a:rPr lang="en-IN" sz="2400" dirty="0"/>
              <a:t>The protocol layer contains the protocol modules used for communication (TCP and IP).</a:t>
            </a:r>
          </a:p>
          <a:p>
            <a:pPr algn="just"/>
            <a:r>
              <a:rPr lang="en-IN" sz="2400" dirty="0"/>
              <a:t>The device layer contains the device drivers that control the network devices.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0732" y="597334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Fig:  Socket Model</a:t>
            </a:r>
            <a:endParaRPr lang="en-IN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D9433-8238-4CD0-A2B0-7B11309193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43672"/>
            <a:ext cx="5181600" cy="351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Socket () for Client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s1 = socket(AF_INET, SOCK_STREAM, 0);</a:t>
            </a:r>
          </a:p>
          <a:p>
            <a:pPr algn="just"/>
            <a:endParaRPr lang="en-IN" dirty="0"/>
          </a:p>
          <a:p>
            <a:pPr algn="just"/>
            <a:r>
              <a:rPr lang="en-IN" dirty="0" err="1"/>
              <a:t>int</a:t>
            </a:r>
            <a:r>
              <a:rPr lang="en-IN" dirty="0"/>
              <a:t>  connect(</a:t>
            </a:r>
            <a:r>
              <a:rPr lang="en-IN" dirty="0" err="1"/>
              <a:t>int</a:t>
            </a:r>
            <a:r>
              <a:rPr lang="en-IN" dirty="0"/>
              <a:t>  </a:t>
            </a:r>
            <a:r>
              <a:rPr lang="en-IN" dirty="0" err="1"/>
              <a:t>sockfd</a:t>
            </a:r>
            <a:r>
              <a:rPr lang="en-IN" dirty="0"/>
              <a:t>,  const  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</a:t>
            </a:r>
            <a:r>
              <a:rPr lang="en-IN" dirty="0" err="1"/>
              <a:t>serv_addr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addrlen</a:t>
            </a:r>
            <a:r>
              <a:rPr lang="en-IN" dirty="0"/>
              <a:t>);</a:t>
            </a:r>
          </a:p>
          <a:p>
            <a:pPr algn="just"/>
            <a:r>
              <a:rPr lang="en-IN" dirty="0"/>
              <a:t>The connect() establishes a connection between the client and the server.</a:t>
            </a:r>
          </a:p>
          <a:p>
            <a:pPr algn="just"/>
            <a:r>
              <a:rPr lang="en-IN" dirty="0"/>
              <a:t>connect(s1,(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bba,sizeof</a:t>
            </a:r>
            <a:r>
              <a:rPr lang="en-IN" dirty="0"/>
              <a:t>(</a:t>
            </a:r>
            <a:r>
              <a:rPr lang="en-IN" dirty="0" err="1"/>
              <a:t>bba</a:t>
            </a:r>
            <a:r>
              <a:rPr lang="en-IN" dirty="0"/>
              <a:t>));</a:t>
            </a:r>
          </a:p>
          <a:p>
            <a:pPr algn="just"/>
            <a:r>
              <a:rPr lang="en-IN" dirty="0" err="1"/>
              <a:t>bba</a:t>
            </a:r>
            <a:r>
              <a:rPr lang="en-IN" dirty="0"/>
              <a:t> is actually a </a:t>
            </a:r>
            <a:r>
              <a:rPr lang="en-IN" dirty="0" err="1"/>
              <a:t>sockaddr_in</a:t>
            </a:r>
            <a:r>
              <a:rPr lang="en-IN" dirty="0"/>
              <a:t> structure.</a:t>
            </a:r>
          </a:p>
          <a:p>
            <a:pPr algn="just"/>
            <a:r>
              <a:rPr lang="en-IN" dirty="0" err="1"/>
              <a:t>bba</a:t>
            </a:r>
            <a:r>
              <a:rPr lang="en-IN" dirty="0"/>
              <a:t> has been filled in with the </a:t>
            </a:r>
            <a:r>
              <a:rPr lang="en-IN" dirty="0" err="1"/>
              <a:t>ip</a:t>
            </a:r>
            <a:r>
              <a:rPr lang="en-IN" dirty="0"/>
              <a:t> address and port number of the server.</a:t>
            </a:r>
          </a:p>
        </p:txBody>
      </p:sp>
    </p:spTree>
    <p:extLst>
      <p:ext uri="{BB962C8B-B14F-4D97-AF65-F5344CB8AC3E}">
        <p14:creationId xmlns:p14="http://schemas.microsoft.com/office/powerpoint/2010/main" val="339841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for Client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s1 = socket(AF_INET, SOCK_STREAM, 0);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connect(s1,(</a:t>
            </a: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sockaddr</a:t>
            </a:r>
            <a:r>
              <a:rPr lang="en-IN" dirty="0"/>
              <a:t> *)&amp;</a:t>
            </a:r>
            <a:r>
              <a:rPr lang="en-IN" dirty="0" err="1"/>
              <a:t>bba,sizeof</a:t>
            </a:r>
            <a:r>
              <a:rPr lang="en-IN" dirty="0"/>
              <a:t>(</a:t>
            </a:r>
            <a:r>
              <a:rPr lang="en-IN" dirty="0" err="1"/>
              <a:t>bba</a:t>
            </a:r>
            <a:r>
              <a:rPr lang="en-IN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61463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Communication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send(</a:t>
            </a:r>
            <a:r>
              <a:rPr lang="en-IN" dirty="0" err="1"/>
              <a:t>int</a:t>
            </a:r>
            <a:r>
              <a:rPr lang="en-IN" dirty="0"/>
              <a:t> socket, const void *message, </a:t>
            </a:r>
            <a:r>
              <a:rPr lang="en-IN" dirty="0" err="1"/>
              <a:t>size_t</a:t>
            </a:r>
            <a:r>
              <a:rPr lang="en-IN" dirty="0"/>
              <a:t> length, </a:t>
            </a:r>
            <a:r>
              <a:rPr lang="en-IN" dirty="0" err="1"/>
              <a:t>int</a:t>
            </a:r>
            <a:r>
              <a:rPr lang="en-IN" dirty="0"/>
              <a:t> flags)</a:t>
            </a:r>
          </a:p>
          <a:p>
            <a:pPr algn="just"/>
            <a:r>
              <a:rPr lang="en-IN" dirty="0"/>
              <a:t> </a:t>
            </a:r>
            <a:r>
              <a:rPr lang="en-IN" dirty="0" err="1"/>
              <a:t>recv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socket, void *buffer, </a:t>
            </a:r>
            <a:r>
              <a:rPr lang="en-IN" dirty="0" err="1"/>
              <a:t>size_t</a:t>
            </a:r>
            <a:r>
              <a:rPr lang="en-IN" dirty="0"/>
              <a:t> length, </a:t>
            </a:r>
            <a:r>
              <a:rPr lang="en-IN" dirty="0" err="1"/>
              <a:t>int</a:t>
            </a:r>
            <a:r>
              <a:rPr lang="en-IN" dirty="0"/>
              <a:t> flags);</a:t>
            </a:r>
          </a:p>
        </p:txBody>
      </p:sp>
    </p:spTree>
    <p:extLst>
      <p:ext uri="{BB962C8B-B14F-4D97-AF65-F5344CB8AC3E}">
        <p14:creationId xmlns:p14="http://schemas.microsoft.com/office/powerpoint/2010/main" val="1175486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A33-E854-48A3-A860-9957B6CF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80628"/>
            <a:ext cx="10515600" cy="979817"/>
          </a:xfrm>
        </p:spPr>
        <p:txBody>
          <a:bodyPr>
            <a:normAutofit/>
          </a:bodyPr>
          <a:lstStyle/>
          <a:p>
            <a:r>
              <a:rPr lang="en-US" sz="4000" dirty="0"/>
              <a:t>Network Communication in IPC in UNIX 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8BF63-9EEE-4973-8BA8-C3E153D8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0" y="1023784"/>
            <a:ext cx="3756031" cy="51843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ECB4BA-B585-4B0F-8CA4-68B510C1537F}"/>
              </a:ext>
            </a:extLst>
          </p:cNvPr>
          <p:cNvSpPr txBox="1"/>
          <p:nvPr/>
        </p:nvSpPr>
        <p:spPr>
          <a:xfrm>
            <a:off x="6788727" y="5508851"/>
            <a:ext cx="4752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Client Process in the UNIX System Domain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A7B72F-3365-455F-B26E-69ECCAAE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470" y="1349149"/>
            <a:ext cx="5584024" cy="4026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A03125-C3F3-43DD-9659-8A36B93184B6}"/>
              </a:ext>
            </a:extLst>
          </p:cNvPr>
          <p:cNvSpPr txBox="1"/>
          <p:nvPr/>
        </p:nvSpPr>
        <p:spPr>
          <a:xfrm>
            <a:off x="551873" y="6308040"/>
            <a:ext cx="479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Server Process in the UNIX System 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71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00"/>
                </a:solidFill>
                <a:latin typeface="Helvetica-BoldOblique"/>
              </a:rPr>
              <a:t>The Design of the UNIX Operating System</a:t>
            </a:r>
            <a:r>
              <a:rPr lang="en-US" dirty="0"/>
              <a:t>, </a:t>
            </a:r>
            <a:r>
              <a:rPr lang="en-US" sz="1800" dirty="0">
                <a:solidFill>
                  <a:srgbClr val="000000"/>
                </a:solidFill>
                <a:latin typeface="Helvetica" panose="020B0604020202020204" pitchFamily="34" charset="0"/>
              </a:rPr>
              <a:t>by Maurice J. Bach</a:t>
            </a:r>
          </a:p>
          <a:p>
            <a:r>
              <a:rPr lang="en-US" sz="1800" b="1" i="1" dirty="0">
                <a:solidFill>
                  <a:srgbClr val="000000"/>
                </a:solidFill>
                <a:effectLst/>
                <a:latin typeface="Helvetica-BoldOblique"/>
              </a:rPr>
              <a:t>Advanced Programming in the UNIX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Condensed-Light"/>
              </a:rPr>
              <a:t>®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Helvetica-BoldOblique"/>
              </a:rPr>
              <a:t>Environment, </a:t>
            </a:r>
            <a:r>
              <a:rPr lang="en-US" sz="1800" dirty="0">
                <a:solidFill>
                  <a:srgbClr val="000000"/>
                </a:solidFill>
                <a:latin typeface="Helvetica" panose="020B0604020202020204" pitchFamily="34" charset="0"/>
              </a:rPr>
              <a:t>by 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Richard Stevens, Stephen A. Rago</a:t>
            </a:r>
            <a:r>
              <a:rPr lang="en-IN" dirty="0"/>
              <a:t> </a:t>
            </a:r>
          </a:p>
          <a:p>
            <a:r>
              <a:rPr lang="en-IN" sz="1800" dirty="0"/>
              <a:t>https://www.binarytides.com/socket-programming-c-linux-tutorial/</a:t>
            </a:r>
            <a:br>
              <a:rPr lang="en-IN" sz="1800" dirty="0"/>
            </a:b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TCP </a:t>
            </a:r>
            <a:r>
              <a:rPr lang="en-US" sz="4000" dirty="0" err="1"/>
              <a:t>vs</a:t>
            </a:r>
            <a:r>
              <a:rPr lang="en-US" sz="4000" dirty="0"/>
              <a:t> UDP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algn="just">
              <a:spcBef>
                <a:spcPts val="380"/>
              </a:spcBef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/>
              <a:t>Both use </a:t>
            </a:r>
            <a:r>
              <a:rPr lang="en-IN" sz="2400" b="1" spc="10" dirty="0"/>
              <a:t>port</a:t>
            </a:r>
            <a:r>
              <a:rPr lang="en-IN" sz="2400" b="1" dirty="0"/>
              <a:t> </a:t>
            </a:r>
            <a:r>
              <a:rPr lang="en-IN" sz="2400" b="1" spc="15" dirty="0"/>
              <a:t>numbers</a:t>
            </a:r>
            <a:endParaRPr lang="en-IN" sz="2400" dirty="0"/>
          </a:p>
          <a:p>
            <a:pPr marL="681990" lvl="1" indent="-325755" algn="just">
              <a:lnSpc>
                <a:spcPts val="2370"/>
              </a:lnSpc>
              <a:spcBef>
                <a:spcPts val="235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16-bit unsigned integer, thus ranging from 0 to</a:t>
            </a:r>
            <a:r>
              <a:rPr lang="en-IN" spc="50" dirty="0"/>
              <a:t> </a:t>
            </a:r>
            <a:r>
              <a:rPr lang="en-IN" spc="-5" dirty="0"/>
              <a:t>65535.</a:t>
            </a:r>
          </a:p>
          <a:p>
            <a:pPr marL="681990" lvl="1" indent="-325755" algn="just">
              <a:lnSpc>
                <a:spcPts val="2370"/>
              </a:lnSpc>
              <a:spcBef>
                <a:spcPts val="235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To provide </a:t>
            </a:r>
            <a:r>
              <a:rPr lang="en-IN" b="1" spc="20" dirty="0"/>
              <a:t>end-to-end</a:t>
            </a:r>
            <a:r>
              <a:rPr lang="en-IN" b="1" spc="-275" dirty="0"/>
              <a:t> </a:t>
            </a:r>
            <a:r>
              <a:rPr lang="en-IN" spc="-5" dirty="0"/>
              <a:t>transport</a:t>
            </a:r>
            <a:endParaRPr lang="en-IN" dirty="0"/>
          </a:p>
          <a:p>
            <a:pPr marL="355600" algn="just">
              <a:spcBef>
                <a:spcPts val="185"/>
              </a:spcBef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/>
              <a:t>UDP: User Datagram</a:t>
            </a:r>
            <a:r>
              <a:rPr lang="en-IN" sz="2400" spc="-15" dirty="0"/>
              <a:t> </a:t>
            </a:r>
            <a:r>
              <a:rPr lang="en-IN" sz="2400" spc="-5" dirty="0"/>
              <a:t>Protocol</a:t>
            </a:r>
            <a:endParaRPr lang="en-IN" sz="2400" dirty="0"/>
          </a:p>
          <a:p>
            <a:pPr marL="681990" lvl="1" indent="-325755" algn="just">
              <a:lnSpc>
                <a:spcPct val="100000"/>
              </a:lnSpc>
              <a:spcBef>
                <a:spcPts val="254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no acknowledgements</a:t>
            </a:r>
            <a:endParaRPr lang="en-IN" dirty="0"/>
          </a:p>
          <a:p>
            <a:pPr marL="681990" lvl="1" indent="-325755" algn="just">
              <a:lnSpc>
                <a:spcPct val="100000"/>
              </a:lnSpc>
              <a:spcBef>
                <a:spcPts val="229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no</a:t>
            </a:r>
            <a:r>
              <a:rPr lang="en-IN" spc="-10" dirty="0"/>
              <a:t> </a:t>
            </a:r>
            <a:r>
              <a:rPr lang="en-IN" spc="-5" dirty="0"/>
              <a:t>retransmissions</a:t>
            </a:r>
          </a:p>
          <a:p>
            <a:pPr marL="681990" lvl="1" indent="-325755" algn="just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out of order, duplicates</a:t>
            </a:r>
            <a:r>
              <a:rPr lang="en-IN" spc="15" dirty="0"/>
              <a:t> </a:t>
            </a:r>
            <a:r>
              <a:rPr lang="en-IN" spc="-5" dirty="0"/>
              <a:t>possible</a:t>
            </a:r>
            <a:endParaRPr lang="en-IN" dirty="0"/>
          </a:p>
          <a:p>
            <a:pPr marL="681990" lvl="1" indent="-325755" algn="just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connectionless, i.e., app </a:t>
            </a:r>
            <a:r>
              <a:rPr lang="en-IN" dirty="0"/>
              <a:t>indicates </a:t>
            </a:r>
            <a:r>
              <a:rPr lang="en-IN" spc="-5" dirty="0"/>
              <a:t>destination for each</a:t>
            </a:r>
            <a:r>
              <a:rPr lang="en-IN" spc="40" dirty="0"/>
              <a:t> </a:t>
            </a:r>
            <a:r>
              <a:rPr lang="en-IN" spc="-5" dirty="0"/>
              <a:t>packet</a:t>
            </a:r>
            <a:endParaRPr lang="en-IN" dirty="0"/>
          </a:p>
          <a:p>
            <a:pPr marL="681990" lvl="1" indent="-325755" algn="just">
              <a:lnSpc>
                <a:spcPct val="100000"/>
              </a:lnSpc>
              <a:spcBef>
                <a:spcPts val="229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TCP </a:t>
            </a:r>
            <a:r>
              <a:rPr lang="en-US" sz="4000" dirty="0" err="1"/>
              <a:t>vs</a:t>
            </a:r>
            <a:r>
              <a:rPr lang="en-US" sz="4000" dirty="0"/>
              <a:t> UDP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algn="just">
              <a:spcBef>
                <a:spcPts val="245"/>
              </a:spcBef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/>
              <a:t>TCP: Transmission Control</a:t>
            </a:r>
            <a:r>
              <a:rPr lang="en-IN" sz="2400" spc="-10" dirty="0"/>
              <a:t> </a:t>
            </a:r>
            <a:r>
              <a:rPr lang="en-IN" sz="2400" spc="-5" dirty="0"/>
              <a:t>Protocol</a:t>
            </a:r>
            <a:endParaRPr lang="en-IN" sz="2400" dirty="0"/>
          </a:p>
          <a:p>
            <a:pPr marL="681990" lvl="1" indent="-325755" algn="just">
              <a:lnSpc>
                <a:spcPct val="100000"/>
              </a:lnSpc>
              <a:spcBef>
                <a:spcPts val="254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reliable </a:t>
            </a:r>
            <a:r>
              <a:rPr lang="en-IN" b="1" spc="15" dirty="0"/>
              <a:t>byte-stream channel </a:t>
            </a:r>
            <a:r>
              <a:rPr lang="en-IN" spc="-5" dirty="0"/>
              <a:t>(in order, all arrive, no</a:t>
            </a:r>
            <a:r>
              <a:rPr lang="en-IN" spc="20" dirty="0"/>
              <a:t> </a:t>
            </a:r>
            <a:r>
              <a:rPr lang="en-IN" spc="-5" dirty="0"/>
              <a:t>duplicates)</a:t>
            </a:r>
            <a:endParaRPr lang="en-IN" dirty="0"/>
          </a:p>
          <a:p>
            <a:pPr marL="681990" lvl="1" indent="-325755" algn="just">
              <a:lnSpc>
                <a:spcPct val="100000"/>
              </a:lnSpc>
              <a:spcBef>
                <a:spcPts val="229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flow</a:t>
            </a:r>
            <a:r>
              <a:rPr lang="en-IN" spc="-10" dirty="0"/>
              <a:t> </a:t>
            </a:r>
            <a:r>
              <a:rPr lang="en-IN" spc="-5" dirty="0"/>
              <a:t>control</a:t>
            </a:r>
            <a:endParaRPr lang="en-IN" dirty="0"/>
          </a:p>
          <a:p>
            <a:pPr marL="681990" lvl="1" indent="-325755" algn="just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connection-oriented</a:t>
            </a:r>
            <a:endParaRPr lang="en-IN" dirty="0"/>
          </a:p>
          <a:p>
            <a:pPr marL="681990" lvl="1" indent="-325755" algn="just">
              <a:lnSpc>
                <a:spcPct val="100000"/>
              </a:lnSpc>
              <a:spcBef>
                <a:spcPts val="235"/>
              </a:spcBef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lang="en-IN" spc="-5" dirty="0"/>
              <a:t>bidirectional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7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TCP </a:t>
            </a:r>
            <a:r>
              <a:rPr lang="en-US" sz="4000" dirty="0" err="1"/>
              <a:t>vs</a:t>
            </a:r>
            <a:r>
              <a:rPr lang="en-US" sz="4000" dirty="0"/>
              <a:t> UDP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900" marR="5080" indent="-342900" algn="just">
              <a:lnSpc>
                <a:spcPct val="80000"/>
              </a:lnSpc>
              <a:spcBef>
                <a:spcPts val="630"/>
              </a:spcBef>
              <a:buSzPct val="100000"/>
              <a:tabLst>
                <a:tab pos="354965" algn="l"/>
                <a:tab pos="355600" algn="l"/>
              </a:tabLst>
            </a:pPr>
            <a:r>
              <a:rPr lang="en-IN" sz="2400" spc="-5" dirty="0"/>
              <a:t>TCP is used for services with </a:t>
            </a:r>
            <a:r>
              <a:rPr lang="en-IN" sz="2400" dirty="0"/>
              <a:t>a </a:t>
            </a:r>
            <a:r>
              <a:rPr lang="en-IN" sz="2400" spc="-5" dirty="0"/>
              <a:t>large data </a:t>
            </a:r>
            <a:r>
              <a:rPr lang="en-IN" sz="2400" dirty="0"/>
              <a:t>capacity, </a:t>
            </a:r>
            <a:r>
              <a:rPr lang="en-IN" sz="2400" spc="-5" dirty="0"/>
              <a:t>and </a:t>
            </a:r>
            <a:r>
              <a:rPr lang="en-IN" sz="2400" dirty="0"/>
              <a:t>a </a:t>
            </a:r>
            <a:r>
              <a:rPr lang="en-IN" sz="2400" spc="-5" dirty="0"/>
              <a:t>persistent  connection</a:t>
            </a:r>
            <a:endParaRPr lang="en-IN" sz="2400" dirty="0"/>
          </a:p>
          <a:p>
            <a:pPr marL="469900" marR="480695" indent="-342900" algn="just">
              <a:lnSpc>
                <a:spcPct val="80000"/>
              </a:lnSpc>
              <a:spcBef>
                <a:spcPts val="525"/>
              </a:spcBef>
              <a:buSzPct val="100000"/>
              <a:tabLst>
                <a:tab pos="354965" algn="l"/>
                <a:tab pos="355600" algn="l"/>
              </a:tabLst>
            </a:pPr>
            <a:r>
              <a:rPr lang="en-IN" sz="2400" spc="-5" dirty="0"/>
              <a:t>UDP is more commonly used for quick lookups, and single use  query-reply</a:t>
            </a:r>
            <a:r>
              <a:rPr lang="en-IN" sz="2400" spc="-10" dirty="0"/>
              <a:t> </a:t>
            </a:r>
            <a:r>
              <a:rPr lang="en-IN" sz="2400" spc="-5" dirty="0"/>
              <a:t>actions.</a:t>
            </a:r>
            <a:endParaRPr lang="en-IN" sz="2400" dirty="0"/>
          </a:p>
          <a:p>
            <a:pPr marL="469900" indent="-342900" algn="just">
              <a:buSzPct val="100000"/>
              <a:tabLst>
                <a:tab pos="354965" algn="l"/>
                <a:tab pos="355600" algn="l"/>
              </a:tabLst>
            </a:pPr>
            <a:r>
              <a:rPr lang="en-IN" sz="2400" spc="-5" dirty="0"/>
              <a:t>Some common examples of TCP and UDP with their default</a:t>
            </a:r>
            <a:r>
              <a:rPr lang="en-IN" sz="2400" spc="-15" dirty="0"/>
              <a:t> </a:t>
            </a:r>
            <a:r>
              <a:rPr lang="en-IN" sz="2400" spc="-5" dirty="0"/>
              <a:t>ports:</a:t>
            </a:r>
          </a:p>
          <a:p>
            <a:pPr marL="469900" indent="-342900" algn="just">
              <a:buSzPct val="100000"/>
              <a:tabLst>
                <a:tab pos="354965" algn="l"/>
                <a:tab pos="355600" algn="l"/>
              </a:tabLst>
            </a:pPr>
            <a:endParaRPr lang="en-IN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24613"/>
          <a:stretch>
            <a:fillRect/>
          </a:stretch>
        </p:blipFill>
        <p:spPr bwMode="auto">
          <a:xfrm>
            <a:off x="3538775" y="3920412"/>
            <a:ext cx="4737100" cy="154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Socket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socket is an abstraction of a communication endpoint.</a:t>
            </a:r>
          </a:p>
          <a:p>
            <a:pPr algn="just"/>
            <a:r>
              <a:rPr lang="en-IN" dirty="0"/>
              <a:t>It is an abstraction through which an  application may send and receive data.</a:t>
            </a:r>
          </a:p>
          <a:p>
            <a:pPr algn="just"/>
            <a:r>
              <a:rPr lang="en-IN" dirty="0"/>
              <a:t>The kernel maintains internal connections and routes data from client to server.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E3726C-0D7E-423F-8F36-CC75ED3B246E}"/>
              </a:ext>
            </a:extLst>
          </p:cNvPr>
          <p:cNvGrpSpPr/>
          <p:nvPr/>
        </p:nvGrpSpPr>
        <p:grpSpPr>
          <a:xfrm>
            <a:off x="2256029" y="4566458"/>
            <a:ext cx="7482203" cy="2097826"/>
            <a:chOff x="2320684" y="4003040"/>
            <a:chExt cx="7482203" cy="2097826"/>
          </a:xfrm>
        </p:grpSpPr>
        <p:sp>
          <p:nvSpPr>
            <p:cNvPr id="4" name="object 6"/>
            <p:cNvSpPr/>
            <p:nvPr/>
          </p:nvSpPr>
          <p:spPr>
            <a:xfrm>
              <a:off x="2321445" y="4003803"/>
              <a:ext cx="1397000" cy="1901189"/>
            </a:xfrm>
            <a:custGeom>
              <a:avLst/>
              <a:gdLst/>
              <a:ahLst/>
              <a:cxnLst/>
              <a:rect l="l" t="t" r="r" b="b"/>
              <a:pathLst>
                <a:path w="1397000" h="1901189">
                  <a:moveTo>
                    <a:pt x="0" y="0"/>
                  </a:moveTo>
                  <a:lnTo>
                    <a:pt x="0" y="1901189"/>
                  </a:lnTo>
                  <a:lnTo>
                    <a:pt x="1396746" y="1901189"/>
                  </a:lnTo>
                  <a:lnTo>
                    <a:pt x="1396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F3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2320684" y="4003040"/>
              <a:ext cx="1397635" cy="1902460"/>
            </a:xfrm>
            <a:custGeom>
              <a:avLst/>
              <a:gdLst/>
              <a:ahLst/>
              <a:cxnLst/>
              <a:rect l="l" t="t" r="r" b="b"/>
              <a:pathLst>
                <a:path w="1397635" h="1902460">
                  <a:moveTo>
                    <a:pt x="0" y="0"/>
                  </a:moveTo>
                  <a:lnTo>
                    <a:pt x="0" y="1901952"/>
                  </a:lnTo>
                  <a:lnTo>
                    <a:pt x="1397508" y="1901952"/>
                  </a:lnTo>
                  <a:lnTo>
                    <a:pt x="139750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2446413" y="4103623"/>
              <a:ext cx="1178560" cy="356870"/>
            </a:xfrm>
            <a:custGeom>
              <a:avLst/>
              <a:gdLst/>
              <a:ahLst/>
              <a:cxnLst/>
              <a:rect l="l" t="t" r="r" b="b"/>
              <a:pathLst>
                <a:path w="1178560" h="356870">
                  <a:moveTo>
                    <a:pt x="1178052" y="178308"/>
                  </a:moveTo>
                  <a:lnTo>
                    <a:pt x="1162498" y="137479"/>
                  </a:lnTo>
                  <a:lnTo>
                    <a:pt x="1118193" y="99970"/>
                  </a:lnTo>
                  <a:lnTo>
                    <a:pt x="1048669" y="66860"/>
                  </a:lnTo>
                  <a:lnTo>
                    <a:pt x="1005554" y="52292"/>
                  </a:lnTo>
                  <a:lnTo>
                    <a:pt x="957458" y="39228"/>
                  </a:lnTo>
                  <a:lnTo>
                    <a:pt x="904824" y="27804"/>
                  </a:lnTo>
                  <a:lnTo>
                    <a:pt x="848092" y="18154"/>
                  </a:lnTo>
                  <a:lnTo>
                    <a:pt x="787705" y="10414"/>
                  </a:lnTo>
                  <a:lnTo>
                    <a:pt x="724104" y="4718"/>
                  </a:lnTo>
                  <a:lnTo>
                    <a:pt x="657730" y="1202"/>
                  </a:lnTo>
                  <a:lnTo>
                    <a:pt x="589026" y="0"/>
                  </a:lnTo>
                  <a:lnTo>
                    <a:pt x="520321" y="1202"/>
                  </a:lnTo>
                  <a:lnTo>
                    <a:pt x="453947" y="4718"/>
                  </a:lnTo>
                  <a:lnTo>
                    <a:pt x="390346" y="10414"/>
                  </a:lnTo>
                  <a:lnTo>
                    <a:pt x="329959" y="18154"/>
                  </a:lnTo>
                  <a:lnTo>
                    <a:pt x="273227" y="27804"/>
                  </a:lnTo>
                  <a:lnTo>
                    <a:pt x="220593" y="39228"/>
                  </a:lnTo>
                  <a:lnTo>
                    <a:pt x="172497" y="52292"/>
                  </a:lnTo>
                  <a:lnTo>
                    <a:pt x="129382" y="66860"/>
                  </a:lnTo>
                  <a:lnTo>
                    <a:pt x="91688" y="82798"/>
                  </a:lnTo>
                  <a:lnTo>
                    <a:pt x="34332" y="118243"/>
                  </a:lnTo>
                  <a:lnTo>
                    <a:pt x="3961" y="157546"/>
                  </a:lnTo>
                  <a:lnTo>
                    <a:pt x="0" y="178308"/>
                  </a:lnTo>
                  <a:lnTo>
                    <a:pt x="3961" y="199210"/>
                  </a:lnTo>
                  <a:lnTo>
                    <a:pt x="34332" y="238675"/>
                  </a:lnTo>
                  <a:lnTo>
                    <a:pt x="91688" y="274155"/>
                  </a:lnTo>
                  <a:lnTo>
                    <a:pt x="129382" y="290075"/>
                  </a:lnTo>
                  <a:lnTo>
                    <a:pt x="172497" y="304609"/>
                  </a:lnTo>
                  <a:lnTo>
                    <a:pt x="220593" y="317627"/>
                  </a:lnTo>
                  <a:lnTo>
                    <a:pt x="273227" y="328999"/>
                  </a:lnTo>
                  <a:lnTo>
                    <a:pt x="329959" y="338594"/>
                  </a:lnTo>
                  <a:lnTo>
                    <a:pt x="390346" y="346284"/>
                  </a:lnTo>
                  <a:lnTo>
                    <a:pt x="453947" y="351937"/>
                  </a:lnTo>
                  <a:lnTo>
                    <a:pt x="520321" y="355424"/>
                  </a:lnTo>
                  <a:lnTo>
                    <a:pt x="589026" y="356615"/>
                  </a:lnTo>
                  <a:lnTo>
                    <a:pt x="657730" y="355424"/>
                  </a:lnTo>
                  <a:lnTo>
                    <a:pt x="724104" y="351937"/>
                  </a:lnTo>
                  <a:lnTo>
                    <a:pt x="787705" y="346284"/>
                  </a:lnTo>
                  <a:lnTo>
                    <a:pt x="848092" y="338594"/>
                  </a:lnTo>
                  <a:lnTo>
                    <a:pt x="904824" y="328999"/>
                  </a:lnTo>
                  <a:lnTo>
                    <a:pt x="957458" y="317627"/>
                  </a:lnTo>
                  <a:lnTo>
                    <a:pt x="1005554" y="304609"/>
                  </a:lnTo>
                  <a:lnTo>
                    <a:pt x="1048669" y="290075"/>
                  </a:lnTo>
                  <a:lnTo>
                    <a:pt x="1086363" y="274155"/>
                  </a:lnTo>
                  <a:lnTo>
                    <a:pt x="1143719" y="238675"/>
                  </a:lnTo>
                  <a:lnTo>
                    <a:pt x="1174090" y="199210"/>
                  </a:lnTo>
                  <a:lnTo>
                    <a:pt x="1178052" y="178308"/>
                  </a:lnTo>
                  <a:close/>
                </a:path>
              </a:pathLst>
            </a:custGeom>
            <a:solidFill>
              <a:srgbClr val="3B812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2446413" y="4103623"/>
              <a:ext cx="1178560" cy="356870"/>
            </a:xfrm>
            <a:custGeom>
              <a:avLst/>
              <a:gdLst/>
              <a:ahLst/>
              <a:cxnLst/>
              <a:rect l="l" t="t" r="r" b="b"/>
              <a:pathLst>
                <a:path w="1178560" h="356870">
                  <a:moveTo>
                    <a:pt x="589026" y="0"/>
                  </a:moveTo>
                  <a:lnTo>
                    <a:pt x="520321" y="1202"/>
                  </a:lnTo>
                  <a:lnTo>
                    <a:pt x="453947" y="4718"/>
                  </a:lnTo>
                  <a:lnTo>
                    <a:pt x="390346" y="10414"/>
                  </a:lnTo>
                  <a:lnTo>
                    <a:pt x="329959" y="18154"/>
                  </a:lnTo>
                  <a:lnTo>
                    <a:pt x="273227" y="27804"/>
                  </a:lnTo>
                  <a:lnTo>
                    <a:pt x="220593" y="39228"/>
                  </a:lnTo>
                  <a:lnTo>
                    <a:pt x="172497" y="52292"/>
                  </a:lnTo>
                  <a:lnTo>
                    <a:pt x="129382" y="66860"/>
                  </a:lnTo>
                  <a:lnTo>
                    <a:pt x="91688" y="82798"/>
                  </a:lnTo>
                  <a:lnTo>
                    <a:pt x="34332" y="118243"/>
                  </a:lnTo>
                  <a:lnTo>
                    <a:pt x="3961" y="157546"/>
                  </a:lnTo>
                  <a:lnTo>
                    <a:pt x="0" y="178308"/>
                  </a:lnTo>
                  <a:lnTo>
                    <a:pt x="3961" y="199210"/>
                  </a:lnTo>
                  <a:lnTo>
                    <a:pt x="34332" y="238675"/>
                  </a:lnTo>
                  <a:lnTo>
                    <a:pt x="91688" y="274155"/>
                  </a:lnTo>
                  <a:lnTo>
                    <a:pt x="129382" y="290075"/>
                  </a:lnTo>
                  <a:lnTo>
                    <a:pt x="172497" y="304609"/>
                  </a:lnTo>
                  <a:lnTo>
                    <a:pt x="220593" y="317627"/>
                  </a:lnTo>
                  <a:lnTo>
                    <a:pt x="273227" y="328999"/>
                  </a:lnTo>
                  <a:lnTo>
                    <a:pt x="329959" y="338594"/>
                  </a:lnTo>
                  <a:lnTo>
                    <a:pt x="390346" y="346284"/>
                  </a:lnTo>
                  <a:lnTo>
                    <a:pt x="453947" y="351937"/>
                  </a:lnTo>
                  <a:lnTo>
                    <a:pt x="520321" y="355424"/>
                  </a:lnTo>
                  <a:lnTo>
                    <a:pt x="589026" y="356615"/>
                  </a:lnTo>
                  <a:lnTo>
                    <a:pt x="657730" y="355424"/>
                  </a:lnTo>
                  <a:lnTo>
                    <a:pt x="724104" y="351937"/>
                  </a:lnTo>
                  <a:lnTo>
                    <a:pt x="787705" y="346284"/>
                  </a:lnTo>
                  <a:lnTo>
                    <a:pt x="848092" y="338594"/>
                  </a:lnTo>
                  <a:lnTo>
                    <a:pt x="904824" y="328999"/>
                  </a:lnTo>
                  <a:lnTo>
                    <a:pt x="957458" y="317627"/>
                  </a:lnTo>
                  <a:lnTo>
                    <a:pt x="1005554" y="304609"/>
                  </a:lnTo>
                  <a:lnTo>
                    <a:pt x="1048669" y="290075"/>
                  </a:lnTo>
                  <a:lnTo>
                    <a:pt x="1086363" y="274155"/>
                  </a:lnTo>
                  <a:lnTo>
                    <a:pt x="1143719" y="238675"/>
                  </a:lnTo>
                  <a:lnTo>
                    <a:pt x="1174090" y="199210"/>
                  </a:lnTo>
                  <a:lnTo>
                    <a:pt x="1178052" y="178308"/>
                  </a:lnTo>
                  <a:lnTo>
                    <a:pt x="1174090" y="157546"/>
                  </a:lnTo>
                  <a:lnTo>
                    <a:pt x="1143719" y="118243"/>
                  </a:lnTo>
                  <a:lnTo>
                    <a:pt x="1086363" y="82798"/>
                  </a:lnTo>
                  <a:lnTo>
                    <a:pt x="1048669" y="66860"/>
                  </a:lnTo>
                  <a:lnTo>
                    <a:pt x="1005554" y="52292"/>
                  </a:lnTo>
                  <a:lnTo>
                    <a:pt x="957458" y="39228"/>
                  </a:lnTo>
                  <a:lnTo>
                    <a:pt x="904824" y="27804"/>
                  </a:lnTo>
                  <a:lnTo>
                    <a:pt x="848092" y="18154"/>
                  </a:lnTo>
                  <a:lnTo>
                    <a:pt x="787705" y="10414"/>
                  </a:lnTo>
                  <a:lnTo>
                    <a:pt x="724104" y="4718"/>
                  </a:lnTo>
                  <a:lnTo>
                    <a:pt x="657730" y="1202"/>
                  </a:lnTo>
                  <a:lnTo>
                    <a:pt x="5890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602110" y="4146550"/>
              <a:ext cx="1045619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Application</a:t>
              </a:r>
              <a:endParaRPr sz="1400" dirty="0">
                <a:latin typeface="Sylfaen"/>
                <a:cs typeface="Sylfaen"/>
              </a:endParaRPr>
            </a:p>
          </p:txBody>
        </p:sp>
        <p:sp>
          <p:nvSpPr>
            <p:cNvPr id="9" name="object 12"/>
            <p:cNvSpPr/>
            <p:nvPr/>
          </p:nvSpPr>
          <p:spPr>
            <a:xfrm>
              <a:off x="2384691" y="4681220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60" h="273050">
                  <a:moveTo>
                    <a:pt x="1292352" y="227837"/>
                  </a:moveTo>
                  <a:lnTo>
                    <a:pt x="1292352" y="45719"/>
                  </a:lnTo>
                  <a:lnTo>
                    <a:pt x="1288744" y="27967"/>
                  </a:lnTo>
                  <a:lnTo>
                    <a:pt x="1278921" y="13430"/>
                  </a:lnTo>
                  <a:lnTo>
                    <a:pt x="1264384" y="3607"/>
                  </a:lnTo>
                  <a:lnTo>
                    <a:pt x="1246632" y="0"/>
                  </a:lnTo>
                  <a:lnTo>
                    <a:pt x="45720" y="0"/>
                  </a:lnTo>
                  <a:lnTo>
                    <a:pt x="27967" y="3607"/>
                  </a:lnTo>
                  <a:lnTo>
                    <a:pt x="13430" y="13430"/>
                  </a:lnTo>
                  <a:lnTo>
                    <a:pt x="3607" y="27967"/>
                  </a:lnTo>
                  <a:lnTo>
                    <a:pt x="0" y="45719"/>
                  </a:lnTo>
                  <a:lnTo>
                    <a:pt x="0" y="227837"/>
                  </a:lnTo>
                  <a:lnTo>
                    <a:pt x="3607" y="245471"/>
                  </a:lnTo>
                  <a:lnTo>
                    <a:pt x="13430" y="259746"/>
                  </a:lnTo>
                  <a:lnTo>
                    <a:pt x="27967" y="269307"/>
                  </a:lnTo>
                  <a:lnTo>
                    <a:pt x="45720" y="272795"/>
                  </a:lnTo>
                  <a:lnTo>
                    <a:pt x="1246632" y="272795"/>
                  </a:lnTo>
                  <a:lnTo>
                    <a:pt x="1264384" y="269307"/>
                  </a:lnTo>
                  <a:lnTo>
                    <a:pt x="1278921" y="259746"/>
                  </a:lnTo>
                  <a:lnTo>
                    <a:pt x="1288744" y="245471"/>
                  </a:lnTo>
                  <a:lnTo>
                    <a:pt x="1292352" y="227837"/>
                  </a:lnTo>
                  <a:close/>
                </a:path>
              </a:pathLst>
            </a:custGeom>
            <a:solidFill>
              <a:srgbClr val="A5002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/>
            <p:cNvSpPr/>
            <p:nvPr/>
          </p:nvSpPr>
          <p:spPr>
            <a:xfrm>
              <a:off x="2384691" y="4681220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60" h="273050">
                  <a:moveTo>
                    <a:pt x="45720" y="0"/>
                  </a:moveTo>
                  <a:lnTo>
                    <a:pt x="27967" y="3607"/>
                  </a:lnTo>
                  <a:lnTo>
                    <a:pt x="13430" y="13430"/>
                  </a:lnTo>
                  <a:lnTo>
                    <a:pt x="3607" y="27967"/>
                  </a:lnTo>
                  <a:lnTo>
                    <a:pt x="0" y="45719"/>
                  </a:lnTo>
                  <a:lnTo>
                    <a:pt x="0" y="227837"/>
                  </a:lnTo>
                  <a:lnTo>
                    <a:pt x="3607" y="245471"/>
                  </a:lnTo>
                  <a:lnTo>
                    <a:pt x="13430" y="259746"/>
                  </a:lnTo>
                  <a:lnTo>
                    <a:pt x="27967" y="269307"/>
                  </a:lnTo>
                  <a:lnTo>
                    <a:pt x="45720" y="272795"/>
                  </a:lnTo>
                  <a:lnTo>
                    <a:pt x="1246632" y="272795"/>
                  </a:lnTo>
                  <a:lnTo>
                    <a:pt x="1264384" y="269307"/>
                  </a:lnTo>
                  <a:lnTo>
                    <a:pt x="1278921" y="259746"/>
                  </a:lnTo>
                  <a:lnTo>
                    <a:pt x="1288744" y="245471"/>
                  </a:lnTo>
                  <a:lnTo>
                    <a:pt x="1292352" y="227837"/>
                  </a:lnTo>
                  <a:lnTo>
                    <a:pt x="1292352" y="45719"/>
                  </a:lnTo>
                  <a:lnTo>
                    <a:pt x="1288744" y="27967"/>
                  </a:lnTo>
                  <a:lnTo>
                    <a:pt x="1278921" y="13430"/>
                  </a:lnTo>
                  <a:lnTo>
                    <a:pt x="1264384" y="3607"/>
                  </a:lnTo>
                  <a:lnTo>
                    <a:pt x="1246632" y="0"/>
                  </a:lnTo>
                  <a:lnTo>
                    <a:pt x="4572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398709" y="4690316"/>
              <a:ext cx="887730" cy="214226"/>
            </a:xfrm>
            <a:prstGeom prst="rect">
              <a:avLst/>
            </a:prstGeom>
            <a:solidFill>
              <a:srgbClr val="AFBF39">
                <a:alpha val="59999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262255">
                <a:lnSpc>
                  <a:spcPts val="1670"/>
                </a:lnSpc>
              </a:pPr>
              <a:r>
                <a:rPr sz="1400" b="1" spc="5" dirty="0">
                  <a:latin typeface="Sylfaen"/>
                  <a:cs typeface="Sylfaen"/>
                </a:rPr>
                <a:t>Socket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12" name="object 15"/>
            <p:cNvSpPr/>
            <p:nvPr/>
          </p:nvSpPr>
          <p:spPr>
            <a:xfrm>
              <a:off x="2390787" y="5043171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5"/>
                  </a:move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6387" y="0"/>
                  </a:ln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7"/>
                  </a:lnTo>
                  <a:lnTo>
                    <a:pt x="0" y="280415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7" y="336803"/>
                  </a:lnTo>
                  <a:lnTo>
                    <a:pt x="1235964" y="336803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2390787" y="5043171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6387" y="0"/>
                  </a:move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7"/>
                  </a:lnTo>
                  <a:lnTo>
                    <a:pt x="0" y="280415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7" y="336803"/>
                  </a:lnTo>
                  <a:lnTo>
                    <a:pt x="1235964" y="336803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5"/>
                  </a:ln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63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2386215" y="5447792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6"/>
                  </a:move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5625" y="0"/>
                  </a:lnTo>
                  <a:lnTo>
                    <a:pt x="34075" y="4417"/>
                  </a:lnTo>
                  <a:lnTo>
                    <a:pt x="16383" y="16478"/>
                  </a:lnTo>
                  <a:lnTo>
                    <a:pt x="4405" y="34397"/>
                  </a:lnTo>
                  <a:lnTo>
                    <a:pt x="0" y="56387"/>
                  </a:lnTo>
                  <a:lnTo>
                    <a:pt x="0" y="280416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5" y="336804"/>
                  </a:lnTo>
                  <a:lnTo>
                    <a:pt x="1235964" y="336804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2386215" y="5447792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5625" y="0"/>
                  </a:moveTo>
                  <a:lnTo>
                    <a:pt x="34075" y="4417"/>
                  </a:lnTo>
                  <a:lnTo>
                    <a:pt x="16383" y="16478"/>
                  </a:lnTo>
                  <a:lnTo>
                    <a:pt x="4405" y="34397"/>
                  </a:lnTo>
                  <a:lnTo>
                    <a:pt x="0" y="56387"/>
                  </a:lnTo>
                  <a:lnTo>
                    <a:pt x="0" y="280416"/>
                  </a:lnTo>
                  <a:lnTo>
                    <a:pt x="4405" y="302406"/>
                  </a:lnTo>
                  <a:lnTo>
                    <a:pt x="16383" y="320325"/>
                  </a:lnTo>
                  <a:lnTo>
                    <a:pt x="34075" y="332386"/>
                  </a:lnTo>
                  <a:lnTo>
                    <a:pt x="55625" y="336804"/>
                  </a:lnTo>
                  <a:lnTo>
                    <a:pt x="1235964" y="336804"/>
                  </a:lnTo>
                  <a:lnTo>
                    <a:pt x="1257954" y="332386"/>
                  </a:lnTo>
                  <a:lnTo>
                    <a:pt x="1275873" y="320325"/>
                  </a:lnTo>
                  <a:lnTo>
                    <a:pt x="1287934" y="302406"/>
                  </a:lnTo>
                  <a:lnTo>
                    <a:pt x="1292352" y="280416"/>
                  </a:lnTo>
                  <a:lnTo>
                    <a:pt x="1292352" y="56387"/>
                  </a:lnTo>
                  <a:lnTo>
                    <a:pt x="1287934" y="34397"/>
                  </a:lnTo>
                  <a:lnTo>
                    <a:pt x="1275873" y="16478"/>
                  </a:lnTo>
                  <a:lnTo>
                    <a:pt x="1257954" y="4417"/>
                  </a:lnTo>
                  <a:lnTo>
                    <a:pt x="1235964" y="0"/>
                  </a:lnTo>
                  <a:lnTo>
                    <a:pt x="556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/>
            <p:cNvSpPr txBox="1"/>
            <p:nvPr/>
          </p:nvSpPr>
          <p:spPr>
            <a:xfrm>
              <a:off x="2394202" y="5047932"/>
              <a:ext cx="892810" cy="264816"/>
            </a:xfrm>
            <a:prstGeom prst="rect">
              <a:avLst/>
            </a:prstGeom>
            <a:solidFill>
              <a:srgbClr val="AFBF39">
                <a:alpha val="59999"/>
              </a:srgbClr>
            </a:solidFill>
          </p:spPr>
          <p:txBody>
            <a:bodyPr vert="horz" wrap="square" lIns="0" tIns="48895" rIns="0" bIns="0" rtlCol="0">
              <a:spAutoFit/>
            </a:bodyPr>
            <a:lstStyle/>
            <a:p>
              <a:pPr marL="343535">
                <a:spcBef>
                  <a:spcPts val="385"/>
                </a:spcBef>
              </a:pPr>
              <a:r>
                <a:rPr sz="1400" b="1" spc="20" dirty="0">
                  <a:latin typeface="Sylfaen"/>
                  <a:cs typeface="Sylfaen"/>
                </a:rPr>
                <a:t>TCP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17" name="object 20"/>
            <p:cNvSpPr txBox="1"/>
            <p:nvPr/>
          </p:nvSpPr>
          <p:spPr>
            <a:xfrm>
              <a:off x="2806319" y="5484618"/>
              <a:ext cx="1943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IP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18" name="object 21"/>
            <p:cNvSpPr/>
            <p:nvPr/>
          </p:nvSpPr>
          <p:spPr>
            <a:xfrm>
              <a:off x="3299091" y="4439665"/>
              <a:ext cx="0" cy="1165860"/>
            </a:xfrm>
            <a:custGeom>
              <a:avLst/>
              <a:gdLst/>
              <a:ahLst/>
              <a:cxnLst/>
              <a:rect l="l" t="t" r="r" b="b"/>
              <a:pathLst>
                <a:path h="1165860">
                  <a:moveTo>
                    <a:pt x="0" y="0"/>
                  </a:moveTo>
                  <a:lnTo>
                    <a:pt x="0" y="11658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/>
            <p:cNvSpPr/>
            <p:nvPr/>
          </p:nvSpPr>
          <p:spPr>
            <a:xfrm>
              <a:off x="3297567" y="5605526"/>
              <a:ext cx="829944" cy="0"/>
            </a:xfrm>
            <a:custGeom>
              <a:avLst/>
              <a:gdLst/>
              <a:ahLst/>
              <a:cxnLst/>
              <a:rect l="l" t="t" r="r" b="b"/>
              <a:pathLst>
                <a:path w="829944">
                  <a:moveTo>
                    <a:pt x="0" y="0"/>
                  </a:moveTo>
                  <a:lnTo>
                    <a:pt x="8298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/>
            <p:cNvSpPr/>
            <p:nvPr/>
          </p:nvSpPr>
          <p:spPr>
            <a:xfrm>
              <a:off x="4019943" y="5475224"/>
              <a:ext cx="967740" cy="252729"/>
            </a:xfrm>
            <a:custGeom>
              <a:avLst/>
              <a:gdLst/>
              <a:ahLst/>
              <a:cxnLst/>
              <a:rect l="l" t="t" r="r" b="b"/>
              <a:pathLst>
                <a:path w="967739" h="252729">
                  <a:moveTo>
                    <a:pt x="967739" y="125729"/>
                  </a:moveTo>
                  <a:lnTo>
                    <a:pt x="958250" y="76831"/>
                  </a:lnTo>
                  <a:lnTo>
                    <a:pt x="932402" y="36861"/>
                  </a:lnTo>
                  <a:lnTo>
                    <a:pt x="894123" y="9894"/>
                  </a:lnTo>
                  <a:lnTo>
                    <a:pt x="847343" y="0"/>
                  </a:lnTo>
                  <a:lnTo>
                    <a:pt x="120395" y="0"/>
                  </a:lnTo>
                  <a:lnTo>
                    <a:pt x="73616" y="9894"/>
                  </a:lnTo>
                  <a:lnTo>
                    <a:pt x="35337" y="36861"/>
                  </a:lnTo>
                  <a:lnTo>
                    <a:pt x="9489" y="76831"/>
                  </a:lnTo>
                  <a:lnTo>
                    <a:pt x="0" y="125729"/>
                  </a:lnTo>
                  <a:lnTo>
                    <a:pt x="9489" y="175069"/>
                  </a:lnTo>
                  <a:lnTo>
                    <a:pt x="35337" y="215265"/>
                  </a:lnTo>
                  <a:lnTo>
                    <a:pt x="73616" y="242316"/>
                  </a:lnTo>
                  <a:lnTo>
                    <a:pt x="120396" y="252222"/>
                  </a:lnTo>
                  <a:lnTo>
                    <a:pt x="847343" y="252222"/>
                  </a:lnTo>
                  <a:lnTo>
                    <a:pt x="894123" y="242316"/>
                  </a:lnTo>
                  <a:lnTo>
                    <a:pt x="932402" y="215265"/>
                  </a:lnTo>
                  <a:lnTo>
                    <a:pt x="958250" y="175069"/>
                  </a:lnTo>
                  <a:lnTo>
                    <a:pt x="967739" y="125729"/>
                  </a:lnTo>
                  <a:close/>
                </a:path>
              </a:pathLst>
            </a:custGeom>
            <a:solidFill>
              <a:srgbClr val="5F5F5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/>
            <p:cNvSpPr/>
            <p:nvPr/>
          </p:nvSpPr>
          <p:spPr>
            <a:xfrm>
              <a:off x="4019944" y="5475223"/>
              <a:ext cx="241553" cy="252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/>
            <p:cNvSpPr/>
            <p:nvPr/>
          </p:nvSpPr>
          <p:spPr>
            <a:xfrm>
              <a:off x="4019943" y="5475224"/>
              <a:ext cx="967740" cy="252729"/>
            </a:xfrm>
            <a:custGeom>
              <a:avLst/>
              <a:gdLst/>
              <a:ahLst/>
              <a:cxnLst/>
              <a:rect l="l" t="t" r="r" b="b"/>
              <a:pathLst>
                <a:path w="967739" h="252729">
                  <a:moveTo>
                    <a:pt x="0" y="125729"/>
                  </a:moveTo>
                  <a:lnTo>
                    <a:pt x="9489" y="175069"/>
                  </a:lnTo>
                  <a:lnTo>
                    <a:pt x="35337" y="215265"/>
                  </a:lnTo>
                  <a:lnTo>
                    <a:pt x="73616" y="242316"/>
                  </a:lnTo>
                  <a:lnTo>
                    <a:pt x="120396" y="252222"/>
                  </a:lnTo>
                  <a:lnTo>
                    <a:pt x="847343" y="252222"/>
                  </a:lnTo>
                  <a:lnTo>
                    <a:pt x="894123" y="242316"/>
                  </a:lnTo>
                  <a:lnTo>
                    <a:pt x="932402" y="215265"/>
                  </a:lnTo>
                  <a:lnTo>
                    <a:pt x="958250" y="175069"/>
                  </a:lnTo>
                  <a:lnTo>
                    <a:pt x="967739" y="125729"/>
                  </a:lnTo>
                  <a:lnTo>
                    <a:pt x="958250" y="76831"/>
                  </a:lnTo>
                  <a:lnTo>
                    <a:pt x="932402" y="36861"/>
                  </a:lnTo>
                  <a:lnTo>
                    <a:pt x="894123" y="9894"/>
                  </a:lnTo>
                  <a:lnTo>
                    <a:pt x="847343" y="0"/>
                  </a:lnTo>
                  <a:lnTo>
                    <a:pt x="120395" y="0"/>
                  </a:lnTo>
                  <a:lnTo>
                    <a:pt x="73616" y="9894"/>
                  </a:lnTo>
                  <a:lnTo>
                    <a:pt x="35337" y="36861"/>
                  </a:lnTo>
                  <a:lnTo>
                    <a:pt x="9489" y="76831"/>
                  </a:lnTo>
                  <a:lnTo>
                    <a:pt x="0" y="1257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/>
            <p:cNvSpPr/>
            <p:nvPr/>
          </p:nvSpPr>
          <p:spPr>
            <a:xfrm>
              <a:off x="4140340" y="5475224"/>
              <a:ext cx="121285" cy="252729"/>
            </a:xfrm>
            <a:custGeom>
              <a:avLst/>
              <a:gdLst/>
              <a:ahLst/>
              <a:cxnLst/>
              <a:rect l="l" t="t" r="r" b="b"/>
              <a:pathLst>
                <a:path w="121285" h="252729">
                  <a:moveTo>
                    <a:pt x="0" y="252222"/>
                  </a:moveTo>
                  <a:lnTo>
                    <a:pt x="47220" y="242316"/>
                  </a:lnTo>
                  <a:lnTo>
                    <a:pt x="85725" y="215265"/>
                  </a:lnTo>
                  <a:lnTo>
                    <a:pt x="111656" y="175069"/>
                  </a:lnTo>
                  <a:lnTo>
                    <a:pt x="121158" y="125729"/>
                  </a:lnTo>
                  <a:lnTo>
                    <a:pt x="111656" y="76831"/>
                  </a:lnTo>
                  <a:lnTo>
                    <a:pt x="85724" y="36861"/>
                  </a:lnTo>
                  <a:lnTo>
                    <a:pt x="47220" y="98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/>
            <p:cNvSpPr/>
            <p:nvPr/>
          </p:nvSpPr>
          <p:spPr>
            <a:xfrm>
              <a:off x="4986160" y="5600191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40995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/>
            <p:cNvSpPr/>
            <p:nvPr/>
          </p:nvSpPr>
          <p:spPr>
            <a:xfrm>
              <a:off x="7097648" y="5446268"/>
              <a:ext cx="969010" cy="252729"/>
            </a:xfrm>
            <a:custGeom>
              <a:avLst/>
              <a:gdLst/>
              <a:ahLst/>
              <a:cxnLst/>
              <a:rect l="l" t="t" r="r" b="b"/>
              <a:pathLst>
                <a:path w="969009" h="252729">
                  <a:moveTo>
                    <a:pt x="968501" y="126492"/>
                  </a:moveTo>
                  <a:lnTo>
                    <a:pt x="959001" y="77152"/>
                  </a:lnTo>
                  <a:lnTo>
                    <a:pt x="933070" y="36956"/>
                  </a:lnTo>
                  <a:lnTo>
                    <a:pt x="894569" y="9905"/>
                  </a:lnTo>
                  <a:lnTo>
                    <a:pt x="847356" y="0"/>
                  </a:lnTo>
                  <a:lnTo>
                    <a:pt x="121157" y="0"/>
                  </a:lnTo>
                  <a:lnTo>
                    <a:pt x="73937" y="9905"/>
                  </a:lnTo>
                  <a:lnTo>
                    <a:pt x="35432" y="36956"/>
                  </a:lnTo>
                  <a:lnTo>
                    <a:pt x="9501" y="77152"/>
                  </a:lnTo>
                  <a:lnTo>
                    <a:pt x="0" y="126492"/>
                  </a:lnTo>
                  <a:lnTo>
                    <a:pt x="9501" y="175390"/>
                  </a:lnTo>
                  <a:lnTo>
                    <a:pt x="35432" y="215360"/>
                  </a:lnTo>
                  <a:lnTo>
                    <a:pt x="73937" y="242327"/>
                  </a:lnTo>
                  <a:lnTo>
                    <a:pt x="121158" y="252222"/>
                  </a:lnTo>
                  <a:lnTo>
                    <a:pt x="847356" y="252222"/>
                  </a:lnTo>
                  <a:lnTo>
                    <a:pt x="894569" y="242327"/>
                  </a:lnTo>
                  <a:lnTo>
                    <a:pt x="933070" y="215360"/>
                  </a:lnTo>
                  <a:lnTo>
                    <a:pt x="959001" y="175390"/>
                  </a:lnTo>
                  <a:lnTo>
                    <a:pt x="968501" y="126492"/>
                  </a:lnTo>
                  <a:close/>
                </a:path>
              </a:pathLst>
            </a:custGeom>
            <a:solidFill>
              <a:srgbClr val="5F5F5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/>
            <p:cNvSpPr/>
            <p:nvPr/>
          </p:nvSpPr>
          <p:spPr>
            <a:xfrm>
              <a:off x="7097648" y="5446267"/>
              <a:ext cx="242328" cy="252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/>
            <p:cNvSpPr/>
            <p:nvPr/>
          </p:nvSpPr>
          <p:spPr>
            <a:xfrm>
              <a:off x="7097648" y="5446268"/>
              <a:ext cx="969010" cy="252729"/>
            </a:xfrm>
            <a:custGeom>
              <a:avLst/>
              <a:gdLst/>
              <a:ahLst/>
              <a:cxnLst/>
              <a:rect l="l" t="t" r="r" b="b"/>
              <a:pathLst>
                <a:path w="969009" h="252729">
                  <a:moveTo>
                    <a:pt x="0" y="126492"/>
                  </a:moveTo>
                  <a:lnTo>
                    <a:pt x="9501" y="175390"/>
                  </a:lnTo>
                  <a:lnTo>
                    <a:pt x="35433" y="215360"/>
                  </a:lnTo>
                  <a:lnTo>
                    <a:pt x="73937" y="242327"/>
                  </a:lnTo>
                  <a:lnTo>
                    <a:pt x="121158" y="252222"/>
                  </a:lnTo>
                  <a:lnTo>
                    <a:pt x="847356" y="252222"/>
                  </a:lnTo>
                  <a:lnTo>
                    <a:pt x="894569" y="242327"/>
                  </a:lnTo>
                  <a:lnTo>
                    <a:pt x="933070" y="215360"/>
                  </a:lnTo>
                  <a:lnTo>
                    <a:pt x="959001" y="175390"/>
                  </a:lnTo>
                  <a:lnTo>
                    <a:pt x="968501" y="126492"/>
                  </a:lnTo>
                  <a:lnTo>
                    <a:pt x="959001" y="77152"/>
                  </a:lnTo>
                  <a:lnTo>
                    <a:pt x="933070" y="36956"/>
                  </a:lnTo>
                  <a:lnTo>
                    <a:pt x="894569" y="9905"/>
                  </a:lnTo>
                  <a:lnTo>
                    <a:pt x="847356" y="0"/>
                  </a:lnTo>
                  <a:lnTo>
                    <a:pt x="121157" y="0"/>
                  </a:lnTo>
                  <a:lnTo>
                    <a:pt x="73937" y="9905"/>
                  </a:lnTo>
                  <a:lnTo>
                    <a:pt x="35432" y="36956"/>
                  </a:lnTo>
                  <a:lnTo>
                    <a:pt x="9501" y="77152"/>
                  </a:lnTo>
                  <a:lnTo>
                    <a:pt x="0" y="12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/>
            <p:cNvSpPr/>
            <p:nvPr/>
          </p:nvSpPr>
          <p:spPr>
            <a:xfrm>
              <a:off x="7218808" y="5446268"/>
              <a:ext cx="121285" cy="252729"/>
            </a:xfrm>
            <a:custGeom>
              <a:avLst/>
              <a:gdLst/>
              <a:ahLst/>
              <a:cxnLst/>
              <a:rect l="l" t="t" r="r" b="b"/>
              <a:pathLst>
                <a:path w="121285" h="252729">
                  <a:moveTo>
                    <a:pt x="0" y="252222"/>
                  </a:moveTo>
                  <a:lnTo>
                    <a:pt x="47222" y="242327"/>
                  </a:lnTo>
                  <a:lnTo>
                    <a:pt x="85731" y="215360"/>
                  </a:lnTo>
                  <a:lnTo>
                    <a:pt x="111667" y="175390"/>
                  </a:lnTo>
                  <a:lnTo>
                    <a:pt x="121170" y="126492"/>
                  </a:lnTo>
                  <a:lnTo>
                    <a:pt x="111667" y="77152"/>
                  </a:lnTo>
                  <a:lnTo>
                    <a:pt x="85731" y="36956"/>
                  </a:lnTo>
                  <a:lnTo>
                    <a:pt x="47222" y="990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/>
            <p:cNvSpPr/>
            <p:nvPr/>
          </p:nvSpPr>
          <p:spPr>
            <a:xfrm>
              <a:off x="6792862" y="5573521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03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/>
            <p:cNvSpPr txBox="1"/>
            <p:nvPr/>
          </p:nvSpPr>
          <p:spPr>
            <a:xfrm>
              <a:off x="8952618" y="5870194"/>
              <a:ext cx="374015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Host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31" name="object 36"/>
            <p:cNvSpPr/>
            <p:nvPr/>
          </p:nvSpPr>
          <p:spPr>
            <a:xfrm>
              <a:off x="8536317" y="4055618"/>
              <a:ext cx="1178560" cy="357505"/>
            </a:xfrm>
            <a:custGeom>
              <a:avLst/>
              <a:gdLst/>
              <a:ahLst/>
              <a:cxnLst/>
              <a:rect l="l" t="t" r="r" b="b"/>
              <a:pathLst>
                <a:path w="1178559" h="357504">
                  <a:moveTo>
                    <a:pt x="1178052" y="179070"/>
                  </a:moveTo>
                  <a:lnTo>
                    <a:pt x="1162498" y="137959"/>
                  </a:lnTo>
                  <a:lnTo>
                    <a:pt x="1118193" y="100248"/>
                  </a:lnTo>
                  <a:lnTo>
                    <a:pt x="1048669" y="67002"/>
                  </a:lnTo>
                  <a:lnTo>
                    <a:pt x="1005554" y="52387"/>
                  </a:lnTo>
                  <a:lnTo>
                    <a:pt x="957458" y="39288"/>
                  </a:lnTo>
                  <a:lnTo>
                    <a:pt x="904824" y="27839"/>
                  </a:lnTo>
                  <a:lnTo>
                    <a:pt x="848092" y="18172"/>
                  </a:lnTo>
                  <a:lnTo>
                    <a:pt x="787705" y="10421"/>
                  </a:lnTo>
                  <a:lnTo>
                    <a:pt x="724104" y="4720"/>
                  </a:lnTo>
                  <a:lnTo>
                    <a:pt x="657730" y="1202"/>
                  </a:lnTo>
                  <a:lnTo>
                    <a:pt x="589026" y="0"/>
                  </a:lnTo>
                  <a:lnTo>
                    <a:pt x="520321" y="1202"/>
                  </a:lnTo>
                  <a:lnTo>
                    <a:pt x="453947" y="4720"/>
                  </a:lnTo>
                  <a:lnTo>
                    <a:pt x="390346" y="10421"/>
                  </a:lnTo>
                  <a:lnTo>
                    <a:pt x="329959" y="18172"/>
                  </a:lnTo>
                  <a:lnTo>
                    <a:pt x="273227" y="27839"/>
                  </a:lnTo>
                  <a:lnTo>
                    <a:pt x="220593" y="39288"/>
                  </a:lnTo>
                  <a:lnTo>
                    <a:pt x="172497" y="52387"/>
                  </a:lnTo>
                  <a:lnTo>
                    <a:pt x="129382" y="67002"/>
                  </a:lnTo>
                  <a:lnTo>
                    <a:pt x="91688" y="83000"/>
                  </a:lnTo>
                  <a:lnTo>
                    <a:pt x="34332" y="118612"/>
                  </a:lnTo>
                  <a:lnTo>
                    <a:pt x="3961" y="158156"/>
                  </a:lnTo>
                  <a:lnTo>
                    <a:pt x="0" y="179070"/>
                  </a:lnTo>
                  <a:lnTo>
                    <a:pt x="3961" y="199831"/>
                  </a:lnTo>
                  <a:lnTo>
                    <a:pt x="34332" y="239134"/>
                  </a:lnTo>
                  <a:lnTo>
                    <a:pt x="91688" y="274579"/>
                  </a:lnTo>
                  <a:lnTo>
                    <a:pt x="129382" y="290517"/>
                  </a:lnTo>
                  <a:lnTo>
                    <a:pt x="172497" y="305085"/>
                  </a:lnTo>
                  <a:lnTo>
                    <a:pt x="220593" y="318149"/>
                  </a:lnTo>
                  <a:lnTo>
                    <a:pt x="273227" y="329573"/>
                  </a:lnTo>
                  <a:lnTo>
                    <a:pt x="329959" y="339223"/>
                  </a:lnTo>
                  <a:lnTo>
                    <a:pt x="390346" y="346963"/>
                  </a:lnTo>
                  <a:lnTo>
                    <a:pt x="453947" y="352659"/>
                  </a:lnTo>
                  <a:lnTo>
                    <a:pt x="520321" y="356175"/>
                  </a:lnTo>
                  <a:lnTo>
                    <a:pt x="589026" y="357378"/>
                  </a:lnTo>
                  <a:lnTo>
                    <a:pt x="657730" y="356175"/>
                  </a:lnTo>
                  <a:lnTo>
                    <a:pt x="724104" y="352659"/>
                  </a:lnTo>
                  <a:lnTo>
                    <a:pt x="787705" y="346963"/>
                  </a:lnTo>
                  <a:lnTo>
                    <a:pt x="848092" y="339223"/>
                  </a:lnTo>
                  <a:lnTo>
                    <a:pt x="904824" y="329573"/>
                  </a:lnTo>
                  <a:lnTo>
                    <a:pt x="957458" y="318149"/>
                  </a:lnTo>
                  <a:lnTo>
                    <a:pt x="1005554" y="305085"/>
                  </a:lnTo>
                  <a:lnTo>
                    <a:pt x="1048669" y="290517"/>
                  </a:lnTo>
                  <a:lnTo>
                    <a:pt x="1086363" y="274579"/>
                  </a:lnTo>
                  <a:lnTo>
                    <a:pt x="1143719" y="239134"/>
                  </a:lnTo>
                  <a:lnTo>
                    <a:pt x="1174090" y="199831"/>
                  </a:lnTo>
                  <a:lnTo>
                    <a:pt x="1178052" y="179070"/>
                  </a:lnTo>
                  <a:close/>
                </a:path>
              </a:pathLst>
            </a:custGeom>
            <a:solidFill>
              <a:srgbClr val="3B812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/>
            <p:cNvSpPr/>
            <p:nvPr/>
          </p:nvSpPr>
          <p:spPr>
            <a:xfrm>
              <a:off x="8536317" y="4055618"/>
              <a:ext cx="1178560" cy="357505"/>
            </a:xfrm>
            <a:custGeom>
              <a:avLst/>
              <a:gdLst/>
              <a:ahLst/>
              <a:cxnLst/>
              <a:rect l="l" t="t" r="r" b="b"/>
              <a:pathLst>
                <a:path w="1178559" h="357504">
                  <a:moveTo>
                    <a:pt x="589026" y="0"/>
                  </a:moveTo>
                  <a:lnTo>
                    <a:pt x="520321" y="1202"/>
                  </a:lnTo>
                  <a:lnTo>
                    <a:pt x="453947" y="4720"/>
                  </a:lnTo>
                  <a:lnTo>
                    <a:pt x="390346" y="10421"/>
                  </a:lnTo>
                  <a:lnTo>
                    <a:pt x="329959" y="18172"/>
                  </a:lnTo>
                  <a:lnTo>
                    <a:pt x="273227" y="27839"/>
                  </a:lnTo>
                  <a:lnTo>
                    <a:pt x="220593" y="39288"/>
                  </a:lnTo>
                  <a:lnTo>
                    <a:pt x="172497" y="52387"/>
                  </a:lnTo>
                  <a:lnTo>
                    <a:pt x="129382" y="67002"/>
                  </a:lnTo>
                  <a:lnTo>
                    <a:pt x="91688" y="83000"/>
                  </a:lnTo>
                  <a:lnTo>
                    <a:pt x="34332" y="118612"/>
                  </a:lnTo>
                  <a:lnTo>
                    <a:pt x="3961" y="158156"/>
                  </a:lnTo>
                  <a:lnTo>
                    <a:pt x="0" y="179070"/>
                  </a:lnTo>
                  <a:lnTo>
                    <a:pt x="3961" y="199831"/>
                  </a:lnTo>
                  <a:lnTo>
                    <a:pt x="34332" y="239134"/>
                  </a:lnTo>
                  <a:lnTo>
                    <a:pt x="91688" y="274579"/>
                  </a:lnTo>
                  <a:lnTo>
                    <a:pt x="129382" y="290517"/>
                  </a:lnTo>
                  <a:lnTo>
                    <a:pt x="172497" y="305085"/>
                  </a:lnTo>
                  <a:lnTo>
                    <a:pt x="220593" y="318149"/>
                  </a:lnTo>
                  <a:lnTo>
                    <a:pt x="273227" y="329573"/>
                  </a:lnTo>
                  <a:lnTo>
                    <a:pt x="329959" y="339223"/>
                  </a:lnTo>
                  <a:lnTo>
                    <a:pt x="390346" y="346963"/>
                  </a:lnTo>
                  <a:lnTo>
                    <a:pt x="453947" y="352659"/>
                  </a:lnTo>
                  <a:lnTo>
                    <a:pt x="520321" y="356175"/>
                  </a:lnTo>
                  <a:lnTo>
                    <a:pt x="589026" y="357378"/>
                  </a:lnTo>
                  <a:lnTo>
                    <a:pt x="657730" y="356175"/>
                  </a:lnTo>
                  <a:lnTo>
                    <a:pt x="724104" y="352659"/>
                  </a:lnTo>
                  <a:lnTo>
                    <a:pt x="787705" y="346963"/>
                  </a:lnTo>
                  <a:lnTo>
                    <a:pt x="848092" y="339223"/>
                  </a:lnTo>
                  <a:lnTo>
                    <a:pt x="904824" y="329573"/>
                  </a:lnTo>
                  <a:lnTo>
                    <a:pt x="957458" y="318149"/>
                  </a:lnTo>
                  <a:lnTo>
                    <a:pt x="1005554" y="305085"/>
                  </a:lnTo>
                  <a:lnTo>
                    <a:pt x="1048669" y="290517"/>
                  </a:lnTo>
                  <a:lnTo>
                    <a:pt x="1086363" y="274579"/>
                  </a:lnTo>
                  <a:lnTo>
                    <a:pt x="1143719" y="239134"/>
                  </a:lnTo>
                  <a:lnTo>
                    <a:pt x="1174090" y="199831"/>
                  </a:lnTo>
                  <a:lnTo>
                    <a:pt x="1178052" y="179070"/>
                  </a:lnTo>
                  <a:lnTo>
                    <a:pt x="1174090" y="158156"/>
                  </a:lnTo>
                  <a:lnTo>
                    <a:pt x="1143719" y="118612"/>
                  </a:lnTo>
                  <a:lnTo>
                    <a:pt x="1086363" y="83000"/>
                  </a:lnTo>
                  <a:lnTo>
                    <a:pt x="1048669" y="67002"/>
                  </a:lnTo>
                  <a:lnTo>
                    <a:pt x="1005554" y="52387"/>
                  </a:lnTo>
                  <a:lnTo>
                    <a:pt x="957458" y="39288"/>
                  </a:lnTo>
                  <a:lnTo>
                    <a:pt x="904824" y="27839"/>
                  </a:lnTo>
                  <a:lnTo>
                    <a:pt x="848092" y="18172"/>
                  </a:lnTo>
                  <a:lnTo>
                    <a:pt x="787705" y="10421"/>
                  </a:lnTo>
                  <a:lnTo>
                    <a:pt x="724104" y="4720"/>
                  </a:lnTo>
                  <a:lnTo>
                    <a:pt x="657730" y="1202"/>
                  </a:lnTo>
                  <a:lnTo>
                    <a:pt x="5890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/>
            <p:cNvSpPr txBox="1"/>
            <p:nvPr/>
          </p:nvSpPr>
          <p:spPr>
            <a:xfrm>
              <a:off x="8692014" y="4098544"/>
              <a:ext cx="1076395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Application</a:t>
              </a:r>
              <a:endParaRPr sz="1400" dirty="0">
                <a:latin typeface="Sylfaen"/>
                <a:cs typeface="Sylfaen"/>
              </a:endParaRPr>
            </a:p>
          </p:txBody>
        </p:sp>
        <p:sp>
          <p:nvSpPr>
            <p:cNvPr id="34" name="object 39"/>
            <p:cNvSpPr/>
            <p:nvPr/>
          </p:nvSpPr>
          <p:spPr>
            <a:xfrm>
              <a:off x="8473820" y="4633976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59" h="273050">
                  <a:moveTo>
                    <a:pt x="1292352" y="227075"/>
                  </a:moveTo>
                  <a:lnTo>
                    <a:pt x="1292352" y="44958"/>
                  </a:lnTo>
                  <a:lnTo>
                    <a:pt x="1288865" y="27324"/>
                  </a:lnTo>
                  <a:lnTo>
                    <a:pt x="1279309" y="13049"/>
                  </a:lnTo>
                  <a:lnTo>
                    <a:pt x="1265037" y="3488"/>
                  </a:lnTo>
                  <a:lnTo>
                    <a:pt x="1247406" y="0"/>
                  </a:lnTo>
                  <a:lnTo>
                    <a:pt x="45732" y="0"/>
                  </a:lnTo>
                  <a:lnTo>
                    <a:pt x="27978" y="3488"/>
                  </a:lnTo>
                  <a:lnTo>
                    <a:pt x="13436" y="13049"/>
                  </a:lnTo>
                  <a:lnTo>
                    <a:pt x="3609" y="27324"/>
                  </a:lnTo>
                  <a:lnTo>
                    <a:pt x="0" y="44958"/>
                  </a:lnTo>
                  <a:lnTo>
                    <a:pt x="0" y="227075"/>
                  </a:lnTo>
                  <a:lnTo>
                    <a:pt x="3609" y="244828"/>
                  </a:lnTo>
                  <a:lnTo>
                    <a:pt x="13436" y="259365"/>
                  </a:lnTo>
                  <a:lnTo>
                    <a:pt x="27978" y="269188"/>
                  </a:lnTo>
                  <a:lnTo>
                    <a:pt x="45732" y="272796"/>
                  </a:lnTo>
                  <a:lnTo>
                    <a:pt x="1247406" y="272796"/>
                  </a:lnTo>
                  <a:lnTo>
                    <a:pt x="1265037" y="269188"/>
                  </a:lnTo>
                  <a:lnTo>
                    <a:pt x="1279309" y="259365"/>
                  </a:lnTo>
                  <a:lnTo>
                    <a:pt x="1288865" y="244828"/>
                  </a:lnTo>
                  <a:lnTo>
                    <a:pt x="1292352" y="227075"/>
                  </a:lnTo>
                  <a:close/>
                </a:path>
              </a:pathLst>
            </a:custGeom>
            <a:solidFill>
              <a:srgbClr val="A5002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0"/>
            <p:cNvSpPr/>
            <p:nvPr/>
          </p:nvSpPr>
          <p:spPr>
            <a:xfrm>
              <a:off x="8473820" y="4633976"/>
              <a:ext cx="1292860" cy="273050"/>
            </a:xfrm>
            <a:custGeom>
              <a:avLst/>
              <a:gdLst/>
              <a:ahLst/>
              <a:cxnLst/>
              <a:rect l="l" t="t" r="r" b="b"/>
              <a:pathLst>
                <a:path w="1292859" h="273050">
                  <a:moveTo>
                    <a:pt x="45732" y="0"/>
                  </a:moveTo>
                  <a:lnTo>
                    <a:pt x="27978" y="3488"/>
                  </a:lnTo>
                  <a:lnTo>
                    <a:pt x="13436" y="13049"/>
                  </a:lnTo>
                  <a:lnTo>
                    <a:pt x="3609" y="27324"/>
                  </a:lnTo>
                  <a:lnTo>
                    <a:pt x="0" y="44958"/>
                  </a:lnTo>
                  <a:lnTo>
                    <a:pt x="0" y="227075"/>
                  </a:lnTo>
                  <a:lnTo>
                    <a:pt x="3609" y="244828"/>
                  </a:lnTo>
                  <a:lnTo>
                    <a:pt x="13436" y="259365"/>
                  </a:lnTo>
                  <a:lnTo>
                    <a:pt x="27978" y="269188"/>
                  </a:lnTo>
                  <a:lnTo>
                    <a:pt x="45732" y="272796"/>
                  </a:lnTo>
                  <a:lnTo>
                    <a:pt x="1247406" y="272796"/>
                  </a:lnTo>
                  <a:lnTo>
                    <a:pt x="1265037" y="269188"/>
                  </a:lnTo>
                  <a:lnTo>
                    <a:pt x="1279309" y="259365"/>
                  </a:lnTo>
                  <a:lnTo>
                    <a:pt x="1288865" y="244828"/>
                  </a:lnTo>
                  <a:lnTo>
                    <a:pt x="1292352" y="227075"/>
                  </a:lnTo>
                  <a:lnTo>
                    <a:pt x="1292352" y="44958"/>
                  </a:lnTo>
                  <a:lnTo>
                    <a:pt x="1288865" y="27324"/>
                  </a:lnTo>
                  <a:lnTo>
                    <a:pt x="1279309" y="13049"/>
                  </a:lnTo>
                  <a:lnTo>
                    <a:pt x="1265037" y="3488"/>
                  </a:lnTo>
                  <a:lnTo>
                    <a:pt x="1247406" y="0"/>
                  </a:lnTo>
                  <a:lnTo>
                    <a:pt x="4573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"/>
            <p:cNvSpPr txBox="1"/>
            <p:nvPr/>
          </p:nvSpPr>
          <p:spPr>
            <a:xfrm>
              <a:off x="8890393" y="4628896"/>
              <a:ext cx="91249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03835">
                <a:spcBef>
                  <a:spcPts val="95"/>
                </a:spcBef>
              </a:pPr>
              <a:r>
                <a:rPr sz="1400" b="1" spc="5" dirty="0">
                  <a:latin typeface="Sylfaen"/>
                  <a:cs typeface="Sylfaen"/>
                </a:rPr>
                <a:t>Socket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37" name="object 42"/>
            <p:cNvSpPr/>
            <p:nvPr/>
          </p:nvSpPr>
          <p:spPr>
            <a:xfrm>
              <a:off x="8480691" y="4995926"/>
              <a:ext cx="1292860" cy="336550"/>
            </a:xfrm>
            <a:custGeom>
              <a:avLst/>
              <a:gdLst/>
              <a:ahLst/>
              <a:cxnLst/>
              <a:rect l="l" t="t" r="r" b="b"/>
              <a:pathLst>
                <a:path w="1292859" h="336550">
                  <a:moveTo>
                    <a:pt x="1292352" y="280415"/>
                  </a:moveTo>
                  <a:lnTo>
                    <a:pt x="1292352" y="55625"/>
                  </a:lnTo>
                  <a:lnTo>
                    <a:pt x="1287934" y="34075"/>
                  </a:lnTo>
                  <a:lnTo>
                    <a:pt x="1275873" y="16383"/>
                  </a:lnTo>
                  <a:lnTo>
                    <a:pt x="1257954" y="4405"/>
                  </a:lnTo>
                  <a:lnTo>
                    <a:pt x="1235964" y="0"/>
                  </a:lnTo>
                  <a:lnTo>
                    <a:pt x="55625" y="0"/>
                  </a:lnTo>
                  <a:lnTo>
                    <a:pt x="34070" y="4405"/>
                  </a:lnTo>
                  <a:lnTo>
                    <a:pt x="16378" y="16383"/>
                  </a:lnTo>
                  <a:lnTo>
                    <a:pt x="4403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3" y="301966"/>
                  </a:lnTo>
                  <a:lnTo>
                    <a:pt x="16378" y="319659"/>
                  </a:lnTo>
                  <a:lnTo>
                    <a:pt x="34070" y="331636"/>
                  </a:lnTo>
                  <a:lnTo>
                    <a:pt x="55625" y="336041"/>
                  </a:lnTo>
                  <a:lnTo>
                    <a:pt x="1235964" y="336041"/>
                  </a:lnTo>
                  <a:lnTo>
                    <a:pt x="1257954" y="331636"/>
                  </a:lnTo>
                  <a:lnTo>
                    <a:pt x="1275873" y="319658"/>
                  </a:lnTo>
                  <a:lnTo>
                    <a:pt x="1287934" y="30196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3"/>
            <p:cNvSpPr/>
            <p:nvPr/>
          </p:nvSpPr>
          <p:spPr>
            <a:xfrm>
              <a:off x="8480691" y="4995926"/>
              <a:ext cx="1292860" cy="336550"/>
            </a:xfrm>
            <a:custGeom>
              <a:avLst/>
              <a:gdLst/>
              <a:ahLst/>
              <a:cxnLst/>
              <a:rect l="l" t="t" r="r" b="b"/>
              <a:pathLst>
                <a:path w="1292859" h="336550">
                  <a:moveTo>
                    <a:pt x="55625" y="0"/>
                  </a:moveTo>
                  <a:lnTo>
                    <a:pt x="34070" y="4405"/>
                  </a:lnTo>
                  <a:lnTo>
                    <a:pt x="16378" y="16383"/>
                  </a:lnTo>
                  <a:lnTo>
                    <a:pt x="4403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3" y="301966"/>
                  </a:lnTo>
                  <a:lnTo>
                    <a:pt x="16378" y="319659"/>
                  </a:lnTo>
                  <a:lnTo>
                    <a:pt x="34070" y="331636"/>
                  </a:lnTo>
                  <a:lnTo>
                    <a:pt x="55625" y="336041"/>
                  </a:lnTo>
                  <a:lnTo>
                    <a:pt x="1235964" y="336041"/>
                  </a:lnTo>
                  <a:lnTo>
                    <a:pt x="1257954" y="331636"/>
                  </a:lnTo>
                  <a:lnTo>
                    <a:pt x="1275873" y="319658"/>
                  </a:lnTo>
                  <a:lnTo>
                    <a:pt x="1287934" y="301966"/>
                  </a:lnTo>
                  <a:lnTo>
                    <a:pt x="1292352" y="280415"/>
                  </a:lnTo>
                  <a:lnTo>
                    <a:pt x="1292352" y="55625"/>
                  </a:lnTo>
                  <a:lnTo>
                    <a:pt x="1287934" y="34075"/>
                  </a:lnTo>
                  <a:lnTo>
                    <a:pt x="1275873" y="16383"/>
                  </a:lnTo>
                  <a:lnTo>
                    <a:pt x="1257954" y="4405"/>
                  </a:lnTo>
                  <a:lnTo>
                    <a:pt x="1235964" y="0"/>
                  </a:lnTo>
                  <a:lnTo>
                    <a:pt x="556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4"/>
            <p:cNvSpPr/>
            <p:nvPr/>
          </p:nvSpPr>
          <p:spPr>
            <a:xfrm>
              <a:off x="8476119" y="5400547"/>
              <a:ext cx="1291590" cy="336550"/>
            </a:xfrm>
            <a:custGeom>
              <a:avLst/>
              <a:gdLst/>
              <a:ahLst/>
              <a:cxnLst/>
              <a:rect l="l" t="t" r="r" b="b"/>
              <a:pathLst>
                <a:path w="1291590" h="336550">
                  <a:moveTo>
                    <a:pt x="1291577" y="280415"/>
                  </a:moveTo>
                  <a:lnTo>
                    <a:pt x="1291577" y="55625"/>
                  </a:lnTo>
                  <a:lnTo>
                    <a:pt x="1287171" y="34075"/>
                  </a:lnTo>
                  <a:lnTo>
                    <a:pt x="1275194" y="16383"/>
                  </a:lnTo>
                  <a:lnTo>
                    <a:pt x="1257501" y="4405"/>
                  </a:lnTo>
                  <a:lnTo>
                    <a:pt x="1235951" y="0"/>
                  </a:lnTo>
                  <a:lnTo>
                    <a:pt x="55626" y="0"/>
                  </a:lnTo>
                  <a:lnTo>
                    <a:pt x="34075" y="4405"/>
                  </a:lnTo>
                  <a:lnTo>
                    <a:pt x="16382" y="16383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287"/>
                  </a:lnTo>
                  <a:lnTo>
                    <a:pt x="16382" y="319944"/>
                  </a:lnTo>
                  <a:lnTo>
                    <a:pt x="34075" y="331743"/>
                  </a:lnTo>
                  <a:lnTo>
                    <a:pt x="55626" y="336041"/>
                  </a:lnTo>
                  <a:lnTo>
                    <a:pt x="1235951" y="336041"/>
                  </a:lnTo>
                  <a:lnTo>
                    <a:pt x="1257501" y="331743"/>
                  </a:lnTo>
                  <a:lnTo>
                    <a:pt x="1275194" y="319944"/>
                  </a:lnTo>
                  <a:lnTo>
                    <a:pt x="1287171" y="302287"/>
                  </a:lnTo>
                  <a:lnTo>
                    <a:pt x="1291577" y="2804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5"/>
            <p:cNvSpPr/>
            <p:nvPr/>
          </p:nvSpPr>
          <p:spPr>
            <a:xfrm>
              <a:off x="8476119" y="5400547"/>
              <a:ext cx="1291590" cy="336550"/>
            </a:xfrm>
            <a:custGeom>
              <a:avLst/>
              <a:gdLst/>
              <a:ahLst/>
              <a:cxnLst/>
              <a:rect l="l" t="t" r="r" b="b"/>
              <a:pathLst>
                <a:path w="1291590" h="336550">
                  <a:moveTo>
                    <a:pt x="55626" y="0"/>
                  </a:moveTo>
                  <a:lnTo>
                    <a:pt x="34075" y="4405"/>
                  </a:lnTo>
                  <a:lnTo>
                    <a:pt x="16382" y="16383"/>
                  </a:lnTo>
                  <a:lnTo>
                    <a:pt x="4405" y="34075"/>
                  </a:lnTo>
                  <a:lnTo>
                    <a:pt x="0" y="55625"/>
                  </a:lnTo>
                  <a:lnTo>
                    <a:pt x="0" y="280415"/>
                  </a:lnTo>
                  <a:lnTo>
                    <a:pt x="4405" y="302287"/>
                  </a:lnTo>
                  <a:lnTo>
                    <a:pt x="16382" y="319944"/>
                  </a:lnTo>
                  <a:lnTo>
                    <a:pt x="34075" y="331743"/>
                  </a:lnTo>
                  <a:lnTo>
                    <a:pt x="55626" y="336041"/>
                  </a:lnTo>
                  <a:lnTo>
                    <a:pt x="1235951" y="336041"/>
                  </a:lnTo>
                  <a:lnTo>
                    <a:pt x="1257501" y="331743"/>
                  </a:lnTo>
                  <a:lnTo>
                    <a:pt x="1275194" y="319944"/>
                  </a:lnTo>
                  <a:lnTo>
                    <a:pt x="1287171" y="302287"/>
                  </a:lnTo>
                  <a:lnTo>
                    <a:pt x="1291577" y="280415"/>
                  </a:lnTo>
                  <a:lnTo>
                    <a:pt x="1291577" y="55625"/>
                  </a:lnTo>
                  <a:lnTo>
                    <a:pt x="1287171" y="34075"/>
                  </a:lnTo>
                  <a:lnTo>
                    <a:pt x="1275194" y="16383"/>
                  </a:lnTo>
                  <a:lnTo>
                    <a:pt x="1257501" y="4405"/>
                  </a:lnTo>
                  <a:lnTo>
                    <a:pt x="1235951" y="0"/>
                  </a:lnTo>
                  <a:lnTo>
                    <a:pt x="5562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6"/>
            <p:cNvSpPr txBox="1"/>
            <p:nvPr/>
          </p:nvSpPr>
          <p:spPr>
            <a:xfrm>
              <a:off x="8890393" y="5036565"/>
              <a:ext cx="91249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81305">
                <a:spcBef>
                  <a:spcPts val="95"/>
                </a:spcBef>
              </a:pPr>
              <a:r>
                <a:rPr sz="1400" b="1" spc="20" dirty="0">
                  <a:latin typeface="Sylfaen"/>
                  <a:cs typeface="Sylfaen"/>
                </a:rPr>
                <a:t>TCP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42" name="object 47"/>
            <p:cNvSpPr txBox="1"/>
            <p:nvPr/>
          </p:nvSpPr>
          <p:spPr>
            <a:xfrm>
              <a:off x="9239884" y="5436612"/>
              <a:ext cx="1943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IP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43" name="object 48"/>
            <p:cNvSpPr/>
            <p:nvPr/>
          </p:nvSpPr>
          <p:spPr>
            <a:xfrm>
              <a:off x="8877693" y="4392422"/>
              <a:ext cx="0" cy="1165225"/>
            </a:xfrm>
            <a:custGeom>
              <a:avLst/>
              <a:gdLst/>
              <a:ahLst/>
              <a:cxnLst/>
              <a:rect l="l" t="t" r="r" b="b"/>
              <a:pathLst>
                <a:path h="1165225">
                  <a:moveTo>
                    <a:pt x="0" y="0"/>
                  </a:moveTo>
                  <a:lnTo>
                    <a:pt x="0" y="11650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9"/>
            <p:cNvSpPr/>
            <p:nvPr/>
          </p:nvSpPr>
          <p:spPr>
            <a:xfrm>
              <a:off x="5396115" y="5262626"/>
              <a:ext cx="1397000" cy="598170"/>
            </a:xfrm>
            <a:custGeom>
              <a:avLst/>
              <a:gdLst/>
              <a:ahLst/>
              <a:cxnLst/>
              <a:rect l="l" t="t" r="r" b="b"/>
              <a:pathLst>
                <a:path w="1397000" h="598170">
                  <a:moveTo>
                    <a:pt x="0" y="0"/>
                  </a:moveTo>
                  <a:lnTo>
                    <a:pt x="0" y="598170"/>
                  </a:lnTo>
                  <a:lnTo>
                    <a:pt x="1396746" y="598170"/>
                  </a:lnTo>
                  <a:lnTo>
                    <a:pt x="1396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0"/>
            <p:cNvSpPr/>
            <p:nvPr/>
          </p:nvSpPr>
          <p:spPr>
            <a:xfrm>
              <a:off x="5396115" y="5262626"/>
              <a:ext cx="1397000" cy="598170"/>
            </a:xfrm>
            <a:custGeom>
              <a:avLst/>
              <a:gdLst/>
              <a:ahLst/>
              <a:cxnLst/>
              <a:rect l="l" t="t" r="r" b="b"/>
              <a:pathLst>
                <a:path w="1397000" h="598170">
                  <a:moveTo>
                    <a:pt x="0" y="0"/>
                  </a:moveTo>
                  <a:lnTo>
                    <a:pt x="0" y="598170"/>
                  </a:lnTo>
                  <a:lnTo>
                    <a:pt x="1396746" y="598170"/>
                  </a:lnTo>
                  <a:lnTo>
                    <a:pt x="13967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1"/>
            <p:cNvSpPr txBox="1"/>
            <p:nvPr/>
          </p:nvSpPr>
          <p:spPr>
            <a:xfrm>
              <a:off x="5857373" y="5873240"/>
              <a:ext cx="5372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Router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47" name="object 52"/>
            <p:cNvSpPr/>
            <p:nvPr/>
          </p:nvSpPr>
          <p:spPr>
            <a:xfrm>
              <a:off x="5460885" y="5403597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1292352" y="280415"/>
                  </a:moveTo>
                  <a:lnTo>
                    <a:pt x="1292352" y="56387"/>
                  </a:lnTo>
                  <a:lnTo>
                    <a:pt x="1275968" y="16478"/>
                  </a:lnTo>
                  <a:lnTo>
                    <a:pt x="1236726" y="0"/>
                  </a:lnTo>
                  <a:lnTo>
                    <a:pt x="56387" y="0"/>
                  </a:ln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8"/>
                  </a:lnTo>
                  <a:lnTo>
                    <a:pt x="0" y="280416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8" y="336804"/>
                  </a:lnTo>
                  <a:lnTo>
                    <a:pt x="1236726" y="336803"/>
                  </a:lnTo>
                  <a:lnTo>
                    <a:pt x="1258276" y="332386"/>
                  </a:lnTo>
                  <a:lnTo>
                    <a:pt x="1275969" y="320325"/>
                  </a:lnTo>
                  <a:lnTo>
                    <a:pt x="1287946" y="302406"/>
                  </a:lnTo>
                  <a:lnTo>
                    <a:pt x="1292352" y="2804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3"/>
            <p:cNvSpPr/>
            <p:nvPr/>
          </p:nvSpPr>
          <p:spPr>
            <a:xfrm>
              <a:off x="5460885" y="5403597"/>
              <a:ext cx="1292860" cy="337185"/>
            </a:xfrm>
            <a:custGeom>
              <a:avLst/>
              <a:gdLst/>
              <a:ahLst/>
              <a:cxnLst/>
              <a:rect l="l" t="t" r="r" b="b"/>
              <a:pathLst>
                <a:path w="1292860" h="337185">
                  <a:moveTo>
                    <a:pt x="56387" y="0"/>
                  </a:moveTo>
                  <a:lnTo>
                    <a:pt x="34397" y="4417"/>
                  </a:lnTo>
                  <a:lnTo>
                    <a:pt x="16478" y="16478"/>
                  </a:lnTo>
                  <a:lnTo>
                    <a:pt x="4417" y="34397"/>
                  </a:lnTo>
                  <a:lnTo>
                    <a:pt x="0" y="56388"/>
                  </a:lnTo>
                  <a:lnTo>
                    <a:pt x="0" y="280416"/>
                  </a:lnTo>
                  <a:lnTo>
                    <a:pt x="4417" y="302406"/>
                  </a:lnTo>
                  <a:lnTo>
                    <a:pt x="16478" y="320325"/>
                  </a:lnTo>
                  <a:lnTo>
                    <a:pt x="34397" y="332386"/>
                  </a:lnTo>
                  <a:lnTo>
                    <a:pt x="56388" y="336804"/>
                  </a:lnTo>
                  <a:lnTo>
                    <a:pt x="1236726" y="336803"/>
                  </a:lnTo>
                  <a:lnTo>
                    <a:pt x="1258276" y="332386"/>
                  </a:lnTo>
                  <a:lnTo>
                    <a:pt x="1275969" y="320325"/>
                  </a:lnTo>
                  <a:lnTo>
                    <a:pt x="1287946" y="302406"/>
                  </a:lnTo>
                  <a:lnTo>
                    <a:pt x="1292352" y="280415"/>
                  </a:lnTo>
                  <a:lnTo>
                    <a:pt x="1292352" y="56387"/>
                  </a:lnTo>
                  <a:lnTo>
                    <a:pt x="1287946" y="34397"/>
                  </a:lnTo>
                  <a:lnTo>
                    <a:pt x="1275968" y="16478"/>
                  </a:lnTo>
                  <a:lnTo>
                    <a:pt x="1258276" y="4417"/>
                  </a:lnTo>
                  <a:lnTo>
                    <a:pt x="1236726" y="0"/>
                  </a:lnTo>
                  <a:lnTo>
                    <a:pt x="563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4"/>
            <p:cNvSpPr txBox="1"/>
            <p:nvPr/>
          </p:nvSpPr>
          <p:spPr>
            <a:xfrm>
              <a:off x="6004947" y="5428996"/>
              <a:ext cx="18161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1400" b="1" spc="10" dirty="0">
                  <a:latin typeface="Sylfaen"/>
                  <a:cs typeface="Sylfaen"/>
                </a:rPr>
                <a:t>IP</a:t>
              </a:r>
              <a:endParaRPr sz="1400">
                <a:latin typeface="Sylfaen"/>
                <a:cs typeface="Sylfaen"/>
              </a:endParaRPr>
            </a:p>
          </p:txBody>
        </p:sp>
        <p:sp>
          <p:nvSpPr>
            <p:cNvPr id="50" name="object 55"/>
            <p:cNvSpPr txBox="1"/>
            <p:nvPr/>
          </p:nvSpPr>
          <p:spPr>
            <a:xfrm>
              <a:off x="4304418" y="5483097"/>
              <a:ext cx="56578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b="1" spc="10" dirty="0">
                  <a:latin typeface="Sylfaen"/>
                  <a:cs typeface="Sylfaen"/>
                </a:rPr>
                <a:t>Channel</a:t>
              </a:r>
              <a:endParaRPr sz="1200">
                <a:latin typeface="Sylfaen"/>
                <a:cs typeface="Sylfaen"/>
              </a:endParaRPr>
            </a:p>
          </p:txBody>
        </p:sp>
        <p:sp>
          <p:nvSpPr>
            <p:cNvPr id="51" name="object 56"/>
            <p:cNvSpPr txBox="1"/>
            <p:nvPr/>
          </p:nvSpPr>
          <p:spPr>
            <a:xfrm>
              <a:off x="7387470" y="5449570"/>
              <a:ext cx="56578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b="1" spc="10" dirty="0">
                  <a:latin typeface="Sylfaen"/>
                  <a:cs typeface="Sylfaen"/>
                </a:rPr>
                <a:t>Channel</a:t>
              </a:r>
              <a:endParaRPr sz="1200">
                <a:latin typeface="Sylfaen"/>
                <a:cs typeface="Sylfaen"/>
              </a:endParaRPr>
            </a:p>
          </p:txBody>
        </p:sp>
        <p:sp>
          <p:nvSpPr>
            <p:cNvPr id="52" name="object 57"/>
            <p:cNvSpPr/>
            <p:nvPr/>
          </p:nvSpPr>
          <p:spPr>
            <a:xfrm>
              <a:off x="8064628" y="5571997"/>
              <a:ext cx="831215" cy="0"/>
            </a:xfrm>
            <a:custGeom>
              <a:avLst/>
              <a:gdLst/>
              <a:ahLst/>
              <a:cxnLst/>
              <a:rect l="l" t="t" r="r" b="b"/>
              <a:pathLst>
                <a:path w="831215">
                  <a:moveTo>
                    <a:pt x="0" y="0"/>
                  </a:moveTo>
                  <a:lnTo>
                    <a:pt x="8305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3520</TotalTime>
  <Words>3329</Words>
  <Application>Microsoft Office PowerPoint</Application>
  <PresentationFormat>Widescreen</PresentationFormat>
  <Paragraphs>331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Courier</vt:lpstr>
      <vt:lpstr>Helvetica</vt:lpstr>
      <vt:lpstr>Helvetica-BoldOblique</vt:lpstr>
      <vt:lpstr>Helvetica-Condensed-Light</vt:lpstr>
      <vt:lpstr>Palatino-Italic</vt:lpstr>
      <vt:lpstr>Palatino-Roman</vt:lpstr>
      <vt:lpstr>Sylfaen</vt:lpstr>
      <vt:lpstr>Times New Roman</vt:lpstr>
      <vt:lpstr>Wingdings</vt:lpstr>
      <vt:lpstr>Office Theme</vt:lpstr>
      <vt:lpstr>Network Communication in IPC</vt:lpstr>
      <vt:lpstr>Key terms</vt:lpstr>
      <vt:lpstr>Network Communication</vt:lpstr>
      <vt:lpstr>Socket Model</vt:lpstr>
      <vt:lpstr>Socket Model</vt:lpstr>
      <vt:lpstr>TCP vs UDP</vt:lpstr>
      <vt:lpstr>TCP vs UDP</vt:lpstr>
      <vt:lpstr>TCP vs UDP</vt:lpstr>
      <vt:lpstr>Socket</vt:lpstr>
      <vt:lpstr>Socket (contd…)</vt:lpstr>
      <vt:lpstr>Socket - Type</vt:lpstr>
      <vt:lpstr>Socket-Summary</vt:lpstr>
      <vt:lpstr>Socket</vt:lpstr>
      <vt:lpstr>Socket</vt:lpstr>
      <vt:lpstr>Socket</vt:lpstr>
      <vt:lpstr>Socket</vt:lpstr>
      <vt:lpstr>Client Server Model</vt:lpstr>
      <vt:lpstr>Client Server Model</vt:lpstr>
      <vt:lpstr>Used data structures</vt:lpstr>
      <vt:lpstr>Used data structures</vt:lpstr>
      <vt:lpstr>Associating Addresses with Sockets</vt:lpstr>
      <vt:lpstr>Associating Addresses with Sockets</vt:lpstr>
      <vt:lpstr>Associating Addresses with Sockets</vt:lpstr>
      <vt:lpstr>Associating Addresses with Sockets</vt:lpstr>
      <vt:lpstr>Connection Establishment</vt:lpstr>
      <vt:lpstr>Connection Close</vt:lpstr>
      <vt:lpstr>Socket shutdown</vt:lpstr>
      <vt:lpstr>Data Transfer</vt:lpstr>
      <vt:lpstr>Data Transfer</vt:lpstr>
      <vt:lpstr>Data Transfer</vt:lpstr>
      <vt:lpstr>Data Transfer</vt:lpstr>
      <vt:lpstr>Data Transfer</vt:lpstr>
      <vt:lpstr>Data Transfer</vt:lpstr>
      <vt:lpstr>Data Transfer</vt:lpstr>
      <vt:lpstr>Data Transfer</vt:lpstr>
      <vt:lpstr>Data Transfer</vt:lpstr>
      <vt:lpstr>Data Transfer</vt:lpstr>
      <vt:lpstr>IPC using Datagram</vt:lpstr>
      <vt:lpstr>IPC using Datagram</vt:lpstr>
      <vt:lpstr>IPC using Datagram</vt:lpstr>
      <vt:lpstr>UDP sockets</vt:lpstr>
      <vt:lpstr>Implementation of socket() for Server</vt:lpstr>
      <vt:lpstr>Implementation for Server</vt:lpstr>
      <vt:lpstr>Implementation of bind()</vt:lpstr>
      <vt:lpstr>Implementation for Server</vt:lpstr>
      <vt:lpstr>Implementation of listen()</vt:lpstr>
      <vt:lpstr>Implementation for Server</vt:lpstr>
      <vt:lpstr>Implementation of accept ()</vt:lpstr>
      <vt:lpstr>Implementation for Server</vt:lpstr>
      <vt:lpstr>Implementation of Socket () for Client</vt:lpstr>
      <vt:lpstr>Implementation for Client</vt:lpstr>
      <vt:lpstr>Communication </vt:lpstr>
      <vt:lpstr>Network Communication in IPC in UNIX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Communication in IPC</dc:title>
  <dc:creator>Dr Neena</dc:creator>
  <cp:lastModifiedBy>Bharti Rana</cp:lastModifiedBy>
  <cp:revision>55</cp:revision>
  <dcterms:created xsi:type="dcterms:W3CDTF">2021-06-04T05:04:57Z</dcterms:created>
  <dcterms:modified xsi:type="dcterms:W3CDTF">2022-04-04T06:07:03Z</dcterms:modified>
</cp:coreProperties>
</file>