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0"/>
  </p:handout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7" r:id="rId21"/>
    <p:sldId id="275" r:id="rId22"/>
    <p:sldId id="278" r:id="rId23"/>
    <p:sldId id="279" r:id="rId24"/>
    <p:sldId id="280" r:id="rId25"/>
    <p:sldId id="276" r:id="rId26"/>
    <p:sldId id="281" r:id="rId27"/>
    <p:sldId id="282" r:id="rId28"/>
    <p:sldId id="283" r:id="rId29"/>
    <p:sldId id="284" r:id="rId30"/>
    <p:sldId id="285" r:id="rId31"/>
    <p:sldId id="286" r:id="rId32"/>
    <p:sldId id="287" r:id="rId33"/>
    <p:sldId id="303" r:id="rId34"/>
    <p:sldId id="304" r:id="rId35"/>
    <p:sldId id="288" r:id="rId36"/>
    <p:sldId id="305" r:id="rId37"/>
    <p:sldId id="306" r:id="rId38"/>
    <p:sldId id="289" r:id="rId39"/>
    <p:sldId id="290" r:id="rId40"/>
    <p:sldId id="291" r:id="rId41"/>
    <p:sldId id="292" r:id="rId42"/>
    <p:sldId id="293" r:id="rId43"/>
    <p:sldId id="297" r:id="rId44"/>
    <p:sldId id="309" r:id="rId45"/>
    <p:sldId id="315" r:id="rId46"/>
    <p:sldId id="314" r:id="rId47"/>
    <p:sldId id="311" r:id="rId48"/>
    <p:sldId id="310" r:id="rId49"/>
    <p:sldId id="312" r:id="rId50"/>
    <p:sldId id="316" r:id="rId51"/>
    <p:sldId id="318" r:id="rId52"/>
    <p:sldId id="317" r:id="rId53"/>
    <p:sldId id="319" r:id="rId54"/>
    <p:sldId id="313" r:id="rId55"/>
    <p:sldId id="320" r:id="rId56"/>
    <p:sldId id="299" r:id="rId57"/>
    <p:sldId id="300" r:id="rId58"/>
    <p:sldId id="30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552" y="62"/>
      </p:cViewPr>
      <p:guideLst/>
    </p:cSldViewPr>
  </p:slideViewPr>
  <p:notesTextViewPr>
    <p:cViewPr>
      <p:scale>
        <a:sx n="1" d="1"/>
        <a:sy n="1" d="1"/>
      </p:scale>
      <p:origin x="0" y="0"/>
    </p:cViewPr>
  </p:notesTextViewPr>
  <p:sorterViewPr>
    <p:cViewPr>
      <p:scale>
        <a:sx n="100" d="100"/>
        <a:sy n="100" d="100"/>
      </p:scale>
      <p:origin x="0" y="-5568"/>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6CFD7-F743-4237-8250-E248087DBD72}" type="doc">
      <dgm:prSet loTypeId="urn:microsoft.com/office/officeart/2005/8/layout/equation1" loCatId="process" qsTypeId="urn:microsoft.com/office/officeart/2005/8/quickstyle/simple1" qsCatId="simple" csTypeId="urn:microsoft.com/office/officeart/2005/8/colors/colorful4" csCatId="colorful" phldr="1"/>
      <dgm:spPr/>
      <dgm:t>
        <a:bodyPr/>
        <a:lstStyle/>
        <a:p>
          <a:endParaRPr lang="en-IN"/>
        </a:p>
      </dgm:t>
    </dgm:pt>
    <dgm:pt modelId="{185E23FA-1FDC-4877-A23A-3AE5AAF109D5}">
      <dgm:prSet/>
      <dgm:spPr/>
      <dgm:t>
        <a:bodyPr/>
        <a:lstStyle/>
        <a:p>
          <a:r>
            <a:rPr lang="en-US" dirty="0">
              <a:latin typeface="Times New Roman" panose="02020603050405020304" pitchFamily="18" charset="0"/>
              <a:cs typeface="Times New Roman" panose="02020603050405020304" pitchFamily="18" charset="0"/>
            </a:rPr>
            <a:t>Tightly coupled software</a:t>
          </a:r>
          <a:endParaRPr lang="en-IN" dirty="0">
            <a:latin typeface="Times New Roman" panose="02020603050405020304" pitchFamily="18" charset="0"/>
            <a:cs typeface="Times New Roman" panose="02020603050405020304" pitchFamily="18" charset="0"/>
          </a:endParaRPr>
        </a:p>
      </dgm:t>
    </dgm:pt>
    <dgm:pt modelId="{72512186-CCFC-4DC8-92A6-00E6FBADF4CD}" type="par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E00B8C57-610E-4547-A329-9A9B8E98AB7A}" type="sib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1A104FAE-943E-46F9-B77C-034AAFFFC9F7}">
      <dgm:prSet/>
      <dgm:spPr/>
      <dgm:t>
        <a:bodyPr/>
        <a:lstStyle/>
        <a:p>
          <a:r>
            <a:rPr lang="en-US" dirty="0">
              <a:latin typeface="Times New Roman" panose="02020603050405020304" pitchFamily="18" charset="0"/>
              <a:cs typeface="Times New Roman" panose="02020603050405020304" pitchFamily="18" charset="0"/>
            </a:rPr>
            <a:t>Loosely coupled Hardware</a:t>
          </a:r>
          <a:endParaRPr lang="en-IN" dirty="0">
            <a:latin typeface="Times New Roman" panose="02020603050405020304" pitchFamily="18" charset="0"/>
            <a:cs typeface="Times New Roman" panose="02020603050405020304" pitchFamily="18" charset="0"/>
          </a:endParaRPr>
        </a:p>
      </dgm:t>
    </dgm:pt>
    <dgm:pt modelId="{6E76B182-5425-4E12-96E2-360CD70B0BFD}" type="par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B43E8DB5-99FD-427A-A2EF-C1F8C34DFB7F}" type="sib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5F925756-EFC8-436A-9A98-F3C33632E19B}">
      <dgm:prSet/>
      <dgm:spPr/>
      <dgm:t>
        <a:bodyPr/>
        <a:lstStyle/>
        <a:p>
          <a:r>
            <a:rPr lang="en-US" dirty="0">
              <a:latin typeface="Times New Roman" panose="02020603050405020304" pitchFamily="18" charset="0"/>
              <a:cs typeface="Times New Roman" panose="02020603050405020304" pitchFamily="18" charset="0"/>
            </a:rPr>
            <a:t>Distributed Operating Systems</a:t>
          </a:r>
          <a:endParaRPr lang="en-IN" dirty="0">
            <a:latin typeface="Times New Roman" panose="02020603050405020304" pitchFamily="18" charset="0"/>
            <a:cs typeface="Times New Roman" panose="02020603050405020304" pitchFamily="18" charset="0"/>
          </a:endParaRPr>
        </a:p>
      </dgm:t>
    </dgm:pt>
    <dgm:pt modelId="{2374350D-6EB3-4DB9-91B9-E79D38523EE8}" type="parTrans" cxnId="{3FFF1696-8A28-42E2-BCEE-B0BA73202D0D}">
      <dgm:prSet/>
      <dgm:spPr/>
      <dgm:t>
        <a:bodyPr/>
        <a:lstStyle/>
        <a:p>
          <a:endParaRPr lang="en-IN"/>
        </a:p>
      </dgm:t>
    </dgm:pt>
    <dgm:pt modelId="{836BCA84-F451-460F-92EF-E75874800D2C}" type="sibTrans" cxnId="{3FFF1696-8A28-42E2-BCEE-B0BA73202D0D}">
      <dgm:prSet/>
      <dgm:spPr/>
      <dgm:t>
        <a:bodyPr/>
        <a:lstStyle/>
        <a:p>
          <a:endParaRPr lang="en-IN"/>
        </a:p>
      </dgm:t>
    </dgm:pt>
    <dgm:pt modelId="{56468CF7-0E08-4EB6-9F09-9DA93F352175}" type="pres">
      <dgm:prSet presAssocID="{2D56CFD7-F743-4237-8250-E248087DBD72}" presName="linearFlow" presStyleCnt="0">
        <dgm:presLayoutVars>
          <dgm:dir/>
          <dgm:resizeHandles val="exact"/>
        </dgm:presLayoutVars>
      </dgm:prSet>
      <dgm:spPr/>
    </dgm:pt>
    <dgm:pt modelId="{A2F5338D-CF90-4264-BB61-A3AFD91219E6}" type="pres">
      <dgm:prSet presAssocID="{185E23FA-1FDC-4877-A23A-3AE5AAF109D5}" presName="node" presStyleLbl="node1" presStyleIdx="0" presStyleCnt="3">
        <dgm:presLayoutVars>
          <dgm:bulletEnabled val="1"/>
        </dgm:presLayoutVars>
      </dgm:prSet>
      <dgm:spPr/>
    </dgm:pt>
    <dgm:pt modelId="{F6E0DC2E-B108-4D3D-9E29-BCBF6099EDEE}" type="pres">
      <dgm:prSet presAssocID="{E00B8C57-610E-4547-A329-9A9B8E98AB7A}" presName="spacerL" presStyleCnt="0"/>
      <dgm:spPr/>
    </dgm:pt>
    <dgm:pt modelId="{24CE64DE-9AA3-44A1-A231-8E1260ADB21B}" type="pres">
      <dgm:prSet presAssocID="{E00B8C57-610E-4547-A329-9A9B8E98AB7A}" presName="sibTrans" presStyleLbl="sibTrans2D1" presStyleIdx="0" presStyleCnt="2"/>
      <dgm:spPr/>
    </dgm:pt>
    <dgm:pt modelId="{E979A9A8-123D-4A39-8F1B-36172C7B3015}" type="pres">
      <dgm:prSet presAssocID="{E00B8C57-610E-4547-A329-9A9B8E98AB7A}" presName="spacerR" presStyleCnt="0"/>
      <dgm:spPr/>
    </dgm:pt>
    <dgm:pt modelId="{01A40B0C-7B4F-429A-8FF7-051D57FFA8D0}" type="pres">
      <dgm:prSet presAssocID="{1A104FAE-943E-46F9-B77C-034AAFFFC9F7}" presName="node" presStyleLbl="node1" presStyleIdx="1" presStyleCnt="3">
        <dgm:presLayoutVars>
          <dgm:bulletEnabled val="1"/>
        </dgm:presLayoutVars>
      </dgm:prSet>
      <dgm:spPr/>
    </dgm:pt>
    <dgm:pt modelId="{63635E5E-FA0F-4C73-AB21-9BB9A2F4A3B1}" type="pres">
      <dgm:prSet presAssocID="{B43E8DB5-99FD-427A-A2EF-C1F8C34DFB7F}" presName="spacerL" presStyleCnt="0"/>
      <dgm:spPr/>
    </dgm:pt>
    <dgm:pt modelId="{5FE73D3F-7CD2-4B3A-8093-2F3F6EE9A443}" type="pres">
      <dgm:prSet presAssocID="{B43E8DB5-99FD-427A-A2EF-C1F8C34DFB7F}" presName="sibTrans" presStyleLbl="sibTrans2D1" presStyleIdx="1" presStyleCnt="2"/>
      <dgm:spPr/>
    </dgm:pt>
    <dgm:pt modelId="{468D5B5B-25C1-4547-BE3F-D07E43E896F8}" type="pres">
      <dgm:prSet presAssocID="{B43E8DB5-99FD-427A-A2EF-C1F8C34DFB7F}" presName="spacerR" presStyleCnt="0"/>
      <dgm:spPr/>
    </dgm:pt>
    <dgm:pt modelId="{DD7EAF65-A516-41FB-9357-C89874B0160D}" type="pres">
      <dgm:prSet presAssocID="{5F925756-EFC8-436A-9A98-F3C33632E19B}" presName="node" presStyleLbl="node1" presStyleIdx="2" presStyleCnt="3">
        <dgm:presLayoutVars>
          <dgm:bulletEnabled val="1"/>
        </dgm:presLayoutVars>
      </dgm:prSet>
      <dgm:spPr/>
    </dgm:pt>
  </dgm:ptLst>
  <dgm:cxnLst>
    <dgm:cxn modelId="{CC5F2102-30CE-45D2-98AD-5156CA37F863}" srcId="{2D56CFD7-F743-4237-8250-E248087DBD72}" destId="{1A104FAE-943E-46F9-B77C-034AAFFFC9F7}" srcOrd="1" destOrd="0" parTransId="{6E76B182-5425-4E12-96E2-360CD70B0BFD}" sibTransId="{B43E8DB5-99FD-427A-A2EF-C1F8C34DFB7F}"/>
    <dgm:cxn modelId="{B3BA2927-D393-4A85-8C34-AF1BD299081A}" type="presOf" srcId="{2D56CFD7-F743-4237-8250-E248087DBD72}" destId="{56468CF7-0E08-4EB6-9F09-9DA93F352175}" srcOrd="0" destOrd="0" presId="urn:microsoft.com/office/officeart/2005/8/layout/equation1"/>
    <dgm:cxn modelId="{D1C6D42B-D09A-43DB-94FF-65658FCE6F85}" type="presOf" srcId="{185E23FA-1FDC-4877-A23A-3AE5AAF109D5}" destId="{A2F5338D-CF90-4264-BB61-A3AFD91219E6}" srcOrd="0" destOrd="0" presId="urn:microsoft.com/office/officeart/2005/8/layout/equation1"/>
    <dgm:cxn modelId="{9FE6E474-8FF5-4F38-BECE-4F6F938F2F64}" type="presOf" srcId="{E00B8C57-610E-4547-A329-9A9B8E98AB7A}" destId="{24CE64DE-9AA3-44A1-A231-8E1260ADB21B}" srcOrd="0" destOrd="0" presId="urn:microsoft.com/office/officeart/2005/8/layout/equation1"/>
    <dgm:cxn modelId="{3FFF1696-8A28-42E2-BCEE-B0BA73202D0D}" srcId="{2D56CFD7-F743-4237-8250-E248087DBD72}" destId="{5F925756-EFC8-436A-9A98-F3C33632E19B}" srcOrd="2" destOrd="0" parTransId="{2374350D-6EB3-4DB9-91B9-E79D38523EE8}" sibTransId="{836BCA84-F451-460F-92EF-E75874800D2C}"/>
    <dgm:cxn modelId="{740ACEAC-5C3A-4CBB-A3FD-DB79BBA69679}" type="presOf" srcId="{B43E8DB5-99FD-427A-A2EF-C1F8C34DFB7F}" destId="{5FE73D3F-7CD2-4B3A-8093-2F3F6EE9A443}" srcOrd="0" destOrd="0" presId="urn:microsoft.com/office/officeart/2005/8/layout/equation1"/>
    <dgm:cxn modelId="{D0AC4FBA-8B51-49E4-BD59-BC7C90548858}" type="presOf" srcId="{5F925756-EFC8-436A-9A98-F3C33632E19B}" destId="{DD7EAF65-A516-41FB-9357-C89874B0160D}" srcOrd="0" destOrd="0" presId="urn:microsoft.com/office/officeart/2005/8/layout/equation1"/>
    <dgm:cxn modelId="{26E984DF-0FFB-4179-B014-43C2BF6DCEDD}" type="presOf" srcId="{1A104FAE-943E-46F9-B77C-034AAFFFC9F7}" destId="{01A40B0C-7B4F-429A-8FF7-051D57FFA8D0}" srcOrd="0" destOrd="0" presId="urn:microsoft.com/office/officeart/2005/8/layout/equation1"/>
    <dgm:cxn modelId="{9D5D48F3-5EF5-4945-BBE7-38F7F2A71EC4}" srcId="{2D56CFD7-F743-4237-8250-E248087DBD72}" destId="{185E23FA-1FDC-4877-A23A-3AE5AAF109D5}" srcOrd="0" destOrd="0" parTransId="{72512186-CCFC-4DC8-92A6-00E6FBADF4CD}" sibTransId="{E00B8C57-610E-4547-A329-9A9B8E98AB7A}"/>
    <dgm:cxn modelId="{EB331FAA-426D-4EB9-AD2D-B46454E83704}" type="presParOf" srcId="{56468CF7-0E08-4EB6-9F09-9DA93F352175}" destId="{A2F5338D-CF90-4264-BB61-A3AFD91219E6}" srcOrd="0" destOrd="0" presId="urn:microsoft.com/office/officeart/2005/8/layout/equation1"/>
    <dgm:cxn modelId="{7E6FAFB2-19FF-4119-8AC2-BE76BCD7E657}" type="presParOf" srcId="{56468CF7-0E08-4EB6-9F09-9DA93F352175}" destId="{F6E0DC2E-B108-4D3D-9E29-BCBF6099EDEE}" srcOrd="1" destOrd="0" presId="urn:microsoft.com/office/officeart/2005/8/layout/equation1"/>
    <dgm:cxn modelId="{936059C2-19E5-402A-8231-778049870614}" type="presParOf" srcId="{56468CF7-0E08-4EB6-9F09-9DA93F352175}" destId="{24CE64DE-9AA3-44A1-A231-8E1260ADB21B}" srcOrd="2" destOrd="0" presId="urn:microsoft.com/office/officeart/2005/8/layout/equation1"/>
    <dgm:cxn modelId="{486E1038-1946-4F81-87BE-8DB7B9258AA0}" type="presParOf" srcId="{56468CF7-0E08-4EB6-9F09-9DA93F352175}" destId="{E979A9A8-123D-4A39-8F1B-36172C7B3015}" srcOrd="3" destOrd="0" presId="urn:microsoft.com/office/officeart/2005/8/layout/equation1"/>
    <dgm:cxn modelId="{9CD8E606-5DF6-4E2A-8092-484D9136FA19}" type="presParOf" srcId="{56468CF7-0E08-4EB6-9F09-9DA93F352175}" destId="{01A40B0C-7B4F-429A-8FF7-051D57FFA8D0}" srcOrd="4" destOrd="0" presId="urn:microsoft.com/office/officeart/2005/8/layout/equation1"/>
    <dgm:cxn modelId="{EF3D039B-74DA-4E56-B936-888423DA75B1}" type="presParOf" srcId="{56468CF7-0E08-4EB6-9F09-9DA93F352175}" destId="{63635E5E-FA0F-4C73-AB21-9BB9A2F4A3B1}" srcOrd="5" destOrd="0" presId="urn:microsoft.com/office/officeart/2005/8/layout/equation1"/>
    <dgm:cxn modelId="{D49F292E-47E3-4726-82B9-0649E09141B9}" type="presParOf" srcId="{56468CF7-0E08-4EB6-9F09-9DA93F352175}" destId="{5FE73D3F-7CD2-4B3A-8093-2F3F6EE9A443}" srcOrd="6" destOrd="0" presId="urn:microsoft.com/office/officeart/2005/8/layout/equation1"/>
    <dgm:cxn modelId="{6EC015FA-FEAC-4D9D-9D7E-8AAAF1C05BA3}" type="presParOf" srcId="{56468CF7-0E08-4EB6-9F09-9DA93F352175}" destId="{468D5B5B-25C1-4547-BE3F-D07E43E896F8}" srcOrd="7" destOrd="0" presId="urn:microsoft.com/office/officeart/2005/8/layout/equation1"/>
    <dgm:cxn modelId="{A13133C0-31AB-4DF6-86A8-4150E8682783}" type="presParOf" srcId="{56468CF7-0E08-4EB6-9F09-9DA93F352175}" destId="{DD7EAF65-A516-41FB-9357-C89874B0160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6CFD7-F743-4237-8250-E248087DBD72}" type="doc">
      <dgm:prSet loTypeId="urn:microsoft.com/office/officeart/2005/8/layout/equation1" loCatId="process" qsTypeId="urn:microsoft.com/office/officeart/2005/8/quickstyle/simple1" qsCatId="simple" csTypeId="urn:microsoft.com/office/officeart/2005/8/colors/colorful4" csCatId="colorful" phldr="1"/>
      <dgm:spPr/>
      <dgm:t>
        <a:bodyPr/>
        <a:lstStyle/>
        <a:p>
          <a:endParaRPr lang="en-IN"/>
        </a:p>
      </dgm:t>
    </dgm:pt>
    <dgm:pt modelId="{185E23FA-1FDC-4877-A23A-3AE5AAF109D5}">
      <dgm:prSet/>
      <dgm:spPr/>
      <dgm:t>
        <a:bodyPr/>
        <a:lstStyle/>
        <a:p>
          <a:r>
            <a:rPr lang="en-US" dirty="0">
              <a:latin typeface="Times New Roman" panose="02020603050405020304" pitchFamily="18" charset="0"/>
              <a:cs typeface="Times New Roman" panose="02020603050405020304" pitchFamily="18" charset="0"/>
            </a:rPr>
            <a:t>Loosely coupled software</a:t>
          </a:r>
          <a:endParaRPr lang="en-IN" dirty="0">
            <a:latin typeface="Times New Roman" panose="02020603050405020304" pitchFamily="18" charset="0"/>
            <a:cs typeface="Times New Roman" panose="02020603050405020304" pitchFamily="18" charset="0"/>
          </a:endParaRPr>
        </a:p>
      </dgm:t>
    </dgm:pt>
    <dgm:pt modelId="{72512186-CCFC-4DC8-92A6-00E6FBADF4CD}" type="par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E00B8C57-610E-4547-A329-9A9B8E98AB7A}" type="sib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1A104FAE-943E-46F9-B77C-034AAFFFC9F7}">
      <dgm:prSet/>
      <dgm:spPr/>
      <dgm:t>
        <a:bodyPr/>
        <a:lstStyle/>
        <a:p>
          <a:r>
            <a:rPr lang="en-US" dirty="0">
              <a:latin typeface="Times New Roman" panose="02020603050405020304" pitchFamily="18" charset="0"/>
              <a:cs typeface="Times New Roman" panose="02020603050405020304" pitchFamily="18" charset="0"/>
            </a:rPr>
            <a:t>Loosely coupled Hardware</a:t>
          </a:r>
          <a:endParaRPr lang="en-IN" dirty="0">
            <a:latin typeface="Times New Roman" panose="02020603050405020304" pitchFamily="18" charset="0"/>
            <a:cs typeface="Times New Roman" panose="02020603050405020304" pitchFamily="18" charset="0"/>
          </a:endParaRPr>
        </a:p>
      </dgm:t>
    </dgm:pt>
    <dgm:pt modelId="{6E76B182-5425-4E12-96E2-360CD70B0BFD}" type="par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B43E8DB5-99FD-427A-A2EF-C1F8C34DFB7F}" type="sib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5F925756-EFC8-436A-9A98-F3C33632E19B}">
      <dgm:prSet/>
      <dgm:spPr/>
      <dgm:t>
        <a:bodyPr/>
        <a:lstStyle/>
        <a:p>
          <a:r>
            <a:rPr lang="en-US" dirty="0">
              <a:latin typeface="Times New Roman" panose="02020603050405020304" pitchFamily="18" charset="0"/>
              <a:cs typeface="Times New Roman" panose="02020603050405020304" pitchFamily="18" charset="0"/>
            </a:rPr>
            <a:t>Network Operating Systems</a:t>
          </a:r>
          <a:endParaRPr lang="en-IN" dirty="0">
            <a:latin typeface="Times New Roman" panose="02020603050405020304" pitchFamily="18" charset="0"/>
            <a:cs typeface="Times New Roman" panose="02020603050405020304" pitchFamily="18" charset="0"/>
          </a:endParaRPr>
        </a:p>
      </dgm:t>
    </dgm:pt>
    <dgm:pt modelId="{2374350D-6EB3-4DB9-91B9-E79D38523EE8}" type="parTrans" cxnId="{3FFF1696-8A28-42E2-BCEE-B0BA73202D0D}">
      <dgm:prSet/>
      <dgm:spPr/>
      <dgm:t>
        <a:bodyPr/>
        <a:lstStyle/>
        <a:p>
          <a:endParaRPr lang="en-IN"/>
        </a:p>
      </dgm:t>
    </dgm:pt>
    <dgm:pt modelId="{836BCA84-F451-460F-92EF-E75874800D2C}" type="sibTrans" cxnId="{3FFF1696-8A28-42E2-BCEE-B0BA73202D0D}">
      <dgm:prSet/>
      <dgm:spPr/>
      <dgm:t>
        <a:bodyPr/>
        <a:lstStyle/>
        <a:p>
          <a:endParaRPr lang="en-IN"/>
        </a:p>
      </dgm:t>
    </dgm:pt>
    <dgm:pt modelId="{56468CF7-0E08-4EB6-9F09-9DA93F352175}" type="pres">
      <dgm:prSet presAssocID="{2D56CFD7-F743-4237-8250-E248087DBD72}" presName="linearFlow" presStyleCnt="0">
        <dgm:presLayoutVars>
          <dgm:dir/>
          <dgm:resizeHandles val="exact"/>
        </dgm:presLayoutVars>
      </dgm:prSet>
      <dgm:spPr/>
    </dgm:pt>
    <dgm:pt modelId="{A2F5338D-CF90-4264-BB61-A3AFD91219E6}" type="pres">
      <dgm:prSet presAssocID="{185E23FA-1FDC-4877-A23A-3AE5AAF109D5}" presName="node" presStyleLbl="node1" presStyleIdx="0" presStyleCnt="3">
        <dgm:presLayoutVars>
          <dgm:bulletEnabled val="1"/>
        </dgm:presLayoutVars>
      </dgm:prSet>
      <dgm:spPr/>
    </dgm:pt>
    <dgm:pt modelId="{F6E0DC2E-B108-4D3D-9E29-BCBF6099EDEE}" type="pres">
      <dgm:prSet presAssocID="{E00B8C57-610E-4547-A329-9A9B8E98AB7A}" presName="spacerL" presStyleCnt="0"/>
      <dgm:spPr/>
    </dgm:pt>
    <dgm:pt modelId="{24CE64DE-9AA3-44A1-A231-8E1260ADB21B}" type="pres">
      <dgm:prSet presAssocID="{E00B8C57-610E-4547-A329-9A9B8E98AB7A}" presName="sibTrans" presStyleLbl="sibTrans2D1" presStyleIdx="0" presStyleCnt="2"/>
      <dgm:spPr/>
    </dgm:pt>
    <dgm:pt modelId="{E979A9A8-123D-4A39-8F1B-36172C7B3015}" type="pres">
      <dgm:prSet presAssocID="{E00B8C57-610E-4547-A329-9A9B8E98AB7A}" presName="spacerR" presStyleCnt="0"/>
      <dgm:spPr/>
    </dgm:pt>
    <dgm:pt modelId="{01A40B0C-7B4F-429A-8FF7-051D57FFA8D0}" type="pres">
      <dgm:prSet presAssocID="{1A104FAE-943E-46F9-B77C-034AAFFFC9F7}" presName="node" presStyleLbl="node1" presStyleIdx="1" presStyleCnt="3">
        <dgm:presLayoutVars>
          <dgm:bulletEnabled val="1"/>
        </dgm:presLayoutVars>
      </dgm:prSet>
      <dgm:spPr/>
    </dgm:pt>
    <dgm:pt modelId="{63635E5E-FA0F-4C73-AB21-9BB9A2F4A3B1}" type="pres">
      <dgm:prSet presAssocID="{B43E8DB5-99FD-427A-A2EF-C1F8C34DFB7F}" presName="spacerL" presStyleCnt="0"/>
      <dgm:spPr/>
    </dgm:pt>
    <dgm:pt modelId="{5FE73D3F-7CD2-4B3A-8093-2F3F6EE9A443}" type="pres">
      <dgm:prSet presAssocID="{B43E8DB5-99FD-427A-A2EF-C1F8C34DFB7F}" presName="sibTrans" presStyleLbl="sibTrans2D1" presStyleIdx="1" presStyleCnt="2"/>
      <dgm:spPr/>
    </dgm:pt>
    <dgm:pt modelId="{468D5B5B-25C1-4547-BE3F-D07E43E896F8}" type="pres">
      <dgm:prSet presAssocID="{B43E8DB5-99FD-427A-A2EF-C1F8C34DFB7F}" presName="spacerR" presStyleCnt="0"/>
      <dgm:spPr/>
    </dgm:pt>
    <dgm:pt modelId="{DD7EAF65-A516-41FB-9357-C89874B0160D}" type="pres">
      <dgm:prSet presAssocID="{5F925756-EFC8-436A-9A98-F3C33632E19B}" presName="node" presStyleLbl="node1" presStyleIdx="2" presStyleCnt="3">
        <dgm:presLayoutVars>
          <dgm:bulletEnabled val="1"/>
        </dgm:presLayoutVars>
      </dgm:prSet>
      <dgm:spPr/>
    </dgm:pt>
  </dgm:ptLst>
  <dgm:cxnLst>
    <dgm:cxn modelId="{CC5F2102-30CE-45D2-98AD-5156CA37F863}" srcId="{2D56CFD7-F743-4237-8250-E248087DBD72}" destId="{1A104FAE-943E-46F9-B77C-034AAFFFC9F7}" srcOrd="1" destOrd="0" parTransId="{6E76B182-5425-4E12-96E2-360CD70B0BFD}" sibTransId="{B43E8DB5-99FD-427A-A2EF-C1F8C34DFB7F}"/>
    <dgm:cxn modelId="{B3BA2927-D393-4A85-8C34-AF1BD299081A}" type="presOf" srcId="{2D56CFD7-F743-4237-8250-E248087DBD72}" destId="{56468CF7-0E08-4EB6-9F09-9DA93F352175}" srcOrd="0" destOrd="0" presId="urn:microsoft.com/office/officeart/2005/8/layout/equation1"/>
    <dgm:cxn modelId="{D1C6D42B-D09A-43DB-94FF-65658FCE6F85}" type="presOf" srcId="{185E23FA-1FDC-4877-A23A-3AE5AAF109D5}" destId="{A2F5338D-CF90-4264-BB61-A3AFD91219E6}" srcOrd="0" destOrd="0" presId="urn:microsoft.com/office/officeart/2005/8/layout/equation1"/>
    <dgm:cxn modelId="{9FE6E474-8FF5-4F38-BECE-4F6F938F2F64}" type="presOf" srcId="{E00B8C57-610E-4547-A329-9A9B8E98AB7A}" destId="{24CE64DE-9AA3-44A1-A231-8E1260ADB21B}" srcOrd="0" destOrd="0" presId="urn:microsoft.com/office/officeart/2005/8/layout/equation1"/>
    <dgm:cxn modelId="{3FFF1696-8A28-42E2-BCEE-B0BA73202D0D}" srcId="{2D56CFD7-F743-4237-8250-E248087DBD72}" destId="{5F925756-EFC8-436A-9A98-F3C33632E19B}" srcOrd="2" destOrd="0" parTransId="{2374350D-6EB3-4DB9-91B9-E79D38523EE8}" sibTransId="{836BCA84-F451-460F-92EF-E75874800D2C}"/>
    <dgm:cxn modelId="{740ACEAC-5C3A-4CBB-A3FD-DB79BBA69679}" type="presOf" srcId="{B43E8DB5-99FD-427A-A2EF-C1F8C34DFB7F}" destId="{5FE73D3F-7CD2-4B3A-8093-2F3F6EE9A443}" srcOrd="0" destOrd="0" presId="urn:microsoft.com/office/officeart/2005/8/layout/equation1"/>
    <dgm:cxn modelId="{D0AC4FBA-8B51-49E4-BD59-BC7C90548858}" type="presOf" srcId="{5F925756-EFC8-436A-9A98-F3C33632E19B}" destId="{DD7EAF65-A516-41FB-9357-C89874B0160D}" srcOrd="0" destOrd="0" presId="urn:microsoft.com/office/officeart/2005/8/layout/equation1"/>
    <dgm:cxn modelId="{26E984DF-0FFB-4179-B014-43C2BF6DCEDD}" type="presOf" srcId="{1A104FAE-943E-46F9-B77C-034AAFFFC9F7}" destId="{01A40B0C-7B4F-429A-8FF7-051D57FFA8D0}" srcOrd="0" destOrd="0" presId="urn:microsoft.com/office/officeart/2005/8/layout/equation1"/>
    <dgm:cxn modelId="{9D5D48F3-5EF5-4945-BBE7-38F7F2A71EC4}" srcId="{2D56CFD7-F743-4237-8250-E248087DBD72}" destId="{185E23FA-1FDC-4877-A23A-3AE5AAF109D5}" srcOrd="0" destOrd="0" parTransId="{72512186-CCFC-4DC8-92A6-00E6FBADF4CD}" sibTransId="{E00B8C57-610E-4547-A329-9A9B8E98AB7A}"/>
    <dgm:cxn modelId="{EB331FAA-426D-4EB9-AD2D-B46454E83704}" type="presParOf" srcId="{56468CF7-0E08-4EB6-9F09-9DA93F352175}" destId="{A2F5338D-CF90-4264-BB61-A3AFD91219E6}" srcOrd="0" destOrd="0" presId="urn:microsoft.com/office/officeart/2005/8/layout/equation1"/>
    <dgm:cxn modelId="{7E6FAFB2-19FF-4119-8AC2-BE76BCD7E657}" type="presParOf" srcId="{56468CF7-0E08-4EB6-9F09-9DA93F352175}" destId="{F6E0DC2E-B108-4D3D-9E29-BCBF6099EDEE}" srcOrd="1" destOrd="0" presId="urn:microsoft.com/office/officeart/2005/8/layout/equation1"/>
    <dgm:cxn modelId="{936059C2-19E5-402A-8231-778049870614}" type="presParOf" srcId="{56468CF7-0E08-4EB6-9F09-9DA93F352175}" destId="{24CE64DE-9AA3-44A1-A231-8E1260ADB21B}" srcOrd="2" destOrd="0" presId="urn:microsoft.com/office/officeart/2005/8/layout/equation1"/>
    <dgm:cxn modelId="{486E1038-1946-4F81-87BE-8DB7B9258AA0}" type="presParOf" srcId="{56468CF7-0E08-4EB6-9F09-9DA93F352175}" destId="{E979A9A8-123D-4A39-8F1B-36172C7B3015}" srcOrd="3" destOrd="0" presId="urn:microsoft.com/office/officeart/2005/8/layout/equation1"/>
    <dgm:cxn modelId="{9CD8E606-5DF6-4E2A-8092-484D9136FA19}" type="presParOf" srcId="{56468CF7-0E08-4EB6-9F09-9DA93F352175}" destId="{01A40B0C-7B4F-429A-8FF7-051D57FFA8D0}" srcOrd="4" destOrd="0" presId="urn:microsoft.com/office/officeart/2005/8/layout/equation1"/>
    <dgm:cxn modelId="{EF3D039B-74DA-4E56-B936-888423DA75B1}" type="presParOf" srcId="{56468CF7-0E08-4EB6-9F09-9DA93F352175}" destId="{63635E5E-FA0F-4C73-AB21-9BB9A2F4A3B1}" srcOrd="5" destOrd="0" presId="urn:microsoft.com/office/officeart/2005/8/layout/equation1"/>
    <dgm:cxn modelId="{D49F292E-47E3-4726-82B9-0649E09141B9}" type="presParOf" srcId="{56468CF7-0E08-4EB6-9F09-9DA93F352175}" destId="{5FE73D3F-7CD2-4B3A-8093-2F3F6EE9A443}" srcOrd="6" destOrd="0" presId="urn:microsoft.com/office/officeart/2005/8/layout/equation1"/>
    <dgm:cxn modelId="{6EC015FA-FEAC-4D9D-9D7E-8AAAF1C05BA3}" type="presParOf" srcId="{56468CF7-0E08-4EB6-9F09-9DA93F352175}" destId="{468D5B5B-25C1-4547-BE3F-D07E43E896F8}" srcOrd="7" destOrd="0" presId="urn:microsoft.com/office/officeart/2005/8/layout/equation1"/>
    <dgm:cxn modelId="{A13133C0-31AB-4DF6-86A8-4150E8682783}" type="presParOf" srcId="{56468CF7-0E08-4EB6-9F09-9DA93F352175}" destId="{DD7EAF65-A516-41FB-9357-C89874B0160D}" srcOrd="8"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56CFD7-F743-4237-8250-E248087DBD72}" type="doc">
      <dgm:prSet loTypeId="urn:microsoft.com/office/officeart/2005/8/layout/equation1" loCatId="process" qsTypeId="urn:microsoft.com/office/officeart/2005/8/quickstyle/simple1" qsCatId="simple" csTypeId="urn:microsoft.com/office/officeart/2005/8/colors/colorful4" csCatId="colorful" phldr="1"/>
      <dgm:spPr/>
      <dgm:t>
        <a:bodyPr/>
        <a:lstStyle/>
        <a:p>
          <a:endParaRPr lang="en-IN"/>
        </a:p>
      </dgm:t>
    </dgm:pt>
    <dgm:pt modelId="{185E23FA-1FDC-4877-A23A-3AE5AAF109D5}">
      <dgm:prSet/>
      <dgm:spPr/>
      <dgm:t>
        <a:bodyPr/>
        <a:lstStyle/>
        <a:p>
          <a:r>
            <a:rPr lang="en-US" dirty="0">
              <a:latin typeface="Times New Roman" panose="02020603050405020304" pitchFamily="18" charset="0"/>
              <a:cs typeface="Times New Roman" panose="02020603050405020304" pitchFamily="18" charset="0"/>
            </a:rPr>
            <a:t>Tightly coupled software</a:t>
          </a:r>
          <a:endParaRPr lang="en-IN" dirty="0">
            <a:latin typeface="Times New Roman" panose="02020603050405020304" pitchFamily="18" charset="0"/>
            <a:cs typeface="Times New Roman" panose="02020603050405020304" pitchFamily="18" charset="0"/>
          </a:endParaRPr>
        </a:p>
      </dgm:t>
    </dgm:pt>
    <dgm:pt modelId="{72512186-CCFC-4DC8-92A6-00E6FBADF4CD}" type="par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E00B8C57-610E-4547-A329-9A9B8E98AB7A}" type="sibTrans" cxnId="{9D5D48F3-5EF5-4945-BBE7-38F7F2A71EC4}">
      <dgm:prSet/>
      <dgm:spPr/>
      <dgm:t>
        <a:bodyPr/>
        <a:lstStyle/>
        <a:p>
          <a:endParaRPr lang="en-IN">
            <a:latin typeface="Times New Roman" panose="02020603050405020304" pitchFamily="18" charset="0"/>
            <a:cs typeface="Times New Roman" panose="02020603050405020304" pitchFamily="18" charset="0"/>
          </a:endParaRPr>
        </a:p>
      </dgm:t>
    </dgm:pt>
    <dgm:pt modelId="{1A104FAE-943E-46F9-B77C-034AAFFFC9F7}">
      <dgm:prSet/>
      <dgm:spPr/>
      <dgm:t>
        <a:bodyPr/>
        <a:lstStyle/>
        <a:p>
          <a:r>
            <a:rPr lang="en-US" dirty="0">
              <a:latin typeface="Times New Roman" panose="02020603050405020304" pitchFamily="18" charset="0"/>
              <a:cs typeface="Times New Roman" panose="02020603050405020304" pitchFamily="18" charset="0"/>
            </a:rPr>
            <a:t>Tightly coupled Hardware</a:t>
          </a:r>
          <a:endParaRPr lang="en-IN" dirty="0">
            <a:latin typeface="Times New Roman" panose="02020603050405020304" pitchFamily="18" charset="0"/>
            <a:cs typeface="Times New Roman" panose="02020603050405020304" pitchFamily="18" charset="0"/>
          </a:endParaRPr>
        </a:p>
      </dgm:t>
    </dgm:pt>
    <dgm:pt modelId="{6E76B182-5425-4E12-96E2-360CD70B0BFD}" type="par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B43E8DB5-99FD-427A-A2EF-C1F8C34DFB7F}" type="sibTrans" cxnId="{CC5F2102-30CE-45D2-98AD-5156CA37F863}">
      <dgm:prSet/>
      <dgm:spPr/>
      <dgm:t>
        <a:bodyPr/>
        <a:lstStyle/>
        <a:p>
          <a:endParaRPr lang="en-IN">
            <a:latin typeface="Times New Roman" panose="02020603050405020304" pitchFamily="18" charset="0"/>
            <a:cs typeface="Times New Roman" panose="02020603050405020304" pitchFamily="18" charset="0"/>
          </a:endParaRPr>
        </a:p>
      </dgm:t>
    </dgm:pt>
    <dgm:pt modelId="{5F925756-EFC8-436A-9A98-F3C33632E19B}">
      <dgm:prSet/>
      <dgm:spPr/>
      <dgm:t>
        <a:bodyPr/>
        <a:lstStyle/>
        <a:p>
          <a:r>
            <a:rPr lang="en-US" dirty="0">
              <a:latin typeface="Times New Roman" panose="02020603050405020304" pitchFamily="18" charset="0"/>
              <a:cs typeface="Times New Roman" panose="02020603050405020304" pitchFamily="18" charset="0"/>
            </a:rPr>
            <a:t>Multiprocessor Timesharing Operating Systems</a:t>
          </a:r>
          <a:endParaRPr lang="en-IN" dirty="0">
            <a:latin typeface="Times New Roman" panose="02020603050405020304" pitchFamily="18" charset="0"/>
            <a:cs typeface="Times New Roman" panose="02020603050405020304" pitchFamily="18" charset="0"/>
          </a:endParaRPr>
        </a:p>
      </dgm:t>
    </dgm:pt>
    <dgm:pt modelId="{2374350D-6EB3-4DB9-91B9-E79D38523EE8}" type="parTrans" cxnId="{3FFF1696-8A28-42E2-BCEE-B0BA73202D0D}">
      <dgm:prSet/>
      <dgm:spPr/>
      <dgm:t>
        <a:bodyPr/>
        <a:lstStyle/>
        <a:p>
          <a:endParaRPr lang="en-IN"/>
        </a:p>
      </dgm:t>
    </dgm:pt>
    <dgm:pt modelId="{836BCA84-F451-460F-92EF-E75874800D2C}" type="sibTrans" cxnId="{3FFF1696-8A28-42E2-BCEE-B0BA73202D0D}">
      <dgm:prSet/>
      <dgm:spPr/>
      <dgm:t>
        <a:bodyPr/>
        <a:lstStyle/>
        <a:p>
          <a:endParaRPr lang="en-IN"/>
        </a:p>
      </dgm:t>
    </dgm:pt>
    <dgm:pt modelId="{56468CF7-0E08-4EB6-9F09-9DA93F352175}" type="pres">
      <dgm:prSet presAssocID="{2D56CFD7-F743-4237-8250-E248087DBD72}" presName="linearFlow" presStyleCnt="0">
        <dgm:presLayoutVars>
          <dgm:dir/>
          <dgm:resizeHandles val="exact"/>
        </dgm:presLayoutVars>
      </dgm:prSet>
      <dgm:spPr/>
    </dgm:pt>
    <dgm:pt modelId="{A2F5338D-CF90-4264-BB61-A3AFD91219E6}" type="pres">
      <dgm:prSet presAssocID="{185E23FA-1FDC-4877-A23A-3AE5AAF109D5}" presName="node" presStyleLbl="node1" presStyleIdx="0" presStyleCnt="3">
        <dgm:presLayoutVars>
          <dgm:bulletEnabled val="1"/>
        </dgm:presLayoutVars>
      </dgm:prSet>
      <dgm:spPr/>
    </dgm:pt>
    <dgm:pt modelId="{F6E0DC2E-B108-4D3D-9E29-BCBF6099EDEE}" type="pres">
      <dgm:prSet presAssocID="{E00B8C57-610E-4547-A329-9A9B8E98AB7A}" presName="spacerL" presStyleCnt="0"/>
      <dgm:spPr/>
    </dgm:pt>
    <dgm:pt modelId="{24CE64DE-9AA3-44A1-A231-8E1260ADB21B}" type="pres">
      <dgm:prSet presAssocID="{E00B8C57-610E-4547-A329-9A9B8E98AB7A}" presName="sibTrans" presStyleLbl="sibTrans2D1" presStyleIdx="0" presStyleCnt="2"/>
      <dgm:spPr/>
    </dgm:pt>
    <dgm:pt modelId="{E979A9A8-123D-4A39-8F1B-36172C7B3015}" type="pres">
      <dgm:prSet presAssocID="{E00B8C57-610E-4547-A329-9A9B8E98AB7A}" presName="spacerR" presStyleCnt="0"/>
      <dgm:spPr/>
    </dgm:pt>
    <dgm:pt modelId="{01A40B0C-7B4F-429A-8FF7-051D57FFA8D0}" type="pres">
      <dgm:prSet presAssocID="{1A104FAE-943E-46F9-B77C-034AAFFFC9F7}" presName="node" presStyleLbl="node1" presStyleIdx="1" presStyleCnt="3">
        <dgm:presLayoutVars>
          <dgm:bulletEnabled val="1"/>
        </dgm:presLayoutVars>
      </dgm:prSet>
      <dgm:spPr/>
    </dgm:pt>
    <dgm:pt modelId="{63635E5E-FA0F-4C73-AB21-9BB9A2F4A3B1}" type="pres">
      <dgm:prSet presAssocID="{B43E8DB5-99FD-427A-A2EF-C1F8C34DFB7F}" presName="spacerL" presStyleCnt="0"/>
      <dgm:spPr/>
    </dgm:pt>
    <dgm:pt modelId="{5FE73D3F-7CD2-4B3A-8093-2F3F6EE9A443}" type="pres">
      <dgm:prSet presAssocID="{B43E8DB5-99FD-427A-A2EF-C1F8C34DFB7F}" presName="sibTrans" presStyleLbl="sibTrans2D1" presStyleIdx="1" presStyleCnt="2"/>
      <dgm:spPr/>
    </dgm:pt>
    <dgm:pt modelId="{468D5B5B-25C1-4547-BE3F-D07E43E896F8}" type="pres">
      <dgm:prSet presAssocID="{B43E8DB5-99FD-427A-A2EF-C1F8C34DFB7F}" presName="spacerR" presStyleCnt="0"/>
      <dgm:spPr/>
    </dgm:pt>
    <dgm:pt modelId="{DD7EAF65-A516-41FB-9357-C89874B0160D}" type="pres">
      <dgm:prSet presAssocID="{5F925756-EFC8-436A-9A98-F3C33632E19B}" presName="node" presStyleLbl="node1" presStyleIdx="2" presStyleCnt="3">
        <dgm:presLayoutVars>
          <dgm:bulletEnabled val="1"/>
        </dgm:presLayoutVars>
      </dgm:prSet>
      <dgm:spPr/>
    </dgm:pt>
  </dgm:ptLst>
  <dgm:cxnLst>
    <dgm:cxn modelId="{CC5F2102-30CE-45D2-98AD-5156CA37F863}" srcId="{2D56CFD7-F743-4237-8250-E248087DBD72}" destId="{1A104FAE-943E-46F9-B77C-034AAFFFC9F7}" srcOrd="1" destOrd="0" parTransId="{6E76B182-5425-4E12-96E2-360CD70B0BFD}" sibTransId="{B43E8DB5-99FD-427A-A2EF-C1F8C34DFB7F}"/>
    <dgm:cxn modelId="{B3BA2927-D393-4A85-8C34-AF1BD299081A}" type="presOf" srcId="{2D56CFD7-F743-4237-8250-E248087DBD72}" destId="{56468CF7-0E08-4EB6-9F09-9DA93F352175}" srcOrd="0" destOrd="0" presId="urn:microsoft.com/office/officeart/2005/8/layout/equation1"/>
    <dgm:cxn modelId="{D1C6D42B-D09A-43DB-94FF-65658FCE6F85}" type="presOf" srcId="{185E23FA-1FDC-4877-A23A-3AE5AAF109D5}" destId="{A2F5338D-CF90-4264-BB61-A3AFD91219E6}" srcOrd="0" destOrd="0" presId="urn:microsoft.com/office/officeart/2005/8/layout/equation1"/>
    <dgm:cxn modelId="{9FE6E474-8FF5-4F38-BECE-4F6F938F2F64}" type="presOf" srcId="{E00B8C57-610E-4547-A329-9A9B8E98AB7A}" destId="{24CE64DE-9AA3-44A1-A231-8E1260ADB21B}" srcOrd="0" destOrd="0" presId="urn:microsoft.com/office/officeart/2005/8/layout/equation1"/>
    <dgm:cxn modelId="{3FFF1696-8A28-42E2-BCEE-B0BA73202D0D}" srcId="{2D56CFD7-F743-4237-8250-E248087DBD72}" destId="{5F925756-EFC8-436A-9A98-F3C33632E19B}" srcOrd="2" destOrd="0" parTransId="{2374350D-6EB3-4DB9-91B9-E79D38523EE8}" sibTransId="{836BCA84-F451-460F-92EF-E75874800D2C}"/>
    <dgm:cxn modelId="{740ACEAC-5C3A-4CBB-A3FD-DB79BBA69679}" type="presOf" srcId="{B43E8DB5-99FD-427A-A2EF-C1F8C34DFB7F}" destId="{5FE73D3F-7CD2-4B3A-8093-2F3F6EE9A443}" srcOrd="0" destOrd="0" presId="urn:microsoft.com/office/officeart/2005/8/layout/equation1"/>
    <dgm:cxn modelId="{D0AC4FBA-8B51-49E4-BD59-BC7C90548858}" type="presOf" srcId="{5F925756-EFC8-436A-9A98-F3C33632E19B}" destId="{DD7EAF65-A516-41FB-9357-C89874B0160D}" srcOrd="0" destOrd="0" presId="urn:microsoft.com/office/officeart/2005/8/layout/equation1"/>
    <dgm:cxn modelId="{26E984DF-0FFB-4179-B014-43C2BF6DCEDD}" type="presOf" srcId="{1A104FAE-943E-46F9-B77C-034AAFFFC9F7}" destId="{01A40B0C-7B4F-429A-8FF7-051D57FFA8D0}" srcOrd="0" destOrd="0" presId="urn:microsoft.com/office/officeart/2005/8/layout/equation1"/>
    <dgm:cxn modelId="{9D5D48F3-5EF5-4945-BBE7-38F7F2A71EC4}" srcId="{2D56CFD7-F743-4237-8250-E248087DBD72}" destId="{185E23FA-1FDC-4877-A23A-3AE5AAF109D5}" srcOrd="0" destOrd="0" parTransId="{72512186-CCFC-4DC8-92A6-00E6FBADF4CD}" sibTransId="{E00B8C57-610E-4547-A329-9A9B8E98AB7A}"/>
    <dgm:cxn modelId="{EB331FAA-426D-4EB9-AD2D-B46454E83704}" type="presParOf" srcId="{56468CF7-0E08-4EB6-9F09-9DA93F352175}" destId="{A2F5338D-CF90-4264-BB61-A3AFD91219E6}" srcOrd="0" destOrd="0" presId="urn:microsoft.com/office/officeart/2005/8/layout/equation1"/>
    <dgm:cxn modelId="{7E6FAFB2-19FF-4119-8AC2-BE76BCD7E657}" type="presParOf" srcId="{56468CF7-0E08-4EB6-9F09-9DA93F352175}" destId="{F6E0DC2E-B108-4D3D-9E29-BCBF6099EDEE}" srcOrd="1" destOrd="0" presId="urn:microsoft.com/office/officeart/2005/8/layout/equation1"/>
    <dgm:cxn modelId="{936059C2-19E5-402A-8231-778049870614}" type="presParOf" srcId="{56468CF7-0E08-4EB6-9F09-9DA93F352175}" destId="{24CE64DE-9AA3-44A1-A231-8E1260ADB21B}" srcOrd="2" destOrd="0" presId="urn:microsoft.com/office/officeart/2005/8/layout/equation1"/>
    <dgm:cxn modelId="{486E1038-1946-4F81-87BE-8DB7B9258AA0}" type="presParOf" srcId="{56468CF7-0E08-4EB6-9F09-9DA93F352175}" destId="{E979A9A8-123D-4A39-8F1B-36172C7B3015}" srcOrd="3" destOrd="0" presId="urn:microsoft.com/office/officeart/2005/8/layout/equation1"/>
    <dgm:cxn modelId="{9CD8E606-5DF6-4E2A-8092-484D9136FA19}" type="presParOf" srcId="{56468CF7-0E08-4EB6-9F09-9DA93F352175}" destId="{01A40B0C-7B4F-429A-8FF7-051D57FFA8D0}" srcOrd="4" destOrd="0" presId="urn:microsoft.com/office/officeart/2005/8/layout/equation1"/>
    <dgm:cxn modelId="{EF3D039B-74DA-4E56-B936-888423DA75B1}" type="presParOf" srcId="{56468CF7-0E08-4EB6-9F09-9DA93F352175}" destId="{63635E5E-FA0F-4C73-AB21-9BB9A2F4A3B1}" srcOrd="5" destOrd="0" presId="urn:microsoft.com/office/officeart/2005/8/layout/equation1"/>
    <dgm:cxn modelId="{D49F292E-47E3-4726-82B9-0649E09141B9}" type="presParOf" srcId="{56468CF7-0E08-4EB6-9F09-9DA93F352175}" destId="{5FE73D3F-7CD2-4B3A-8093-2F3F6EE9A443}" srcOrd="6" destOrd="0" presId="urn:microsoft.com/office/officeart/2005/8/layout/equation1"/>
    <dgm:cxn modelId="{6EC015FA-FEAC-4D9D-9D7E-8AAAF1C05BA3}" type="presParOf" srcId="{56468CF7-0E08-4EB6-9F09-9DA93F352175}" destId="{468D5B5B-25C1-4547-BE3F-D07E43E896F8}" srcOrd="7" destOrd="0" presId="urn:microsoft.com/office/officeart/2005/8/layout/equation1"/>
    <dgm:cxn modelId="{A13133C0-31AB-4DF6-86A8-4150E8682783}" type="presParOf" srcId="{56468CF7-0E08-4EB6-9F09-9DA93F352175}" destId="{DD7EAF65-A516-41FB-9357-C89874B0160D}" srcOrd="8"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5338D-CF90-4264-BB61-A3AFD91219E6}">
      <dsp:nvSpPr>
        <dsp:cNvPr id="0" name=""/>
        <dsp:cNvSpPr/>
      </dsp:nvSpPr>
      <dsp:spPr>
        <a:xfrm>
          <a:off x="1009222" y="986"/>
          <a:ext cx="1894656" cy="18946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Tightly coupled software</a:t>
          </a:r>
          <a:endParaRPr lang="en-IN" sz="2200" kern="1200" dirty="0">
            <a:latin typeface="Times New Roman" panose="02020603050405020304" pitchFamily="18" charset="0"/>
            <a:cs typeface="Times New Roman" panose="02020603050405020304" pitchFamily="18" charset="0"/>
          </a:endParaRPr>
        </a:p>
      </dsp:txBody>
      <dsp:txXfrm>
        <a:off x="1286688" y="278452"/>
        <a:ext cx="1339724" cy="1339724"/>
      </dsp:txXfrm>
    </dsp:sp>
    <dsp:sp modelId="{24CE64DE-9AA3-44A1-A231-8E1260ADB21B}">
      <dsp:nvSpPr>
        <dsp:cNvPr id="0" name=""/>
        <dsp:cNvSpPr/>
      </dsp:nvSpPr>
      <dsp:spPr>
        <a:xfrm>
          <a:off x="3057724" y="398864"/>
          <a:ext cx="1098900" cy="1098900"/>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3203383" y="819083"/>
        <a:ext cx="807582" cy="258462"/>
      </dsp:txXfrm>
    </dsp:sp>
    <dsp:sp modelId="{01A40B0C-7B4F-429A-8FF7-051D57FFA8D0}">
      <dsp:nvSpPr>
        <dsp:cNvPr id="0" name=""/>
        <dsp:cNvSpPr/>
      </dsp:nvSpPr>
      <dsp:spPr>
        <a:xfrm>
          <a:off x="4310471" y="986"/>
          <a:ext cx="1894656" cy="1894656"/>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Loosely coupled Hardware</a:t>
          </a:r>
          <a:endParaRPr lang="en-IN" sz="2200" kern="1200" dirty="0">
            <a:latin typeface="Times New Roman" panose="02020603050405020304" pitchFamily="18" charset="0"/>
            <a:cs typeface="Times New Roman" panose="02020603050405020304" pitchFamily="18" charset="0"/>
          </a:endParaRPr>
        </a:p>
      </dsp:txBody>
      <dsp:txXfrm>
        <a:off x="4587937" y="278452"/>
        <a:ext cx="1339724" cy="1339724"/>
      </dsp:txXfrm>
    </dsp:sp>
    <dsp:sp modelId="{5FE73D3F-7CD2-4B3A-8093-2F3F6EE9A443}">
      <dsp:nvSpPr>
        <dsp:cNvPr id="0" name=""/>
        <dsp:cNvSpPr/>
      </dsp:nvSpPr>
      <dsp:spPr>
        <a:xfrm>
          <a:off x="6358974" y="398864"/>
          <a:ext cx="1098900" cy="1098900"/>
        </a:xfrm>
        <a:prstGeom prst="mathEqual">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6504633" y="625237"/>
        <a:ext cx="807582" cy="646154"/>
      </dsp:txXfrm>
    </dsp:sp>
    <dsp:sp modelId="{DD7EAF65-A516-41FB-9357-C89874B0160D}">
      <dsp:nvSpPr>
        <dsp:cNvPr id="0" name=""/>
        <dsp:cNvSpPr/>
      </dsp:nvSpPr>
      <dsp:spPr>
        <a:xfrm>
          <a:off x="7611721" y="986"/>
          <a:ext cx="1894656" cy="1894656"/>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Distributed Operating Systems</a:t>
          </a:r>
          <a:endParaRPr lang="en-IN" sz="2200" kern="1200" dirty="0">
            <a:latin typeface="Times New Roman" panose="02020603050405020304" pitchFamily="18" charset="0"/>
            <a:cs typeface="Times New Roman" panose="02020603050405020304" pitchFamily="18" charset="0"/>
          </a:endParaRPr>
        </a:p>
      </dsp:txBody>
      <dsp:txXfrm>
        <a:off x="7889187" y="278452"/>
        <a:ext cx="1339724" cy="1339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5338D-CF90-4264-BB61-A3AFD91219E6}">
      <dsp:nvSpPr>
        <dsp:cNvPr id="0" name=""/>
        <dsp:cNvSpPr/>
      </dsp:nvSpPr>
      <dsp:spPr>
        <a:xfrm>
          <a:off x="1009222" y="986"/>
          <a:ext cx="1894656" cy="18946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Loosely coupled software</a:t>
          </a:r>
          <a:endParaRPr lang="en-IN" sz="2500" kern="1200" dirty="0">
            <a:latin typeface="Times New Roman" panose="02020603050405020304" pitchFamily="18" charset="0"/>
            <a:cs typeface="Times New Roman" panose="02020603050405020304" pitchFamily="18" charset="0"/>
          </a:endParaRPr>
        </a:p>
      </dsp:txBody>
      <dsp:txXfrm>
        <a:off x="1286688" y="278452"/>
        <a:ext cx="1339724" cy="1339724"/>
      </dsp:txXfrm>
    </dsp:sp>
    <dsp:sp modelId="{24CE64DE-9AA3-44A1-A231-8E1260ADB21B}">
      <dsp:nvSpPr>
        <dsp:cNvPr id="0" name=""/>
        <dsp:cNvSpPr/>
      </dsp:nvSpPr>
      <dsp:spPr>
        <a:xfrm>
          <a:off x="3057724" y="398864"/>
          <a:ext cx="1098900" cy="1098900"/>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latin typeface="Times New Roman" panose="02020603050405020304" pitchFamily="18" charset="0"/>
            <a:cs typeface="Times New Roman" panose="02020603050405020304" pitchFamily="18" charset="0"/>
          </a:endParaRPr>
        </a:p>
      </dsp:txBody>
      <dsp:txXfrm>
        <a:off x="3203383" y="819083"/>
        <a:ext cx="807582" cy="258462"/>
      </dsp:txXfrm>
    </dsp:sp>
    <dsp:sp modelId="{01A40B0C-7B4F-429A-8FF7-051D57FFA8D0}">
      <dsp:nvSpPr>
        <dsp:cNvPr id="0" name=""/>
        <dsp:cNvSpPr/>
      </dsp:nvSpPr>
      <dsp:spPr>
        <a:xfrm>
          <a:off x="4310471" y="986"/>
          <a:ext cx="1894656" cy="1894656"/>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Loosely coupled Hardware</a:t>
          </a:r>
          <a:endParaRPr lang="en-IN" sz="2500" kern="1200" dirty="0">
            <a:latin typeface="Times New Roman" panose="02020603050405020304" pitchFamily="18" charset="0"/>
            <a:cs typeface="Times New Roman" panose="02020603050405020304" pitchFamily="18" charset="0"/>
          </a:endParaRPr>
        </a:p>
      </dsp:txBody>
      <dsp:txXfrm>
        <a:off x="4587937" y="278452"/>
        <a:ext cx="1339724" cy="1339724"/>
      </dsp:txXfrm>
    </dsp:sp>
    <dsp:sp modelId="{5FE73D3F-7CD2-4B3A-8093-2F3F6EE9A443}">
      <dsp:nvSpPr>
        <dsp:cNvPr id="0" name=""/>
        <dsp:cNvSpPr/>
      </dsp:nvSpPr>
      <dsp:spPr>
        <a:xfrm>
          <a:off x="6358974" y="398864"/>
          <a:ext cx="1098900" cy="1098900"/>
        </a:xfrm>
        <a:prstGeom prst="mathEqual">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latin typeface="Times New Roman" panose="02020603050405020304" pitchFamily="18" charset="0"/>
            <a:cs typeface="Times New Roman" panose="02020603050405020304" pitchFamily="18" charset="0"/>
          </a:endParaRPr>
        </a:p>
      </dsp:txBody>
      <dsp:txXfrm>
        <a:off x="6504633" y="625237"/>
        <a:ext cx="807582" cy="646154"/>
      </dsp:txXfrm>
    </dsp:sp>
    <dsp:sp modelId="{DD7EAF65-A516-41FB-9357-C89874B0160D}">
      <dsp:nvSpPr>
        <dsp:cNvPr id="0" name=""/>
        <dsp:cNvSpPr/>
      </dsp:nvSpPr>
      <dsp:spPr>
        <a:xfrm>
          <a:off x="7611721" y="986"/>
          <a:ext cx="1894656" cy="1894656"/>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Network Operating Systems</a:t>
          </a:r>
          <a:endParaRPr lang="en-IN" sz="2500" kern="1200" dirty="0">
            <a:latin typeface="Times New Roman" panose="02020603050405020304" pitchFamily="18" charset="0"/>
            <a:cs typeface="Times New Roman" panose="02020603050405020304" pitchFamily="18" charset="0"/>
          </a:endParaRPr>
        </a:p>
      </dsp:txBody>
      <dsp:txXfrm>
        <a:off x="7889187" y="278452"/>
        <a:ext cx="1339724" cy="1339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5338D-CF90-4264-BB61-A3AFD91219E6}">
      <dsp:nvSpPr>
        <dsp:cNvPr id="0" name=""/>
        <dsp:cNvSpPr/>
      </dsp:nvSpPr>
      <dsp:spPr>
        <a:xfrm>
          <a:off x="1009222" y="986"/>
          <a:ext cx="1894656" cy="18946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Tightly coupled software</a:t>
          </a:r>
          <a:endParaRPr lang="en-IN" sz="1600" kern="1200" dirty="0">
            <a:latin typeface="Times New Roman" panose="02020603050405020304" pitchFamily="18" charset="0"/>
            <a:cs typeface="Times New Roman" panose="02020603050405020304" pitchFamily="18" charset="0"/>
          </a:endParaRPr>
        </a:p>
      </dsp:txBody>
      <dsp:txXfrm>
        <a:off x="1286688" y="278452"/>
        <a:ext cx="1339724" cy="1339724"/>
      </dsp:txXfrm>
    </dsp:sp>
    <dsp:sp modelId="{24CE64DE-9AA3-44A1-A231-8E1260ADB21B}">
      <dsp:nvSpPr>
        <dsp:cNvPr id="0" name=""/>
        <dsp:cNvSpPr/>
      </dsp:nvSpPr>
      <dsp:spPr>
        <a:xfrm>
          <a:off x="3057724" y="398864"/>
          <a:ext cx="1098900" cy="1098900"/>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latin typeface="Times New Roman" panose="02020603050405020304" pitchFamily="18" charset="0"/>
            <a:cs typeface="Times New Roman" panose="02020603050405020304" pitchFamily="18" charset="0"/>
          </a:endParaRPr>
        </a:p>
      </dsp:txBody>
      <dsp:txXfrm>
        <a:off x="3203383" y="819083"/>
        <a:ext cx="807582" cy="258462"/>
      </dsp:txXfrm>
    </dsp:sp>
    <dsp:sp modelId="{01A40B0C-7B4F-429A-8FF7-051D57FFA8D0}">
      <dsp:nvSpPr>
        <dsp:cNvPr id="0" name=""/>
        <dsp:cNvSpPr/>
      </dsp:nvSpPr>
      <dsp:spPr>
        <a:xfrm>
          <a:off x="4310471" y="986"/>
          <a:ext cx="1894656" cy="1894656"/>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Tightly coupled Hardware</a:t>
          </a:r>
          <a:endParaRPr lang="en-IN" sz="1600" kern="1200" dirty="0">
            <a:latin typeface="Times New Roman" panose="02020603050405020304" pitchFamily="18" charset="0"/>
            <a:cs typeface="Times New Roman" panose="02020603050405020304" pitchFamily="18" charset="0"/>
          </a:endParaRPr>
        </a:p>
      </dsp:txBody>
      <dsp:txXfrm>
        <a:off x="4587937" y="278452"/>
        <a:ext cx="1339724" cy="1339724"/>
      </dsp:txXfrm>
    </dsp:sp>
    <dsp:sp modelId="{5FE73D3F-7CD2-4B3A-8093-2F3F6EE9A443}">
      <dsp:nvSpPr>
        <dsp:cNvPr id="0" name=""/>
        <dsp:cNvSpPr/>
      </dsp:nvSpPr>
      <dsp:spPr>
        <a:xfrm>
          <a:off x="6358974" y="398864"/>
          <a:ext cx="1098900" cy="1098900"/>
        </a:xfrm>
        <a:prstGeom prst="mathEqual">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latin typeface="Times New Roman" panose="02020603050405020304" pitchFamily="18" charset="0"/>
            <a:cs typeface="Times New Roman" panose="02020603050405020304" pitchFamily="18" charset="0"/>
          </a:endParaRPr>
        </a:p>
      </dsp:txBody>
      <dsp:txXfrm>
        <a:off x="6504633" y="625237"/>
        <a:ext cx="807582" cy="646154"/>
      </dsp:txXfrm>
    </dsp:sp>
    <dsp:sp modelId="{DD7EAF65-A516-41FB-9357-C89874B0160D}">
      <dsp:nvSpPr>
        <dsp:cNvPr id="0" name=""/>
        <dsp:cNvSpPr/>
      </dsp:nvSpPr>
      <dsp:spPr>
        <a:xfrm>
          <a:off x="7611721" y="986"/>
          <a:ext cx="1894656" cy="1894656"/>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Multiprocessor Timesharing Operating Systems</a:t>
          </a:r>
          <a:endParaRPr lang="en-IN" sz="1600" kern="1200" dirty="0">
            <a:latin typeface="Times New Roman" panose="02020603050405020304" pitchFamily="18" charset="0"/>
            <a:cs typeface="Times New Roman" panose="02020603050405020304" pitchFamily="18" charset="0"/>
          </a:endParaRPr>
        </a:p>
      </dsp:txBody>
      <dsp:txXfrm>
        <a:off x="7889187" y="278452"/>
        <a:ext cx="1339724" cy="13397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25-04-2023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25-04-2023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25-04-2023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25-04-2023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FB3-9D9F-4536-A6B2-B270E195C22A}"/>
              </a:ext>
            </a:extLst>
          </p:cNvPr>
          <p:cNvSpPr>
            <a:spLocks noGrp="1"/>
          </p:cNvSpPr>
          <p:nvPr>
            <p:ph type="ctrTitle"/>
          </p:nvPr>
        </p:nvSpPr>
        <p:spPr/>
        <p:txBody>
          <a:bodyPr/>
          <a:lstStyle/>
          <a:p>
            <a:r>
              <a:rPr lang="en-US" dirty="0"/>
              <a:t>Distributed Systems</a:t>
            </a:r>
            <a:endParaRPr lang="en-IN" dirty="0"/>
          </a:p>
        </p:txBody>
      </p:sp>
      <p:sp>
        <p:nvSpPr>
          <p:cNvPr id="3" name="Subtitle 2">
            <a:extLst>
              <a:ext uri="{FF2B5EF4-FFF2-40B4-BE49-F238E27FC236}">
                <a16:creationId xmlns:a16="http://schemas.microsoft.com/office/drawing/2014/main" id="{BBE2FDE3-D932-403D-99A8-08634410B7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34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2C7-8984-467E-B81F-DE06E00ACF01}"/>
              </a:ext>
            </a:extLst>
          </p:cNvPr>
          <p:cNvSpPr>
            <a:spLocks noGrp="1"/>
          </p:cNvSpPr>
          <p:nvPr>
            <p:ph type="title"/>
          </p:nvPr>
        </p:nvSpPr>
        <p:spPr/>
        <p:txBody>
          <a:bodyPr/>
          <a:lstStyle/>
          <a:p>
            <a:r>
              <a:rPr lang="en-US" dirty="0"/>
              <a:t>Advantages over Centralized OS </a:t>
            </a:r>
            <a:endParaRPr lang="en-IN" dirty="0"/>
          </a:p>
        </p:txBody>
      </p:sp>
      <p:pic>
        <p:nvPicPr>
          <p:cNvPr id="5" name="Content Placeholder 4">
            <a:extLst>
              <a:ext uri="{FF2B5EF4-FFF2-40B4-BE49-F238E27FC236}">
                <a16:creationId xmlns:a16="http://schemas.microsoft.com/office/drawing/2014/main" id="{A88A9ECA-C5B1-4A73-B64D-7A4A1F65F62C}"/>
              </a:ext>
            </a:extLst>
          </p:cNvPr>
          <p:cNvPicPr>
            <a:picLocks noGrp="1" noChangeAspect="1"/>
          </p:cNvPicPr>
          <p:nvPr>
            <p:ph idx="1"/>
          </p:nvPr>
        </p:nvPicPr>
        <p:blipFill>
          <a:blip r:embed="rId2"/>
          <a:stretch>
            <a:fillRect/>
          </a:stretch>
        </p:blipFill>
        <p:spPr>
          <a:xfrm>
            <a:off x="1674780" y="1825625"/>
            <a:ext cx="8842440" cy="4351338"/>
          </a:xfrm>
        </p:spPr>
      </p:pic>
      <p:sp>
        <p:nvSpPr>
          <p:cNvPr id="6" name="Rectangle 5">
            <a:extLst>
              <a:ext uri="{FF2B5EF4-FFF2-40B4-BE49-F238E27FC236}">
                <a16:creationId xmlns:a16="http://schemas.microsoft.com/office/drawing/2014/main" id="{45A18D78-99F8-4A75-8946-AAC95567B679}"/>
              </a:ext>
            </a:extLst>
          </p:cNvPr>
          <p:cNvSpPr/>
          <p:nvPr/>
        </p:nvSpPr>
        <p:spPr>
          <a:xfrm>
            <a:off x="4188279" y="1915432"/>
            <a:ext cx="6392635" cy="4261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05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D5D5-70CB-4475-AFD5-F8665700BDFB}"/>
              </a:ext>
            </a:extLst>
          </p:cNvPr>
          <p:cNvSpPr>
            <a:spLocks noGrp="1"/>
          </p:cNvSpPr>
          <p:nvPr>
            <p:ph type="title"/>
          </p:nvPr>
        </p:nvSpPr>
        <p:spPr/>
        <p:txBody>
          <a:bodyPr/>
          <a:lstStyle/>
          <a:p>
            <a:r>
              <a:rPr lang="en-US" dirty="0"/>
              <a:t>Advantages over PCs</a:t>
            </a:r>
            <a:endParaRPr lang="en-IN" dirty="0"/>
          </a:p>
        </p:txBody>
      </p:sp>
      <p:pic>
        <p:nvPicPr>
          <p:cNvPr id="5" name="Content Placeholder 4">
            <a:extLst>
              <a:ext uri="{FF2B5EF4-FFF2-40B4-BE49-F238E27FC236}">
                <a16:creationId xmlns:a16="http://schemas.microsoft.com/office/drawing/2014/main" id="{86CC78B6-F358-48B0-9C4A-E8B9F0D241B5}"/>
              </a:ext>
            </a:extLst>
          </p:cNvPr>
          <p:cNvPicPr>
            <a:picLocks noGrp="1" noChangeAspect="1"/>
          </p:cNvPicPr>
          <p:nvPr>
            <p:ph idx="1"/>
          </p:nvPr>
        </p:nvPicPr>
        <p:blipFill>
          <a:blip r:embed="rId2"/>
          <a:stretch>
            <a:fillRect/>
          </a:stretch>
        </p:blipFill>
        <p:spPr>
          <a:xfrm>
            <a:off x="1490662" y="2234406"/>
            <a:ext cx="9210675" cy="3533775"/>
          </a:xfrm>
        </p:spPr>
      </p:pic>
      <p:sp>
        <p:nvSpPr>
          <p:cNvPr id="6" name="Rectangle 5">
            <a:extLst>
              <a:ext uri="{FF2B5EF4-FFF2-40B4-BE49-F238E27FC236}">
                <a16:creationId xmlns:a16="http://schemas.microsoft.com/office/drawing/2014/main" id="{14A5C7C9-FDBF-4E0B-9D3C-D002E4F169EF}"/>
              </a:ext>
            </a:extLst>
          </p:cNvPr>
          <p:cNvSpPr/>
          <p:nvPr/>
        </p:nvSpPr>
        <p:spPr>
          <a:xfrm>
            <a:off x="4217437" y="2234407"/>
            <a:ext cx="6388192" cy="362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36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9D5A-C4C3-48EC-ABF0-64082638DED5}"/>
              </a:ext>
            </a:extLst>
          </p:cNvPr>
          <p:cNvSpPr>
            <a:spLocks noGrp="1"/>
          </p:cNvSpPr>
          <p:nvPr>
            <p:ph type="title"/>
          </p:nvPr>
        </p:nvSpPr>
        <p:spPr/>
        <p:txBody>
          <a:bodyPr/>
          <a:lstStyle/>
          <a:p>
            <a:r>
              <a:rPr lang="en-US" dirty="0"/>
              <a:t>Disadvantages </a:t>
            </a:r>
            <a:endParaRPr lang="en-IN" dirty="0"/>
          </a:p>
        </p:txBody>
      </p:sp>
      <p:pic>
        <p:nvPicPr>
          <p:cNvPr id="5" name="Content Placeholder 4">
            <a:extLst>
              <a:ext uri="{FF2B5EF4-FFF2-40B4-BE49-F238E27FC236}">
                <a16:creationId xmlns:a16="http://schemas.microsoft.com/office/drawing/2014/main" id="{BA1995B6-E20B-42E2-9F91-E5B92EAF017A}"/>
              </a:ext>
            </a:extLst>
          </p:cNvPr>
          <p:cNvPicPr>
            <a:picLocks noGrp="1" noChangeAspect="1"/>
          </p:cNvPicPr>
          <p:nvPr>
            <p:ph idx="1"/>
          </p:nvPr>
        </p:nvPicPr>
        <p:blipFill>
          <a:blip r:embed="rId2"/>
          <a:stretch>
            <a:fillRect/>
          </a:stretch>
        </p:blipFill>
        <p:spPr>
          <a:xfrm>
            <a:off x="1581150" y="2591594"/>
            <a:ext cx="9029700" cy="2819400"/>
          </a:xfrm>
        </p:spPr>
      </p:pic>
      <p:sp>
        <p:nvSpPr>
          <p:cNvPr id="4" name="Rectangle 3">
            <a:extLst>
              <a:ext uri="{FF2B5EF4-FFF2-40B4-BE49-F238E27FC236}">
                <a16:creationId xmlns:a16="http://schemas.microsoft.com/office/drawing/2014/main" id="{FA43EC55-7769-47F2-8866-7B0D97508F94}"/>
              </a:ext>
            </a:extLst>
          </p:cNvPr>
          <p:cNvSpPr/>
          <p:nvPr/>
        </p:nvSpPr>
        <p:spPr>
          <a:xfrm>
            <a:off x="1586373" y="3860800"/>
            <a:ext cx="9019256" cy="821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46EE04D-DE22-41AB-AB9E-744C4716643B}"/>
              </a:ext>
            </a:extLst>
          </p:cNvPr>
          <p:cNvSpPr/>
          <p:nvPr/>
        </p:nvSpPr>
        <p:spPr>
          <a:xfrm>
            <a:off x="1252740" y="2959893"/>
            <a:ext cx="9352888" cy="900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B70CCA-FBE1-47FB-B257-9D04A84DCE1B}"/>
              </a:ext>
            </a:extLst>
          </p:cNvPr>
          <p:cNvSpPr/>
          <p:nvPr/>
        </p:nvSpPr>
        <p:spPr>
          <a:xfrm>
            <a:off x="1674121" y="4552371"/>
            <a:ext cx="9019256" cy="821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857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2F02-58A5-456D-AA74-BC72A1CB5A18}"/>
              </a:ext>
            </a:extLst>
          </p:cNvPr>
          <p:cNvSpPr>
            <a:spLocks noGrp="1"/>
          </p:cNvSpPr>
          <p:nvPr>
            <p:ph type="title"/>
          </p:nvPr>
        </p:nvSpPr>
        <p:spPr/>
        <p:txBody>
          <a:bodyPr/>
          <a:lstStyle/>
          <a:p>
            <a:r>
              <a:rPr lang="en-US" dirty="0"/>
              <a:t>Hardware concepts</a:t>
            </a:r>
            <a:endParaRPr lang="en-IN" dirty="0"/>
          </a:p>
        </p:txBody>
      </p:sp>
      <p:pic>
        <p:nvPicPr>
          <p:cNvPr id="5" name="Content Placeholder 4">
            <a:extLst>
              <a:ext uri="{FF2B5EF4-FFF2-40B4-BE49-F238E27FC236}">
                <a16:creationId xmlns:a16="http://schemas.microsoft.com/office/drawing/2014/main" id="{CB9F88B1-E0E5-4C1C-88B8-A5061D047BF0}"/>
              </a:ext>
            </a:extLst>
          </p:cNvPr>
          <p:cNvPicPr>
            <a:picLocks noGrp="1" noChangeAspect="1"/>
          </p:cNvPicPr>
          <p:nvPr>
            <p:ph idx="1"/>
          </p:nvPr>
        </p:nvPicPr>
        <p:blipFill>
          <a:blip r:embed="rId2"/>
          <a:stretch>
            <a:fillRect/>
          </a:stretch>
        </p:blipFill>
        <p:spPr>
          <a:xfrm>
            <a:off x="2603936" y="1825625"/>
            <a:ext cx="6984128" cy="4351338"/>
          </a:xfrm>
        </p:spPr>
      </p:pic>
      <p:sp>
        <p:nvSpPr>
          <p:cNvPr id="6" name="Rectangle 5">
            <a:extLst>
              <a:ext uri="{FF2B5EF4-FFF2-40B4-BE49-F238E27FC236}">
                <a16:creationId xmlns:a16="http://schemas.microsoft.com/office/drawing/2014/main" id="{D61EFD9A-0898-44E7-B47D-BCD973962E38}"/>
              </a:ext>
            </a:extLst>
          </p:cNvPr>
          <p:cNvSpPr/>
          <p:nvPr/>
        </p:nvSpPr>
        <p:spPr>
          <a:xfrm>
            <a:off x="1674121" y="4165599"/>
            <a:ext cx="8661370" cy="1712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263400A-7BDA-4997-BA08-5E7D6A906262}"/>
              </a:ext>
            </a:extLst>
          </p:cNvPr>
          <p:cNvSpPr/>
          <p:nvPr/>
        </p:nvSpPr>
        <p:spPr>
          <a:xfrm>
            <a:off x="2371468" y="2636984"/>
            <a:ext cx="2523806" cy="651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54D9ABD-87B3-4C66-8548-0406B07D4DAD}"/>
              </a:ext>
            </a:extLst>
          </p:cNvPr>
          <p:cNvSpPr/>
          <p:nvPr/>
        </p:nvSpPr>
        <p:spPr>
          <a:xfrm>
            <a:off x="7064258" y="2602562"/>
            <a:ext cx="2523806" cy="651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33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0117-EBC0-473F-9D0A-07D1F1FBD652}"/>
              </a:ext>
            </a:extLst>
          </p:cNvPr>
          <p:cNvSpPr>
            <a:spLocks noGrp="1"/>
          </p:cNvSpPr>
          <p:nvPr>
            <p:ph type="title"/>
          </p:nvPr>
        </p:nvSpPr>
        <p:spPr/>
        <p:txBody>
          <a:bodyPr/>
          <a:lstStyle/>
          <a:p>
            <a:r>
              <a:rPr lang="en-US" dirty="0"/>
              <a:t>Loosely vs tightly coupled systems</a:t>
            </a:r>
            <a:endParaRPr lang="en-IN" dirty="0"/>
          </a:p>
        </p:txBody>
      </p:sp>
      <p:graphicFrame>
        <p:nvGraphicFramePr>
          <p:cNvPr id="4" name="Content Placeholder 3">
            <a:extLst>
              <a:ext uri="{FF2B5EF4-FFF2-40B4-BE49-F238E27FC236}">
                <a16:creationId xmlns:a16="http://schemas.microsoft.com/office/drawing/2014/main" id="{163930DC-DF01-42BA-9C2F-5A6A073BBD00}"/>
              </a:ext>
            </a:extLst>
          </p:cNvPr>
          <p:cNvGraphicFramePr>
            <a:graphicFrameLocks noGrp="1"/>
          </p:cNvGraphicFramePr>
          <p:nvPr>
            <p:ph idx="1"/>
            <p:extLst>
              <p:ext uri="{D42A27DB-BD31-4B8C-83A1-F6EECF244321}">
                <p14:modId xmlns:p14="http://schemas.microsoft.com/office/powerpoint/2010/main" val="1080326378"/>
              </p:ext>
            </p:extLst>
          </p:nvPr>
        </p:nvGraphicFramePr>
        <p:xfrm>
          <a:off x="420254" y="1681885"/>
          <a:ext cx="11351491" cy="3617182"/>
        </p:xfrm>
        <a:graphic>
          <a:graphicData uri="http://schemas.openxmlformats.org/drawingml/2006/table">
            <a:tbl>
              <a:tblPr/>
              <a:tblGrid>
                <a:gridCol w="1348509">
                  <a:extLst>
                    <a:ext uri="{9D8B030D-6E8A-4147-A177-3AD203B41FA5}">
                      <a16:colId xmlns:a16="http://schemas.microsoft.com/office/drawing/2014/main" val="1080530587"/>
                    </a:ext>
                  </a:extLst>
                </a:gridCol>
                <a:gridCol w="4829173">
                  <a:extLst>
                    <a:ext uri="{9D8B030D-6E8A-4147-A177-3AD203B41FA5}">
                      <a16:colId xmlns:a16="http://schemas.microsoft.com/office/drawing/2014/main" val="2825997985"/>
                    </a:ext>
                  </a:extLst>
                </a:gridCol>
                <a:gridCol w="5173809">
                  <a:extLst>
                    <a:ext uri="{9D8B030D-6E8A-4147-A177-3AD203B41FA5}">
                      <a16:colId xmlns:a16="http://schemas.microsoft.com/office/drawing/2014/main" val="2800632534"/>
                    </a:ext>
                  </a:extLst>
                </a:gridCol>
              </a:tblGrid>
              <a:tr h="0">
                <a:tc>
                  <a:txBody>
                    <a:bodyPr/>
                    <a:lstStyle/>
                    <a:p>
                      <a:pPr algn="l" fontAlgn="base"/>
                      <a:endParaRPr lang="en-IN" sz="1600" b="1" dirty="0">
                        <a:effectLst/>
                        <a:latin typeface="Times New Roman" panose="02020603050405020304" pitchFamily="18" charset="0"/>
                        <a:cs typeface="Times New Roman" panose="02020603050405020304" pitchFamily="18" charset="0"/>
                      </a:endParaRP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b="1" dirty="0">
                          <a:effectLst/>
                          <a:latin typeface="Times New Roman" panose="02020603050405020304" pitchFamily="18" charset="0"/>
                          <a:cs typeface="Times New Roman" panose="02020603050405020304" pitchFamily="18" charset="0"/>
                        </a:rPr>
                        <a:t>Loosely Coupled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b="1" dirty="0">
                          <a:effectLst/>
                          <a:latin typeface="Times New Roman" panose="02020603050405020304" pitchFamily="18" charset="0"/>
                          <a:cs typeface="Times New Roman" panose="02020603050405020304" pitchFamily="18" charset="0"/>
                        </a:rPr>
                        <a:t>Tightly Coupled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0232370"/>
                  </a:ext>
                </a:extLst>
              </a:tr>
              <a:tr h="0">
                <a:tc>
                  <a:txBody>
                    <a:bodyPr/>
                    <a:lstStyle/>
                    <a:p>
                      <a:pPr algn="l" fontAlgn="base"/>
                      <a:r>
                        <a:rPr lang="en-IN" sz="1600" b="1" dirty="0">
                          <a:effectLst/>
                          <a:latin typeface="Times New Roman" panose="02020603050405020304" pitchFamily="18" charset="0"/>
                          <a:cs typeface="Times New Roman" panose="02020603050405020304" pitchFamily="18" charset="0"/>
                        </a:rPr>
                        <a:t>Memory </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Distributed memory in loosely coupled multiprocessor system</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Shared memory, in tightly coupled multiprocessor system</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03379212"/>
                  </a:ext>
                </a:extLst>
              </a:tr>
              <a:tr h="0">
                <a:tc>
                  <a:txBody>
                    <a:bodyPr/>
                    <a:lstStyle/>
                    <a:p>
                      <a:pPr algn="l" fontAlgn="base"/>
                      <a:r>
                        <a:rPr lang="en-IN" sz="1600" b="1" dirty="0">
                          <a:effectLst/>
                          <a:latin typeface="Times New Roman" panose="02020603050405020304" pitchFamily="18" charset="0"/>
                          <a:cs typeface="Times New Roman" panose="02020603050405020304" pitchFamily="18" charset="0"/>
                        </a:rPr>
                        <a:t>Data rate</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Low data rate</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high data rate</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76354730"/>
                  </a:ext>
                </a:extLst>
              </a:tr>
              <a:tr h="0">
                <a:tc>
                  <a:txBody>
                    <a:bodyPr/>
                    <a:lstStyle/>
                    <a:p>
                      <a:pPr algn="l" fontAlgn="base"/>
                      <a:r>
                        <a:rPr lang="en-US" sz="1600" b="1" dirty="0">
                          <a:effectLst/>
                          <a:latin typeface="Times New Roman" panose="02020603050405020304" pitchFamily="18" charset="0"/>
                          <a:cs typeface="Times New Roman" panose="02020603050405020304" pitchFamily="18" charset="0"/>
                        </a:rPr>
                        <a:t>C</a:t>
                      </a:r>
                      <a:r>
                        <a:rPr lang="en-IN" sz="1600" b="1" dirty="0" err="1">
                          <a:effectLst/>
                          <a:latin typeface="Times New Roman" panose="02020603050405020304" pitchFamily="18" charset="0"/>
                          <a:cs typeface="Times New Roman" panose="02020603050405020304" pitchFamily="18" charset="0"/>
                        </a:rPr>
                        <a:t>ost</a:t>
                      </a:r>
                      <a:r>
                        <a:rPr lang="en-IN" sz="1600" b="1" dirty="0">
                          <a:effectLst/>
                          <a:latin typeface="Times New Roman" panose="02020603050405020304" pitchFamily="18" charset="0"/>
                          <a:cs typeface="Times New Roman" panose="02020603050405020304" pitchFamily="18" charset="0"/>
                        </a:rPr>
                        <a:t> </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Less costly</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More costly</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2149968"/>
                  </a:ext>
                </a:extLst>
              </a:tr>
              <a:tr h="0">
                <a:tc>
                  <a:txBody>
                    <a:bodyPr/>
                    <a:lstStyle/>
                    <a:p>
                      <a:pPr algn="l" fontAlgn="base"/>
                      <a:r>
                        <a:rPr lang="en-IN" sz="1600" b="1" dirty="0">
                          <a:effectLst/>
                          <a:latin typeface="Times New Roman" panose="02020603050405020304" pitchFamily="18" charset="0"/>
                          <a:cs typeface="Times New Roman" panose="02020603050405020304" pitchFamily="18" charset="0"/>
                        </a:rPr>
                        <a:t>Memory conflicts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Memory conflicts don’t take place.</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While tightly coupled multiprocessor system have memory conflicts.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6839575"/>
                  </a:ext>
                </a:extLst>
              </a:tr>
              <a:tr h="0">
                <a:tc>
                  <a:txBody>
                    <a:bodyPr/>
                    <a:lstStyle/>
                    <a:p>
                      <a:pPr algn="l" fontAlgn="base"/>
                      <a:endParaRPr lang="en-IN" sz="1600" b="1" dirty="0">
                        <a:effectLst/>
                        <a:latin typeface="Times New Roman" panose="02020603050405020304" pitchFamily="18" charset="0"/>
                        <a:cs typeface="Times New Roman" panose="02020603050405020304" pitchFamily="18" charset="0"/>
                      </a:endParaRP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Low degree of interaction between tasks.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High degree of interaction between tasks.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52321497"/>
                  </a:ext>
                </a:extLst>
              </a:tr>
              <a:tr h="0">
                <a:tc>
                  <a:txBody>
                    <a:bodyPr/>
                    <a:lstStyle/>
                    <a:p>
                      <a:pPr algn="l" fontAlgn="base"/>
                      <a:endParaRPr lang="en-IN" sz="1600" b="1" dirty="0">
                        <a:effectLst/>
                        <a:latin typeface="Times New Roman" panose="02020603050405020304" pitchFamily="18" charset="0"/>
                        <a:cs typeface="Times New Roman" panose="02020603050405020304" pitchFamily="18" charset="0"/>
                      </a:endParaRP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Direct connection between processor and I/O devices.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IOPIN helps connection between processor and I/O devices.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59629122"/>
                  </a:ext>
                </a:extLst>
              </a:tr>
              <a:tr h="0">
                <a:tc>
                  <a:txBody>
                    <a:bodyPr/>
                    <a:lstStyle/>
                    <a:p>
                      <a:pPr algn="l" fontAlgn="base"/>
                      <a:r>
                        <a:rPr lang="en-US" sz="1600" b="1" dirty="0">
                          <a:effectLst/>
                          <a:latin typeface="Times New Roman" panose="02020603050405020304" pitchFamily="18" charset="0"/>
                          <a:cs typeface="Times New Roman" panose="02020603050405020304" pitchFamily="18" charset="0"/>
                        </a:rPr>
                        <a:t>Application </a:t>
                      </a:r>
                      <a:endParaRPr lang="en-IN" sz="1600" b="1" dirty="0">
                        <a:effectLst/>
                        <a:latin typeface="Times New Roman" panose="02020603050405020304" pitchFamily="18" charset="0"/>
                        <a:cs typeface="Times New Roman" panose="02020603050405020304" pitchFamily="18" charset="0"/>
                      </a:endParaRP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a:effectLst/>
                          <a:latin typeface="Times New Roman" panose="02020603050405020304" pitchFamily="18" charset="0"/>
                          <a:cs typeface="Times New Roman" panose="02020603050405020304" pitchFamily="18" charset="0"/>
                        </a:rPr>
                        <a:t>Applications of loosely coupled multiprocessor are in distributed computing systems.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Applications of tightly coupled multiprocessor are in parallel processing systems.</a:t>
                      </a:r>
                    </a:p>
                  </a:txBody>
                  <a:tcPr marL="41481" marR="41481" marT="58073" marB="580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5329242"/>
                  </a:ext>
                </a:extLst>
              </a:tr>
            </a:tbl>
          </a:graphicData>
        </a:graphic>
      </p:graphicFrame>
    </p:spTree>
    <p:extLst>
      <p:ext uri="{BB962C8B-B14F-4D97-AF65-F5344CB8AC3E}">
        <p14:creationId xmlns:p14="http://schemas.microsoft.com/office/powerpoint/2010/main" val="3675599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E49-7187-470F-AAB3-7BAA21B76B83}"/>
              </a:ext>
            </a:extLst>
          </p:cNvPr>
          <p:cNvSpPr>
            <a:spLocks noGrp="1"/>
          </p:cNvSpPr>
          <p:nvPr>
            <p:ph type="title"/>
          </p:nvPr>
        </p:nvSpPr>
        <p:spPr/>
        <p:txBody>
          <a:bodyPr/>
          <a:lstStyle/>
          <a:p>
            <a:r>
              <a:rPr lang="en-US" dirty="0"/>
              <a:t>Bus-based multiprocessor</a:t>
            </a:r>
            <a:endParaRPr lang="en-IN" dirty="0"/>
          </a:p>
        </p:txBody>
      </p:sp>
      <p:pic>
        <p:nvPicPr>
          <p:cNvPr id="5" name="Content Placeholder 4">
            <a:extLst>
              <a:ext uri="{FF2B5EF4-FFF2-40B4-BE49-F238E27FC236}">
                <a16:creationId xmlns:a16="http://schemas.microsoft.com/office/drawing/2014/main" id="{49814933-62FB-4B5D-90F0-BB156B0E5204}"/>
              </a:ext>
            </a:extLst>
          </p:cNvPr>
          <p:cNvPicPr>
            <a:picLocks noGrp="1" noChangeAspect="1"/>
          </p:cNvPicPr>
          <p:nvPr>
            <p:ph idx="1"/>
          </p:nvPr>
        </p:nvPicPr>
        <p:blipFill>
          <a:blip r:embed="rId2"/>
          <a:stretch>
            <a:fillRect/>
          </a:stretch>
        </p:blipFill>
        <p:spPr>
          <a:xfrm>
            <a:off x="838200" y="2485653"/>
            <a:ext cx="10515600" cy="3031282"/>
          </a:xfrm>
        </p:spPr>
      </p:pic>
      <p:sp>
        <p:nvSpPr>
          <p:cNvPr id="6" name="Rectangle 5">
            <a:extLst>
              <a:ext uri="{FF2B5EF4-FFF2-40B4-BE49-F238E27FC236}">
                <a16:creationId xmlns:a16="http://schemas.microsoft.com/office/drawing/2014/main" id="{15B7A6A8-8C5E-49CF-B48F-45C28D629637}"/>
              </a:ext>
            </a:extLst>
          </p:cNvPr>
          <p:cNvSpPr/>
          <p:nvPr/>
        </p:nvSpPr>
        <p:spPr>
          <a:xfrm>
            <a:off x="1373941" y="3297382"/>
            <a:ext cx="1424677" cy="49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3DDBEAD-B886-4D57-82EB-F8F2BAAB504F}"/>
              </a:ext>
            </a:extLst>
          </p:cNvPr>
          <p:cNvSpPr/>
          <p:nvPr/>
        </p:nvSpPr>
        <p:spPr>
          <a:xfrm>
            <a:off x="4029395" y="3297381"/>
            <a:ext cx="1424677" cy="49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D29FE55-F7D9-4561-AD8A-7764C3E84E51}"/>
              </a:ext>
            </a:extLst>
          </p:cNvPr>
          <p:cNvSpPr/>
          <p:nvPr/>
        </p:nvSpPr>
        <p:spPr>
          <a:xfrm>
            <a:off x="6721793" y="3288144"/>
            <a:ext cx="1424677" cy="496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8A49AEF-8BE0-43BC-B0FB-9F82F23C3D93}"/>
              </a:ext>
            </a:extLst>
          </p:cNvPr>
          <p:cNvSpPr txBox="1"/>
          <p:nvPr/>
        </p:nvSpPr>
        <p:spPr>
          <a:xfrm>
            <a:off x="609597" y="1802384"/>
            <a:ext cx="326044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a:t>
            </a:r>
            <a:r>
              <a:rPr lang="en-US" dirty="0">
                <a:latin typeface="Times New Roman" panose="02020603050405020304" pitchFamily="18" charset="0"/>
                <a:cs typeface="Times New Roman" panose="02020603050405020304" pitchFamily="18" charset="0"/>
              </a:rPr>
              <a:t>Overburden on Bus</a:t>
            </a:r>
          </a:p>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837B530-913F-458A-9A0E-87E4EAD70175}"/>
              </a:ext>
            </a:extLst>
          </p:cNvPr>
          <p:cNvSpPr txBox="1"/>
          <p:nvPr/>
        </p:nvSpPr>
        <p:spPr>
          <a:xfrm>
            <a:off x="6520872" y="1690688"/>
            <a:ext cx="3602185" cy="923330"/>
          </a:xfrm>
          <a:prstGeom prst="rect">
            <a:avLst/>
          </a:prstGeom>
          <a:noFill/>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Issue with Cache </a:t>
            </a:r>
          </a:p>
          <a:p>
            <a:r>
              <a:rPr lang="en-IN" dirty="0">
                <a:latin typeface="Times New Roman" panose="02020603050405020304" pitchFamily="18" charset="0"/>
                <a:cs typeface="Times New Roman" panose="02020603050405020304" pitchFamily="18" charset="0"/>
              </a:rPr>
              <a:t>write-through cache</a:t>
            </a:r>
          </a:p>
          <a:p>
            <a:r>
              <a:rPr lang="en-IN" dirty="0">
                <a:latin typeface="Times New Roman" panose="02020603050405020304" pitchFamily="18" charset="0"/>
                <a:cs typeface="Times New Roman" panose="02020603050405020304" pitchFamily="18" charset="0"/>
              </a:rPr>
              <a:t>Snoopy Cache </a:t>
            </a:r>
          </a:p>
        </p:txBody>
      </p:sp>
    </p:spTree>
    <p:extLst>
      <p:ext uri="{BB962C8B-B14F-4D97-AF65-F5344CB8AC3E}">
        <p14:creationId xmlns:p14="http://schemas.microsoft.com/office/powerpoint/2010/main" val="24329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93C7-4937-48DA-B89C-6AA8869BA26C}"/>
              </a:ext>
            </a:extLst>
          </p:cNvPr>
          <p:cNvSpPr>
            <a:spLocks noGrp="1"/>
          </p:cNvSpPr>
          <p:nvPr>
            <p:ph type="title"/>
          </p:nvPr>
        </p:nvSpPr>
        <p:spPr/>
        <p:txBody>
          <a:bodyPr/>
          <a:lstStyle/>
          <a:p>
            <a:r>
              <a:rPr lang="en-US" dirty="0"/>
              <a:t>Switched multiprocessor</a:t>
            </a:r>
            <a:endParaRPr lang="en-IN" dirty="0"/>
          </a:p>
        </p:txBody>
      </p:sp>
      <p:pic>
        <p:nvPicPr>
          <p:cNvPr id="5" name="Content Placeholder 4">
            <a:extLst>
              <a:ext uri="{FF2B5EF4-FFF2-40B4-BE49-F238E27FC236}">
                <a16:creationId xmlns:a16="http://schemas.microsoft.com/office/drawing/2014/main" id="{74F22A17-022D-489E-91B5-80616A5DD3CE}"/>
              </a:ext>
            </a:extLst>
          </p:cNvPr>
          <p:cNvPicPr>
            <a:picLocks noGrp="1" noChangeAspect="1"/>
          </p:cNvPicPr>
          <p:nvPr>
            <p:ph idx="1"/>
          </p:nvPr>
        </p:nvPicPr>
        <p:blipFill>
          <a:blip r:embed="rId2"/>
          <a:stretch>
            <a:fillRect/>
          </a:stretch>
        </p:blipFill>
        <p:spPr>
          <a:xfrm>
            <a:off x="1339273" y="1825624"/>
            <a:ext cx="8700961" cy="4799515"/>
          </a:xfrm>
        </p:spPr>
      </p:pic>
      <p:sp>
        <p:nvSpPr>
          <p:cNvPr id="6" name="Rectangle 5">
            <a:extLst>
              <a:ext uri="{FF2B5EF4-FFF2-40B4-BE49-F238E27FC236}">
                <a16:creationId xmlns:a16="http://schemas.microsoft.com/office/drawing/2014/main" id="{CFDD5A64-788B-4C54-94C9-094D736D401B}"/>
              </a:ext>
            </a:extLst>
          </p:cNvPr>
          <p:cNvSpPr/>
          <p:nvPr/>
        </p:nvSpPr>
        <p:spPr>
          <a:xfrm>
            <a:off x="5788923" y="2189018"/>
            <a:ext cx="4444968" cy="391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7D89D9C-1BB1-470A-AD66-4102432F1541}"/>
              </a:ext>
            </a:extLst>
          </p:cNvPr>
          <p:cNvSpPr txBox="1"/>
          <p:nvPr/>
        </p:nvSpPr>
        <p:spPr>
          <a:xfrm>
            <a:off x="5262450" y="1506022"/>
            <a:ext cx="362293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if n increases?</a:t>
            </a:r>
          </a:p>
        </p:txBody>
      </p:sp>
      <p:sp>
        <p:nvSpPr>
          <p:cNvPr id="7" name="TextBox 6">
            <a:extLst>
              <a:ext uri="{FF2B5EF4-FFF2-40B4-BE49-F238E27FC236}">
                <a16:creationId xmlns:a16="http://schemas.microsoft.com/office/drawing/2014/main" id="{A76893DF-E5FC-4F37-9BF5-423B5AEF51F6}"/>
              </a:ext>
            </a:extLst>
          </p:cNvPr>
          <p:cNvSpPr txBox="1"/>
          <p:nvPr/>
        </p:nvSpPr>
        <p:spPr>
          <a:xfrm>
            <a:off x="7832437" y="379694"/>
            <a:ext cx="4359563"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Hierarchical systems, </a:t>
            </a:r>
          </a:p>
          <a:p>
            <a:r>
              <a:rPr lang="en-IN" dirty="0">
                <a:latin typeface="Times New Roman" panose="02020603050405020304" pitchFamily="18" charset="0"/>
                <a:cs typeface="Times New Roman" panose="02020603050405020304" pitchFamily="18" charset="0"/>
              </a:rPr>
              <a:t>NUMA (</a:t>
            </a:r>
            <a:r>
              <a:rPr lang="en-IN" dirty="0" err="1">
                <a:latin typeface="Times New Roman" panose="02020603050405020304" pitchFamily="18" charset="0"/>
                <a:cs typeface="Times New Roman" panose="02020603050405020304" pitchFamily="18" charset="0"/>
              </a:rPr>
              <a:t>NonUniform</a:t>
            </a:r>
            <a:r>
              <a:rPr lang="en-IN" dirty="0">
                <a:latin typeface="Times New Roman" panose="02020603050405020304" pitchFamily="18" charset="0"/>
                <a:cs typeface="Times New Roman" panose="02020603050405020304" pitchFamily="18" charset="0"/>
              </a:rPr>
              <a:t> Memory Access)</a:t>
            </a:r>
          </a:p>
        </p:txBody>
      </p:sp>
    </p:spTree>
    <p:extLst>
      <p:ext uri="{BB962C8B-B14F-4D97-AF65-F5344CB8AC3E}">
        <p14:creationId xmlns:p14="http://schemas.microsoft.com/office/powerpoint/2010/main" val="78789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CE0A-CC5E-4F16-81BF-DC95DAE4C19F}"/>
              </a:ext>
            </a:extLst>
          </p:cNvPr>
          <p:cNvSpPr>
            <a:spLocks noGrp="1"/>
          </p:cNvSpPr>
          <p:nvPr>
            <p:ph type="title"/>
          </p:nvPr>
        </p:nvSpPr>
        <p:spPr/>
        <p:txBody>
          <a:bodyPr/>
          <a:lstStyle/>
          <a:p>
            <a:r>
              <a:rPr lang="en-US" dirty="0"/>
              <a:t>Bus-based </a:t>
            </a:r>
            <a:r>
              <a:rPr lang="en-US" dirty="0" err="1"/>
              <a:t>Multicomputers</a:t>
            </a:r>
            <a:endParaRPr lang="en-IN" dirty="0"/>
          </a:p>
        </p:txBody>
      </p:sp>
      <p:pic>
        <p:nvPicPr>
          <p:cNvPr id="5" name="Content Placeholder 4">
            <a:extLst>
              <a:ext uri="{FF2B5EF4-FFF2-40B4-BE49-F238E27FC236}">
                <a16:creationId xmlns:a16="http://schemas.microsoft.com/office/drawing/2014/main" id="{E8E91A07-84FE-440C-A7BC-98C0A8E3B572}"/>
              </a:ext>
            </a:extLst>
          </p:cNvPr>
          <p:cNvPicPr>
            <a:picLocks noGrp="1" noChangeAspect="1"/>
          </p:cNvPicPr>
          <p:nvPr>
            <p:ph idx="1"/>
          </p:nvPr>
        </p:nvPicPr>
        <p:blipFill>
          <a:blip r:embed="rId2"/>
          <a:stretch>
            <a:fillRect/>
          </a:stretch>
        </p:blipFill>
        <p:spPr>
          <a:xfrm>
            <a:off x="1676400" y="2334419"/>
            <a:ext cx="8839200" cy="3333750"/>
          </a:xfrm>
        </p:spPr>
      </p:pic>
    </p:spTree>
    <p:extLst>
      <p:ext uri="{BB962C8B-B14F-4D97-AF65-F5344CB8AC3E}">
        <p14:creationId xmlns:p14="http://schemas.microsoft.com/office/powerpoint/2010/main" val="412585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CE0A-CC5E-4F16-81BF-DC95DAE4C19F}"/>
              </a:ext>
            </a:extLst>
          </p:cNvPr>
          <p:cNvSpPr>
            <a:spLocks noGrp="1"/>
          </p:cNvSpPr>
          <p:nvPr>
            <p:ph type="title"/>
          </p:nvPr>
        </p:nvSpPr>
        <p:spPr/>
        <p:txBody>
          <a:bodyPr/>
          <a:lstStyle/>
          <a:p>
            <a:r>
              <a:rPr lang="en-US" dirty="0"/>
              <a:t>Switched Multicomputer</a:t>
            </a:r>
            <a:endParaRPr lang="en-IN" dirty="0"/>
          </a:p>
        </p:txBody>
      </p:sp>
      <p:pic>
        <p:nvPicPr>
          <p:cNvPr id="5" name="Content Placeholder 4">
            <a:extLst>
              <a:ext uri="{FF2B5EF4-FFF2-40B4-BE49-F238E27FC236}">
                <a16:creationId xmlns:a16="http://schemas.microsoft.com/office/drawing/2014/main" id="{D1DDFC23-A55B-4970-A56E-EA607391C1E0}"/>
              </a:ext>
            </a:extLst>
          </p:cNvPr>
          <p:cNvPicPr>
            <a:picLocks noGrp="1" noChangeAspect="1"/>
          </p:cNvPicPr>
          <p:nvPr>
            <p:ph idx="1"/>
          </p:nvPr>
        </p:nvPicPr>
        <p:blipFill>
          <a:blip r:embed="rId2"/>
          <a:stretch>
            <a:fillRect/>
          </a:stretch>
        </p:blipFill>
        <p:spPr>
          <a:xfrm>
            <a:off x="1085850" y="1858169"/>
            <a:ext cx="10020300" cy="4286250"/>
          </a:xfrm>
        </p:spPr>
      </p:pic>
    </p:spTree>
    <p:extLst>
      <p:ext uri="{BB962C8B-B14F-4D97-AF65-F5344CB8AC3E}">
        <p14:creationId xmlns:p14="http://schemas.microsoft.com/office/powerpoint/2010/main" val="319384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909D-F38E-40AD-A68E-623E7D5F82C4}"/>
              </a:ext>
            </a:extLst>
          </p:cNvPr>
          <p:cNvSpPr>
            <a:spLocks noGrp="1"/>
          </p:cNvSpPr>
          <p:nvPr>
            <p:ph type="title"/>
          </p:nvPr>
        </p:nvSpPr>
        <p:spPr/>
        <p:txBody>
          <a:bodyPr/>
          <a:lstStyle/>
          <a:p>
            <a:r>
              <a:rPr lang="en-US" dirty="0"/>
              <a:t>Software concepts</a:t>
            </a:r>
            <a:endParaRPr lang="en-IN" dirty="0"/>
          </a:p>
        </p:txBody>
      </p:sp>
      <p:sp>
        <p:nvSpPr>
          <p:cNvPr id="3" name="Content Placeholder 2">
            <a:extLst>
              <a:ext uri="{FF2B5EF4-FFF2-40B4-BE49-F238E27FC236}">
                <a16:creationId xmlns:a16="http://schemas.microsoft.com/office/drawing/2014/main" id="{63222830-E723-49FF-A33D-E64B94AB4AB1}"/>
              </a:ext>
            </a:extLst>
          </p:cNvPr>
          <p:cNvSpPr>
            <a:spLocks noGrp="1"/>
          </p:cNvSpPr>
          <p:nvPr>
            <p:ph idx="1"/>
          </p:nvPr>
        </p:nvSpPr>
        <p:spPr/>
        <p:txBody>
          <a:bodyPr/>
          <a:lstStyle/>
          <a:p>
            <a:r>
              <a:rPr lang="en-US" dirty="0"/>
              <a:t>Sharing of a printer on networking</a:t>
            </a:r>
          </a:p>
          <a:p>
            <a:pPr lvl="1"/>
            <a:r>
              <a:rPr lang="en-US" dirty="0"/>
              <a:t>Loosely coupled </a:t>
            </a:r>
          </a:p>
          <a:p>
            <a:endParaRPr lang="en-US" dirty="0"/>
          </a:p>
          <a:p>
            <a:r>
              <a:rPr lang="en-US" dirty="0"/>
              <a:t>Running a chess </a:t>
            </a:r>
            <a:r>
              <a:rPr lang="en-US" dirty="0" err="1"/>
              <a:t>programme</a:t>
            </a:r>
            <a:r>
              <a:rPr lang="en-US" dirty="0"/>
              <a:t> in parallel </a:t>
            </a:r>
          </a:p>
          <a:p>
            <a:pPr lvl="1"/>
            <a:r>
              <a:rPr lang="en-US" dirty="0"/>
              <a:t>Tightly coupled </a:t>
            </a:r>
          </a:p>
          <a:p>
            <a:pPr lvl="1"/>
            <a:endParaRPr lang="en-US" dirty="0"/>
          </a:p>
          <a:p>
            <a:pPr lvl="1"/>
            <a:endParaRPr lang="en-US" dirty="0"/>
          </a:p>
          <a:p>
            <a:pPr lvl="1"/>
            <a:endParaRPr lang="en-US" dirty="0"/>
          </a:p>
          <a:p>
            <a:r>
              <a:rPr lang="en-US" dirty="0"/>
              <a:t>In total 8 combinations of hardware (4) and software (2)</a:t>
            </a:r>
          </a:p>
          <a:p>
            <a:pPr lvl="1"/>
            <a:endParaRPr lang="en-IN" dirty="0"/>
          </a:p>
        </p:txBody>
      </p:sp>
    </p:spTree>
    <p:extLst>
      <p:ext uri="{BB962C8B-B14F-4D97-AF65-F5344CB8AC3E}">
        <p14:creationId xmlns:p14="http://schemas.microsoft.com/office/powerpoint/2010/main" val="1375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F4DB-5EEA-4368-B950-9ACC8774CE19}"/>
              </a:ext>
            </a:extLst>
          </p:cNvPr>
          <p:cNvSpPr>
            <a:spLocks noGrp="1"/>
          </p:cNvSpPr>
          <p:nvPr>
            <p:ph type="title"/>
          </p:nvPr>
        </p:nvSpPr>
        <p:spPr/>
        <p:txBody>
          <a:bodyPr/>
          <a:lstStyle/>
          <a:p>
            <a:r>
              <a:rPr lang="en-US" dirty="0"/>
              <a:t>Definition </a:t>
            </a:r>
            <a:endParaRPr lang="en-IN" dirty="0"/>
          </a:p>
        </p:txBody>
      </p:sp>
      <p:sp>
        <p:nvSpPr>
          <p:cNvPr id="7" name="Content Placeholder 6">
            <a:extLst>
              <a:ext uri="{FF2B5EF4-FFF2-40B4-BE49-F238E27FC236}">
                <a16:creationId xmlns:a16="http://schemas.microsoft.com/office/drawing/2014/main" id="{301EE7E9-72E6-4B25-9E4B-C2C88A2D7786}"/>
              </a:ext>
            </a:extLst>
          </p:cNvPr>
          <p:cNvSpPr>
            <a:spLocks noGrp="1"/>
          </p:cNvSpPr>
          <p:nvPr>
            <p:ph idx="1"/>
          </p:nvPr>
        </p:nvSpPr>
        <p:spPr/>
        <p:txBody>
          <a:bodyPr/>
          <a:lstStyle/>
          <a:p>
            <a:endParaRPr lang="en-US" dirty="0"/>
          </a:p>
          <a:p>
            <a:endParaRPr lang="en-IN" dirty="0"/>
          </a:p>
          <a:p>
            <a:endParaRPr lang="en-IN" dirty="0"/>
          </a:p>
          <a:p>
            <a:r>
              <a:rPr lang="en-IN" dirty="0"/>
              <a:t>Two aspects:</a:t>
            </a:r>
          </a:p>
          <a:p>
            <a:pPr lvl="1"/>
            <a:r>
              <a:rPr lang="en-IN" dirty="0"/>
              <a:t>Hardware</a:t>
            </a:r>
          </a:p>
          <a:p>
            <a:pPr lvl="1"/>
            <a:r>
              <a:rPr lang="en-IN" dirty="0"/>
              <a:t>Software </a:t>
            </a:r>
          </a:p>
        </p:txBody>
      </p:sp>
      <p:pic>
        <p:nvPicPr>
          <p:cNvPr id="8" name="Content Placeholder 4">
            <a:extLst>
              <a:ext uri="{FF2B5EF4-FFF2-40B4-BE49-F238E27FC236}">
                <a16:creationId xmlns:a16="http://schemas.microsoft.com/office/drawing/2014/main" id="{B41A4C57-DE7C-48CF-B167-C53C3C07B2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434194" y="2069760"/>
            <a:ext cx="8915400" cy="809625"/>
          </a:xfrm>
          <a:prstGeom prst="rect">
            <a:avLst/>
          </a:prstGeom>
        </p:spPr>
      </p:pic>
    </p:spTree>
    <p:extLst>
      <p:ext uri="{BB962C8B-B14F-4D97-AF65-F5344CB8AC3E}">
        <p14:creationId xmlns:p14="http://schemas.microsoft.com/office/powerpoint/2010/main" val="2946312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B1C7-E1FE-4086-AF85-E52F1D76FCD1}"/>
              </a:ext>
            </a:extLst>
          </p:cNvPr>
          <p:cNvSpPr>
            <a:spLocks noGrp="1"/>
          </p:cNvSpPr>
          <p:nvPr>
            <p:ph type="title"/>
          </p:nvPr>
        </p:nvSpPr>
        <p:spPr/>
        <p:txBody>
          <a:bodyPr/>
          <a:lstStyle/>
          <a:p>
            <a:r>
              <a:rPr lang="en-US" dirty="0"/>
              <a:t>Network Operating systems</a:t>
            </a:r>
            <a:endParaRPr lang="en-IN" dirty="0"/>
          </a:p>
        </p:txBody>
      </p:sp>
      <p:sp>
        <p:nvSpPr>
          <p:cNvPr id="3" name="Content Placeholder 2">
            <a:extLst>
              <a:ext uri="{FF2B5EF4-FFF2-40B4-BE49-F238E27FC236}">
                <a16:creationId xmlns:a16="http://schemas.microsoft.com/office/drawing/2014/main" id="{1D17D456-DF9C-41A8-9690-BDD8692489BA}"/>
              </a:ext>
            </a:extLst>
          </p:cNvPr>
          <p:cNvSpPr>
            <a:spLocks noGrp="1"/>
          </p:cNvSpPr>
          <p:nvPr>
            <p:ph idx="1"/>
          </p:nvPr>
        </p:nvSpPr>
        <p:spPr/>
        <p:txBody>
          <a:bodyPr/>
          <a:lstStyle/>
          <a:p>
            <a:r>
              <a:rPr lang="en-US" dirty="0"/>
              <a:t>Workstations connected with LAN</a:t>
            </a:r>
          </a:p>
          <a:p>
            <a:endParaRPr lang="en-US" dirty="0"/>
          </a:p>
          <a:p>
            <a:endParaRPr lang="en-US" dirty="0"/>
          </a:p>
          <a:p>
            <a:r>
              <a:rPr lang="en-US" dirty="0"/>
              <a:t>To copy data from one machine to another</a:t>
            </a:r>
          </a:p>
          <a:p>
            <a:endParaRPr lang="en-IN" dirty="0"/>
          </a:p>
        </p:txBody>
      </p:sp>
      <p:pic>
        <p:nvPicPr>
          <p:cNvPr id="5" name="Picture 4">
            <a:extLst>
              <a:ext uri="{FF2B5EF4-FFF2-40B4-BE49-F238E27FC236}">
                <a16:creationId xmlns:a16="http://schemas.microsoft.com/office/drawing/2014/main" id="{64D38063-1702-43AB-80F0-1AA925818D3C}"/>
              </a:ext>
            </a:extLst>
          </p:cNvPr>
          <p:cNvPicPr>
            <a:picLocks noChangeAspect="1"/>
          </p:cNvPicPr>
          <p:nvPr/>
        </p:nvPicPr>
        <p:blipFill>
          <a:blip r:embed="rId2"/>
          <a:stretch>
            <a:fillRect/>
          </a:stretch>
        </p:blipFill>
        <p:spPr>
          <a:xfrm>
            <a:off x="4900612" y="2429019"/>
            <a:ext cx="2390775" cy="466725"/>
          </a:xfrm>
          <a:prstGeom prst="rect">
            <a:avLst/>
          </a:prstGeom>
        </p:spPr>
      </p:pic>
      <p:pic>
        <p:nvPicPr>
          <p:cNvPr id="7" name="Picture 6">
            <a:extLst>
              <a:ext uri="{FF2B5EF4-FFF2-40B4-BE49-F238E27FC236}">
                <a16:creationId xmlns:a16="http://schemas.microsoft.com/office/drawing/2014/main" id="{06BC2040-0B7A-4C85-8099-947702920270}"/>
              </a:ext>
            </a:extLst>
          </p:cNvPr>
          <p:cNvPicPr>
            <a:picLocks noChangeAspect="1"/>
          </p:cNvPicPr>
          <p:nvPr/>
        </p:nvPicPr>
        <p:blipFill>
          <a:blip r:embed="rId3"/>
          <a:stretch>
            <a:fillRect/>
          </a:stretch>
        </p:blipFill>
        <p:spPr>
          <a:xfrm>
            <a:off x="3328986" y="4339792"/>
            <a:ext cx="5534025" cy="323850"/>
          </a:xfrm>
          <a:prstGeom prst="rect">
            <a:avLst/>
          </a:prstGeom>
        </p:spPr>
      </p:pic>
    </p:spTree>
    <p:extLst>
      <p:ext uri="{BB962C8B-B14F-4D97-AF65-F5344CB8AC3E}">
        <p14:creationId xmlns:p14="http://schemas.microsoft.com/office/powerpoint/2010/main" val="129101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67CD-A298-4DB7-8794-A9A3F41238AE}"/>
              </a:ext>
            </a:extLst>
          </p:cNvPr>
          <p:cNvSpPr>
            <a:spLocks noGrp="1"/>
          </p:cNvSpPr>
          <p:nvPr>
            <p:ph type="title"/>
          </p:nvPr>
        </p:nvSpPr>
        <p:spPr/>
        <p:txBody>
          <a:bodyPr/>
          <a:lstStyle/>
          <a:p>
            <a:r>
              <a:rPr lang="en-US" dirty="0"/>
              <a:t>Network Operating System</a:t>
            </a:r>
            <a:endParaRPr lang="en-IN" dirty="0"/>
          </a:p>
        </p:txBody>
      </p:sp>
      <p:pic>
        <p:nvPicPr>
          <p:cNvPr id="5" name="Content Placeholder 4">
            <a:extLst>
              <a:ext uri="{FF2B5EF4-FFF2-40B4-BE49-F238E27FC236}">
                <a16:creationId xmlns:a16="http://schemas.microsoft.com/office/drawing/2014/main" id="{A6015AB3-BDF6-4498-8FBD-E381AB364AA1}"/>
              </a:ext>
            </a:extLst>
          </p:cNvPr>
          <p:cNvPicPr>
            <a:picLocks noGrp="1" noChangeAspect="1"/>
          </p:cNvPicPr>
          <p:nvPr>
            <p:ph idx="1"/>
          </p:nvPr>
        </p:nvPicPr>
        <p:blipFill>
          <a:blip r:embed="rId2"/>
          <a:stretch>
            <a:fillRect/>
          </a:stretch>
        </p:blipFill>
        <p:spPr>
          <a:xfrm>
            <a:off x="1468353" y="2222789"/>
            <a:ext cx="9384602" cy="4351338"/>
          </a:xfrm>
        </p:spPr>
      </p:pic>
      <p:sp>
        <p:nvSpPr>
          <p:cNvPr id="7" name="TextBox 6">
            <a:extLst>
              <a:ext uri="{FF2B5EF4-FFF2-40B4-BE49-F238E27FC236}">
                <a16:creationId xmlns:a16="http://schemas.microsoft.com/office/drawing/2014/main" id="{FE72D1E5-0F46-492A-AB2C-A7B8E4113165}"/>
              </a:ext>
            </a:extLst>
          </p:cNvPr>
          <p:cNvSpPr txBox="1"/>
          <p:nvPr/>
        </p:nvSpPr>
        <p:spPr>
          <a:xfrm>
            <a:off x="3943927" y="1690688"/>
            <a:ext cx="4304145"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shared, global file system accessibility</a:t>
            </a:r>
          </a:p>
        </p:txBody>
      </p:sp>
    </p:spTree>
    <p:extLst>
      <p:ext uri="{BB962C8B-B14F-4D97-AF65-F5344CB8AC3E}">
        <p14:creationId xmlns:p14="http://schemas.microsoft.com/office/powerpoint/2010/main" val="423914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A6B3-A243-4F9D-B337-6F3E070639F1}"/>
              </a:ext>
            </a:extLst>
          </p:cNvPr>
          <p:cNvSpPr>
            <a:spLocks noGrp="1"/>
          </p:cNvSpPr>
          <p:nvPr>
            <p:ph type="title"/>
          </p:nvPr>
        </p:nvSpPr>
        <p:spPr/>
        <p:txBody>
          <a:bodyPr/>
          <a:lstStyle/>
          <a:p>
            <a:r>
              <a:rPr lang="en-US"/>
              <a:t>Network Operating </a:t>
            </a:r>
            <a:r>
              <a:rPr lang="en-US" dirty="0"/>
              <a:t>System</a:t>
            </a:r>
            <a:endParaRPr lang="en-IN" dirty="0"/>
          </a:p>
        </p:txBody>
      </p:sp>
      <p:pic>
        <p:nvPicPr>
          <p:cNvPr id="5" name="Content Placeholder 4">
            <a:extLst>
              <a:ext uri="{FF2B5EF4-FFF2-40B4-BE49-F238E27FC236}">
                <a16:creationId xmlns:a16="http://schemas.microsoft.com/office/drawing/2014/main" id="{B181D196-64C2-4234-A9C0-679658298F1C}"/>
              </a:ext>
            </a:extLst>
          </p:cNvPr>
          <p:cNvPicPr>
            <a:picLocks noGrp="1" noChangeAspect="1"/>
          </p:cNvPicPr>
          <p:nvPr>
            <p:ph idx="1"/>
          </p:nvPr>
        </p:nvPicPr>
        <p:blipFill>
          <a:blip r:embed="rId2"/>
          <a:stretch>
            <a:fillRect/>
          </a:stretch>
        </p:blipFill>
        <p:spPr>
          <a:xfrm>
            <a:off x="3417235" y="1584488"/>
            <a:ext cx="5939201" cy="4908387"/>
          </a:xfrm>
        </p:spPr>
      </p:pic>
      <p:sp>
        <p:nvSpPr>
          <p:cNvPr id="9" name="TextBox 8">
            <a:extLst>
              <a:ext uri="{FF2B5EF4-FFF2-40B4-BE49-F238E27FC236}">
                <a16:creationId xmlns:a16="http://schemas.microsoft.com/office/drawing/2014/main" id="{C9F0B2EE-FEB3-466B-84CE-CA092D817B47}"/>
              </a:ext>
            </a:extLst>
          </p:cNvPr>
          <p:cNvSpPr txBox="1"/>
          <p:nvPr/>
        </p:nvSpPr>
        <p:spPr>
          <a:xfrm>
            <a:off x="544945" y="2119807"/>
            <a:ext cx="226290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Mounting of files</a:t>
            </a:r>
          </a:p>
        </p:txBody>
      </p:sp>
    </p:spTree>
    <p:extLst>
      <p:ext uri="{BB962C8B-B14F-4D97-AF65-F5344CB8AC3E}">
        <p14:creationId xmlns:p14="http://schemas.microsoft.com/office/powerpoint/2010/main" val="315738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7C5C-E3E0-4E2B-A59C-404AEA56714E}"/>
              </a:ext>
            </a:extLst>
          </p:cNvPr>
          <p:cNvSpPr>
            <a:spLocks noGrp="1"/>
          </p:cNvSpPr>
          <p:nvPr>
            <p:ph type="title"/>
          </p:nvPr>
        </p:nvSpPr>
        <p:spPr/>
        <p:txBody>
          <a:bodyPr/>
          <a:lstStyle/>
          <a:p>
            <a:r>
              <a:rPr lang="en-US" dirty="0"/>
              <a:t>Network Operating System</a:t>
            </a:r>
            <a:endParaRPr lang="en-IN" dirty="0"/>
          </a:p>
        </p:txBody>
      </p:sp>
      <p:sp>
        <p:nvSpPr>
          <p:cNvPr id="3" name="Content Placeholder 2">
            <a:extLst>
              <a:ext uri="{FF2B5EF4-FFF2-40B4-BE49-F238E27FC236}">
                <a16:creationId xmlns:a16="http://schemas.microsoft.com/office/drawing/2014/main" id="{0BD41E40-1136-439B-8B72-CFD8CA24C2D3}"/>
              </a:ext>
            </a:extLst>
          </p:cNvPr>
          <p:cNvSpPr>
            <a:spLocks noGrp="1"/>
          </p:cNvSpPr>
          <p:nvPr>
            <p:ph idx="1"/>
          </p:nvPr>
        </p:nvSpPr>
        <p:spPr/>
        <p:txBody>
          <a:bodyPr/>
          <a:lstStyle/>
          <a:p>
            <a:r>
              <a:rPr lang="en-US" dirty="0"/>
              <a:t>Should all machines run the same OS?</a:t>
            </a:r>
          </a:p>
          <a:p>
            <a:pPr lvl="1"/>
            <a:r>
              <a:rPr lang="en-US" dirty="0"/>
              <a:t>Not required!</a:t>
            </a:r>
          </a:p>
          <a:p>
            <a:endParaRPr lang="en-US" dirty="0"/>
          </a:p>
          <a:p>
            <a:r>
              <a:rPr lang="en-US" dirty="0"/>
              <a:t>If running on different, they must agree on the format and meaning of all messages that they may potentially exchange.</a:t>
            </a:r>
          </a:p>
          <a:p>
            <a:endParaRPr lang="en-US" dirty="0"/>
          </a:p>
          <a:p>
            <a:r>
              <a:rPr lang="en-US" dirty="0"/>
              <a:t>High degree of autonomy and a few system-wide requirements</a:t>
            </a:r>
            <a:endParaRPr lang="en-IN" dirty="0"/>
          </a:p>
        </p:txBody>
      </p:sp>
    </p:spTree>
    <p:extLst>
      <p:ext uri="{BB962C8B-B14F-4D97-AF65-F5344CB8AC3E}">
        <p14:creationId xmlns:p14="http://schemas.microsoft.com/office/powerpoint/2010/main" val="2774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F28C-21E2-40C3-954E-309FB7C1B8E1}"/>
              </a:ext>
            </a:extLst>
          </p:cNvPr>
          <p:cNvSpPr>
            <a:spLocks noGrp="1"/>
          </p:cNvSpPr>
          <p:nvPr>
            <p:ph type="title"/>
          </p:nvPr>
        </p:nvSpPr>
        <p:spPr/>
        <p:txBody>
          <a:bodyPr/>
          <a:lstStyle/>
          <a:p>
            <a:r>
              <a:rPr lang="en-US" dirty="0"/>
              <a:t>Distributed Operating Systems</a:t>
            </a:r>
            <a:endParaRPr lang="en-IN" dirty="0"/>
          </a:p>
        </p:txBody>
      </p:sp>
      <p:sp>
        <p:nvSpPr>
          <p:cNvPr id="3" name="Content Placeholder 2">
            <a:extLst>
              <a:ext uri="{FF2B5EF4-FFF2-40B4-BE49-F238E27FC236}">
                <a16:creationId xmlns:a16="http://schemas.microsoft.com/office/drawing/2014/main" id="{19C235A6-056A-4A78-8E52-2AC888D2FD91}"/>
              </a:ext>
            </a:extLst>
          </p:cNvPr>
          <p:cNvSpPr>
            <a:spLocks noGrp="1"/>
          </p:cNvSpPr>
          <p:nvPr>
            <p:ph idx="1"/>
          </p:nvPr>
        </p:nvSpPr>
        <p:spPr/>
        <p:txBody>
          <a:bodyPr/>
          <a:lstStyle/>
          <a:p>
            <a:r>
              <a:rPr lang="en-US" dirty="0"/>
              <a:t>Illusion: single-system image </a:t>
            </a:r>
          </a:p>
          <a:p>
            <a:pPr lvl="1"/>
            <a:r>
              <a:rPr lang="en-US" dirty="0"/>
              <a:t>Entire network of computer is a single timesharing system, rather than a collection of distinct machines.</a:t>
            </a:r>
          </a:p>
          <a:p>
            <a:r>
              <a:rPr lang="en-US" dirty="0"/>
              <a:t>Single, global inter-process communication mechanism </a:t>
            </a:r>
          </a:p>
          <a:p>
            <a:r>
              <a:rPr lang="en-US" dirty="0"/>
              <a:t>Don’t have different mechanisms on different machines or different mechanisms on local communication and remote communication.</a:t>
            </a:r>
          </a:p>
          <a:p>
            <a:r>
              <a:rPr lang="en-US" dirty="0"/>
              <a:t>Global protection scheme </a:t>
            </a:r>
          </a:p>
          <a:p>
            <a:r>
              <a:rPr lang="en-US" dirty="0"/>
              <a:t>Same process management </a:t>
            </a:r>
          </a:p>
          <a:p>
            <a:r>
              <a:rPr lang="en-US" dirty="0"/>
              <a:t>Same file system</a:t>
            </a:r>
            <a:endParaRPr lang="en-IN" dirty="0"/>
          </a:p>
        </p:txBody>
      </p:sp>
    </p:spTree>
    <p:extLst>
      <p:ext uri="{BB962C8B-B14F-4D97-AF65-F5344CB8AC3E}">
        <p14:creationId xmlns:p14="http://schemas.microsoft.com/office/powerpoint/2010/main" val="220281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E8DCE8F-4A79-4C6D-8DEE-08596F28639D}"/>
              </a:ext>
            </a:extLst>
          </p:cNvPr>
          <p:cNvGraphicFramePr>
            <a:graphicFrameLocks noGrp="1"/>
          </p:cNvGraphicFramePr>
          <p:nvPr>
            <p:ph idx="1"/>
            <p:extLst>
              <p:ext uri="{D42A27DB-BD31-4B8C-83A1-F6EECF244321}">
                <p14:modId xmlns:p14="http://schemas.microsoft.com/office/powerpoint/2010/main" val="2842529935"/>
              </p:ext>
            </p:extLst>
          </p:nvPr>
        </p:nvGraphicFramePr>
        <p:xfrm>
          <a:off x="708891" y="2579255"/>
          <a:ext cx="10515600" cy="1896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B1E63C7D-A4F5-4E6A-AF72-5DF83050CEFA}"/>
              </a:ext>
            </a:extLst>
          </p:cNvPr>
          <p:cNvGraphicFramePr>
            <a:graphicFrameLocks/>
          </p:cNvGraphicFramePr>
          <p:nvPr>
            <p:extLst>
              <p:ext uri="{D42A27DB-BD31-4B8C-83A1-F6EECF244321}">
                <p14:modId xmlns:p14="http://schemas.microsoft.com/office/powerpoint/2010/main" val="3777486844"/>
              </p:ext>
            </p:extLst>
          </p:nvPr>
        </p:nvGraphicFramePr>
        <p:xfrm>
          <a:off x="708891" y="431800"/>
          <a:ext cx="10515600" cy="18966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Oval 5">
            <a:extLst>
              <a:ext uri="{FF2B5EF4-FFF2-40B4-BE49-F238E27FC236}">
                <a16:creationId xmlns:a16="http://schemas.microsoft.com/office/drawing/2014/main" id="{70C16E48-3D33-4869-A9F5-01EDBFBC8C4E}"/>
              </a:ext>
            </a:extLst>
          </p:cNvPr>
          <p:cNvSpPr/>
          <p:nvPr/>
        </p:nvSpPr>
        <p:spPr>
          <a:xfrm>
            <a:off x="8321964" y="470333"/>
            <a:ext cx="1930400" cy="18195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IN" dirty="0"/>
          </a:p>
        </p:txBody>
      </p:sp>
      <p:sp>
        <p:nvSpPr>
          <p:cNvPr id="7" name="Oval 6">
            <a:extLst>
              <a:ext uri="{FF2B5EF4-FFF2-40B4-BE49-F238E27FC236}">
                <a16:creationId xmlns:a16="http://schemas.microsoft.com/office/drawing/2014/main" id="{39E52421-86B7-4FDA-8BF5-E5DAA2273657}"/>
              </a:ext>
            </a:extLst>
          </p:cNvPr>
          <p:cNvSpPr/>
          <p:nvPr/>
        </p:nvSpPr>
        <p:spPr>
          <a:xfrm>
            <a:off x="8321964" y="2579255"/>
            <a:ext cx="1930400" cy="1896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IN" dirty="0"/>
          </a:p>
        </p:txBody>
      </p:sp>
      <p:graphicFrame>
        <p:nvGraphicFramePr>
          <p:cNvPr id="8" name="Content Placeholder 3">
            <a:extLst>
              <a:ext uri="{FF2B5EF4-FFF2-40B4-BE49-F238E27FC236}">
                <a16:creationId xmlns:a16="http://schemas.microsoft.com/office/drawing/2014/main" id="{3B701773-6C5F-4836-ADB7-8D901223F6E9}"/>
              </a:ext>
            </a:extLst>
          </p:cNvPr>
          <p:cNvGraphicFramePr>
            <a:graphicFrameLocks/>
          </p:cNvGraphicFramePr>
          <p:nvPr>
            <p:extLst>
              <p:ext uri="{D42A27DB-BD31-4B8C-83A1-F6EECF244321}">
                <p14:modId xmlns:p14="http://schemas.microsoft.com/office/powerpoint/2010/main" val="3059011984"/>
              </p:ext>
            </p:extLst>
          </p:nvPr>
        </p:nvGraphicFramePr>
        <p:xfrm>
          <a:off x="708891" y="4726710"/>
          <a:ext cx="10515600" cy="18966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Oval 8">
            <a:extLst>
              <a:ext uri="{FF2B5EF4-FFF2-40B4-BE49-F238E27FC236}">
                <a16:creationId xmlns:a16="http://schemas.microsoft.com/office/drawing/2014/main" id="{17A21DAB-14D3-4385-800D-89692680E5D0}"/>
              </a:ext>
            </a:extLst>
          </p:cNvPr>
          <p:cNvSpPr/>
          <p:nvPr/>
        </p:nvSpPr>
        <p:spPr>
          <a:xfrm>
            <a:off x="8321964" y="4726710"/>
            <a:ext cx="1930400" cy="1896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endParaRPr lang="en-IN" dirty="0"/>
          </a:p>
        </p:txBody>
      </p:sp>
    </p:spTree>
    <p:extLst>
      <p:ext uri="{BB962C8B-B14F-4D97-AF65-F5344CB8AC3E}">
        <p14:creationId xmlns:p14="http://schemas.microsoft.com/office/powerpoint/2010/main" val="334532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DAD2-D396-4501-88D8-3348CA54EFA1}"/>
              </a:ext>
            </a:extLst>
          </p:cNvPr>
          <p:cNvSpPr>
            <a:spLocks noGrp="1"/>
          </p:cNvSpPr>
          <p:nvPr>
            <p:ph type="title"/>
          </p:nvPr>
        </p:nvSpPr>
        <p:spPr/>
        <p:txBody>
          <a:bodyPr/>
          <a:lstStyle/>
          <a:p>
            <a:r>
              <a:rPr lang="en-US" dirty="0"/>
              <a:t>Differences </a:t>
            </a:r>
            <a:endParaRPr lang="en-IN" dirty="0"/>
          </a:p>
        </p:txBody>
      </p:sp>
      <p:pic>
        <p:nvPicPr>
          <p:cNvPr id="5" name="Content Placeholder 4">
            <a:extLst>
              <a:ext uri="{FF2B5EF4-FFF2-40B4-BE49-F238E27FC236}">
                <a16:creationId xmlns:a16="http://schemas.microsoft.com/office/drawing/2014/main" id="{B480A0A1-D6D3-4848-ADC7-25B6DE3A8C1D}"/>
              </a:ext>
            </a:extLst>
          </p:cNvPr>
          <p:cNvPicPr>
            <a:picLocks noGrp="1" noChangeAspect="1"/>
          </p:cNvPicPr>
          <p:nvPr>
            <p:ph idx="1"/>
          </p:nvPr>
        </p:nvPicPr>
        <p:blipFill>
          <a:blip r:embed="rId2"/>
          <a:stretch>
            <a:fillRect/>
          </a:stretch>
        </p:blipFill>
        <p:spPr>
          <a:xfrm>
            <a:off x="2447636" y="1316302"/>
            <a:ext cx="7222837" cy="5315603"/>
          </a:xfrm>
        </p:spPr>
      </p:pic>
      <p:sp>
        <p:nvSpPr>
          <p:cNvPr id="6" name="Rectangle 5">
            <a:extLst>
              <a:ext uri="{FF2B5EF4-FFF2-40B4-BE49-F238E27FC236}">
                <a16:creationId xmlns:a16="http://schemas.microsoft.com/office/drawing/2014/main" id="{F39CCE73-EB6A-4D12-AE23-636AFEA6F4D3}"/>
              </a:ext>
            </a:extLst>
          </p:cNvPr>
          <p:cNvSpPr/>
          <p:nvPr/>
        </p:nvSpPr>
        <p:spPr>
          <a:xfrm>
            <a:off x="5079999" y="1939636"/>
            <a:ext cx="5673411"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0478ED7-0516-4936-8562-C9B5B0683D68}"/>
              </a:ext>
            </a:extLst>
          </p:cNvPr>
          <p:cNvSpPr/>
          <p:nvPr/>
        </p:nvSpPr>
        <p:spPr>
          <a:xfrm>
            <a:off x="5172362" y="2507371"/>
            <a:ext cx="5581049"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B2D8764-AACB-4691-BA1F-954E7946F83F}"/>
              </a:ext>
            </a:extLst>
          </p:cNvPr>
          <p:cNvSpPr/>
          <p:nvPr/>
        </p:nvSpPr>
        <p:spPr>
          <a:xfrm>
            <a:off x="5172364" y="3144945"/>
            <a:ext cx="5696502"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B5DB05D-EBA7-44FA-B3C0-40E5E99579BF}"/>
              </a:ext>
            </a:extLst>
          </p:cNvPr>
          <p:cNvSpPr/>
          <p:nvPr/>
        </p:nvSpPr>
        <p:spPr>
          <a:xfrm>
            <a:off x="5172364" y="3707760"/>
            <a:ext cx="5696502"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F4A6534-E0A6-49E1-A376-6AB05E2DF4EB}"/>
              </a:ext>
            </a:extLst>
          </p:cNvPr>
          <p:cNvSpPr/>
          <p:nvPr/>
        </p:nvSpPr>
        <p:spPr>
          <a:xfrm>
            <a:off x="5195452" y="4261170"/>
            <a:ext cx="5673413"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3D59873-645A-404B-A803-CFB7FE1FF858}"/>
              </a:ext>
            </a:extLst>
          </p:cNvPr>
          <p:cNvSpPr/>
          <p:nvPr/>
        </p:nvSpPr>
        <p:spPr>
          <a:xfrm>
            <a:off x="5172363" y="4766022"/>
            <a:ext cx="5581047"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63E9C80-69F2-466A-B7B9-E74C6E8015FB}"/>
              </a:ext>
            </a:extLst>
          </p:cNvPr>
          <p:cNvSpPr/>
          <p:nvPr/>
        </p:nvSpPr>
        <p:spPr>
          <a:xfrm>
            <a:off x="5172362" y="5403596"/>
            <a:ext cx="5696503" cy="637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6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E589-327C-42E4-83F0-4306DD23FDE0}"/>
              </a:ext>
            </a:extLst>
          </p:cNvPr>
          <p:cNvSpPr>
            <a:spLocks noGrp="1"/>
          </p:cNvSpPr>
          <p:nvPr>
            <p:ph type="title"/>
          </p:nvPr>
        </p:nvSpPr>
        <p:spPr/>
        <p:txBody>
          <a:bodyPr/>
          <a:lstStyle/>
          <a:p>
            <a:r>
              <a:rPr lang="en-US" dirty="0"/>
              <a:t>Design issues </a:t>
            </a:r>
            <a:endParaRPr lang="en-IN" dirty="0"/>
          </a:p>
        </p:txBody>
      </p:sp>
      <p:sp>
        <p:nvSpPr>
          <p:cNvPr id="3" name="Content Placeholder 2">
            <a:extLst>
              <a:ext uri="{FF2B5EF4-FFF2-40B4-BE49-F238E27FC236}">
                <a16:creationId xmlns:a16="http://schemas.microsoft.com/office/drawing/2014/main" id="{19524721-AB41-4794-B6DB-D7946941DB63}"/>
              </a:ext>
            </a:extLst>
          </p:cNvPr>
          <p:cNvSpPr>
            <a:spLocks noGrp="1"/>
          </p:cNvSpPr>
          <p:nvPr>
            <p:ph idx="1"/>
          </p:nvPr>
        </p:nvSpPr>
        <p:spPr/>
        <p:txBody>
          <a:bodyPr/>
          <a:lstStyle/>
          <a:p>
            <a:r>
              <a:rPr lang="en-US" dirty="0"/>
              <a:t>Transparency </a:t>
            </a:r>
          </a:p>
          <a:p>
            <a:pPr lvl="1"/>
            <a:r>
              <a:rPr lang="en-US" dirty="0"/>
              <a:t>How to achieve a single-system image</a:t>
            </a:r>
          </a:p>
          <a:p>
            <a:pPr lvl="1"/>
            <a:endParaRPr lang="en-US" dirty="0"/>
          </a:p>
          <a:p>
            <a:endParaRPr lang="en-IN" dirty="0"/>
          </a:p>
        </p:txBody>
      </p:sp>
      <p:pic>
        <p:nvPicPr>
          <p:cNvPr id="7" name="Picture 6">
            <a:extLst>
              <a:ext uri="{FF2B5EF4-FFF2-40B4-BE49-F238E27FC236}">
                <a16:creationId xmlns:a16="http://schemas.microsoft.com/office/drawing/2014/main" id="{7B018BF4-D009-4A62-A9D5-79E87934EB0C}"/>
              </a:ext>
            </a:extLst>
          </p:cNvPr>
          <p:cNvPicPr>
            <a:picLocks noChangeAspect="1"/>
          </p:cNvPicPr>
          <p:nvPr/>
        </p:nvPicPr>
        <p:blipFill>
          <a:blip r:embed="rId2"/>
          <a:stretch>
            <a:fillRect/>
          </a:stretch>
        </p:blipFill>
        <p:spPr>
          <a:xfrm>
            <a:off x="2338532" y="2813842"/>
            <a:ext cx="8347941" cy="3679033"/>
          </a:xfrm>
          <a:prstGeom prst="rect">
            <a:avLst/>
          </a:prstGeom>
        </p:spPr>
      </p:pic>
      <p:sp>
        <p:nvSpPr>
          <p:cNvPr id="8" name="Rectangle 7">
            <a:extLst>
              <a:ext uri="{FF2B5EF4-FFF2-40B4-BE49-F238E27FC236}">
                <a16:creationId xmlns:a16="http://schemas.microsoft.com/office/drawing/2014/main" id="{CAF26B44-B966-41DF-A79F-0C375E7B9D52}"/>
              </a:ext>
            </a:extLst>
          </p:cNvPr>
          <p:cNvSpPr/>
          <p:nvPr/>
        </p:nvSpPr>
        <p:spPr>
          <a:xfrm>
            <a:off x="5142372" y="3205019"/>
            <a:ext cx="5673411" cy="609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52E04A6-6B1E-4724-B123-AB55DEC4FECA}"/>
              </a:ext>
            </a:extLst>
          </p:cNvPr>
          <p:cNvSpPr/>
          <p:nvPr/>
        </p:nvSpPr>
        <p:spPr>
          <a:xfrm>
            <a:off x="5142371" y="3814618"/>
            <a:ext cx="5673411" cy="4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D968E09-4757-4BBF-83BE-32FA14B192C8}"/>
              </a:ext>
            </a:extLst>
          </p:cNvPr>
          <p:cNvSpPr/>
          <p:nvPr/>
        </p:nvSpPr>
        <p:spPr>
          <a:xfrm>
            <a:off x="5276875" y="4304145"/>
            <a:ext cx="5673411" cy="4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BF65F01-1BD5-427B-90CF-DFB6E1609647}"/>
              </a:ext>
            </a:extLst>
          </p:cNvPr>
          <p:cNvSpPr/>
          <p:nvPr/>
        </p:nvSpPr>
        <p:spPr>
          <a:xfrm>
            <a:off x="5152762" y="4793672"/>
            <a:ext cx="5673411" cy="446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BAC3F38-1134-4FC2-A88A-BA4069539FC5}"/>
              </a:ext>
            </a:extLst>
          </p:cNvPr>
          <p:cNvSpPr/>
          <p:nvPr/>
        </p:nvSpPr>
        <p:spPr>
          <a:xfrm>
            <a:off x="5152762" y="5240555"/>
            <a:ext cx="5673411" cy="624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698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698C-7F07-443D-902C-E9FC9B97CFA3}"/>
              </a:ext>
            </a:extLst>
          </p:cNvPr>
          <p:cNvSpPr>
            <a:spLocks noGrp="1"/>
          </p:cNvSpPr>
          <p:nvPr>
            <p:ph type="title"/>
          </p:nvPr>
        </p:nvSpPr>
        <p:spPr/>
        <p:txBody>
          <a:bodyPr/>
          <a:lstStyle/>
          <a:p>
            <a:r>
              <a:rPr lang="en-US" dirty="0"/>
              <a:t>Design issues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CFDEC783-463B-434A-8FBA-23CF2B251543}"/>
              </a:ext>
            </a:extLst>
          </p:cNvPr>
          <p:cNvSpPr>
            <a:spLocks noGrp="1"/>
          </p:cNvSpPr>
          <p:nvPr>
            <p:ph idx="1"/>
          </p:nvPr>
        </p:nvSpPr>
        <p:spPr/>
        <p:txBody>
          <a:bodyPr/>
          <a:lstStyle/>
          <a:p>
            <a:r>
              <a:rPr lang="en-US" dirty="0"/>
              <a:t>Flexibility </a:t>
            </a:r>
          </a:p>
          <a:p>
            <a:endParaRPr lang="en-IN" dirty="0"/>
          </a:p>
        </p:txBody>
      </p:sp>
      <p:pic>
        <p:nvPicPr>
          <p:cNvPr id="5" name="Picture 4">
            <a:extLst>
              <a:ext uri="{FF2B5EF4-FFF2-40B4-BE49-F238E27FC236}">
                <a16:creationId xmlns:a16="http://schemas.microsoft.com/office/drawing/2014/main" id="{EDD581D1-7D57-4992-BBE7-29FE876D4DB6}"/>
              </a:ext>
            </a:extLst>
          </p:cNvPr>
          <p:cNvPicPr>
            <a:picLocks noChangeAspect="1"/>
          </p:cNvPicPr>
          <p:nvPr/>
        </p:nvPicPr>
        <p:blipFill>
          <a:blip r:embed="rId2"/>
          <a:stretch>
            <a:fillRect/>
          </a:stretch>
        </p:blipFill>
        <p:spPr>
          <a:xfrm>
            <a:off x="1454294" y="2702658"/>
            <a:ext cx="9583161" cy="3609242"/>
          </a:xfrm>
          <a:prstGeom prst="rect">
            <a:avLst/>
          </a:prstGeom>
        </p:spPr>
      </p:pic>
    </p:spTree>
    <p:extLst>
      <p:ext uri="{BB962C8B-B14F-4D97-AF65-F5344CB8AC3E}">
        <p14:creationId xmlns:p14="http://schemas.microsoft.com/office/powerpoint/2010/main" val="10604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0775-14E7-40F3-9A6B-05DFD7229E34}"/>
              </a:ext>
            </a:extLst>
          </p:cNvPr>
          <p:cNvSpPr>
            <a:spLocks noGrp="1"/>
          </p:cNvSpPr>
          <p:nvPr>
            <p:ph type="title"/>
          </p:nvPr>
        </p:nvSpPr>
        <p:spPr/>
        <p:txBody>
          <a:bodyPr/>
          <a:lstStyle/>
          <a:p>
            <a:r>
              <a:rPr lang="en-US" dirty="0"/>
              <a:t>Design issues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F766CF3F-D1D0-4838-BA90-3E4C194BC0B9}"/>
              </a:ext>
            </a:extLst>
          </p:cNvPr>
          <p:cNvSpPr>
            <a:spLocks noGrp="1"/>
          </p:cNvSpPr>
          <p:nvPr>
            <p:ph idx="1"/>
          </p:nvPr>
        </p:nvSpPr>
        <p:spPr/>
        <p:txBody>
          <a:bodyPr/>
          <a:lstStyle/>
          <a:p>
            <a:r>
              <a:rPr lang="en-US" dirty="0"/>
              <a:t>Reliability </a:t>
            </a:r>
          </a:p>
          <a:p>
            <a:pPr lvl="1"/>
            <a:r>
              <a:rPr lang="en-US" dirty="0"/>
              <a:t>With four file servers, each with a 0.95 chance of being up at any instant, the prob of all four being down simultaneously is ____</a:t>
            </a:r>
          </a:p>
          <a:p>
            <a:r>
              <a:rPr lang="en-US" dirty="0"/>
              <a:t>Availability </a:t>
            </a:r>
          </a:p>
          <a:p>
            <a:r>
              <a:rPr lang="en-US" dirty="0"/>
              <a:t>Security </a:t>
            </a:r>
          </a:p>
          <a:p>
            <a:r>
              <a:rPr lang="en-US" dirty="0"/>
              <a:t>Performance </a:t>
            </a:r>
          </a:p>
          <a:p>
            <a:r>
              <a:rPr lang="en-US" dirty="0"/>
              <a:t>Scalability </a:t>
            </a:r>
            <a:endParaRPr lang="en-IN" dirty="0"/>
          </a:p>
        </p:txBody>
      </p:sp>
    </p:spTree>
    <p:extLst>
      <p:ext uri="{BB962C8B-B14F-4D97-AF65-F5344CB8AC3E}">
        <p14:creationId xmlns:p14="http://schemas.microsoft.com/office/powerpoint/2010/main" val="423253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72CF-5AC5-41E9-A56F-9CBFDBAF2A51}"/>
              </a:ext>
            </a:extLst>
          </p:cNvPr>
          <p:cNvSpPr>
            <a:spLocks noGrp="1"/>
          </p:cNvSpPr>
          <p:nvPr>
            <p:ph type="title"/>
          </p:nvPr>
        </p:nvSpPr>
        <p:spPr/>
        <p:txBody>
          <a:bodyPr/>
          <a:lstStyle/>
          <a:p>
            <a:r>
              <a:rPr lang="en-US" dirty="0"/>
              <a:t>Examples </a:t>
            </a:r>
            <a:endParaRPr lang="en-IN" dirty="0"/>
          </a:p>
        </p:txBody>
      </p:sp>
      <p:sp>
        <p:nvSpPr>
          <p:cNvPr id="3" name="Content Placeholder 2">
            <a:extLst>
              <a:ext uri="{FF2B5EF4-FFF2-40B4-BE49-F238E27FC236}">
                <a16:creationId xmlns:a16="http://schemas.microsoft.com/office/drawing/2014/main" id="{1D325208-6CBF-4EC8-A6A7-BA301CFD5418}"/>
              </a:ext>
            </a:extLst>
          </p:cNvPr>
          <p:cNvSpPr>
            <a:spLocks noGrp="1"/>
          </p:cNvSpPr>
          <p:nvPr>
            <p:ph idx="1"/>
          </p:nvPr>
        </p:nvSpPr>
        <p:spPr/>
        <p:txBody>
          <a:bodyPr/>
          <a:lstStyle/>
          <a:p>
            <a:r>
              <a:rPr lang="en-US" dirty="0"/>
              <a:t>Banking </a:t>
            </a:r>
          </a:p>
          <a:p>
            <a:r>
              <a:rPr lang="en-US" dirty="0"/>
              <a:t>Manufacturing company having Robots at various stations</a:t>
            </a:r>
            <a:endParaRPr lang="en-IN" dirty="0"/>
          </a:p>
        </p:txBody>
      </p:sp>
    </p:spTree>
    <p:extLst>
      <p:ext uri="{BB962C8B-B14F-4D97-AF65-F5344CB8AC3E}">
        <p14:creationId xmlns:p14="http://schemas.microsoft.com/office/powerpoint/2010/main" val="10000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8BF0-7786-4923-9550-E0B331C7A914}"/>
              </a:ext>
            </a:extLst>
          </p:cNvPr>
          <p:cNvSpPr>
            <a:spLocks noGrp="1"/>
          </p:cNvSpPr>
          <p:nvPr>
            <p:ph type="title"/>
          </p:nvPr>
        </p:nvSpPr>
        <p:spPr/>
        <p:txBody>
          <a:bodyPr/>
          <a:lstStyle/>
          <a:p>
            <a:r>
              <a:rPr lang="en-IN" dirty="0"/>
              <a:t>Potential bottlenecks</a:t>
            </a:r>
          </a:p>
        </p:txBody>
      </p:sp>
      <p:pic>
        <p:nvPicPr>
          <p:cNvPr id="5" name="Content Placeholder 4">
            <a:extLst>
              <a:ext uri="{FF2B5EF4-FFF2-40B4-BE49-F238E27FC236}">
                <a16:creationId xmlns:a16="http://schemas.microsoft.com/office/drawing/2014/main" id="{BA183BB2-DF92-452B-96F5-96E110994146}"/>
              </a:ext>
            </a:extLst>
          </p:cNvPr>
          <p:cNvPicPr>
            <a:picLocks noGrp="1" noChangeAspect="1"/>
          </p:cNvPicPr>
          <p:nvPr>
            <p:ph idx="1"/>
          </p:nvPr>
        </p:nvPicPr>
        <p:blipFill>
          <a:blip r:embed="rId2"/>
          <a:stretch>
            <a:fillRect/>
          </a:stretch>
        </p:blipFill>
        <p:spPr>
          <a:xfrm>
            <a:off x="1571625" y="2362994"/>
            <a:ext cx="9048750" cy="3276600"/>
          </a:xfrm>
        </p:spPr>
      </p:pic>
    </p:spTree>
    <p:extLst>
      <p:ext uri="{BB962C8B-B14F-4D97-AF65-F5344CB8AC3E}">
        <p14:creationId xmlns:p14="http://schemas.microsoft.com/office/powerpoint/2010/main" val="2009611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BCFE-F460-42EB-814F-0650F707FC5A}"/>
              </a:ext>
            </a:extLst>
          </p:cNvPr>
          <p:cNvSpPr>
            <a:spLocks noGrp="1"/>
          </p:cNvSpPr>
          <p:nvPr>
            <p:ph type="title"/>
          </p:nvPr>
        </p:nvSpPr>
        <p:spPr/>
        <p:txBody>
          <a:bodyPr/>
          <a:lstStyle/>
          <a:p>
            <a:r>
              <a:rPr lang="en-US" dirty="0"/>
              <a:t>Communication in DS</a:t>
            </a:r>
            <a:endParaRPr lang="en-IN" dirty="0"/>
          </a:p>
        </p:txBody>
      </p:sp>
      <p:pic>
        <p:nvPicPr>
          <p:cNvPr id="5" name="Content Placeholder 4">
            <a:extLst>
              <a:ext uri="{FF2B5EF4-FFF2-40B4-BE49-F238E27FC236}">
                <a16:creationId xmlns:a16="http://schemas.microsoft.com/office/drawing/2014/main" id="{034D1C81-5786-4235-8287-04035327E34F}"/>
              </a:ext>
            </a:extLst>
          </p:cNvPr>
          <p:cNvPicPr>
            <a:picLocks noGrp="1" noChangeAspect="1"/>
          </p:cNvPicPr>
          <p:nvPr>
            <p:ph idx="1"/>
          </p:nvPr>
        </p:nvPicPr>
        <p:blipFill>
          <a:blip r:embed="rId2"/>
          <a:stretch>
            <a:fillRect/>
          </a:stretch>
        </p:blipFill>
        <p:spPr>
          <a:xfrm>
            <a:off x="3833092" y="1548534"/>
            <a:ext cx="4010914" cy="5072628"/>
          </a:xfrm>
        </p:spPr>
      </p:pic>
    </p:spTree>
    <p:extLst>
      <p:ext uri="{BB962C8B-B14F-4D97-AF65-F5344CB8AC3E}">
        <p14:creationId xmlns:p14="http://schemas.microsoft.com/office/powerpoint/2010/main" val="17151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0642-CCAE-43E5-883A-645CDE099A8C}"/>
              </a:ext>
            </a:extLst>
          </p:cNvPr>
          <p:cNvSpPr>
            <a:spLocks noGrp="1"/>
          </p:cNvSpPr>
          <p:nvPr>
            <p:ph type="title"/>
          </p:nvPr>
        </p:nvSpPr>
        <p:spPr/>
        <p:txBody>
          <a:bodyPr/>
          <a:lstStyle/>
          <a:p>
            <a:r>
              <a:rPr lang="en-IN" dirty="0"/>
              <a:t>Typical message on network</a:t>
            </a:r>
          </a:p>
        </p:txBody>
      </p:sp>
      <p:pic>
        <p:nvPicPr>
          <p:cNvPr id="5" name="Content Placeholder 4">
            <a:extLst>
              <a:ext uri="{FF2B5EF4-FFF2-40B4-BE49-F238E27FC236}">
                <a16:creationId xmlns:a16="http://schemas.microsoft.com/office/drawing/2014/main" id="{E8608D38-ED14-469B-B6DB-7DA1EFD76CDF}"/>
              </a:ext>
            </a:extLst>
          </p:cNvPr>
          <p:cNvPicPr>
            <a:picLocks noGrp="1" noChangeAspect="1"/>
          </p:cNvPicPr>
          <p:nvPr>
            <p:ph idx="1"/>
          </p:nvPr>
        </p:nvPicPr>
        <p:blipFill>
          <a:blip r:embed="rId2"/>
          <a:stretch>
            <a:fillRect/>
          </a:stretch>
        </p:blipFill>
        <p:spPr>
          <a:xfrm>
            <a:off x="1512005" y="2032001"/>
            <a:ext cx="9167989" cy="4083489"/>
          </a:xfrm>
        </p:spPr>
      </p:pic>
    </p:spTree>
    <p:extLst>
      <p:ext uri="{BB962C8B-B14F-4D97-AF65-F5344CB8AC3E}">
        <p14:creationId xmlns:p14="http://schemas.microsoft.com/office/powerpoint/2010/main" val="118598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8865-5E78-C291-ECB4-8BB2F6BBE9A9}"/>
              </a:ext>
            </a:extLst>
          </p:cNvPr>
          <p:cNvSpPr>
            <a:spLocks noGrp="1"/>
          </p:cNvSpPr>
          <p:nvPr>
            <p:ph type="title"/>
          </p:nvPr>
        </p:nvSpPr>
        <p:spPr/>
        <p:txBody>
          <a:bodyPr/>
          <a:lstStyle/>
          <a:p>
            <a:r>
              <a:rPr lang="en-US" dirty="0"/>
              <a:t>Clients and Servers</a:t>
            </a:r>
            <a:endParaRPr lang="en-IN" dirty="0"/>
          </a:p>
        </p:txBody>
      </p:sp>
      <p:sp>
        <p:nvSpPr>
          <p:cNvPr id="6" name="Content Placeholder 5">
            <a:extLst>
              <a:ext uri="{FF2B5EF4-FFF2-40B4-BE49-F238E27FC236}">
                <a16:creationId xmlns:a16="http://schemas.microsoft.com/office/drawing/2014/main" id="{A6258F34-C5DC-B3D3-2B4B-6DD7237295A8}"/>
              </a:ext>
            </a:extLst>
          </p:cNvPr>
          <p:cNvSpPr>
            <a:spLocks noGrp="1"/>
          </p:cNvSpPr>
          <p:nvPr>
            <p:ph idx="1"/>
          </p:nvPr>
        </p:nvSpPr>
        <p:spPr/>
        <p:txBody>
          <a:bodyPr>
            <a:normAutofit/>
          </a:bodyPr>
          <a:lstStyle/>
          <a:p>
            <a:pPr algn="just"/>
            <a:r>
              <a:rPr lang="en-US" sz="2400" dirty="0"/>
              <a:t>The Client-server model is a distributed application structure that partitions task or workload between the providers of a resource or service, called servers, and service requesters called clients.</a:t>
            </a:r>
          </a:p>
          <a:p>
            <a:pPr algn="just"/>
            <a:r>
              <a:rPr lang="en-US" sz="2400" dirty="0"/>
              <a:t>In the client-server architecture, when the client computer sends a request for data to the server through the internet, the server accepts the requested process and deliver the data packets requested back to the client.</a:t>
            </a:r>
            <a:endParaRPr lang="en-IN" sz="2400" dirty="0"/>
          </a:p>
        </p:txBody>
      </p:sp>
    </p:spTree>
    <p:extLst>
      <p:ext uri="{BB962C8B-B14F-4D97-AF65-F5344CB8AC3E}">
        <p14:creationId xmlns:p14="http://schemas.microsoft.com/office/powerpoint/2010/main" val="2166392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0A05-9F54-2369-ED23-62E8ECE9A75F}"/>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8CEB1969-CCD0-61B6-147A-957CBA87A68A}"/>
              </a:ext>
            </a:extLst>
          </p:cNvPr>
          <p:cNvSpPr>
            <a:spLocks noGrp="1"/>
          </p:cNvSpPr>
          <p:nvPr>
            <p:ph idx="1"/>
          </p:nvPr>
        </p:nvSpPr>
        <p:spPr/>
        <p:txBody>
          <a:bodyPr>
            <a:normAutofit/>
          </a:bodyPr>
          <a:lstStyle/>
          <a:p>
            <a:r>
              <a:rPr lang="en-US" sz="2400" dirty="0"/>
              <a:t>To avoid the considerable overhead of the connection-oriented protocols such as OSI or TCP/IP , the client server model is usually based on a simple connectionless request/reply protocol.</a:t>
            </a:r>
          </a:p>
          <a:p>
            <a:r>
              <a:rPr lang="en-US" sz="2400" dirty="0"/>
              <a:t>The client sends a request message to the server asking for some service.</a:t>
            </a:r>
          </a:p>
          <a:p>
            <a:r>
              <a:rPr lang="en-US" sz="2400" dirty="0"/>
              <a:t>The server does the work and returns the data requested or an error code indicating why the work could not be performed.</a:t>
            </a:r>
          </a:p>
          <a:p>
            <a:r>
              <a:rPr lang="en-US" sz="2400" dirty="0"/>
              <a:t>The primary advantage of the model is the simplicity because the client sends a request and gets an answer. No connection has to be established before use or torn down afterward. The reply message serves as the acknowledgement to the request.</a:t>
            </a:r>
          </a:p>
          <a:p>
            <a:r>
              <a:rPr lang="en-US" sz="2400" dirty="0"/>
              <a:t>From the simplicity comes another advantage : efficiency the protocol stack is shorter and thus more efficient.</a:t>
            </a:r>
            <a:endParaRPr lang="en-IN" sz="2400" dirty="0"/>
          </a:p>
        </p:txBody>
      </p:sp>
    </p:spTree>
    <p:extLst>
      <p:ext uri="{BB962C8B-B14F-4D97-AF65-F5344CB8AC3E}">
        <p14:creationId xmlns:p14="http://schemas.microsoft.com/office/powerpoint/2010/main" val="3810627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D401-6110-435F-9EF8-97C9F5AF7699}"/>
              </a:ext>
            </a:extLst>
          </p:cNvPr>
          <p:cNvSpPr>
            <a:spLocks noGrp="1"/>
          </p:cNvSpPr>
          <p:nvPr>
            <p:ph type="title"/>
          </p:nvPr>
        </p:nvSpPr>
        <p:spPr/>
        <p:txBody>
          <a:bodyPr/>
          <a:lstStyle/>
          <a:p>
            <a:r>
              <a:rPr lang="en-US" dirty="0"/>
              <a:t>Clients and Servers</a:t>
            </a:r>
            <a:endParaRPr lang="en-IN" dirty="0"/>
          </a:p>
        </p:txBody>
      </p:sp>
      <p:sp>
        <p:nvSpPr>
          <p:cNvPr id="3" name="Content Placeholder 2">
            <a:extLst>
              <a:ext uri="{FF2B5EF4-FFF2-40B4-BE49-F238E27FC236}">
                <a16:creationId xmlns:a16="http://schemas.microsoft.com/office/drawing/2014/main" id="{9FB85661-DBBC-4D16-951F-07E70187B092}"/>
              </a:ext>
            </a:extLst>
          </p:cNvPr>
          <p:cNvSpPr>
            <a:spLocks noGrp="1"/>
          </p:cNvSpPr>
          <p:nvPr>
            <p:ph sz="half" idx="1"/>
          </p:nvPr>
        </p:nvSpPr>
        <p:spPr>
          <a:xfrm>
            <a:off x="838200" y="1825625"/>
            <a:ext cx="4177145" cy="4351338"/>
          </a:xfrm>
        </p:spPr>
        <p:txBody>
          <a:bodyPr>
            <a:normAutofit/>
          </a:bodyPr>
          <a:lstStyle/>
          <a:p>
            <a:r>
              <a:rPr lang="en-US" sz="2400" dirty="0"/>
              <a:t>Use request/reply protocol</a:t>
            </a:r>
          </a:p>
          <a:p>
            <a:endParaRPr lang="en-IN" sz="2400" dirty="0"/>
          </a:p>
        </p:txBody>
      </p:sp>
      <p:pic>
        <p:nvPicPr>
          <p:cNvPr id="7" name="Content Placeholder 6">
            <a:extLst>
              <a:ext uri="{FF2B5EF4-FFF2-40B4-BE49-F238E27FC236}">
                <a16:creationId xmlns:a16="http://schemas.microsoft.com/office/drawing/2014/main" id="{A90CBA61-18F3-4BBB-8928-DDB10374735F}"/>
              </a:ext>
            </a:extLst>
          </p:cNvPr>
          <p:cNvPicPr>
            <a:picLocks noGrp="1" noChangeAspect="1"/>
          </p:cNvPicPr>
          <p:nvPr>
            <p:ph sz="half" idx="2"/>
          </p:nvPr>
        </p:nvPicPr>
        <p:blipFill rotWithShape="1">
          <a:blip r:embed="rId2"/>
          <a:srcRect l="3329" t="3907"/>
          <a:stretch/>
        </p:blipFill>
        <p:spPr>
          <a:xfrm>
            <a:off x="5275661" y="2016600"/>
            <a:ext cx="6571936" cy="3701830"/>
          </a:xfrm>
          <a:prstGeom prst="rect">
            <a:avLst/>
          </a:prstGeom>
        </p:spPr>
      </p:pic>
    </p:spTree>
    <p:extLst>
      <p:ext uri="{BB962C8B-B14F-4D97-AF65-F5344CB8AC3E}">
        <p14:creationId xmlns:p14="http://schemas.microsoft.com/office/powerpoint/2010/main" val="333894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91D3-6604-F781-845C-B71D8CDE48E7}"/>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D3E6273-9754-C742-0090-A13631EA5721}"/>
              </a:ext>
            </a:extLst>
          </p:cNvPr>
          <p:cNvSpPr>
            <a:spLocks noGrp="1"/>
          </p:cNvSpPr>
          <p:nvPr>
            <p:ph idx="1"/>
          </p:nvPr>
        </p:nvSpPr>
        <p:spPr/>
        <p:txBody>
          <a:bodyPr>
            <a:normAutofit/>
          </a:bodyPr>
          <a:lstStyle/>
          <a:p>
            <a:pPr algn="just"/>
            <a:r>
              <a:rPr lang="en-US" sz="2400" dirty="0"/>
              <a:t>Assuming that all the machines are identical , only three levels of protocols are needed as shown in fig 2.7(b).</a:t>
            </a:r>
          </a:p>
          <a:p>
            <a:pPr algn="just"/>
            <a:r>
              <a:rPr lang="en-US" sz="2400" dirty="0"/>
              <a:t>The physical and data link protocols take care of getting the packets from client to server and back. These are handles by the hardware for example, an Ethernet </a:t>
            </a:r>
          </a:p>
          <a:p>
            <a:pPr algn="just"/>
            <a:r>
              <a:rPr lang="en-US" sz="2400" dirty="0"/>
              <a:t>No routing is needed and no connections are established, so layer 3 and 4 are not required.</a:t>
            </a:r>
          </a:p>
          <a:p>
            <a:pPr algn="just"/>
            <a:r>
              <a:rPr lang="en-US" sz="2400" dirty="0"/>
              <a:t>Layer 5 is the request/reply protocol. It defines the set of legal requests and the set of legal replies to these requests.</a:t>
            </a:r>
          </a:p>
          <a:p>
            <a:pPr algn="just"/>
            <a:r>
              <a:rPr lang="en-US" sz="2400" dirty="0"/>
              <a:t>There is no session management because there are no sessions.</a:t>
            </a:r>
          </a:p>
          <a:p>
            <a:pPr algn="just"/>
            <a:r>
              <a:rPr lang="en-US" sz="2400" dirty="0"/>
              <a:t>The upper layer are not needed either.</a:t>
            </a:r>
            <a:endParaRPr lang="en-IN" sz="2400" dirty="0"/>
          </a:p>
        </p:txBody>
      </p:sp>
    </p:spTree>
    <p:extLst>
      <p:ext uri="{BB962C8B-B14F-4D97-AF65-F5344CB8AC3E}">
        <p14:creationId xmlns:p14="http://schemas.microsoft.com/office/powerpoint/2010/main" val="3433743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91D3-6604-F781-845C-B71D8CDE48E7}"/>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D3E6273-9754-C742-0090-A13631EA5721}"/>
              </a:ext>
            </a:extLst>
          </p:cNvPr>
          <p:cNvSpPr>
            <a:spLocks noGrp="1"/>
          </p:cNvSpPr>
          <p:nvPr>
            <p:ph idx="1"/>
          </p:nvPr>
        </p:nvSpPr>
        <p:spPr/>
        <p:txBody>
          <a:bodyPr>
            <a:normAutofit lnSpcReduction="10000"/>
          </a:bodyPr>
          <a:lstStyle/>
          <a:p>
            <a:pPr algn="just"/>
            <a:r>
              <a:rPr lang="en-US" sz="2400" dirty="0"/>
              <a:t>Due to this simple structure, the communication services provided by the (micro)kernel can be reduced to two system calls , one for sending messages and one for receiving them.</a:t>
            </a:r>
          </a:p>
          <a:p>
            <a:pPr algn="just"/>
            <a:r>
              <a:rPr lang="en-US" sz="2400" dirty="0"/>
              <a:t>Theses system calls can be invoked through library procedures, say</a:t>
            </a:r>
          </a:p>
          <a:p>
            <a:pPr marL="0" indent="0" algn="ctr">
              <a:buNone/>
            </a:pPr>
            <a:r>
              <a:rPr lang="en-US" sz="2400" i="1" dirty="0">
                <a:solidFill>
                  <a:srgbClr val="C00000"/>
                </a:solidFill>
              </a:rPr>
              <a:t>send(</a:t>
            </a:r>
            <a:r>
              <a:rPr lang="en-US" sz="2400" i="1" dirty="0" err="1">
                <a:solidFill>
                  <a:srgbClr val="C00000"/>
                </a:solidFill>
              </a:rPr>
              <a:t>dest</a:t>
            </a:r>
            <a:r>
              <a:rPr lang="en-US" sz="2400" i="1" dirty="0">
                <a:solidFill>
                  <a:srgbClr val="C00000"/>
                </a:solidFill>
              </a:rPr>
              <a:t>, &amp;</a:t>
            </a:r>
            <a:r>
              <a:rPr lang="en-US" sz="2400" i="1" dirty="0" err="1">
                <a:solidFill>
                  <a:srgbClr val="C00000"/>
                </a:solidFill>
              </a:rPr>
              <a:t>mptr</a:t>
            </a:r>
            <a:r>
              <a:rPr lang="en-US" sz="2400" i="1" dirty="0">
                <a:solidFill>
                  <a:srgbClr val="C00000"/>
                </a:solidFill>
              </a:rPr>
              <a:t>) and receive(</a:t>
            </a:r>
            <a:r>
              <a:rPr lang="en-US" sz="2400" i="1" dirty="0" err="1">
                <a:solidFill>
                  <a:srgbClr val="C00000"/>
                </a:solidFill>
              </a:rPr>
              <a:t>addr</a:t>
            </a:r>
            <a:r>
              <a:rPr lang="en-US" sz="2400" i="1" dirty="0">
                <a:solidFill>
                  <a:srgbClr val="C00000"/>
                </a:solidFill>
              </a:rPr>
              <a:t>, &amp;</a:t>
            </a:r>
            <a:r>
              <a:rPr lang="en-US" sz="2400" i="1" dirty="0" err="1">
                <a:solidFill>
                  <a:srgbClr val="C00000"/>
                </a:solidFill>
              </a:rPr>
              <a:t>mptr</a:t>
            </a:r>
            <a:r>
              <a:rPr lang="en-US" sz="2400" i="1" dirty="0">
                <a:solidFill>
                  <a:srgbClr val="C00000"/>
                </a:solidFill>
              </a:rPr>
              <a:t>).</a:t>
            </a:r>
          </a:p>
          <a:p>
            <a:pPr algn="just"/>
            <a:r>
              <a:rPr lang="en-US" sz="2400" dirty="0"/>
              <a:t>The former sends the message pointed to by </a:t>
            </a:r>
            <a:r>
              <a:rPr lang="en-US" sz="2400" dirty="0" err="1"/>
              <a:t>mptr</a:t>
            </a:r>
            <a:r>
              <a:rPr lang="en-US" sz="2400" dirty="0"/>
              <a:t> to a process identified by </a:t>
            </a:r>
            <a:r>
              <a:rPr lang="en-US" sz="2400" dirty="0" err="1"/>
              <a:t>dest</a:t>
            </a:r>
            <a:r>
              <a:rPr lang="en-US" sz="2400" dirty="0"/>
              <a:t> and causes the caller to be blocked until the message has been sent.</a:t>
            </a:r>
          </a:p>
          <a:p>
            <a:pPr algn="just"/>
            <a:r>
              <a:rPr lang="en-US" sz="2400" dirty="0"/>
              <a:t>The latter causes the caller to be blocked until a message arrives.</a:t>
            </a:r>
          </a:p>
          <a:p>
            <a:pPr algn="just"/>
            <a:r>
              <a:rPr lang="en-US" sz="2400" dirty="0"/>
              <a:t>When one does, the message is copied to the buffer pointed to by </a:t>
            </a:r>
            <a:r>
              <a:rPr lang="en-US" sz="2400" dirty="0" err="1"/>
              <a:t>mptr</a:t>
            </a:r>
            <a:r>
              <a:rPr lang="en-US" sz="2400" dirty="0"/>
              <a:t> and the caller is unblocked.</a:t>
            </a:r>
          </a:p>
          <a:p>
            <a:pPr algn="just"/>
            <a:r>
              <a:rPr lang="en-US" sz="2400" dirty="0"/>
              <a:t>The </a:t>
            </a:r>
            <a:r>
              <a:rPr lang="en-US" sz="2400" dirty="0" err="1"/>
              <a:t>addr</a:t>
            </a:r>
            <a:r>
              <a:rPr lang="en-US" sz="2400" dirty="0"/>
              <a:t> parameter specifies the address to which the receiver is listening.</a:t>
            </a:r>
            <a:endParaRPr lang="en-IN" sz="2400" dirty="0"/>
          </a:p>
        </p:txBody>
      </p:sp>
    </p:spTree>
    <p:extLst>
      <p:ext uri="{BB962C8B-B14F-4D97-AF65-F5344CB8AC3E}">
        <p14:creationId xmlns:p14="http://schemas.microsoft.com/office/powerpoint/2010/main" val="2676801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E6B03-4F83-4F5E-B555-7562810933D2}"/>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pic>
        <p:nvPicPr>
          <p:cNvPr id="8" name="Content Placeholder 7">
            <a:extLst>
              <a:ext uri="{FF2B5EF4-FFF2-40B4-BE49-F238E27FC236}">
                <a16:creationId xmlns:a16="http://schemas.microsoft.com/office/drawing/2014/main" id="{DE8C2855-5C2A-4D74-B563-C6683FEF41F5}"/>
              </a:ext>
            </a:extLst>
          </p:cNvPr>
          <p:cNvPicPr>
            <a:picLocks noGrp="1" noChangeAspect="1"/>
          </p:cNvPicPr>
          <p:nvPr>
            <p:ph idx="1"/>
          </p:nvPr>
        </p:nvPicPr>
        <p:blipFill rotWithShape="1">
          <a:blip r:embed="rId2"/>
          <a:srcRect t="3763"/>
          <a:stretch/>
        </p:blipFill>
        <p:spPr>
          <a:xfrm>
            <a:off x="838200" y="2613891"/>
            <a:ext cx="10515600" cy="2887700"/>
          </a:xfrm>
        </p:spPr>
      </p:pic>
    </p:spTree>
    <p:extLst>
      <p:ext uri="{BB962C8B-B14F-4D97-AF65-F5344CB8AC3E}">
        <p14:creationId xmlns:p14="http://schemas.microsoft.com/office/powerpoint/2010/main" val="309410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42A6-6170-4727-BFAC-B7DFCDAAEAE2}"/>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DA335356-DCD9-4C46-9615-88460B78A8F1}"/>
              </a:ext>
            </a:extLst>
          </p:cNvPr>
          <p:cNvPicPr>
            <a:picLocks noGrp="1" noChangeAspect="1"/>
          </p:cNvPicPr>
          <p:nvPr>
            <p:ph idx="1"/>
          </p:nvPr>
        </p:nvPicPr>
        <p:blipFill>
          <a:blip r:embed="rId2"/>
          <a:stretch>
            <a:fillRect/>
          </a:stretch>
        </p:blipFill>
        <p:spPr>
          <a:xfrm>
            <a:off x="966787" y="3115469"/>
            <a:ext cx="10258425" cy="1771650"/>
          </a:xfrm>
        </p:spPr>
      </p:pic>
    </p:spTree>
    <p:extLst>
      <p:ext uri="{BB962C8B-B14F-4D97-AF65-F5344CB8AC3E}">
        <p14:creationId xmlns:p14="http://schemas.microsoft.com/office/powerpoint/2010/main" val="379324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4A8892-A0CB-4417-BFB3-418A6743765E}"/>
              </a:ext>
            </a:extLst>
          </p:cNvPr>
          <p:cNvSpPr>
            <a:spLocks noGrp="1"/>
          </p:cNvSpPr>
          <p:nvPr>
            <p:ph type="title"/>
          </p:nvPr>
        </p:nvSpPr>
        <p:spPr/>
        <p:txBody>
          <a:bodyPr/>
          <a:lstStyle/>
          <a:p>
            <a:r>
              <a:rPr lang="en-IN" dirty="0"/>
              <a:t>Centralized Systems</a:t>
            </a:r>
          </a:p>
        </p:txBody>
      </p:sp>
      <p:pic>
        <p:nvPicPr>
          <p:cNvPr id="4" name="Content Placeholder 3">
            <a:extLst>
              <a:ext uri="{FF2B5EF4-FFF2-40B4-BE49-F238E27FC236}">
                <a16:creationId xmlns:a16="http://schemas.microsoft.com/office/drawing/2014/main" id="{ECCD15F9-B7E3-4A50-A9D0-0642E32F8333}"/>
              </a:ext>
            </a:extLst>
          </p:cNvPr>
          <p:cNvPicPr>
            <a:picLocks noGrp="1" noChangeAspect="1"/>
          </p:cNvPicPr>
          <p:nvPr>
            <p:ph sz="half" idx="1"/>
          </p:nvPr>
        </p:nvPicPr>
        <p:blipFill>
          <a:blip r:embed="rId2"/>
          <a:stretch>
            <a:fillRect/>
          </a:stretch>
        </p:blipFill>
        <p:spPr>
          <a:xfrm>
            <a:off x="1655805" y="2171592"/>
            <a:ext cx="2391547" cy="3021752"/>
          </a:xfrm>
          <a:prstGeom prst="rect">
            <a:avLst/>
          </a:prstGeom>
        </p:spPr>
      </p:pic>
      <p:sp>
        <p:nvSpPr>
          <p:cNvPr id="8" name="Content Placeholder 7">
            <a:extLst>
              <a:ext uri="{FF2B5EF4-FFF2-40B4-BE49-F238E27FC236}">
                <a16:creationId xmlns:a16="http://schemas.microsoft.com/office/drawing/2014/main" id="{11466602-0E4B-424B-9B14-DCB07DC387F7}"/>
              </a:ext>
            </a:extLst>
          </p:cNvPr>
          <p:cNvSpPr>
            <a:spLocks noGrp="1"/>
          </p:cNvSpPr>
          <p:nvPr>
            <p:ph sz="half" idx="2"/>
          </p:nvPr>
        </p:nvSpPr>
        <p:spPr/>
        <p:txBody>
          <a:bodyPr>
            <a:normAutofit fontScale="92500" lnSpcReduction="20000"/>
          </a:bodyPr>
          <a:lstStyle/>
          <a:p>
            <a:r>
              <a:rPr lang="en-IN" dirty="0"/>
              <a:t>Client/server architecture</a:t>
            </a:r>
          </a:p>
          <a:p>
            <a:r>
              <a:rPr lang="en-US" dirty="0"/>
              <a:t>Components of Centralized System:</a:t>
            </a:r>
          </a:p>
          <a:p>
            <a:pPr lvl="1"/>
            <a:r>
              <a:rPr lang="en-US" dirty="0"/>
              <a:t>Node (Computer, Mobile, etc.).</a:t>
            </a:r>
          </a:p>
          <a:p>
            <a:pPr lvl="1"/>
            <a:r>
              <a:rPr lang="en-US" dirty="0"/>
              <a:t>Server.</a:t>
            </a:r>
          </a:p>
          <a:p>
            <a:pPr lvl="1"/>
            <a:r>
              <a:rPr lang="en-US" dirty="0"/>
              <a:t>Communication link (Cables, Wi-Fi, etc.).</a:t>
            </a:r>
            <a:endParaRPr lang="en-IN" dirty="0"/>
          </a:p>
          <a:p>
            <a:r>
              <a:rPr lang="en-US" dirty="0"/>
              <a:t>Client sends a request to a company server and receives the response.</a:t>
            </a:r>
          </a:p>
          <a:p>
            <a:r>
              <a:rPr lang="en-US" dirty="0"/>
              <a:t>Server receives requests and respond </a:t>
            </a:r>
          </a:p>
          <a:p>
            <a:r>
              <a:rPr lang="en-US" dirty="0">
                <a:solidFill>
                  <a:srgbClr val="C00000"/>
                </a:solidFill>
              </a:rPr>
              <a:t>Example?</a:t>
            </a:r>
            <a:endParaRPr lang="en-IN" dirty="0">
              <a:solidFill>
                <a:srgbClr val="C00000"/>
              </a:solidFill>
            </a:endParaRPr>
          </a:p>
        </p:txBody>
      </p:sp>
      <p:sp>
        <p:nvSpPr>
          <p:cNvPr id="7" name="TextBox 6">
            <a:extLst>
              <a:ext uri="{FF2B5EF4-FFF2-40B4-BE49-F238E27FC236}">
                <a16:creationId xmlns:a16="http://schemas.microsoft.com/office/drawing/2014/main" id="{E2A925AB-74FC-4243-93BA-EA652E458032}"/>
              </a:ext>
            </a:extLst>
          </p:cNvPr>
          <p:cNvSpPr txBox="1"/>
          <p:nvPr/>
        </p:nvSpPr>
        <p:spPr>
          <a:xfrm>
            <a:off x="998762" y="6369059"/>
            <a:ext cx="10039351" cy="369332"/>
          </a:xfrm>
          <a:prstGeom prst="rect">
            <a:avLst/>
          </a:prstGeom>
          <a:noFill/>
        </p:spPr>
        <p:txBody>
          <a:bodyPr wrap="square">
            <a:spAutoFit/>
          </a:bodyPr>
          <a:lstStyle/>
          <a:p>
            <a:r>
              <a:rPr lang="en-IN" dirty="0"/>
              <a:t>https://www.geeksforgeeks.org/comparison-centralized-decentralized-and-distributed-systems/</a:t>
            </a:r>
          </a:p>
        </p:txBody>
      </p:sp>
    </p:spTree>
    <p:extLst>
      <p:ext uri="{BB962C8B-B14F-4D97-AF65-F5344CB8AC3E}">
        <p14:creationId xmlns:p14="http://schemas.microsoft.com/office/powerpoint/2010/main" val="173188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5129-1CB8-492B-AA15-1C93D881F408}"/>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0485871A-C8CA-4DAC-B5C3-32FE045F5FFA}"/>
              </a:ext>
            </a:extLst>
          </p:cNvPr>
          <p:cNvPicPr>
            <a:picLocks noGrp="1" noChangeAspect="1"/>
          </p:cNvPicPr>
          <p:nvPr>
            <p:ph idx="1"/>
          </p:nvPr>
        </p:nvPicPr>
        <p:blipFill>
          <a:blip r:embed="rId2"/>
          <a:stretch>
            <a:fillRect/>
          </a:stretch>
        </p:blipFill>
        <p:spPr>
          <a:xfrm>
            <a:off x="838200" y="2293561"/>
            <a:ext cx="10515600" cy="3415466"/>
          </a:xfrm>
        </p:spPr>
      </p:pic>
    </p:spTree>
    <p:extLst>
      <p:ext uri="{BB962C8B-B14F-4D97-AF65-F5344CB8AC3E}">
        <p14:creationId xmlns:p14="http://schemas.microsoft.com/office/powerpoint/2010/main" val="1385726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6AF9-D285-444A-ADE4-787274915652}"/>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C9C06059-83F9-4B43-A171-538E8F0ECF88}"/>
              </a:ext>
            </a:extLst>
          </p:cNvPr>
          <p:cNvPicPr>
            <a:picLocks noGrp="1" noChangeAspect="1"/>
          </p:cNvPicPr>
          <p:nvPr>
            <p:ph idx="1"/>
          </p:nvPr>
        </p:nvPicPr>
        <p:blipFill>
          <a:blip r:embed="rId2"/>
          <a:stretch>
            <a:fillRect/>
          </a:stretch>
        </p:blipFill>
        <p:spPr>
          <a:xfrm>
            <a:off x="1448730" y="1825625"/>
            <a:ext cx="9294540" cy="4667250"/>
          </a:xfrm>
        </p:spPr>
      </p:pic>
    </p:spTree>
    <p:extLst>
      <p:ext uri="{BB962C8B-B14F-4D97-AF65-F5344CB8AC3E}">
        <p14:creationId xmlns:p14="http://schemas.microsoft.com/office/powerpoint/2010/main" val="4127505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6AF9-D285-444A-ADE4-787274915652}"/>
              </a:ext>
            </a:extLst>
          </p:cNvPr>
          <p:cNvSpPr>
            <a:spLocks noGrp="1"/>
          </p:cNvSpPr>
          <p:nvPr>
            <p:ph type="title"/>
          </p:nvPr>
        </p:nvSpPr>
        <p:spPr/>
        <p:txBody>
          <a:bodyPr/>
          <a:lstStyle/>
          <a:p>
            <a:r>
              <a:rPr lang="en-US" dirty="0"/>
              <a:t>Clients and Servers (</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DD4DB285-A5C1-4A67-88B6-CD9FD3C0D591}"/>
              </a:ext>
            </a:extLst>
          </p:cNvPr>
          <p:cNvPicPr>
            <a:picLocks noGrp="1" noChangeAspect="1"/>
          </p:cNvPicPr>
          <p:nvPr>
            <p:ph idx="1"/>
          </p:nvPr>
        </p:nvPicPr>
        <p:blipFill>
          <a:blip r:embed="rId2"/>
          <a:stretch>
            <a:fillRect/>
          </a:stretch>
        </p:blipFill>
        <p:spPr>
          <a:xfrm>
            <a:off x="2262910" y="1570182"/>
            <a:ext cx="7284150" cy="5131345"/>
          </a:xfrm>
        </p:spPr>
      </p:pic>
    </p:spTree>
    <p:extLst>
      <p:ext uri="{BB962C8B-B14F-4D97-AF65-F5344CB8AC3E}">
        <p14:creationId xmlns:p14="http://schemas.microsoft.com/office/powerpoint/2010/main" val="1210918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C15-F8CC-401F-BA78-ACFCF43C98EC}"/>
              </a:ext>
            </a:extLst>
          </p:cNvPr>
          <p:cNvSpPr>
            <a:spLocks noGrp="1"/>
          </p:cNvSpPr>
          <p:nvPr>
            <p:ph type="title"/>
          </p:nvPr>
        </p:nvSpPr>
        <p:spPr/>
        <p:txBody>
          <a:bodyPr/>
          <a:lstStyle/>
          <a:p>
            <a:r>
              <a:rPr lang="en-US" dirty="0"/>
              <a:t>Issues related to Client-Server Model	</a:t>
            </a:r>
            <a:endParaRPr lang="en-IN" dirty="0"/>
          </a:p>
        </p:txBody>
      </p:sp>
      <p:sp>
        <p:nvSpPr>
          <p:cNvPr id="3" name="Content Placeholder 2">
            <a:extLst>
              <a:ext uri="{FF2B5EF4-FFF2-40B4-BE49-F238E27FC236}">
                <a16:creationId xmlns:a16="http://schemas.microsoft.com/office/drawing/2014/main" id="{8316AD43-FD81-42A2-8E0B-6367671FDDDF}"/>
              </a:ext>
            </a:extLst>
          </p:cNvPr>
          <p:cNvSpPr>
            <a:spLocks noGrp="1"/>
          </p:cNvSpPr>
          <p:nvPr>
            <p:ph idx="1"/>
          </p:nvPr>
        </p:nvSpPr>
        <p:spPr/>
        <p:txBody>
          <a:bodyPr/>
          <a:lstStyle/>
          <a:p>
            <a:r>
              <a:rPr lang="en-US" dirty="0"/>
              <a:t>Addressing</a:t>
            </a:r>
          </a:p>
          <a:p>
            <a:r>
              <a:rPr lang="en-US" dirty="0"/>
              <a:t>Blocking and non-blocking</a:t>
            </a:r>
          </a:p>
          <a:p>
            <a:r>
              <a:rPr lang="en-US" dirty="0"/>
              <a:t>Buffering</a:t>
            </a:r>
          </a:p>
          <a:p>
            <a:r>
              <a:rPr lang="en-US" dirty="0"/>
              <a:t>Reliability </a:t>
            </a:r>
            <a:endParaRPr lang="en-IN" dirty="0"/>
          </a:p>
        </p:txBody>
      </p:sp>
    </p:spTree>
    <p:extLst>
      <p:ext uri="{BB962C8B-B14F-4D97-AF65-F5344CB8AC3E}">
        <p14:creationId xmlns:p14="http://schemas.microsoft.com/office/powerpoint/2010/main" val="2178622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idx="1"/>
          </p:nvPr>
        </p:nvSpPr>
        <p:spPr/>
        <p:txBody>
          <a:bodyPr>
            <a:normAutofit lnSpcReduction="10000"/>
          </a:bodyPr>
          <a:lstStyle/>
          <a:p>
            <a:pPr marL="0" indent="0">
              <a:lnSpc>
                <a:spcPct val="120000"/>
              </a:lnSpc>
              <a:buNone/>
            </a:pPr>
            <a:r>
              <a:rPr lang="en-US" sz="2400" dirty="0">
                <a:solidFill>
                  <a:srgbClr val="C00000"/>
                </a:solidFill>
              </a:rPr>
              <a:t>Addressing</a:t>
            </a:r>
            <a:r>
              <a:rPr lang="en-US" sz="2400" dirty="0"/>
              <a:t> </a:t>
            </a:r>
          </a:p>
          <a:p>
            <a:pPr>
              <a:lnSpc>
                <a:spcPct val="120000"/>
              </a:lnSpc>
            </a:pPr>
            <a:r>
              <a:rPr lang="en-US" sz="2400" dirty="0"/>
              <a:t>If there is only one process running on the destination machine, the kernel will know what to do with the incoming message — give it to the one and only process running there. However, what happens if there are several processes running on the destination machine? Which one gets the message? The kernel has no way of knowing. </a:t>
            </a:r>
          </a:p>
          <a:p>
            <a:pPr>
              <a:lnSpc>
                <a:spcPct val="120000"/>
              </a:lnSpc>
            </a:pPr>
            <a:r>
              <a:rPr lang="en-US" sz="2400" dirty="0"/>
              <a:t>So, for that purpose an addressing system sends messages to processes rather than to machines.</a:t>
            </a:r>
          </a:p>
          <a:p>
            <a:pPr>
              <a:lnSpc>
                <a:spcPct val="120000"/>
              </a:lnSpc>
            </a:pPr>
            <a:r>
              <a:rPr lang="en-US" sz="2400" dirty="0"/>
              <a:t>How to identified the processes ?</a:t>
            </a:r>
          </a:p>
          <a:p>
            <a:pPr>
              <a:lnSpc>
                <a:spcPct val="120000"/>
              </a:lnSpc>
            </a:pPr>
            <a:endParaRPr lang="en-US" sz="2400" dirty="0"/>
          </a:p>
        </p:txBody>
      </p:sp>
    </p:spTree>
    <p:extLst>
      <p:ext uri="{BB962C8B-B14F-4D97-AF65-F5344CB8AC3E}">
        <p14:creationId xmlns:p14="http://schemas.microsoft.com/office/powerpoint/2010/main" val="85474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idx="1"/>
          </p:nvPr>
        </p:nvSpPr>
        <p:spPr/>
        <p:txBody>
          <a:bodyPr>
            <a:normAutofit/>
          </a:bodyPr>
          <a:lstStyle/>
          <a:p>
            <a:pPr>
              <a:lnSpc>
                <a:spcPct val="120000"/>
              </a:lnSpc>
            </a:pPr>
            <a:r>
              <a:rPr lang="en-US" sz="2400" dirty="0">
                <a:solidFill>
                  <a:srgbClr val="C00000"/>
                </a:solidFill>
              </a:rPr>
              <a:t>Case 1</a:t>
            </a:r>
            <a:r>
              <a:rPr lang="en-US" sz="2400" dirty="0"/>
              <a:t>: </a:t>
            </a:r>
          </a:p>
          <a:p>
            <a:pPr>
              <a:lnSpc>
                <a:spcPct val="120000"/>
              </a:lnSpc>
            </a:pPr>
            <a:r>
              <a:rPr lang="en-US" sz="2400" dirty="0"/>
              <a:t>One common scheme is to use two part names, specifying both a machine and a process number.</a:t>
            </a:r>
          </a:p>
          <a:p>
            <a:pPr>
              <a:lnSpc>
                <a:spcPct val="120000"/>
              </a:lnSpc>
            </a:pPr>
            <a:r>
              <a:rPr lang="en-US" sz="2400" dirty="0"/>
              <a:t>For example, 243.4 or 4@243 designates process 4 on machine 243. The machine number is used by the kernel to get the message correctly delivered to the proper machine, and the process number is used by the kernel on that machine to determine which process the message is intended for.</a:t>
            </a:r>
            <a:endParaRPr lang="en-IN" sz="2400" dirty="0"/>
          </a:p>
        </p:txBody>
      </p:sp>
    </p:spTree>
    <p:extLst>
      <p:ext uri="{BB962C8B-B14F-4D97-AF65-F5344CB8AC3E}">
        <p14:creationId xmlns:p14="http://schemas.microsoft.com/office/powerpoint/2010/main" val="2527481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D188-D9F4-3452-0CE7-CCDAA5AAAC85}"/>
              </a:ext>
            </a:extLst>
          </p:cNvPr>
          <p:cNvSpPr>
            <a:spLocks noGrp="1"/>
          </p:cNvSpPr>
          <p:nvPr>
            <p:ph type="title"/>
          </p:nvPr>
        </p:nvSpPr>
        <p:spPr/>
        <p:txBody>
          <a:bodyPr/>
          <a:lstStyle/>
          <a:p>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Issues related to Client-Server Model-(</a:t>
            </a:r>
            <a:r>
              <a:rPr kumimoji="0" lang="en-US" sz="4000" b="1" i="0" u="none" strike="noStrike" kern="1200" cap="none" spc="0" normalizeH="0" baseline="0" noProof="0" dirty="0" err="1">
                <a:ln>
                  <a:noFill/>
                </a:ln>
                <a:solidFill>
                  <a:srgbClr val="C00000"/>
                </a:solidFill>
                <a:effectLst/>
                <a:uLnTx/>
                <a:uFillTx/>
                <a:latin typeface="Times New Roman" panose="02020603050405020304" pitchFamily="18" charset="0"/>
                <a:ea typeface="+mj-ea"/>
                <a:cs typeface="Times New Roman" panose="02020603050405020304" pitchFamily="18" charset="0"/>
              </a:rPr>
              <a:t>contd</a:t>
            </a: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1791206-F180-392E-816D-C3D1DF0BB6D0}"/>
              </a:ext>
            </a:extLst>
          </p:cNvPr>
          <p:cNvSpPr>
            <a:spLocks noGrp="1"/>
          </p:cNvSpPr>
          <p:nvPr>
            <p:ph idx="1"/>
          </p:nvPr>
        </p:nvSpPr>
        <p:spPr/>
        <p:txBody>
          <a:bodyPr>
            <a:normAutofit/>
          </a:bodyPr>
          <a:lstStyle/>
          <a:p>
            <a:pPr algn="just"/>
            <a:r>
              <a:rPr lang="en-US" sz="2400" dirty="0">
                <a:solidFill>
                  <a:srgbClr val="C00000"/>
                </a:solidFill>
              </a:rPr>
              <a:t>Case 2:</a:t>
            </a:r>
            <a:r>
              <a:rPr lang="en-US" sz="2400" dirty="0"/>
              <a:t> </a:t>
            </a:r>
          </a:p>
          <a:p>
            <a:pPr algn="just"/>
            <a:r>
              <a:rPr lang="en-US" sz="2400" dirty="0"/>
              <a:t>Another approach is that on a LAN that supports broadcasting</a:t>
            </a:r>
          </a:p>
          <a:p>
            <a:pPr algn="just"/>
            <a:r>
              <a:rPr lang="en-US" sz="2400" dirty="0"/>
              <a:t>The sender can broadcast a special locate packet containing the address of the destination process. Because it is a broadcast packet, it will be received by all machines on the network. </a:t>
            </a:r>
          </a:p>
          <a:p>
            <a:pPr algn="just"/>
            <a:r>
              <a:rPr lang="en-US" sz="2400" dirty="0"/>
              <a:t>All the kernels check to see if the address is theirs, and if so, send back a here I am message giving their network address (machine number). </a:t>
            </a:r>
          </a:p>
          <a:p>
            <a:pPr algn="just"/>
            <a:r>
              <a:rPr lang="en-US" sz="2400" dirty="0"/>
              <a:t>The sending kernel then uses this address, and furthermore, caches it, to avoid broadcasting the next time the server is needed.</a:t>
            </a:r>
            <a:endParaRPr lang="en-IN" sz="2400" dirty="0"/>
          </a:p>
        </p:txBody>
      </p:sp>
    </p:spTree>
    <p:extLst>
      <p:ext uri="{BB962C8B-B14F-4D97-AF65-F5344CB8AC3E}">
        <p14:creationId xmlns:p14="http://schemas.microsoft.com/office/powerpoint/2010/main" val="4048967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idx="1"/>
          </p:nvPr>
        </p:nvSpPr>
        <p:spPr/>
        <p:txBody>
          <a:bodyPr>
            <a:normAutofit/>
          </a:bodyPr>
          <a:lstStyle/>
          <a:p>
            <a:pPr algn="just"/>
            <a:r>
              <a:rPr lang="en-US" sz="2400" dirty="0">
                <a:solidFill>
                  <a:srgbClr val="C00000"/>
                </a:solidFill>
              </a:rPr>
              <a:t>Case 3: </a:t>
            </a:r>
          </a:p>
          <a:p>
            <a:pPr algn="just"/>
            <a:r>
              <a:rPr lang="en-US" sz="2400" dirty="0"/>
              <a:t>The </a:t>
            </a:r>
            <a:r>
              <a:rPr lang="en-US" sz="2400" dirty="0">
                <a:solidFill>
                  <a:srgbClr val="C00000"/>
                </a:solidFill>
              </a:rPr>
              <a:t>broadcasting puts extra load on the system</a:t>
            </a:r>
            <a:r>
              <a:rPr lang="en-US" sz="2400" dirty="0"/>
              <a:t>. This extra load can be avoided by providing an extra machine to map high-level (i.e., ASCII) service names to machine addresses, as shown in Fig. 2-10(c).</a:t>
            </a:r>
          </a:p>
          <a:p>
            <a:pPr algn="just"/>
            <a:r>
              <a:rPr lang="en-US" sz="2400" dirty="0"/>
              <a:t>When this system is employed, processes such as servers are referred to by ASCII strings, and it is these strings that are embedded in programs, not binary machine or process numbers. </a:t>
            </a:r>
          </a:p>
          <a:p>
            <a:pPr algn="just"/>
            <a:r>
              <a:rPr lang="en-US" sz="2400" dirty="0"/>
              <a:t>Every time a client runs, on the first attempt to use a server, the client sends a query message to a special mapping server, often called a </a:t>
            </a:r>
            <a:r>
              <a:rPr lang="en-US" sz="2400" dirty="0">
                <a:solidFill>
                  <a:srgbClr val="C00000"/>
                </a:solidFill>
              </a:rPr>
              <a:t>name server</a:t>
            </a:r>
            <a:r>
              <a:rPr lang="en-US" sz="2400" dirty="0"/>
              <a:t>, asking it for the machine number where the server is currently located. Once this address has been obtained, the request can be sent directly.</a:t>
            </a:r>
            <a:endParaRPr lang="en-IN" sz="2400" dirty="0"/>
          </a:p>
        </p:txBody>
      </p:sp>
    </p:spTree>
    <p:extLst>
      <p:ext uri="{BB962C8B-B14F-4D97-AF65-F5344CB8AC3E}">
        <p14:creationId xmlns:p14="http://schemas.microsoft.com/office/powerpoint/2010/main" val="2644796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pic>
        <p:nvPicPr>
          <p:cNvPr id="5" name="Content Placeholder 4">
            <a:extLst>
              <a:ext uri="{FF2B5EF4-FFF2-40B4-BE49-F238E27FC236}">
                <a16:creationId xmlns:a16="http://schemas.microsoft.com/office/drawing/2014/main" id="{952C277D-4712-D392-BC97-20342623FB73}"/>
              </a:ext>
            </a:extLst>
          </p:cNvPr>
          <p:cNvPicPr>
            <a:picLocks noGrp="1" noChangeAspect="1"/>
          </p:cNvPicPr>
          <p:nvPr>
            <p:ph idx="1"/>
          </p:nvPr>
        </p:nvPicPr>
        <p:blipFill>
          <a:blip r:embed="rId2"/>
          <a:stretch>
            <a:fillRect/>
          </a:stretch>
        </p:blipFill>
        <p:spPr>
          <a:xfrm>
            <a:off x="1772371" y="1953418"/>
            <a:ext cx="9019406" cy="4355017"/>
          </a:xfrm>
        </p:spPr>
      </p:pic>
    </p:spTree>
    <p:extLst>
      <p:ext uri="{BB962C8B-B14F-4D97-AF65-F5344CB8AC3E}">
        <p14:creationId xmlns:p14="http://schemas.microsoft.com/office/powerpoint/2010/main" val="466011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sz="half" idx="1"/>
          </p:nvPr>
        </p:nvSpPr>
        <p:spPr>
          <a:xfrm>
            <a:off x="838200" y="1825625"/>
            <a:ext cx="4731327" cy="4351338"/>
          </a:xfrm>
        </p:spPr>
        <p:txBody>
          <a:bodyPr>
            <a:normAutofit/>
          </a:bodyPr>
          <a:lstStyle/>
          <a:p>
            <a:pPr marL="0" indent="0" algn="just">
              <a:buNone/>
            </a:pPr>
            <a:r>
              <a:rPr lang="en-US" sz="2400" dirty="0">
                <a:solidFill>
                  <a:srgbClr val="C00000"/>
                </a:solidFill>
              </a:rPr>
              <a:t>Blocking</a:t>
            </a:r>
            <a:r>
              <a:rPr lang="en-US" sz="2400" dirty="0"/>
              <a:t> </a:t>
            </a:r>
          </a:p>
          <a:p>
            <a:pPr algn="just"/>
            <a:r>
              <a:rPr lang="en-US" sz="2400" dirty="0"/>
              <a:t>While the message is being sent, the sending process is blocked (i.e., suspended). The instruction following the call to send is not executed until the message has been  completely sent, as shown in  Fig. 2-1l(a)  Similarly, the process remains suspended in receive until a  message arrives </a:t>
            </a:r>
            <a:endParaRPr lang="en-IN" sz="2400" dirty="0"/>
          </a:p>
        </p:txBody>
      </p:sp>
      <p:pic>
        <p:nvPicPr>
          <p:cNvPr id="7" name="Content Placeholder 6">
            <a:extLst>
              <a:ext uri="{FF2B5EF4-FFF2-40B4-BE49-F238E27FC236}">
                <a16:creationId xmlns:a16="http://schemas.microsoft.com/office/drawing/2014/main" id="{F3C60DA3-2846-C996-4E86-29AAE3D1E573}"/>
              </a:ext>
            </a:extLst>
          </p:cNvPr>
          <p:cNvPicPr>
            <a:picLocks noGrp="1" noChangeAspect="1"/>
          </p:cNvPicPr>
          <p:nvPr>
            <p:ph sz="half" idx="2"/>
          </p:nvPr>
        </p:nvPicPr>
        <p:blipFill rotWithShape="1">
          <a:blip r:embed="rId2"/>
          <a:srcRect l="8012" r="4660" b="61384"/>
          <a:stretch/>
        </p:blipFill>
        <p:spPr>
          <a:xfrm>
            <a:off x="5643917" y="2620458"/>
            <a:ext cx="6372591" cy="2761671"/>
          </a:xfrm>
          <a:prstGeom prst="rect">
            <a:avLst/>
          </a:prstGeom>
        </p:spPr>
      </p:pic>
      <p:pic>
        <p:nvPicPr>
          <p:cNvPr id="12" name="Picture 11">
            <a:extLst>
              <a:ext uri="{FF2B5EF4-FFF2-40B4-BE49-F238E27FC236}">
                <a16:creationId xmlns:a16="http://schemas.microsoft.com/office/drawing/2014/main" id="{53E336A0-4F2D-FE69-40B2-60F1B0CB5369}"/>
              </a:ext>
            </a:extLst>
          </p:cNvPr>
          <p:cNvPicPr>
            <a:picLocks noChangeAspect="1"/>
          </p:cNvPicPr>
          <p:nvPr/>
        </p:nvPicPr>
        <p:blipFill>
          <a:blip r:embed="rId3"/>
          <a:stretch>
            <a:fillRect/>
          </a:stretch>
        </p:blipFill>
        <p:spPr>
          <a:xfrm>
            <a:off x="7463270" y="5585979"/>
            <a:ext cx="3028950" cy="285750"/>
          </a:xfrm>
          <a:prstGeom prst="rect">
            <a:avLst/>
          </a:prstGeom>
        </p:spPr>
      </p:pic>
    </p:spTree>
    <p:extLst>
      <p:ext uri="{BB962C8B-B14F-4D97-AF65-F5344CB8AC3E}">
        <p14:creationId xmlns:p14="http://schemas.microsoft.com/office/powerpoint/2010/main" val="78874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3AD-8E33-479A-9FB5-0A31F569F9EE}"/>
              </a:ext>
            </a:extLst>
          </p:cNvPr>
          <p:cNvSpPr>
            <a:spLocks noGrp="1"/>
          </p:cNvSpPr>
          <p:nvPr>
            <p:ph type="title"/>
          </p:nvPr>
        </p:nvSpPr>
        <p:spPr/>
        <p:txBody>
          <a:bodyPr/>
          <a:lstStyle/>
          <a:p>
            <a:r>
              <a:rPr lang="en-IN" dirty="0"/>
              <a:t>Centralized System </a:t>
            </a:r>
            <a:r>
              <a:rPr lang="en-IN" dirty="0" err="1"/>
              <a:t>contd</a:t>
            </a:r>
            <a:r>
              <a:rPr lang="en-IN" dirty="0"/>
              <a:t>…</a:t>
            </a:r>
          </a:p>
        </p:txBody>
      </p:sp>
      <p:sp>
        <p:nvSpPr>
          <p:cNvPr id="3" name="Content Placeholder 2">
            <a:extLst>
              <a:ext uri="{FF2B5EF4-FFF2-40B4-BE49-F238E27FC236}">
                <a16:creationId xmlns:a16="http://schemas.microsoft.com/office/drawing/2014/main" id="{91AD49E8-C64F-4D45-9510-596B6ED08FD7}"/>
              </a:ext>
            </a:extLst>
          </p:cNvPr>
          <p:cNvSpPr>
            <a:spLocks noGrp="1"/>
          </p:cNvSpPr>
          <p:nvPr>
            <p:ph idx="1"/>
          </p:nvPr>
        </p:nvSpPr>
        <p:spPr/>
        <p:txBody>
          <a:bodyPr/>
          <a:lstStyle/>
          <a:p>
            <a:r>
              <a:rPr lang="en-IN" dirty="0">
                <a:solidFill>
                  <a:srgbClr val="C00000"/>
                </a:solidFill>
              </a:rPr>
              <a:t>Characteristics of Centralized System</a:t>
            </a:r>
            <a:endParaRPr lang="en-US" dirty="0">
              <a:solidFill>
                <a:srgbClr val="C00000"/>
              </a:solidFill>
            </a:endParaRPr>
          </a:p>
          <a:p>
            <a:pPr lvl="1"/>
            <a:r>
              <a:rPr lang="en-US" dirty="0"/>
              <a:t>Presence of a global clock</a:t>
            </a:r>
          </a:p>
          <a:p>
            <a:pPr lvl="1"/>
            <a:r>
              <a:rPr lang="en-IN" dirty="0"/>
              <a:t>One single central unit</a:t>
            </a:r>
          </a:p>
          <a:p>
            <a:pPr lvl="1"/>
            <a:r>
              <a:rPr lang="en-IN" dirty="0"/>
              <a:t>Dependent failure of components</a:t>
            </a:r>
          </a:p>
          <a:p>
            <a:pPr lvl="1"/>
            <a:r>
              <a:rPr lang="en-IN" dirty="0"/>
              <a:t>Scaling </a:t>
            </a:r>
          </a:p>
          <a:p>
            <a:pPr lvl="2"/>
            <a:r>
              <a:rPr lang="en-US" dirty="0"/>
              <a:t>Only vertical scaling on central server is possible</a:t>
            </a:r>
            <a:endParaRPr lang="en-IN" dirty="0"/>
          </a:p>
        </p:txBody>
      </p:sp>
    </p:spTree>
    <p:extLst>
      <p:ext uri="{BB962C8B-B14F-4D97-AF65-F5344CB8AC3E}">
        <p14:creationId xmlns:p14="http://schemas.microsoft.com/office/powerpoint/2010/main" val="81905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sz="half" idx="1"/>
          </p:nvPr>
        </p:nvSpPr>
        <p:spPr>
          <a:xfrm>
            <a:off x="838200" y="1825625"/>
            <a:ext cx="4731327" cy="4351338"/>
          </a:xfrm>
        </p:spPr>
        <p:txBody>
          <a:bodyPr>
            <a:normAutofit/>
          </a:bodyPr>
          <a:lstStyle/>
          <a:p>
            <a:pPr marL="0" indent="0" algn="just">
              <a:buNone/>
            </a:pPr>
            <a:r>
              <a:rPr lang="en-US" sz="2400" dirty="0">
                <a:solidFill>
                  <a:srgbClr val="C00000"/>
                </a:solidFill>
              </a:rPr>
              <a:t>Nonblocking </a:t>
            </a:r>
            <a:r>
              <a:rPr lang="en-US" sz="2400" dirty="0"/>
              <a:t> </a:t>
            </a:r>
          </a:p>
          <a:p>
            <a:pPr algn="just"/>
            <a:r>
              <a:rPr lang="en-US" sz="2400" dirty="0"/>
              <a:t>If send is nonblocking, it returns control to the caller immediately, before the message is sent. The advantage of this scheme is that the sending process can continue computing in parallel with the message transmission, instead of (b) A non blocking send having the CPU go idle primitive.</a:t>
            </a:r>
          </a:p>
          <a:p>
            <a:pPr algn="just"/>
            <a:r>
              <a:rPr lang="en-US" sz="2400" dirty="0">
                <a:solidFill>
                  <a:srgbClr val="C00000"/>
                </a:solidFill>
              </a:rPr>
              <a:t>Challenges?</a:t>
            </a:r>
            <a:r>
              <a:rPr lang="en-US" sz="2400" dirty="0"/>
              <a:t> </a:t>
            </a:r>
            <a:endParaRPr lang="en-IN" sz="2400" dirty="0"/>
          </a:p>
        </p:txBody>
      </p:sp>
      <p:pic>
        <p:nvPicPr>
          <p:cNvPr id="7" name="Content Placeholder 6">
            <a:extLst>
              <a:ext uri="{FF2B5EF4-FFF2-40B4-BE49-F238E27FC236}">
                <a16:creationId xmlns:a16="http://schemas.microsoft.com/office/drawing/2014/main" id="{F3C60DA3-2846-C996-4E86-29AAE3D1E573}"/>
              </a:ext>
            </a:extLst>
          </p:cNvPr>
          <p:cNvPicPr>
            <a:picLocks noGrp="1" noChangeAspect="1"/>
          </p:cNvPicPr>
          <p:nvPr>
            <p:ph sz="half" idx="2"/>
          </p:nvPr>
        </p:nvPicPr>
        <p:blipFill rotWithShape="1">
          <a:blip r:embed="rId2"/>
          <a:srcRect l="3286" t="38615" b="5652"/>
          <a:stretch/>
        </p:blipFill>
        <p:spPr>
          <a:xfrm>
            <a:off x="5784174" y="2006600"/>
            <a:ext cx="6128854" cy="3461327"/>
          </a:xfrm>
          <a:prstGeom prst="rect">
            <a:avLst/>
          </a:prstGeom>
        </p:spPr>
      </p:pic>
      <p:pic>
        <p:nvPicPr>
          <p:cNvPr id="5" name="Picture 4">
            <a:extLst>
              <a:ext uri="{FF2B5EF4-FFF2-40B4-BE49-F238E27FC236}">
                <a16:creationId xmlns:a16="http://schemas.microsoft.com/office/drawing/2014/main" id="{746E7640-99A3-7C59-3AA3-2308EFA31017}"/>
              </a:ext>
            </a:extLst>
          </p:cNvPr>
          <p:cNvPicPr>
            <a:picLocks noChangeAspect="1"/>
          </p:cNvPicPr>
          <p:nvPr/>
        </p:nvPicPr>
        <p:blipFill>
          <a:blip r:embed="rId3"/>
          <a:stretch>
            <a:fillRect/>
          </a:stretch>
        </p:blipFill>
        <p:spPr>
          <a:xfrm>
            <a:off x="7782069" y="5783839"/>
            <a:ext cx="2409825" cy="295275"/>
          </a:xfrm>
          <a:prstGeom prst="rect">
            <a:avLst/>
          </a:prstGeom>
        </p:spPr>
      </p:pic>
    </p:spTree>
    <p:extLst>
      <p:ext uri="{BB962C8B-B14F-4D97-AF65-F5344CB8AC3E}">
        <p14:creationId xmlns:p14="http://schemas.microsoft.com/office/powerpoint/2010/main" val="189746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AF7F-C372-FDE1-53B5-D77D0C1FE337}"/>
              </a:ext>
            </a:extLst>
          </p:cNvPr>
          <p:cNvSpPr>
            <a:spLocks noGrp="1"/>
          </p:cNvSpPr>
          <p:nvPr>
            <p:ph type="title"/>
          </p:nvPr>
        </p:nvSpPr>
        <p:spPr/>
        <p:txBody>
          <a:bodyPr/>
          <a:lstStyle/>
          <a:p>
            <a:r>
              <a:rPr lang="en-US" dirty="0"/>
              <a:t>Issues related to Client-Server Model-(</a:t>
            </a:r>
            <a:r>
              <a:rPr lang="en-US" dirty="0" err="1"/>
              <a:t>contd</a:t>
            </a:r>
            <a:r>
              <a:rPr lang="en-US" dirty="0"/>
              <a:t>…)</a:t>
            </a:r>
            <a:endParaRPr lang="en-IN" dirty="0"/>
          </a:p>
        </p:txBody>
      </p:sp>
      <p:sp>
        <p:nvSpPr>
          <p:cNvPr id="5" name="Content Placeholder 4">
            <a:extLst>
              <a:ext uri="{FF2B5EF4-FFF2-40B4-BE49-F238E27FC236}">
                <a16:creationId xmlns:a16="http://schemas.microsoft.com/office/drawing/2014/main" id="{C4A3ADA1-24CD-009F-AE9A-DCB128AC40C3}"/>
              </a:ext>
            </a:extLst>
          </p:cNvPr>
          <p:cNvSpPr>
            <a:spLocks noGrp="1"/>
          </p:cNvSpPr>
          <p:nvPr>
            <p:ph idx="1"/>
          </p:nvPr>
        </p:nvSpPr>
        <p:spPr/>
        <p:txBody>
          <a:bodyPr/>
          <a:lstStyle/>
          <a:p>
            <a:r>
              <a:rPr lang="en-IN" dirty="0"/>
              <a:t>Solutions:</a:t>
            </a:r>
          </a:p>
          <a:p>
            <a:pPr lvl="1"/>
            <a:r>
              <a:rPr lang="en-US" dirty="0"/>
              <a:t>Blocking send (CPU idle during message transmission)</a:t>
            </a:r>
          </a:p>
          <a:p>
            <a:pPr lvl="1"/>
            <a:r>
              <a:rPr lang="en-US" dirty="0"/>
              <a:t>Nonblocking send with copy (CPU time wasted for extra copy)</a:t>
            </a:r>
          </a:p>
          <a:p>
            <a:pPr lvl="1"/>
            <a:r>
              <a:rPr lang="en-US" dirty="0"/>
              <a:t>Nonblocking send with interrupt (prog difficult)</a:t>
            </a:r>
            <a:endParaRPr lang="en-IN" dirty="0"/>
          </a:p>
        </p:txBody>
      </p:sp>
    </p:spTree>
    <p:extLst>
      <p:ext uri="{BB962C8B-B14F-4D97-AF65-F5344CB8AC3E}">
        <p14:creationId xmlns:p14="http://schemas.microsoft.com/office/powerpoint/2010/main" val="771581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4508-77CD-96AE-186D-AC87381AB93D}"/>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F1D972DB-5616-FB61-830C-7E76F6F352B0}"/>
              </a:ext>
            </a:extLst>
          </p:cNvPr>
          <p:cNvSpPr>
            <a:spLocks noGrp="1"/>
          </p:cNvSpPr>
          <p:nvPr>
            <p:ph sz="half" idx="1"/>
          </p:nvPr>
        </p:nvSpPr>
        <p:spPr/>
        <p:txBody>
          <a:bodyPr>
            <a:normAutofit fontScale="92500"/>
          </a:bodyPr>
          <a:lstStyle/>
          <a:p>
            <a:r>
              <a:rPr lang="en-IN" dirty="0">
                <a:solidFill>
                  <a:srgbClr val="C00000"/>
                </a:solidFill>
              </a:rPr>
              <a:t>Buffered vs unbuffered primitives</a:t>
            </a:r>
          </a:p>
        </p:txBody>
      </p:sp>
      <p:sp>
        <p:nvSpPr>
          <p:cNvPr id="6" name="Content Placeholder 5">
            <a:extLst>
              <a:ext uri="{FF2B5EF4-FFF2-40B4-BE49-F238E27FC236}">
                <a16:creationId xmlns:a16="http://schemas.microsoft.com/office/drawing/2014/main" id="{B0915E5C-2E03-7DFD-7E5F-0AC26BEBDDA1}"/>
              </a:ext>
            </a:extLst>
          </p:cNvPr>
          <p:cNvSpPr>
            <a:spLocks noGrp="1"/>
          </p:cNvSpPr>
          <p:nvPr>
            <p:ph sz="half" idx="2"/>
          </p:nvPr>
        </p:nvSpPr>
        <p:spPr/>
        <p:txBody>
          <a:bodyPr>
            <a:normAutofit fontScale="92500"/>
          </a:bodyPr>
          <a:lstStyle/>
          <a:p>
            <a:pPr algn="just"/>
            <a:r>
              <a:rPr lang="en-IN" dirty="0"/>
              <a:t>Challenges?</a:t>
            </a:r>
          </a:p>
          <a:p>
            <a:pPr lvl="1" algn="just"/>
            <a:r>
              <a:rPr lang="en-IN" dirty="0"/>
              <a:t>Client sends before server initiate receive</a:t>
            </a:r>
          </a:p>
          <a:p>
            <a:pPr lvl="1" algn="just"/>
            <a:r>
              <a:rPr lang="en-IN" dirty="0"/>
              <a:t>Server not aware about the process and where to save incoming message</a:t>
            </a:r>
          </a:p>
          <a:p>
            <a:pPr algn="just"/>
            <a:r>
              <a:rPr lang="en-IN" dirty="0"/>
              <a:t>Solutions:</a:t>
            </a:r>
          </a:p>
          <a:p>
            <a:pPr lvl="1" algn="just"/>
            <a:r>
              <a:rPr lang="en-IN" dirty="0"/>
              <a:t>Time-out</a:t>
            </a:r>
          </a:p>
          <a:p>
            <a:pPr lvl="2" algn="just"/>
            <a:r>
              <a:rPr lang="en-IN" dirty="0"/>
              <a:t>Client may have to attempt several times </a:t>
            </a:r>
          </a:p>
          <a:p>
            <a:pPr lvl="1" algn="just"/>
            <a:r>
              <a:rPr lang="en-IN" dirty="0"/>
              <a:t>Server may keep incoming messages for a little while</a:t>
            </a:r>
          </a:p>
          <a:p>
            <a:pPr lvl="2" algn="just"/>
            <a:r>
              <a:rPr lang="en-IN" dirty="0"/>
              <a:t>Problem of storing incoming messages</a:t>
            </a:r>
          </a:p>
        </p:txBody>
      </p:sp>
      <p:pic>
        <p:nvPicPr>
          <p:cNvPr id="7" name="Picture 6">
            <a:extLst>
              <a:ext uri="{FF2B5EF4-FFF2-40B4-BE49-F238E27FC236}">
                <a16:creationId xmlns:a16="http://schemas.microsoft.com/office/drawing/2014/main" id="{C390D8A7-78DD-70E1-72B0-03C68C040DAE}"/>
              </a:ext>
            </a:extLst>
          </p:cNvPr>
          <p:cNvPicPr>
            <a:picLocks noChangeAspect="1"/>
          </p:cNvPicPr>
          <p:nvPr/>
        </p:nvPicPr>
        <p:blipFill rotWithShape="1">
          <a:blip r:embed="rId2"/>
          <a:srcRect r="41255"/>
          <a:stretch/>
        </p:blipFill>
        <p:spPr>
          <a:xfrm>
            <a:off x="931499" y="2701465"/>
            <a:ext cx="4218998" cy="3162300"/>
          </a:xfrm>
          <a:prstGeom prst="rect">
            <a:avLst/>
          </a:prstGeom>
        </p:spPr>
      </p:pic>
      <p:sp>
        <p:nvSpPr>
          <p:cNvPr id="8" name="Rectangle 7">
            <a:extLst>
              <a:ext uri="{FF2B5EF4-FFF2-40B4-BE49-F238E27FC236}">
                <a16:creationId xmlns:a16="http://schemas.microsoft.com/office/drawing/2014/main" id="{007E6769-2E1F-76C7-EECC-709493E6C7B3}"/>
              </a:ext>
            </a:extLst>
          </p:cNvPr>
          <p:cNvSpPr/>
          <p:nvPr/>
        </p:nvSpPr>
        <p:spPr>
          <a:xfrm>
            <a:off x="4767942" y="3163077"/>
            <a:ext cx="662473" cy="2211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61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4508-77CD-96AE-186D-AC87381AB93D}"/>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F1D972DB-5616-FB61-830C-7E76F6F352B0}"/>
              </a:ext>
            </a:extLst>
          </p:cNvPr>
          <p:cNvSpPr>
            <a:spLocks noGrp="1"/>
          </p:cNvSpPr>
          <p:nvPr>
            <p:ph sz="half" idx="1"/>
          </p:nvPr>
        </p:nvSpPr>
        <p:spPr/>
        <p:txBody>
          <a:bodyPr/>
          <a:lstStyle/>
          <a:p>
            <a:r>
              <a:rPr lang="en-IN" dirty="0">
                <a:solidFill>
                  <a:srgbClr val="C00000"/>
                </a:solidFill>
              </a:rPr>
              <a:t>Buffered vs unbuffered </a:t>
            </a:r>
          </a:p>
        </p:txBody>
      </p:sp>
      <p:sp>
        <p:nvSpPr>
          <p:cNvPr id="4" name="Content Placeholder 3">
            <a:extLst>
              <a:ext uri="{FF2B5EF4-FFF2-40B4-BE49-F238E27FC236}">
                <a16:creationId xmlns:a16="http://schemas.microsoft.com/office/drawing/2014/main" id="{1343BFE0-0932-CE28-19AD-53CF09B07853}"/>
              </a:ext>
            </a:extLst>
          </p:cNvPr>
          <p:cNvSpPr>
            <a:spLocks noGrp="1"/>
          </p:cNvSpPr>
          <p:nvPr>
            <p:ph sz="half" idx="2"/>
          </p:nvPr>
        </p:nvSpPr>
        <p:spPr/>
        <p:txBody>
          <a:bodyPr/>
          <a:lstStyle/>
          <a:p>
            <a:r>
              <a:rPr lang="en-IN" dirty="0"/>
              <a:t>Mail box</a:t>
            </a:r>
          </a:p>
          <a:p>
            <a:endParaRPr lang="en-IN" dirty="0"/>
          </a:p>
          <a:p>
            <a:r>
              <a:rPr lang="en-IN" dirty="0"/>
              <a:t>Problem:</a:t>
            </a:r>
          </a:p>
          <a:p>
            <a:pPr lvl="1"/>
            <a:r>
              <a:rPr lang="en-IN" dirty="0"/>
              <a:t>Mailbox is full</a:t>
            </a:r>
          </a:p>
        </p:txBody>
      </p:sp>
      <p:pic>
        <p:nvPicPr>
          <p:cNvPr id="5" name="Picture 4">
            <a:extLst>
              <a:ext uri="{FF2B5EF4-FFF2-40B4-BE49-F238E27FC236}">
                <a16:creationId xmlns:a16="http://schemas.microsoft.com/office/drawing/2014/main" id="{97A1FEF6-5933-5DD1-2ACD-65FDC4B74731}"/>
              </a:ext>
            </a:extLst>
          </p:cNvPr>
          <p:cNvPicPr>
            <a:picLocks noChangeAspect="1"/>
          </p:cNvPicPr>
          <p:nvPr/>
        </p:nvPicPr>
        <p:blipFill rotWithShape="1">
          <a:blip r:embed="rId2"/>
          <a:srcRect l="52509"/>
          <a:stretch/>
        </p:blipFill>
        <p:spPr>
          <a:xfrm>
            <a:off x="1278293" y="2729457"/>
            <a:ext cx="3410721" cy="3162300"/>
          </a:xfrm>
          <a:prstGeom prst="rect">
            <a:avLst/>
          </a:prstGeom>
        </p:spPr>
      </p:pic>
      <p:sp>
        <p:nvSpPr>
          <p:cNvPr id="6" name="Rectangle 5">
            <a:extLst>
              <a:ext uri="{FF2B5EF4-FFF2-40B4-BE49-F238E27FC236}">
                <a16:creationId xmlns:a16="http://schemas.microsoft.com/office/drawing/2014/main" id="{ADF972B8-D0AF-73E6-F594-F2E042151E8E}"/>
              </a:ext>
            </a:extLst>
          </p:cNvPr>
          <p:cNvSpPr/>
          <p:nvPr/>
        </p:nvSpPr>
        <p:spPr>
          <a:xfrm>
            <a:off x="1147665" y="5570376"/>
            <a:ext cx="597159" cy="373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22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idx="1"/>
          </p:nvPr>
        </p:nvSpPr>
        <p:spPr/>
        <p:txBody>
          <a:bodyPr/>
          <a:lstStyle/>
          <a:p>
            <a:r>
              <a:rPr lang="en-IN" dirty="0">
                <a:solidFill>
                  <a:srgbClr val="C00000"/>
                </a:solidFill>
              </a:rPr>
              <a:t>Reliable versus Unreliable primitives</a:t>
            </a:r>
          </a:p>
          <a:p>
            <a:pPr lvl="1"/>
            <a:r>
              <a:rPr lang="en-IN" dirty="0"/>
              <a:t>Problem: </a:t>
            </a:r>
          </a:p>
          <a:p>
            <a:pPr lvl="2"/>
            <a:r>
              <a:rPr lang="en-IN" dirty="0"/>
              <a:t>In case of blocking primitive, when a system resumes/restarted, there is no guarantee that the message has been delivered</a:t>
            </a:r>
          </a:p>
          <a:p>
            <a:pPr lvl="1"/>
            <a:r>
              <a:rPr lang="en-IN" dirty="0"/>
              <a:t>Solutions</a:t>
            </a:r>
          </a:p>
          <a:p>
            <a:pPr lvl="2"/>
            <a:r>
              <a:rPr lang="en-IN" dirty="0"/>
              <a:t>Redefine the semantics of send to be unreliable</a:t>
            </a:r>
          </a:p>
          <a:p>
            <a:pPr lvl="3"/>
            <a:r>
              <a:rPr lang="en-IN" dirty="0"/>
              <a:t>E.g. post office</a:t>
            </a:r>
          </a:p>
          <a:p>
            <a:pPr lvl="2"/>
            <a:r>
              <a:rPr lang="en-IN" dirty="0"/>
              <a:t>Receiving kernel sends an acknowledgement back to the kernel of sending machine</a:t>
            </a:r>
          </a:p>
          <a:p>
            <a:pPr lvl="2"/>
            <a:r>
              <a:rPr lang="en-IN" dirty="0"/>
              <a:t>Advantage of request and response model</a:t>
            </a:r>
          </a:p>
          <a:p>
            <a:pPr lvl="3"/>
            <a:r>
              <a:rPr lang="en-IN" dirty="0"/>
              <a:t>No ACK is sent, Kernel sends response and that itself is an ACK</a:t>
            </a:r>
          </a:p>
          <a:p>
            <a:pPr lvl="3"/>
            <a:r>
              <a:rPr lang="en-IN" dirty="0"/>
              <a:t>But no ACK for reply</a:t>
            </a:r>
          </a:p>
        </p:txBody>
      </p:sp>
    </p:spTree>
    <p:extLst>
      <p:ext uri="{BB962C8B-B14F-4D97-AF65-F5344CB8AC3E}">
        <p14:creationId xmlns:p14="http://schemas.microsoft.com/office/powerpoint/2010/main" val="3361578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49B-18B6-D1CB-83EA-DB3CEA3F7B09}"/>
              </a:ext>
            </a:extLst>
          </p:cNvPr>
          <p:cNvSpPr>
            <a:spLocks noGrp="1"/>
          </p:cNvSpPr>
          <p:nvPr>
            <p:ph type="title"/>
          </p:nvPr>
        </p:nvSpPr>
        <p:spPr/>
        <p:txBody>
          <a:bodyPr>
            <a:normAutofit/>
          </a:bodyPr>
          <a:lstStyle/>
          <a:p>
            <a:r>
              <a:rPr lang="en-US" sz="4000" dirty="0"/>
              <a:t>Issues related to Client-Server Model-(</a:t>
            </a:r>
            <a:r>
              <a:rPr lang="en-US" sz="4000" dirty="0" err="1"/>
              <a:t>contd</a:t>
            </a:r>
            <a:r>
              <a:rPr lang="en-US" sz="4000" dirty="0"/>
              <a:t>…)</a:t>
            </a:r>
            <a:endParaRPr lang="en-IN" sz="4000" dirty="0"/>
          </a:p>
        </p:txBody>
      </p:sp>
      <p:sp>
        <p:nvSpPr>
          <p:cNvPr id="3" name="Content Placeholder 2">
            <a:extLst>
              <a:ext uri="{FF2B5EF4-FFF2-40B4-BE49-F238E27FC236}">
                <a16:creationId xmlns:a16="http://schemas.microsoft.com/office/drawing/2014/main" id="{2BEA5DE5-ED4A-4C48-5BCE-D668FBBCBE1F}"/>
              </a:ext>
            </a:extLst>
          </p:cNvPr>
          <p:cNvSpPr>
            <a:spLocks noGrp="1"/>
          </p:cNvSpPr>
          <p:nvPr>
            <p:ph idx="1"/>
          </p:nvPr>
        </p:nvSpPr>
        <p:spPr/>
        <p:txBody>
          <a:bodyPr/>
          <a:lstStyle/>
          <a:p>
            <a:r>
              <a:rPr lang="en-IN" dirty="0">
                <a:solidFill>
                  <a:srgbClr val="C00000"/>
                </a:solidFill>
              </a:rPr>
              <a:t>Reliable versus Unreliable</a:t>
            </a:r>
          </a:p>
          <a:p>
            <a:endParaRPr lang="en-IN" dirty="0"/>
          </a:p>
        </p:txBody>
      </p:sp>
      <p:pic>
        <p:nvPicPr>
          <p:cNvPr id="4" name="Content Placeholder 4">
            <a:extLst>
              <a:ext uri="{FF2B5EF4-FFF2-40B4-BE49-F238E27FC236}">
                <a16:creationId xmlns:a16="http://schemas.microsoft.com/office/drawing/2014/main" id="{06E0A565-E3EC-E03C-8861-8FDF08B16B31}"/>
              </a:ext>
            </a:extLst>
          </p:cNvPr>
          <p:cNvPicPr>
            <a:picLocks noChangeAspect="1"/>
          </p:cNvPicPr>
          <p:nvPr/>
        </p:nvPicPr>
        <p:blipFill>
          <a:blip r:embed="rId2"/>
          <a:stretch>
            <a:fillRect/>
          </a:stretch>
        </p:blipFill>
        <p:spPr>
          <a:xfrm>
            <a:off x="1510145" y="2821854"/>
            <a:ext cx="8822644" cy="3355109"/>
          </a:xfrm>
          <a:prstGeom prst="rect">
            <a:avLst/>
          </a:prstGeom>
        </p:spPr>
      </p:pic>
    </p:spTree>
    <p:extLst>
      <p:ext uri="{BB962C8B-B14F-4D97-AF65-F5344CB8AC3E}">
        <p14:creationId xmlns:p14="http://schemas.microsoft.com/office/powerpoint/2010/main" val="3447303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CFAB-0652-46DF-AD73-8471E9FAC8EE}"/>
              </a:ext>
            </a:extLst>
          </p:cNvPr>
          <p:cNvSpPr>
            <a:spLocks noGrp="1"/>
          </p:cNvSpPr>
          <p:nvPr>
            <p:ph type="title"/>
          </p:nvPr>
        </p:nvSpPr>
        <p:spPr/>
        <p:txBody>
          <a:bodyPr/>
          <a:lstStyle/>
          <a:p>
            <a:r>
              <a:rPr lang="en-US" sz="4400" dirty="0"/>
              <a:t>Issues related to Client-Server Model-(</a:t>
            </a:r>
            <a:r>
              <a:rPr lang="en-US" sz="4400" dirty="0" err="1"/>
              <a:t>contd</a:t>
            </a:r>
            <a:r>
              <a:rPr lang="en-US" sz="4400" dirty="0"/>
              <a:t>…)</a:t>
            </a:r>
            <a:endParaRPr lang="en-IN" dirty="0"/>
          </a:p>
        </p:txBody>
      </p:sp>
      <p:pic>
        <p:nvPicPr>
          <p:cNvPr id="5" name="Content Placeholder 4">
            <a:extLst>
              <a:ext uri="{FF2B5EF4-FFF2-40B4-BE49-F238E27FC236}">
                <a16:creationId xmlns:a16="http://schemas.microsoft.com/office/drawing/2014/main" id="{E3BDAEFA-6C48-4821-9DA1-748C389C041F}"/>
              </a:ext>
            </a:extLst>
          </p:cNvPr>
          <p:cNvPicPr>
            <a:picLocks noGrp="1" noChangeAspect="1"/>
          </p:cNvPicPr>
          <p:nvPr>
            <p:ph idx="1"/>
          </p:nvPr>
        </p:nvPicPr>
        <p:blipFill>
          <a:blip r:embed="rId2"/>
          <a:stretch>
            <a:fillRect/>
          </a:stretch>
        </p:blipFill>
        <p:spPr>
          <a:xfrm>
            <a:off x="1841452" y="1825625"/>
            <a:ext cx="8509096" cy="4351338"/>
          </a:xfrm>
        </p:spPr>
      </p:pic>
    </p:spTree>
    <p:extLst>
      <p:ext uri="{BB962C8B-B14F-4D97-AF65-F5344CB8AC3E}">
        <p14:creationId xmlns:p14="http://schemas.microsoft.com/office/powerpoint/2010/main" val="2219411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75A5-0607-4A6C-AD34-04DF5B92904E}"/>
              </a:ext>
            </a:extLst>
          </p:cNvPr>
          <p:cNvSpPr>
            <a:spLocks noGrp="1"/>
          </p:cNvSpPr>
          <p:nvPr>
            <p:ph type="title"/>
          </p:nvPr>
        </p:nvSpPr>
        <p:spPr/>
        <p:txBody>
          <a:bodyPr/>
          <a:lstStyle/>
          <a:p>
            <a:r>
              <a:rPr lang="en-US" sz="4400" dirty="0"/>
              <a:t>Client-Server Model-(</a:t>
            </a:r>
            <a:r>
              <a:rPr lang="en-US" sz="4400" dirty="0" err="1"/>
              <a:t>contd</a:t>
            </a:r>
            <a:r>
              <a:rPr lang="en-US" sz="4400" dirty="0"/>
              <a:t>…)</a:t>
            </a:r>
            <a:endParaRPr lang="en-IN" dirty="0"/>
          </a:p>
        </p:txBody>
      </p:sp>
      <p:pic>
        <p:nvPicPr>
          <p:cNvPr id="5" name="Content Placeholder 4">
            <a:extLst>
              <a:ext uri="{FF2B5EF4-FFF2-40B4-BE49-F238E27FC236}">
                <a16:creationId xmlns:a16="http://schemas.microsoft.com/office/drawing/2014/main" id="{CF5F8466-2221-4B01-831B-6CF5271B75F8}"/>
              </a:ext>
            </a:extLst>
          </p:cNvPr>
          <p:cNvPicPr>
            <a:picLocks noGrp="1" noChangeAspect="1"/>
          </p:cNvPicPr>
          <p:nvPr>
            <p:ph idx="1"/>
          </p:nvPr>
        </p:nvPicPr>
        <p:blipFill>
          <a:blip r:embed="rId2"/>
          <a:stretch>
            <a:fillRect/>
          </a:stretch>
        </p:blipFill>
        <p:spPr>
          <a:xfrm>
            <a:off x="1836040" y="1825625"/>
            <a:ext cx="8519919" cy="4351338"/>
          </a:xfrm>
        </p:spPr>
      </p:pic>
    </p:spTree>
    <p:extLst>
      <p:ext uri="{BB962C8B-B14F-4D97-AF65-F5344CB8AC3E}">
        <p14:creationId xmlns:p14="http://schemas.microsoft.com/office/powerpoint/2010/main" val="3569555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91D3-6604-F781-845C-B71D8CDE48E7}"/>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0D3E6273-9754-C742-0090-A13631EA5721}"/>
              </a:ext>
            </a:extLst>
          </p:cNvPr>
          <p:cNvSpPr>
            <a:spLocks noGrp="1"/>
          </p:cNvSpPr>
          <p:nvPr>
            <p:ph idx="1"/>
          </p:nvPr>
        </p:nvSpPr>
        <p:spPr/>
        <p:txBody>
          <a:bodyPr>
            <a:normAutofit/>
          </a:bodyPr>
          <a:lstStyle/>
          <a:p>
            <a:pPr algn="just"/>
            <a:r>
              <a:rPr lang="en-IN" sz="2400" b="0" i="0" dirty="0">
                <a:solidFill>
                  <a:srgbClr val="000000"/>
                </a:solidFill>
                <a:effectLst/>
                <a:latin typeface="Times New Roman" panose="02020603050405020304" pitchFamily="18" charset="0"/>
              </a:rPr>
              <a:t>A S Tanenbaum, Maarten Van Steen, </a:t>
            </a:r>
            <a:r>
              <a:rPr lang="en-IN" sz="2400" b="1" i="0" dirty="0">
                <a:solidFill>
                  <a:srgbClr val="000000"/>
                </a:solidFill>
                <a:effectLst/>
                <a:latin typeface="Times New Roman" panose="02020603050405020304" pitchFamily="18" charset="0"/>
              </a:rPr>
              <a:t>Distributed Operating systems</a:t>
            </a:r>
            <a:r>
              <a:rPr lang="en-IN" sz="2400" b="0" i="0" dirty="0">
                <a:solidFill>
                  <a:srgbClr val="000000"/>
                </a:solidFill>
                <a:effectLst/>
                <a:latin typeface="Times New Roman" panose="02020603050405020304" pitchFamily="18" charset="0"/>
              </a:rPr>
              <a:t>, Pearson, 2014</a:t>
            </a:r>
            <a:r>
              <a:rPr lang="en-IN" sz="2400" dirty="0"/>
              <a:t> </a:t>
            </a:r>
          </a:p>
          <a:p>
            <a:pPr algn="just"/>
            <a:endParaRPr lang="en-IN" sz="2400" dirty="0"/>
          </a:p>
        </p:txBody>
      </p:sp>
    </p:spTree>
    <p:extLst>
      <p:ext uri="{BB962C8B-B14F-4D97-AF65-F5344CB8AC3E}">
        <p14:creationId xmlns:p14="http://schemas.microsoft.com/office/powerpoint/2010/main" val="52415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3AD-8E33-479A-9FB5-0A31F569F9EE}"/>
              </a:ext>
            </a:extLst>
          </p:cNvPr>
          <p:cNvSpPr>
            <a:spLocks noGrp="1"/>
          </p:cNvSpPr>
          <p:nvPr>
            <p:ph type="title"/>
          </p:nvPr>
        </p:nvSpPr>
        <p:spPr/>
        <p:txBody>
          <a:bodyPr/>
          <a:lstStyle/>
          <a:p>
            <a:r>
              <a:rPr lang="en-IN" dirty="0"/>
              <a:t>Centralized System </a:t>
            </a:r>
            <a:r>
              <a:rPr lang="en-IN" dirty="0" err="1"/>
              <a:t>contd</a:t>
            </a:r>
            <a:r>
              <a:rPr lang="en-IN" dirty="0"/>
              <a:t>…</a:t>
            </a:r>
          </a:p>
        </p:txBody>
      </p:sp>
      <p:sp>
        <p:nvSpPr>
          <p:cNvPr id="3" name="Content Placeholder 2">
            <a:extLst>
              <a:ext uri="{FF2B5EF4-FFF2-40B4-BE49-F238E27FC236}">
                <a16:creationId xmlns:a16="http://schemas.microsoft.com/office/drawing/2014/main" id="{91AD49E8-C64F-4D45-9510-596B6ED08FD7}"/>
              </a:ext>
            </a:extLst>
          </p:cNvPr>
          <p:cNvSpPr>
            <a:spLocks noGrp="1"/>
          </p:cNvSpPr>
          <p:nvPr>
            <p:ph sz="half" idx="1"/>
          </p:nvPr>
        </p:nvSpPr>
        <p:spPr/>
        <p:txBody>
          <a:bodyPr/>
          <a:lstStyle/>
          <a:p>
            <a:r>
              <a:rPr lang="en-IN" dirty="0">
                <a:solidFill>
                  <a:srgbClr val="C00000"/>
                </a:solidFill>
              </a:rPr>
              <a:t>Advantages </a:t>
            </a:r>
          </a:p>
          <a:p>
            <a:pPr lvl="1"/>
            <a:r>
              <a:rPr lang="en-US" dirty="0"/>
              <a:t>Easy to physically secure</a:t>
            </a:r>
          </a:p>
          <a:p>
            <a:pPr lvl="1"/>
            <a:r>
              <a:rPr lang="en-US" dirty="0"/>
              <a:t>Smooth and elegant personal experience</a:t>
            </a:r>
          </a:p>
          <a:p>
            <a:pPr lvl="1"/>
            <a:r>
              <a:rPr lang="en-US" dirty="0"/>
              <a:t>Dedicated resources</a:t>
            </a:r>
          </a:p>
          <a:p>
            <a:pPr lvl="1"/>
            <a:r>
              <a:rPr lang="en-US" dirty="0"/>
              <a:t>More cost efficient for small systems </a:t>
            </a:r>
            <a:r>
              <a:rPr lang="en-US" dirty="0" err="1"/>
              <a:t>upto</a:t>
            </a:r>
            <a:r>
              <a:rPr lang="en-US" dirty="0"/>
              <a:t> a certain limit</a:t>
            </a:r>
          </a:p>
        </p:txBody>
      </p:sp>
      <p:sp>
        <p:nvSpPr>
          <p:cNvPr id="4" name="Content Placeholder 3">
            <a:extLst>
              <a:ext uri="{FF2B5EF4-FFF2-40B4-BE49-F238E27FC236}">
                <a16:creationId xmlns:a16="http://schemas.microsoft.com/office/drawing/2014/main" id="{A4DA3C15-F0B7-4083-815E-75684BE1646F}"/>
              </a:ext>
            </a:extLst>
          </p:cNvPr>
          <p:cNvSpPr>
            <a:spLocks noGrp="1"/>
          </p:cNvSpPr>
          <p:nvPr>
            <p:ph sz="half" idx="2"/>
          </p:nvPr>
        </p:nvSpPr>
        <p:spPr/>
        <p:txBody>
          <a:bodyPr/>
          <a:lstStyle/>
          <a:p>
            <a:r>
              <a:rPr lang="en-IN" dirty="0">
                <a:solidFill>
                  <a:srgbClr val="C00000"/>
                </a:solidFill>
              </a:rPr>
              <a:t>Limitations</a:t>
            </a:r>
            <a:r>
              <a:rPr lang="en-IN" dirty="0"/>
              <a:t> </a:t>
            </a:r>
          </a:p>
          <a:p>
            <a:pPr lvl="1"/>
            <a:r>
              <a:rPr lang="en-US" dirty="0"/>
              <a:t>Can’t scale up vertically after a certain limit</a:t>
            </a:r>
          </a:p>
          <a:p>
            <a:pPr lvl="1"/>
            <a:r>
              <a:rPr lang="en-US" dirty="0"/>
              <a:t>Highly dependent on the network connectivity </a:t>
            </a:r>
          </a:p>
          <a:p>
            <a:pPr lvl="1"/>
            <a:r>
              <a:rPr lang="en-US" dirty="0"/>
              <a:t>Bottlenecks can appear when the traffic spikes</a:t>
            </a:r>
            <a:endParaRPr lang="en-IN" dirty="0"/>
          </a:p>
        </p:txBody>
      </p:sp>
    </p:spTree>
    <p:extLst>
      <p:ext uri="{BB962C8B-B14F-4D97-AF65-F5344CB8AC3E}">
        <p14:creationId xmlns:p14="http://schemas.microsoft.com/office/powerpoint/2010/main" val="34351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7F15-4388-4E1B-9B1F-E4E8AB40A49A}"/>
              </a:ext>
            </a:extLst>
          </p:cNvPr>
          <p:cNvSpPr>
            <a:spLocks noGrp="1"/>
          </p:cNvSpPr>
          <p:nvPr>
            <p:ph type="title"/>
          </p:nvPr>
        </p:nvSpPr>
        <p:spPr/>
        <p:txBody>
          <a:bodyPr/>
          <a:lstStyle/>
          <a:p>
            <a:r>
              <a:rPr lang="en-IN" dirty="0"/>
              <a:t>Decentralized Systems</a:t>
            </a:r>
          </a:p>
        </p:txBody>
      </p:sp>
      <p:pic>
        <p:nvPicPr>
          <p:cNvPr id="5" name="Content Placeholder 4">
            <a:extLst>
              <a:ext uri="{FF2B5EF4-FFF2-40B4-BE49-F238E27FC236}">
                <a16:creationId xmlns:a16="http://schemas.microsoft.com/office/drawing/2014/main" id="{06DC00AA-CF66-46DA-93EB-B298B96DE7B8}"/>
              </a:ext>
            </a:extLst>
          </p:cNvPr>
          <p:cNvPicPr>
            <a:picLocks noGrp="1" noChangeAspect="1"/>
          </p:cNvPicPr>
          <p:nvPr>
            <p:ph sz="half" idx="1"/>
          </p:nvPr>
        </p:nvPicPr>
        <p:blipFill>
          <a:blip r:embed="rId2"/>
          <a:stretch>
            <a:fillRect/>
          </a:stretch>
        </p:blipFill>
        <p:spPr>
          <a:xfrm>
            <a:off x="1412896" y="2211859"/>
            <a:ext cx="3611080" cy="3262183"/>
          </a:xfrm>
          <a:prstGeom prst="rect">
            <a:avLst/>
          </a:prstGeom>
        </p:spPr>
      </p:pic>
      <p:sp>
        <p:nvSpPr>
          <p:cNvPr id="4" name="Content Placeholder 3">
            <a:extLst>
              <a:ext uri="{FF2B5EF4-FFF2-40B4-BE49-F238E27FC236}">
                <a16:creationId xmlns:a16="http://schemas.microsoft.com/office/drawing/2014/main" id="{DB826CB9-7F71-46CE-9FC7-667F9455B922}"/>
              </a:ext>
            </a:extLst>
          </p:cNvPr>
          <p:cNvSpPr>
            <a:spLocks noGrp="1"/>
          </p:cNvSpPr>
          <p:nvPr>
            <p:ph sz="half" idx="2"/>
          </p:nvPr>
        </p:nvSpPr>
        <p:spPr/>
        <p:txBody>
          <a:bodyPr>
            <a:normAutofit fontScale="92500" lnSpcReduction="10000"/>
          </a:bodyPr>
          <a:lstStyle/>
          <a:p>
            <a:r>
              <a:rPr lang="en-US" dirty="0"/>
              <a:t>Every node makes its own decision. </a:t>
            </a:r>
          </a:p>
          <a:p>
            <a:r>
              <a:rPr lang="en-US" dirty="0"/>
              <a:t>The final behavior of the system is the aggregate of the decisions of the individual nodes. </a:t>
            </a:r>
          </a:p>
          <a:p>
            <a:r>
              <a:rPr lang="en-US" dirty="0"/>
              <a:t>There is no single entity that receives and responds to the request.</a:t>
            </a:r>
          </a:p>
          <a:p>
            <a:pPr fontAlgn="base"/>
            <a:r>
              <a:rPr lang="en-IN" dirty="0"/>
              <a:t>Components of Decentralized System are,</a:t>
            </a:r>
          </a:p>
          <a:p>
            <a:pPr lvl="1" fontAlgn="base"/>
            <a:r>
              <a:rPr lang="en-IN" dirty="0"/>
              <a:t>Node (Computer, Mobile, etc.)</a:t>
            </a:r>
          </a:p>
          <a:p>
            <a:pPr lvl="1" fontAlgn="base"/>
            <a:r>
              <a:rPr lang="en-IN" dirty="0"/>
              <a:t>Communication link (Cables, Wi-Fi, etc.)</a:t>
            </a:r>
          </a:p>
          <a:p>
            <a:endParaRPr lang="en-IN" dirty="0"/>
          </a:p>
        </p:txBody>
      </p:sp>
    </p:spTree>
    <p:extLst>
      <p:ext uri="{BB962C8B-B14F-4D97-AF65-F5344CB8AC3E}">
        <p14:creationId xmlns:p14="http://schemas.microsoft.com/office/powerpoint/2010/main" val="352579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0D87-338C-42A3-954C-03C25C67D100}"/>
              </a:ext>
            </a:extLst>
          </p:cNvPr>
          <p:cNvSpPr>
            <a:spLocks noGrp="1"/>
          </p:cNvSpPr>
          <p:nvPr>
            <p:ph type="title"/>
          </p:nvPr>
        </p:nvSpPr>
        <p:spPr/>
        <p:txBody>
          <a:bodyPr>
            <a:normAutofit/>
          </a:bodyPr>
          <a:lstStyle/>
          <a:p>
            <a:r>
              <a:rPr lang="en-IN" dirty="0"/>
              <a:t>Characteristics of Decentralized System</a:t>
            </a:r>
          </a:p>
        </p:txBody>
      </p:sp>
      <p:sp>
        <p:nvSpPr>
          <p:cNvPr id="3" name="Content Placeholder 2">
            <a:extLst>
              <a:ext uri="{FF2B5EF4-FFF2-40B4-BE49-F238E27FC236}">
                <a16:creationId xmlns:a16="http://schemas.microsoft.com/office/drawing/2014/main" id="{92B55035-3BEE-481B-9FBA-AF3209803E9A}"/>
              </a:ext>
            </a:extLst>
          </p:cNvPr>
          <p:cNvSpPr>
            <a:spLocks noGrp="1"/>
          </p:cNvSpPr>
          <p:nvPr>
            <p:ph sz="half" idx="1"/>
          </p:nvPr>
        </p:nvSpPr>
        <p:spPr/>
        <p:txBody>
          <a:bodyPr/>
          <a:lstStyle/>
          <a:p>
            <a:r>
              <a:rPr lang="en-US" dirty="0"/>
              <a:t>Lack of a global clock</a:t>
            </a:r>
          </a:p>
          <a:p>
            <a:r>
              <a:rPr lang="fr-FR" dirty="0"/>
              <a:t>Multiple central </a:t>
            </a:r>
            <a:r>
              <a:rPr lang="fr-FR" dirty="0" err="1"/>
              <a:t>units</a:t>
            </a:r>
            <a:r>
              <a:rPr lang="fr-FR" dirty="0"/>
              <a:t> (Computers/</a:t>
            </a:r>
            <a:r>
              <a:rPr lang="fr-FR" dirty="0" err="1"/>
              <a:t>Nodes</a:t>
            </a:r>
            <a:r>
              <a:rPr lang="fr-FR" dirty="0"/>
              <a:t>/Servers)</a:t>
            </a:r>
          </a:p>
          <a:p>
            <a:r>
              <a:rPr lang="en-IN" dirty="0"/>
              <a:t>Dependent failure of components</a:t>
            </a:r>
          </a:p>
        </p:txBody>
      </p:sp>
    </p:spTree>
    <p:extLst>
      <p:ext uri="{BB962C8B-B14F-4D97-AF65-F5344CB8AC3E}">
        <p14:creationId xmlns:p14="http://schemas.microsoft.com/office/powerpoint/2010/main" val="231630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29F5-2526-4174-A614-69331E3BA5E3}"/>
              </a:ext>
            </a:extLst>
          </p:cNvPr>
          <p:cNvSpPr>
            <a:spLocks noGrp="1"/>
          </p:cNvSpPr>
          <p:nvPr>
            <p:ph type="title"/>
          </p:nvPr>
        </p:nvSpPr>
        <p:spPr/>
        <p:txBody>
          <a:bodyPr/>
          <a:lstStyle/>
          <a:p>
            <a:r>
              <a:rPr lang="en-IN" dirty="0"/>
              <a:t>Decentralized System </a:t>
            </a:r>
            <a:r>
              <a:rPr lang="en-IN" dirty="0" err="1"/>
              <a:t>contd</a:t>
            </a:r>
            <a:r>
              <a:rPr lang="en-IN" dirty="0"/>
              <a:t>…</a:t>
            </a:r>
          </a:p>
        </p:txBody>
      </p:sp>
      <p:sp>
        <p:nvSpPr>
          <p:cNvPr id="3" name="Content Placeholder 2">
            <a:extLst>
              <a:ext uri="{FF2B5EF4-FFF2-40B4-BE49-F238E27FC236}">
                <a16:creationId xmlns:a16="http://schemas.microsoft.com/office/drawing/2014/main" id="{FB2A68A0-966F-4EC3-8F1A-64F59990D3E8}"/>
              </a:ext>
            </a:extLst>
          </p:cNvPr>
          <p:cNvSpPr>
            <a:spLocks noGrp="1"/>
          </p:cNvSpPr>
          <p:nvPr>
            <p:ph sz="half" idx="1"/>
          </p:nvPr>
        </p:nvSpPr>
        <p:spPr/>
        <p:txBody>
          <a:bodyPr/>
          <a:lstStyle/>
          <a:p>
            <a:r>
              <a:rPr lang="en-IN" dirty="0">
                <a:solidFill>
                  <a:srgbClr val="C00000"/>
                </a:solidFill>
              </a:rPr>
              <a:t>Advantages</a:t>
            </a:r>
            <a:r>
              <a:rPr lang="en-IN" dirty="0"/>
              <a:t> </a:t>
            </a:r>
          </a:p>
          <a:p>
            <a:pPr lvl="1"/>
            <a:r>
              <a:rPr lang="en-IN" dirty="0"/>
              <a:t>High availability </a:t>
            </a:r>
          </a:p>
          <a:p>
            <a:pPr lvl="1"/>
            <a:r>
              <a:rPr lang="en-US" dirty="0"/>
              <a:t>More autonomy and control over resources</a:t>
            </a:r>
            <a:endParaRPr lang="en-IN" dirty="0"/>
          </a:p>
        </p:txBody>
      </p:sp>
      <p:sp>
        <p:nvSpPr>
          <p:cNvPr id="4" name="Content Placeholder 3">
            <a:extLst>
              <a:ext uri="{FF2B5EF4-FFF2-40B4-BE49-F238E27FC236}">
                <a16:creationId xmlns:a16="http://schemas.microsoft.com/office/drawing/2014/main" id="{337191E1-D8E3-4FF6-8909-88BBA45A991E}"/>
              </a:ext>
            </a:extLst>
          </p:cNvPr>
          <p:cNvSpPr>
            <a:spLocks noGrp="1"/>
          </p:cNvSpPr>
          <p:nvPr>
            <p:ph sz="half" idx="2"/>
          </p:nvPr>
        </p:nvSpPr>
        <p:spPr/>
        <p:txBody>
          <a:bodyPr/>
          <a:lstStyle/>
          <a:p>
            <a:r>
              <a:rPr lang="en-IN" dirty="0">
                <a:solidFill>
                  <a:srgbClr val="C00000"/>
                </a:solidFill>
              </a:rPr>
              <a:t>Limitations</a:t>
            </a:r>
            <a:r>
              <a:rPr lang="en-IN" dirty="0"/>
              <a:t> </a:t>
            </a:r>
          </a:p>
          <a:p>
            <a:pPr lvl="1"/>
            <a:r>
              <a:rPr lang="en-IN" dirty="0"/>
              <a:t>Coordination issues</a:t>
            </a:r>
          </a:p>
          <a:p>
            <a:pPr lvl="1"/>
            <a:r>
              <a:rPr lang="en-US" dirty="0"/>
              <a:t>No way to regulate a node on the system</a:t>
            </a:r>
            <a:endParaRPr lang="en-IN" dirty="0"/>
          </a:p>
        </p:txBody>
      </p:sp>
    </p:spTree>
    <p:extLst>
      <p:ext uri="{BB962C8B-B14F-4D97-AF65-F5344CB8AC3E}">
        <p14:creationId xmlns:p14="http://schemas.microsoft.com/office/powerpoint/2010/main" val="239774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6004</TotalTime>
  <Words>2029</Words>
  <Application>Microsoft Office PowerPoint</Application>
  <PresentationFormat>Widescreen</PresentationFormat>
  <Paragraphs>258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Office Theme</vt:lpstr>
      <vt:lpstr>Distributed Systems</vt:lpstr>
      <vt:lpstr>Definition </vt:lpstr>
      <vt:lpstr>Examples </vt:lpstr>
      <vt:lpstr>Centralized Systems</vt:lpstr>
      <vt:lpstr>Centralized System contd…</vt:lpstr>
      <vt:lpstr>Centralized System contd…</vt:lpstr>
      <vt:lpstr>Decentralized Systems</vt:lpstr>
      <vt:lpstr>Characteristics of Decentralized System</vt:lpstr>
      <vt:lpstr>Decentralized System contd…</vt:lpstr>
      <vt:lpstr>Advantages over Centralized OS </vt:lpstr>
      <vt:lpstr>Advantages over PCs</vt:lpstr>
      <vt:lpstr>Disadvantages </vt:lpstr>
      <vt:lpstr>Hardware concepts</vt:lpstr>
      <vt:lpstr>Loosely vs tightly coupled systems</vt:lpstr>
      <vt:lpstr>Bus-based multiprocessor</vt:lpstr>
      <vt:lpstr>Switched multiprocessor</vt:lpstr>
      <vt:lpstr>Bus-based Multicomputers</vt:lpstr>
      <vt:lpstr>Switched Multicomputer</vt:lpstr>
      <vt:lpstr>Software concepts</vt:lpstr>
      <vt:lpstr>Network Operating systems</vt:lpstr>
      <vt:lpstr>Network Operating System</vt:lpstr>
      <vt:lpstr>Network Operating System</vt:lpstr>
      <vt:lpstr>Network Operating System</vt:lpstr>
      <vt:lpstr>Distributed Operating Systems</vt:lpstr>
      <vt:lpstr>PowerPoint Presentation</vt:lpstr>
      <vt:lpstr>Differences </vt:lpstr>
      <vt:lpstr>Design issues </vt:lpstr>
      <vt:lpstr>Design issues  contd…</vt:lpstr>
      <vt:lpstr>Design issues  contd…</vt:lpstr>
      <vt:lpstr>Potential bottlenecks</vt:lpstr>
      <vt:lpstr>Communication in DS</vt:lpstr>
      <vt:lpstr>Typical message on network</vt:lpstr>
      <vt:lpstr>Clients and Servers</vt:lpstr>
      <vt:lpstr>Clients and Servers (contd…)</vt:lpstr>
      <vt:lpstr>Clients and Servers</vt:lpstr>
      <vt:lpstr>Clients and Servers (contd…)</vt:lpstr>
      <vt:lpstr>Clients and Servers (contd…)</vt:lpstr>
      <vt:lpstr>Clients and Servers (contd…)</vt:lpstr>
      <vt:lpstr>Clients and Servers (contd…)</vt:lpstr>
      <vt:lpstr>Clients and Servers (contd…)</vt:lpstr>
      <vt:lpstr>Clients and Servers (contd…)</vt:lpstr>
      <vt:lpstr>Clients and Servers (contd…)</vt:lpstr>
      <vt:lpstr>Issues related to Client-Server Model </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Issues related to Client-Server Model-(contd…)</vt:lpstr>
      <vt:lpstr>Client-Server Model-(contd…)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Dr Neena</dc:creator>
  <cp:lastModifiedBy>Bharti Rana</cp:lastModifiedBy>
  <cp:revision>96</cp:revision>
  <dcterms:created xsi:type="dcterms:W3CDTF">2021-06-29T05:26:14Z</dcterms:created>
  <dcterms:modified xsi:type="dcterms:W3CDTF">2023-04-26T04:12:56Z</dcterms:modified>
</cp:coreProperties>
</file>