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6" r:id="rId9"/>
    <p:sldId id="262" r:id="rId10"/>
    <p:sldId id="263" r:id="rId11"/>
    <p:sldId id="277" r:id="rId12"/>
    <p:sldId id="278" r:id="rId13"/>
    <p:sldId id="264" r:id="rId14"/>
    <p:sldId id="279" r:id="rId15"/>
    <p:sldId id="265" r:id="rId16"/>
    <p:sldId id="280" r:id="rId17"/>
    <p:sldId id="266" r:id="rId18"/>
    <p:sldId id="267" r:id="rId19"/>
    <p:sldId id="289" r:id="rId20"/>
    <p:sldId id="268" r:id="rId21"/>
    <p:sldId id="269" r:id="rId22"/>
    <p:sldId id="270" r:id="rId23"/>
    <p:sldId id="271" r:id="rId24"/>
    <p:sldId id="272" r:id="rId25"/>
    <p:sldId id="273" r:id="rId26"/>
    <p:sldId id="282" r:id="rId27"/>
    <p:sldId id="283" r:id="rId28"/>
    <p:sldId id="284" r:id="rId29"/>
    <p:sldId id="285" r:id="rId30"/>
    <p:sldId id="281" r:id="rId31"/>
    <p:sldId id="286" r:id="rId32"/>
    <p:sldId id="287" r:id="rId33"/>
    <p:sldId id="288" r:id="rId34"/>
    <p:sldId id="27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KESH MALIK" initials="LM" lastIdx="1" clrIdx="0">
    <p:extLst>
      <p:ext uri="{19B8F6BF-5375-455C-9EA6-DF929625EA0E}">
        <p15:presenceInfo xmlns:p15="http://schemas.microsoft.com/office/powerpoint/2012/main" userId="04d35312992a1a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C1061-B285-4FF1-B354-609972CC8E2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358ED-55F6-42C8-BD49-405F709B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55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BC3A-D02F-E4C8-065D-4C335168B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A28D9-8831-8936-ABA5-4A037C5F4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D2E2-ED5B-40EC-8387-4203A2A5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0BAE-CE8F-7D6B-5957-35B9A932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C99D-42C2-56DE-14BD-B514F832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1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6FDA-F090-BFFE-089E-F80A9D56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E1DD1-4844-521D-50EC-63C552674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77A82-8D04-E0E2-D5B1-CC53C3F2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05E85-1A1D-F1FD-4A34-BF6E8C16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A55AD-2494-E1B4-DF10-35EC8645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6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3F410-0194-5D69-5423-BCA0CAC02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A15C4-BFCA-AEC7-2A73-2266879E3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A98B2-F63E-1140-779A-D4EA8D8A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247C-EA1F-E4CE-5790-8FBFA614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B35B4-0C2C-C5AB-5C35-84E6C2D9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DEE1-B0D6-8862-3791-63E97D41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15977-A725-510A-7690-1CA23E138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7E009-83EF-7230-0F3E-95743D1D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AB389-EE7D-2C7F-5C8D-827518A0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30D3C-0F7F-E2C2-DE05-8D511A90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0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676E-40F6-3449-00E5-8EB56FEF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28A81-4206-8403-7F5E-58B33E56A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471B-3F1C-F610-66B4-7380DBE8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BE3C8-BCF3-1287-E376-D10605D4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88761-490C-C27F-42C8-67EFC5BF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7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D51E-C5E4-7B85-CB57-AA4CB9E8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56ECE-251C-AB5E-D2F2-5B2477BD2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89C8D-81A2-6714-6091-1A95884D6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9D154-82B6-E3A8-3BE0-5394E08B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5D171-CA79-A552-7531-F4027BCF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39512-B33E-27BD-BA76-9D41FF0A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2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62BC-100D-F759-13E4-E2A7A10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743F7-6DCB-D913-5EF7-7FB65B996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D5DDD-9A0E-72B7-8FAA-CA98C45E8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73003-ECC0-1CD3-95A3-529B2FF35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AE0EC-A61E-5C18-439F-F43C57206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F5057-0529-2992-485A-BD1F1F7D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0B7CC-9A03-E382-9E2D-70618187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B6BC6-8DE8-B91C-4962-BCFBD84B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3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4A2B-A155-AEE3-89F0-0FA163D2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EE287-9018-99E3-56F8-A5ECF575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C2590-BC32-9DEF-7CB5-14660865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91F8C-9D86-FF1E-3FAB-875DF4EF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2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39CA8-02D6-495A-1163-F0F93958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83165-163F-D395-7146-D1E3DA98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0D36D-94D5-C21B-8267-824821F7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1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0D1A-2230-AA6F-1F27-FE07414F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56E54-FE7E-15E6-F357-31CC14F4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3F891-D1E7-75AE-CD07-CCDE0904D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89166-D477-C65A-52A7-70CC70A2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66B43-31B1-2C17-B777-EC38A713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7814C-29F7-EBD7-F9C8-BBFE4EA2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0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5B88-9E03-6A4F-CC8E-58277720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CAA80-281A-269D-CF29-FE47E9B85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79DB0-499C-F927-155F-0559DBC4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0F5F5-D9C7-5E6A-32CB-BE8C2E9B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AC5B0-8421-6CA8-3AB9-0096B989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7F23A-6A1B-E19A-4E91-0D11FEAE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1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60CE8-3D9A-2955-969D-38867383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EC3F6-D277-9FE2-8A1D-0C75386AD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B6FB2-F845-5248-DCFF-B9844003A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F4F84-E135-BE5A-F5F5-B83577026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59067-0652-D7F2-2D5D-D54DED882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1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Clock Synchronization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Physical Clock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Required for real-world applications</a:t>
            </a:r>
          </a:p>
          <a:p>
            <a:r>
              <a:rPr lang="en-US" dirty="0">
                <a:solidFill>
                  <a:srgbClr val="C00000"/>
                </a:solidFill>
              </a:rPr>
              <a:t>Problems:</a:t>
            </a:r>
          </a:p>
          <a:p>
            <a:pPr lvl="1"/>
            <a:r>
              <a:rPr lang="en-US" dirty="0"/>
              <a:t>Synchronize them with real-world clock</a:t>
            </a:r>
          </a:p>
          <a:p>
            <a:pPr lvl="1"/>
            <a:r>
              <a:rPr lang="en-US" dirty="0"/>
              <a:t>Synchronize with each other</a:t>
            </a:r>
          </a:p>
          <a:p>
            <a:pPr lvl="1"/>
            <a:endParaRPr lang="en-US" dirty="0"/>
          </a:p>
          <a:p>
            <a:r>
              <a:rPr lang="en-US" dirty="0"/>
              <a:t>Every system contains a physical clock which is used to timestamp an event on the system.</a:t>
            </a:r>
          </a:p>
          <a:p>
            <a:r>
              <a:rPr lang="en-US" dirty="0"/>
              <a:t>Techniques used in this are:</a:t>
            </a:r>
          </a:p>
          <a:p>
            <a:pPr lvl="1"/>
            <a:r>
              <a:rPr lang="en-US" dirty="0"/>
              <a:t>UTC (Universal Time Coordination)</a:t>
            </a:r>
          </a:p>
          <a:p>
            <a:pPr lvl="1"/>
            <a:r>
              <a:rPr lang="en-US" dirty="0"/>
              <a:t>Cristian’s Algorithm</a:t>
            </a:r>
          </a:p>
          <a:p>
            <a:pPr lvl="1"/>
            <a:r>
              <a:rPr lang="en-US" dirty="0"/>
              <a:t>Berkeley Algorithm</a:t>
            </a:r>
          </a:p>
        </p:txBody>
      </p:sp>
    </p:spTree>
    <p:extLst>
      <p:ext uri="{BB962C8B-B14F-4D97-AF65-F5344CB8AC3E}">
        <p14:creationId xmlns:p14="http://schemas.microsoft.com/office/powerpoint/2010/main" val="25769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4693-A378-3A8A-7AB5-835444E0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Clock Synchronization Algo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105E-98BB-02B1-F42D-43BAC11E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H: a timer that causes an interrupt H times a second</a:t>
            </a:r>
          </a:p>
          <a:p>
            <a:r>
              <a:rPr lang="en-US" dirty="0"/>
              <a:t>C: Value of the clock</a:t>
            </a:r>
          </a:p>
          <a:p>
            <a:r>
              <a:rPr lang="en-US" dirty="0"/>
              <a:t>when UTC time is t, the value of the clock on machine </a:t>
            </a:r>
            <a:r>
              <a:rPr lang="en-US" i="1" dirty="0"/>
              <a:t>p</a:t>
            </a:r>
            <a:r>
              <a:rPr lang="en-US" dirty="0"/>
              <a:t> is C</a:t>
            </a:r>
            <a:r>
              <a:rPr lang="en-US" baseline="-25000" dirty="0"/>
              <a:t>p</a:t>
            </a:r>
            <a:r>
              <a:rPr lang="en-US" dirty="0"/>
              <a:t>(t).</a:t>
            </a:r>
          </a:p>
          <a:p>
            <a:r>
              <a:rPr lang="en-US" dirty="0"/>
              <a:t>Ideally C</a:t>
            </a:r>
            <a:r>
              <a:rPr lang="en-US" baseline="-25000" dirty="0"/>
              <a:t>p</a:t>
            </a:r>
            <a:r>
              <a:rPr lang="en-US" dirty="0"/>
              <a:t>(t) = t for all p and all t i.e. </a:t>
            </a:r>
            <a:r>
              <a:rPr lang="en-US" dirty="0" err="1"/>
              <a:t>dC</a:t>
            </a:r>
            <a:r>
              <a:rPr lang="en-US" dirty="0"/>
              <a:t>/dt = 1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25D18-16BA-5358-826C-CD7FFE74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37" y="5390284"/>
            <a:ext cx="31337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784A-DDDD-5D7F-883F-CAB4AA99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Clock Synchronization Algo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530B0F-261B-AC6D-FABC-D94CCFD35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318" y="1954934"/>
            <a:ext cx="5106528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EB3767-8052-E5C6-CF0A-0BAE70AEFCE1}"/>
              </a:ext>
            </a:extLst>
          </p:cNvPr>
          <p:cNvSpPr txBox="1"/>
          <p:nvPr/>
        </p:nvSpPr>
        <p:spPr>
          <a:xfrm>
            <a:off x="720437" y="2505670"/>
            <a:ext cx="3362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drift rate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specified by the manufacturer </a:t>
            </a:r>
          </a:p>
        </p:txBody>
      </p:sp>
    </p:spTree>
    <p:extLst>
      <p:ext uri="{BB962C8B-B14F-4D97-AF65-F5344CB8AC3E}">
        <p14:creationId xmlns:p14="http://schemas.microsoft.com/office/powerpoint/2010/main" val="297108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Cristian’s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Simplest algorithm for setting time.</a:t>
            </a:r>
          </a:p>
          <a:p>
            <a:pPr algn="just"/>
            <a:r>
              <a:rPr lang="en-US" dirty="0"/>
              <a:t>Issues a remote procedure call to the time server and issues the time.</a:t>
            </a:r>
          </a:p>
          <a:p>
            <a:pPr algn="just"/>
            <a:r>
              <a:rPr lang="en-US" dirty="0"/>
              <a:t>Machine sends a request to time server in maximum </a:t>
            </a:r>
          </a:p>
          <a:p>
            <a:pPr marL="0" indent="0" algn="just">
              <a:buNone/>
            </a:pPr>
            <a:r>
              <a:rPr lang="en-US" dirty="0"/>
              <a:t>   where </a:t>
            </a:r>
            <a:r>
              <a:rPr lang="en-US" i="1" dirty="0"/>
              <a:t>p</a:t>
            </a:r>
            <a:r>
              <a:rPr lang="en-US" dirty="0"/>
              <a:t> is the difference between a clock and UTC.</a:t>
            </a:r>
          </a:p>
          <a:p>
            <a:pPr algn="just"/>
            <a:r>
              <a:rPr lang="en-US" dirty="0"/>
              <a:t>The time server then sends a reply with the current UTC.</a:t>
            </a:r>
          </a:p>
          <a:p>
            <a:pPr algn="just"/>
            <a:r>
              <a:rPr lang="en-US" dirty="0"/>
              <a:t>Machine then measures the time difference of sending and receiving the reply from time server and uses this difference to adjust the clock.</a:t>
            </a:r>
          </a:p>
          <a:p>
            <a:pPr algn="just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277215-E6BB-5683-96DD-A3CC6D80B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461" y="2926333"/>
            <a:ext cx="18478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8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4D72-E1AC-1813-7CF4-7A99A525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Cristian’s Algorithm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2E4A4-7FEE-0E65-F823-26B2450C3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252" y="1825625"/>
            <a:ext cx="7035496" cy="4351338"/>
          </a:xfrm>
        </p:spPr>
      </p:pic>
    </p:spTree>
    <p:extLst>
      <p:ext uri="{BB962C8B-B14F-4D97-AF65-F5344CB8AC3E}">
        <p14:creationId xmlns:p14="http://schemas.microsoft.com/office/powerpoint/2010/main" val="3049328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73913-C6F0-4799-BB7F-75E9515E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Cristian’s Algorithm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the best estimate for message propagation time is (T</a:t>
            </a:r>
            <a:r>
              <a:rPr lang="en-US" baseline="-25000" dirty="0"/>
              <a:t>1</a:t>
            </a:r>
            <a:r>
              <a:rPr lang="en-US" dirty="0"/>
              <a:t>-T</a:t>
            </a:r>
            <a:r>
              <a:rPr lang="en-US" baseline="-25000" dirty="0"/>
              <a:t>0</a:t>
            </a:r>
            <a:r>
              <a:rPr lang="en-US" dirty="0"/>
              <a:t>)/2.</a:t>
            </a:r>
          </a:p>
          <a:p>
            <a:r>
              <a:rPr lang="en-US" dirty="0"/>
              <a:t>So, the new time now will be set as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T</a:t>
            </a:r>
            <a:r>
              <a:rPr lang="en-US" baseline="-25000" dirty="0" err="1"/>
              <a:t>new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server</a:t>
            </a:r>
            <a:r>
              <a:rPr lang="en-US" dirty="0"/>
              <a:t>+ (T</a:t>
            </a:r>
            <a:r>
              <a:rPr lang="en-US" baseline="-25000" dirty="0"/>
              <a:t>1</a:t>
            </a:r>
            <a:r>
              <a:rPr lang="en-US" dirty="0"/>
              <a:t>-T</a:t>
            </a:r>
            <a:r>
              <a:rPr lang="en-US" baseline="-25000" dirty="0"/>
              <a:t>0</a:t>
            </a:r>
            <a:r>
              <a:rPr lang="en-US" dirty="0"/>
              <a:t>)/2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T</a:t>
            </a:r>
            <a:r>
              <a:rPr lang="en-US" baseline="-25000" dirty="0" err="1"/>
              <a:t>server</a:t>
            </a:r>
            <a:r>
              <a:rPr lang="en-US" dirty="0"/>
              <a:t> is the current UTC time which was replied by the time server.</a:t>
            </a:r>
          </a:p>
        </p:txBody>
      </p:sp>
    </p:spTree>
    <p:extLst>
      <p:ext uri="{BB962C8B-B14F-4D97-AF65-F5344CB8AC3E}">
        <p14:creationId xmlns:p14="http://schemas.microsoft.com/office/powerpoint/2010/main" val="30735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3273-B718-5181-FDF3-4CB2EA30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Cristian’s Algorithm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0B6D-DB4A-2820-C129-C7E1D01B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Major Problem</a:t>
            </a:r>
          </a:p>
          <a:p>
            <a:pPr lvl="1"/>
            <a:r>
              <a:rPr lang="en-IN" dirty="0"/>
              <a:t>C</a:t>
            </a:r>
            <a:r>
              <a:rPr lang="en-IN" baseline="-25000" dirty="0"/>
              <a:t>UTC</a:t>
            </a:r>
            <a:r>
              <a:rPr lang="en-IN" dirty="0"/>
              <a:t> &lt; C</a:t>
            </a:r>
            <a:r>
              <a:rPr lang="en-IN" baseline="-25000" dirty="0"/>
              <a:t>p</a:t>
            </a:r>
            <a:r>
              <a:rPr lang="en-IN" dirty="0"/>
              <a:t>(t)</a:t>
            </a:r>
            <a:endParaRPr lang="en-IN" baseline="-25000" dirty="0"/>
          </a:p>
          <a:p>
            <a:pPr lvl="1"/>
            <a:r>
              <a:rPr lang="en-IN" b="1" dirty="0"/>
              <a:t>Solution?</a:t>
            </a:r>
          </a:p>
          <a:p>
            <a:pPr lvl="2"/>
            <a:r>
              <a:rPr lang="en-IN" dirty="0">
                <a:solidFill>
                  <a:srgbClr val="C00000"/>
                </a:solidFill>
              </a:rPr>
              <a:t>Introduce changes gradually </a:t>
            </a:r>
          </a:p>
          <a:p>
            <a:pPr lvl="1"/>
            <a:endParaRPr lang="en-IN" b="1" dirty="0"/>
          </a:p>
          <a:p>
            <a:r>
              <a:rPr lang="en-IN" dirty="0"/>
              <a:t>Minor Problem</a:t>
            </a:r>
          </a:p>
          <a:p>
            <a:pPr lvl="1"/>
            <a:r>
              <a:rPr lang="en-IN" dirty="0"/>
              <a:t>Estimation of propagation time?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96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Berkeley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server asks each machine their clock time, periodically and also tells its own time to them.</a:t>
            </a:r>
          </a:p>
          <a:p>
            <a:r>
              <a:rPr lang="en-US" dirty="0"/>
              <a:t>Then all machines replies the server with difference in their time with the time server.</a:t>
            </a:r>
          </a:p>
          <a:p>
            <a:r>
              <a:rPr lang="en-US" dirty="0"/>
              <a:t>Then server calculates the average time of all the clocks (including itself).</a:t>
            </a:r>
          </a:p>
          <a:p>
            <a:r>
              <a:rPr lang="en-US" dirty="0"/>
              <a:t>Based on the average time, it tells the machines to advance their clocks or slow their clocks, so as all the clocks are on the average time which was calculated.</a:t>
            </a:r>
          </a:p>
        </p:txBody>
      </p:sp>
    </p:spTree>
    <p:extLst>
      <p:ext uri="{BB962C8B-B14F-4D97-AF65-F5344CB8AC3E}">
        <p14:creationId xmlns:p14="http://schemas.microsoft.com/office/powerpoint/2010/main" val="208176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3448029" y="1860672"/>
            <a:ext cx="1193635" cy="5604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3267" y="2966661"/>
            <a:ext cx="1119028" cy="4136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57788" y="2979721"/>
            <a:ext cx="1119028" cy="4136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16279" y="1843179"/>
            <a:ext cx="1193635" cy="5604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5389" y="2949168"/>
            <a:ext cx="1119028" cy="4136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99910" y="2944810"/>
            <a:ext cx="1119028" cy="4136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23672" y="4725645"/>
            <a:ext cx="1193635" cy="5604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7616" y="5831634"/>
            <a:ext cx="1119028" cy="4136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42137" y="5844694"/>
            <a:ext cx="1119028" cy="4136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3432781" y="2421118"/>
            <a:ext cx="612066" cy="54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>
            <a:off x="4044847" y="2421118"/>
            <a:ext cx="672455" cy="55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74428" y="2533795"/>
            <a:ext cx="685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3:00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77615" y="3393387"/>
            <a:ext cx="685748" cy="37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3:25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0183" y="1528217"/>
            <a:ext cx="685748" cy="37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3:00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8506" y="3381027"/>
            <a:ext cx="685748" cy="37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2:50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28587" y="2533795"/>
            <a:ext cx="685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3:00</a:t>
            </a:r>
          </a:p>
        </p:txBody>
      </p:sp>
      <p:sp>
        <p:nvSpPr>
          <p:cNvPr id="23" name="Curved Right Arrow 22"/>
          <p:cNvSpPr/>
          <p:nvPr/>
        </p:nvSpPr>
        <p:spPr>
          <a:xfrm rot="10800000">
            <a:off x="4704262" y="1900107"/>
            <a:ext cx="283532" cy="4268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1211" y="1972621"/>
            <a:ext cx="685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16550" y="3386001"/>
            <a:ext cx="685748" cy="37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3:25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73405" y="3386001"/>
            <a:ext cx="685748" cy="37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44066" y="6231533"/>
            <a:ext cx="685748" cy="37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3:25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55916" y="6245300"/>
            <a:ext cx="685748" cy="37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2:50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70222" y="1471673"/>
            <a:ext cx="685748" cy="37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3:00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77615" y="4349915"/>
            <a:ext cx="685748" cy="37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3:00</a:t>
            </a:r>
          </a:p>
        </p:txBody>
      </p:sp>
      <p:cxnSp>
        <p:nvCxnSpPr>
          <p:cNvPr id="32" name="Straight Arrow Connector 31"/>
          <p:cNvCxnSpPr>
            <a:stCxn id="8" idx="0"/>
            <a:endCxn id="7" idx="2"/>
          </p:cNvCxnSpPr>
          <p:nvPr/>
        </p:nvCxnSpPr>
        <p:spPr>
          <a:xfrm flipV="1">
            <a:off x="7974903" y="2403625"/>
            <a:ext cx="638194" cy="54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0"/>
            <a:endCxn id="7" idx="2"/>
          </p:cNvCxnSpPr>
          <p:nvPr/>
        </p:nvCxnSpPr>
        <p:spPr>
          <a:xfrm flipH="1" flipV="1">
            <a:off x="8613097" y="2403625"/>
            <a:ext cx="646327" cy="54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11" idx="0"/>
          </p:cNvCxnSpPr>
          <p:nvPr/>
        </p:nvCxnSpPr>
        <p:spPr>
          <a:xfrm flipH="1">
            <a:off x="4217130" y="5286091"/>
            <a:ext cx="603360" cy="54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  <a:endCxn id="12" idx="0"/>
          </p:cNvCxnSpPr>
          <p:nvPr/>
        </p:nvCxnSpPr>
        <p:spPr>
          <a:xfrm>
            <a:off x="4820490" y="5286091"/>
            <a:ext cx="681161" cy="55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rved Left Arrow 38"/>
          <p:cNvSpPr/>
          <p:nvPr/>
        </p:nvSpPr>
        <p:spPr>
          <a:xfrm>
            <a:off x="9259424" y="1908500"/>
            <a:ext cx="250336" cy="3456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Right Arrow 39"/>
          <p:cNvSpPr/>
          <p:nvPr/>
        </p:nvSpPr>
        <p:spPr>
          <a:xfrm rot="10800000">
            <a:off x="5523748" y="4792440"/>
            <a:ext cx="283532" cy="4268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65126" y="5450729"/>
            <a:ext cx="431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+15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00381" y="5423941"/>
            <a:ext cx="431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56663" y="2527809"/>
            <a:ext cx="431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+25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25915" y="2568337"/>
            <a:ext cx="431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509760" y="1908500"/>
            <a:ext cx="431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58756" y="4846054"/>
            <a:ext cx="431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+5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082236" y="4721421"/>
            <a:ext cx="1193635" cy="5604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516180" y="5827410"/>
            <a:ext cx="1119028" cy="4136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800701" y="5814343"/>
            <a:ext cx="1119028" cy="4136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067794" y="6192473"/>
            <a:ext cx="685748" cy="37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3:05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814480" y="6241076"/>
            <a:ext cx="685748" cy="37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3:05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336179" y="4345691"/>
            <a:ext cx="685748" cy="37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3:05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4480" y="5391554"/>
            <a:ext cx="205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SYNCHRONIZED</a:t>
            </a:r>
          </a:p>
        </p:txBody>
      </p:sp>
    </p:spTree>
    <p:extLst>
      <p:ext uri="{BB962C8B-B14F-4D97-AF65-F5344CB8AC3E}">
        <p14:creationId xmlns:p14="http://schemas.microsoft.com/office/powerpoint/2010/main" val="418653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/>
      <p:bldP spid="18" grpId="0"/>
      <p:bldP spid="20" grpId="0"/>
      <p:bldP spid="21" grpId="0"/>
      <p:bldP spid="22" grpId="0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 animBg="1"/>
      <p:bldP spid="49" grpId="0" animBg="1"/>
      <p:bldP spid="50" grpId="0"/>
      <p:bldP spid="51" grpId="0"/>
      <p:bldP spid="52" grpId="0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F4625C3-638D-1E80-830E-F3F8FDBC315B}"/>
              </a:ext>
            </a:extLst>
          </p:cNvPr>
          <p:cNvGrpSpPr/>
          <p:nvPr/>
        </p:nvGrpSpPr>
        <p:grpSpPr>
          <a:xfrm>
            <a:off x="2779090" y="1443593"/>
            <a:ext cx="3876424" cy="1949794"/>
            <a:chOff x="2779090" y="1443593"/>
            <a:chExt cx="3876424" cy="194979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60D0387-C436-D0D9-CD7D-4F5A4D9A656C}"/>
                </a:ext>
              </a:extLst>
            </p:cNvPr>
            <p:cNvGrpSpPr/>
            <p:nvPr/>
          </p:nvGrpSpPr>
          <p:grpSpPr>
            <a:xfrm>
              <a:off x="2779090" y="1881337"/>
              <a:ext cx="3876424" cy="1512050"/>
              <a:chOff x="2779090" y="1881337"/>
              <a:chExt cx="3876424" cy="1512050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B24A835-1952-5B06-6A2F-5D9BF4580412}"/>
                  </a:ext>
                </a:extLst>
              </p:cNvPr>
              <p:cNvSpPr/>
              <p:nvPr/>
            </p:nvSpPr>
            <p:spPr>
              <a:xfrm>
                <a:off x="4157787" y="1881337"/>
                <a:ext cx="1119027" cy="413666"/>
              </a:xfrm>
              <a:prstGeom prst="rect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2:00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CEAFE8-582D-A126-D4B1-6D6789C82F98}"/>
                  </a:ext>
                </a:extLst>
              </p:cNvPr>
              <p:cNvSpPr/>
              <p:nvPr/>
            </p:nvSpPr>
            <p:spPr>
              <a:xfrm>
                <a:off x="2779090" y="2975715"/>
                <a:ext cx="1119028" cy="413666"/>
              </a:xfrm>
              <a:prstGeom prst="rect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1:50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8259D-6197-C4BD-C750-72FA30CC3C14}"/>
                  </a:ext>
                </a:extLst>
              </p:cNvPr>
              <p:cNvSpPr/>
              <p:nvPr/>
            </p:nvSpPr>
            <p:spPr>
              <a:xfrm>
                <a:off x="4157788" y="2979721"/>
                <a:ext cx="1119028" cy="413666"/>
              </a:xfrm>
              <a:prstGeom prst="rect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2:20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955DAA4-ED76-5E70-2A82-963E301A53DD}"/>
                  </a:ext>
                </a:extLst>
              </p:cNvPr>
              <p:cNvSpPr/>
              <p:nvPr/>
            </p:nvSpPr>
            <p:spPr>
              <a:xfrm>
                <a:off x="5536486" y="2966661"/>
                <a:ext cx="1119028" cy="413666"/>
              </a:xfrm>
              <a:prstGeom prst="rect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2:30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1E56D31-F797-AF51-15AF-545D0904DA32}"/>
                  </a:ext>
                </a:extLst>
              </p:cNvPr>
              <p:cNvCxnSpPr/>
              <p:nvPr/>
            </p:nvCxnSpPr>
            <p:spPr>
              <a:xfrm>
                <a:off x="3338604" y="2484582"/>
                <a:ext cx="2674269" cy="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949BD0B-7951-C09F-8855-A6EDC3557F9B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 flipH="1">
                <a:off x="4717300" y="2295003"/>
                <a:ext cx="1" cy="18034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5D56A85-B205-5DA1-F095-37D618E55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6536" y="2484582"/>
                <a:ext cx="0" cy="482079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FE1311D-F6C9-77C0-74A1-3625BA25A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300" y="2493636"/>
                <a:ext cx="0" cy="482079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697C3AC-DBE3-36E6-92A0-D89A3A4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4595" y="2493636"/>
                <a:ext cx="0" cy="482079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951E71-E56C-3369-B53D-906B9C86CDE6}"/>
                </a:ext>
              </a:extLst>
            </p:cNvPr>
            <p:cNvSpPr txBox="1"/>
            <p:nvPr/>
          </p:nvSpPr>
          <p:spPr>
            <a:xfrm>
              <a:off x="3967736" y="1443593"/>
              <a:ext cx="14991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Daemon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33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Adjustment of a clock or watch to show the same time as another.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Synchronization is done in 2 types of system: </a:t>
            </a:r>
          </a:p>
          <a:p>
            <a:pPr lvl="1"/>
            <a:r>
              <a:rPr lang="en-US" dirty="0"/>
              <a:t>Centralized System</a:t>
            </a:r>
          </a:p>
          <a:p>
            <a:pPr lvl="1"/>
            <a:r>
              <a:rPr lang="en-US" dirty="0"/>
              <a:t>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305141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Clock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2 machines doesn’t interact, then there is no need to synchronize them.</a:t>
            </a:r>
          </a:p>
          <a:p>
            <a:r>
              <a:rPr lang="en-US" dirty="0"/>
              <a:t>Order of events occurring is important, not their time of occurrence.</a:t>
            </a:r>
          </a:p>
          <a:p>
            <a:r>
              <a:rPr lang="en-US" dirty="0"/>
              <a:t>So, logical time is not based on timing, but on order of events.</a:t>
            </a:r>
          </a:p>
          <a:p>
            <a:r>
              <a:rPr lang="en-US" dirty="0"/>
              <a:t>Can only move forward.</a:t>
            </a:r>
          </a:p>
          <a:p>
            <a:r>
              <a:rPr lang="en-US" dirty="0"/>
              <a:t>Logical time is obtained using interrupts to update the clock, more the interrupts, higher the overhead.</a:t>
            </a:r>
          </a:p>
          <a:p>
            <a:endParaRPr lang="en-US" dirty="0"/>
          </a:p>
          <a:p>
            <a:r>
              <a:rPr lang="en-US" dirty="0"/>
              <a:t>Most common logical clock synchronization algorithm is </a:t>
            </a:r>
            <a:r>
              <a:rPr lang="en-US" dirty="0">
                <a:solidFill>
                  <a:srgbClr val="C00000"/>
                </a:solidFill>
              </a:rPr>
              <a:t>LAMPART’S ALGO</a:t>
            </a:r>
            <a:r>
              <a:rPr lang="en-US" dirty="0"/>
              <a:t>. Used in situations where ordering is more important than time.</a:t>
            </a:r>
          </a:p>
        </p:txBody>
      </p:sp>
    </p:spTree>
    <p:extLst>
      <p:ext uri="{BB962C8B-B14F-4D97-AF65-F5344CB8AC3E}">
        <p14:creationId xmlns:p14="http://schemas.microsoft.com/office/powerpoint/2010/main" val="306296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Lampart’s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Follows “</a:t>
            </a:r>
            <a:r>
              <a:rPr lang="en-US" dirty="0">
                <a:solidFill>
                  <a:srgbClr val="C00000"/>
                </a:solidFill>
              </a:rPr>
              <a:t>HAPPENED-BEFORE</a:t>
            </a:r>
            <a:r>
              <a:rPr lang="en-US" dirty="0"/>
              <a:t>” concept.</a:t>
            </a:r>
          </a:p>
          <a:p>
            <a:pPr marL="0" indent="0">
              <a:buNone/>
            </a:pPr>
            <a:r>
              <a:rPr lang="en-US" dirty="0"/>
              <a:t>		a </a:t>
            </a:r>
            <a:r>
              <a:rPr lang="en-US" dirty="0">
                <a:sym typeface="Wingdings" panose="05000000000000000000" pitchFamily="2" charset="2"/>
              </a:rPr>
              <a:t> b, means Event a happened before event b.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So, Time when a happened must be less than Time of b.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Therefore, C(a) &lt; C(b).</a:t>
            </a:r>
          </a:p>
          <a:p>
            <a:endParaRPr lang="en-US" dirty="0"/>
          </a:p>
          <a:p>
            <a:pPr algn="just"/>
            <a:r>
              <a:rPr lang="en-US" dirty="0">
                <a:solidFill>
                  <a:srgbClr val="C00000"/>
                </a:solidFill>
              </a:rPr>
              <a:t>Concurrent Events</a:t>
            </a:r>
            <a:r>
              <a:rPr lang="en-US" dirty="0"/>
              <a:t>: If event a and b occur on 2 different systems and neither a </a:t>
            </a:r>
            <a:r>
              <a:rPr lang="en-US" dirty="0">
                <a:sym typeface="Wingdings" panose="05000000000000000000" pitchFamily="2" charset="2"/>
              </a:rPr>
              <a:t> b nor </a:t>
            </a:r>
            <a:r>
              <a:rPr lang="en-US" dirty="0"/>
              <a:t>b </a:t>
            </a:r>
            <a:r>
              <a:rPr lang="en-US" dirty="0">
                <a:sym typeface="Wingdings" panose="05000000000000000000" pitchFamily="2" charset="2"/>
              </a:rPr>
              <a:t> a</a:t>
            </a:r>
            <a:r>
              <a:rPr lang="en-US" dirty="0"/>
              <a:t>  is true, then nothing can be said about </a:t>
            </a:r>
            <a:r>
              <a:rPr lang="en-US" dirty="0" err="1"/>
              <a:t>whe</a:t>
            </a:r>
            <a:r>
              <a:rPr lang="en-US" dirty="0"/>
              <a:t> they happened or which is happened first.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7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message carries a timestamp of sender’s clock.</a:t>
            </a:r>
          </a:p>
          <a:p>
            <a:r>
              <a:rPr lang="en-US" dirty="0"/>
              <a:t>When message arrives:</a:t>
            </a:r>
          </a:p>
          <a:p>
            <a:pPr lvl="1"/>
            <a:r>
              <a:rPr lang="en-US" dirty="0"/>
              <a:t>If (receiver’s clock &lt; message timestamp(sender’s))</a:t>
            </a:r>
            <a:br>
              <a:rPr lang="en-US" dirty="0"/>
            </a:br>
            <a:r>
              <a:rPr lang="en-US" dirty="0"/>
              <a:t>			set system clock to (message timestamp+1)</a:t>
            </a:r>
          </a:p>
          <a:p>
            <a:pPr lvl="1"/>
            <a:r>
              <a:rPr lang="en-US" dirty="0"/>
              <a:t>Else do nothing</a:t>
            </a:r>
          </a:p>
          <a:p>
            <a:r>
              <a:rPr lang="en-US" dirty="0"/>
              <a:t>Clock has to be always advanced between any two events in the same process or interacting processes.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38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sending and receiving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Time = time +1;</a:t>
            </a:r>
          </a:p>
          <a:p>
            <a:r>
              <a:rPr lang="en-US" dirty="0" err="1"/>
              <a:t>Time_stamp</a:t>
            </a:r>
            <a:r>
              <a:rPr lang="en-US" dirty="0"/>
              <a:t> = time;</a:t>
            </a:r>
          </a:p>
          <a:p>
            <a:r>
              <a:rPr lang="en-US" dirty="0"/>
              <a:t>Send(message, </a:t>
            </a:r>
            <a:r>
              <a:rPr lang="en-US" dirty="0" err="1"/>
              <a:t>time_stamp</a:t>
            </a:r>
            <a:r>
              <a:rPr lang="en-US" dirty="0"/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Receiving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Check (</a:t>
            </a:r>
            <a:r>
              <a:rPr lang="en-US" dirty="0" err="1"/>
              <a:t>message,time_stamp</a:t>
            </a:r>
            <a:r>
              <a:rPr lang="en-US" dirty="0"/>
              <a:t>)=receive()</a:t>
            </a:r>
          </a:p>
          <a:p>
            <a:r>
              <a:rPr lang="en-US" dirty="0"/>
              <a:t>Time = max(</a:t>
            </a:r>
            <a:r>
              <a:rPr lang="en-US" dirty="0" err="1"/>
              <a:t>time_stamp,time</a:t>
            </a:r>
            <a:r>
              <a:rPr lang="en-US" dirty="0"/>
              <a:t>)+1</a:t>
            </a:r>
          </a:p>
        </p:txBody>
      </p:sp>
    </p:spTree>
    <p:extLst>
      <p:ext uri="{BB962C8B-B14F-4D97-AF65-F5344CB8AC3E}">
        <p14:creationId xmlns:p14="http://schemas.microsoft.com/office/powerpoint/2010/main" val="2986091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BBB427-4442-84FB-8799-B8C85839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sending and receiving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A0276-E190-0CBB-8EE8-F099F0A0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9202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There are 3 processes which are interacting with each other and each having their own clock. And each clock runs at different rate.</a:t>
            </a:r>
            <a:endParaRPr lang="en-IN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796923"/>
              </p:ext>
            </p:extLst>
          </p:nvPr>
        </p:nvGraphicFramePr>
        <p:xfrm>
          <a:off x="3373120" y="1905000"/>
          <a:ext cx="75474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43">
                  <a:extLst>
                    <a:ext uri="{9D8B030D-6E8A-4147-A177-3AD203B41FA5}">
                      <a16:colId xmlns:a16="http://schemas.microsoft.com/office/drawing/2014/main" val="3279868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1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2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79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70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2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1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5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1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2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8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9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2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9341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37520"/>
              </p:ext>
            </p:extLst>
          </p:nvPr>
        </p:nvGraphicFramePr>
        <p:xfrm>
          <a:off x="6312263" y="1910080"/>
          <a:ext cx="754743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43">
                  <a:extLst>
                    <a:ext uri="{9D8B030D-6E8A-4147-A177-3AD203B41FA5}">
                      <a16:colId xmlns:a16="http://schemas.microsoft.com/office/drawing/2014/main" val="3279868667"/>
                    </a:ext>
                  </a:extLst>
                </a:gridCol>
              </a:tblGrid>
              <a:tr h="329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1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2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79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70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2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1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5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1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2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8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9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2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9341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12779"/>
              </p:ext>
            </p:extLst>
          </p:nvPr>
        </p:nvGraphicFramePr>
        <p:xfrm>
          <a:off x="9251406" y="1905000"/>
          <a:ext cx="75474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43">
                  <a:extLst>
                    <a:ext uri="{9D8B030D-6E8A-4147-A177-3AD203B41FA5}">
                      <a16:colId xmlns:a16="http://schemas.microsoft.com/office/drawing/2014/main" val="3279868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1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2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79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70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2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1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5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1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2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8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9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2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9341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4127863" y="2821577"/>
            <a:ext cx="218440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67006" y="3561806"/>
            <a:ext cx="2184400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67006" y="4685211"/>
            <a:ext cx="2184400" cy="35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127863" y="5451566"/>
            <a:ext cx="2184400" cy="34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2606" y="2665605"/>
            <a:ext cx="63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26104" y="3389420"/>
            <a:ext cx="63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26104" y="4500545"/>
            <a:ext cx="63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2606" y="5256405"/>
            <a:ext cx="63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26131" y="2355056"/>
            <a:ext cx="1321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T(P</a:t>
            </a:r>
            <a:r>
              <a:rPr lang="en-US" baseline="-25000" dirty="0"/>
              <a:t>1</a:t>
            </a:r>
            <a:r>
              <a:rPr lang="en-US" dirty="0"/>
              <a:t>)&lt;T(P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48731" y="4181900"/>
            <a:ext cx="1321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T(P</a:t>
            </a:r>
            <a:r>
              <a:rPr lang="en-US" baseline="-25000" dirty="0"/>
              <a:t>3</a:t>
            </a:r>
            <a:r>
              <a:rPr lang="en-US" dirty="0"/>
              <a:t>)&lt;T(P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48732" y="3063631"/>
            <a:ext cx="1321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T(P</a:t>
            </a:r>
            <a:r>
              <a:rPr lang="en-US" baseline="-25000" dirty="0"/>
              <a:t>2</a:t>
            </a:r>
            <a:r>
              <a:rPr lang="en-US" dirty="0"/>
              <a:t>)&lt;T(P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39706" y="4884896"/>
            <a:ext cx="1321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T(P</a:t>
            </a:r>
            <a:r>
              <a:rPr lang="en-US" baseline="-25000" dirty="0"/>
              <a:t>2</a:t>
            </a:r>
            <a:r>
              <a:rPr lang="en-US" dirty="0"/>
              <a:t>)&lt;T(P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28" name="Oval Callout 27"/>
          <p:cNvSpPr/>
          <p:nvPr/>
        </p:nvSpPr>
        <p:spPr>
          <a:xfrm>
            <a:off x="5250541" y="1905000"/>
            <a:ext cx="941978" cy="436211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8210005" y="2666413"/>
            <a:ext cx="941978" cy="436211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0" name="Oval Callout 29"/>
          <p:cNvSpPr/>
          <p:nvPr/>
        </p:nvSpPr>
        <p:spPr>
          <a:xfrm>
            <a:off x="7281954" y="3771925"/>
            <a:ext cx="941978" cy="436211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1" name="Oval Callout 30"/>
          <p:cNvSpPr/>
          <p:nvPr/>
        </p:nvSpPr>
        <p:spPr>
          <a:xfrm>
            <a:off x="5286897" y="4455216"/>
            <a:ext cx="941978" cy="436211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4886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Lamparts</a:t>
            </a:r>
            <a:r>
              <a:rPr lang="en-US" dirty="0"/>
              <a:t> algorithm corrects the clock now….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92807"/>
              </p:ext>
            </p:extLst>
          </p:nvPr>
        </p:nvGraphicFramePr>
        <p:xfrm>
          <a:off x="3373120" y="1905000"/>
          <a:ext cx="75474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43">
                  <a:extLst>
                    <a:ext uri="{9D8B030D-6E8A-4147-A177-3AD203B41FA5}">
                      <a16:colId xmlns:a16="http://schemas.microsoft.com/office/drawing/2014/main" val="3279868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1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2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79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70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2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1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5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1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2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8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9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2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9341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684985"/>
              </p:ext>
            </p:extLst>
          </p:nvPr>
        </p:nvGraphicFramePr>
        <p:xfrm>
          <a:off x="6312263" y="1910080"/>
          <a:ext cx="754743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43">
                  <a:extLst>
                    <a:ext uri="{9D8B030D-6E8A-4147-A177-3AD203B41FA5}">
                      <a16:colId xmlns:a16="http://schemas.microsoft.com/office/drawing/2014/main" val="3279868667"/>
                    </a:ext>
                  </a:extLst>
                </a:gridCol>
              </a:tblGrid>
              <a:tr h="329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1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2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79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70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2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1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5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1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2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8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9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2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9341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038441"/>
              </p:ext>
            </p:extLst>
          </p:nvPr>
        </p:nvGraphicFramePr>
        <p:xfrm>
          <a:off x="9251406" y="1905000"/>
          <a:ext cx="75474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43">
                  <a:extLst>
                    <a:ext uri="{9D8B030D-6E8A-4147-A177-3AD203B41FA5}">
                      <a16:colId xmlns:a16="http://schemas.microsoft.com/office/drawing/2014/main" val="3279868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1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2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79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70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2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1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5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1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2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8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9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2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9341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7067006" y="3561806"/>
            <a:ext cx="2184400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067006" y="4685211"/>
            <a:ext cx="2184400" cy="35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127863" y="5451566"/>
            <a:ext cx="2184400" cy="34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26104" y="4500545"/>
            <a:ext cx="63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82606" y="5256405"/>
            <a:ext cx="63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127863" y="2778034"/>
            <a:ext cx="2184400" cy="41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82606" y="2665605"/>
            <a:ext cx="63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26104" y="3389420"/>
            <a:ext cx="63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17745" y="4685211"/>
            <a:ext cx="2603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T(P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 T(P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= 60 +1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= 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94086"/>
              </p:ext>
            </p:extLst>
          </p:nvPr>
        </p:nvGraphicFramePr>
        <p:xfrm>
          <a:off x="6297750" y="1905000"/>
          <a:ext cx="754743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43">
                  <a:extLst>
                    <a:ext uri="{9D8B030D-6E8A-4147-A177-3AD203B41FA5}">
                      <a16:colId xmlns:a16="http://schemas.microsoft.com/office/drawing/2014/main" val="3279868667"/>
                    </a:ext>
                  </a:extLst>
                </a:gridCol>
              </a:tblGrid>
              <a:tr h="329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1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2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79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70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2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1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5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1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2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8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9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2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93413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85966"/>
              </p:ext>
            </p:extLst>
          </p:nvPr>
        </p:nvGraphicFramePr>
        <p:xfrm>
          <a:off x="3380376" y="1905000"/>
          <a:ext cx="75474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43">
                  <a:extLst>
                    <a:ext uri="{9D8B030D-6E8A-4147-A177-3AD203B41FA5}">
                      <a16:colId xmlns:a16="http://schemas.microsoft.com/office/drawing/2014/main" val="3279868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1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2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79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70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2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1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5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1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2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8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9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2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93413"/>
                  </a:ext>
                </a:extLst>
              </a:tr>
            </a:tbl>
          </a:graphicData>
        </a:graphic>
      </p:graphicFrame>
      <p:sp>
        <p:nvSpPr>
          <p:cNvPr id="50" name="Right Brace 49"/>
          <p:cNvSpPr/>
          <p:nvPr/>
        </p:nvSpPr>
        <p:spPr>
          <a:xfrm>
            <a:off x="7167154" y="5373189"/>
            <a:ext cx="182880" cy="12540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471954" y="5451566"/>
            <a:ext cx="110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these too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82863B-6C5F-FA16-8AF4-C6A22F116D07}"/>
              </a:ext>
            </a:extLst>
          </p:cNvPr>
          <p:cNvSpPr txBox="1"/>
          <p:nvPr/>
        </p:nvSpPr>
        <p:spPr>
          <a:xfrm>
            <a:off x="3259049" y="1070519"/>
            <a:ext cx="78162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message arrives: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(receiver’s clock &lt; message timestamp(sender’s))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set system clock to (message timestamp+1)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do nothing</a:t>
            </a:r>
          </a:p>
        </p:txBody>
      </p:sp>
    </p:spTree>
    <p:extLst>
      <p:ext uri="{BB962C8B-B14F-4D97-AF65-F5344CB8AC3E}">
        <p14:creationId xmlns:p14="http://schemas.microsoft.com/office/powerpoint/2010/main" val="9488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43" grpId="0"/>
      <p:bldP spid="44" grpId="0"/>
      <p:bldP spid="45" grpId="0"/>
      <p:bldP spid="45" grpId="1"/>
      <p:bldP spid="50" grpId="0" animBg="1"/>
      <p:bldP spid="50" grpId="1" animBg="1"/>
      <p:bldP spid="51" grpId="0"/>
      <p:bldP spid="51" grpId="1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DA72-BE64-7D33-DD28-7F1BC389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Synchronized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8C5-BFF7-294A-C4BC-3EDD61875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286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At-Most-Once Message Delivery (</a:t>
            </a:r>
            <a:r>
              <a:rPr lang="en-US" b="1" dirty="0" err="1">
                <a:solidFill>
                  <a:srgbClr val="C00000"/>
                </a:solidFill>
              </a:rPr>
              <a:t>Liskov</a:t>
            </a:r>
            <a:r>
              <a:rPr lang="en-US" b="1" dirty="0">
                <a:solidFill>
                  <a:srgbClr val="C00000"/>
                </a:solidFill>
              </a:rPr>
              <a:t>(1993))</a:t>
            </a:r>
          </a:p>
          <a:p>
            <a:pPr lvl="1"/>
            <a:r>
              <a:rPr lang="en-US" dirty="0"/>
              <a:t>Specially in the face of crashes</a:t>
            </a:r>
          </a:p>
          <a:p>
            <a:r>
              <a:rPr lang="en-US" b="1" dirty="0"/>
              <a:t>Traditional Approach:</a:t>
            </a:r>
          </a:p>
          <a:p>
            <a:pPr lvl="1"/>
            <a:r>
              <a:rPr lang="en-US" dirty="0"/>
              <a:t>Unique Number</a:t>
            </a:r>
          </a:p>
          <a:p>
            <a:pPr lvl="1"/>
            <a:r>
              <a:rPr lang="en-US" dirty="0"/>
              <a:t>Server store all the numbers of the messages it has seen so</a:t>
            </a:r>
          </a:p>
          <a:p>
            <a:r>
              <a:rPr lang="en-US" b="1" dirty="0"/>
              <a:t>Problem:</a:t>
            </a:r>
          </a:p>
          <a:p>
            <a:pPr lvl="1"/>
            <a:r>
              <a:rPr lang="en-US" dirty="0"/>
              <a:t>Server crashes and reboots</a:t>
            </a:r>
          </a:p>
          <a:p>
            <a:pPr lvl="1"/>
            <a:r>
              <a:rPr lang="en-US" dirty="0"/>
              <a:t>Loss of table of message numbers</a:t>
            </a:r>
          </a:p>
          <a:p>
            <a:pPr lvl="1"/>
            <a:r>
              <a:rPr lang="en-US" dirty="0"/>
              <a:t>How long should message numbers be saved?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95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DA72-BE64-7D33-DD28-7F1BC389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Synchronized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8C5-BFF7-294A-C4BC-3EDD6187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Using time, modifications:</a:t>
            </a:r>
          </a:p>
          <a:p>
            <a:pPr algn="just"/>
            <a:r>
              <a:rPr lang="en-US" dirty="0"/>
              <a:t>Message carries a connection identifier (chosen by sender) and a timestamp.</a:t>
            </a:r>
          </a:p>
          <a:p>
            <a:pPr algn="just"/>
            <a:r>
              <a:rPr lang="en-US" dirty="0"/>
              <a:t>For each connection, Server records in a table the most recent timestamp stored for the connection, the message is rejected as a duplicate</a:t>
            </a:r>
          </a:p>
          <a:p>
            <a:pPr algn="just"/>
            <a:r>
              <a:rPr lang="en-US" dirty="0"/>
              <a:t>Server maintains a global variable (G)</a:t>
            </a:r>
          </a:p>
          <a:p>
            <a:pPr algn="just"/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where </a:t>
            </a:r>
            <a:r>
              <a:rPr lang="en-US" i="1" dirty="0" err="1"/>
              <a:t>MaxLifetime</a:t>
            </a:r>
            <a:r>
              <a:rPr lang="en-US" dirty="0"/>
              <a:t> is the maximum time a message can live and </a:t>
            </a:r>
            <a:r>
              <a:rPr lang="en-US" i="1" dirty="0" err="1"/>
              <a:t>MaxClockSkew</a:t>
            </a:r>
            <a:r>
              <a:rPr lang="en-US" dirty="0"/>
              <a:t> is how far from UTC the clock might be at worst.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6D4CE-A3DC-8A51-609F-5E1D994C4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17"/>
          <a:stretch/>
        </p:blipFill>
        <p:spPr>
          <a:xfrm>
            <a:off x="2432771" y="4682835"/>
            <a:ext cx="6868247" cy="42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84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DA72-BE64-7D33-DD28-7F1BC389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Synchronized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8C5-BFF7-294A-C4BC-3EDD6187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Any timestamp older than G can safely be removed</a:t>
            </a:r>
          </a:p>
          <a:p>
            <a:pPr lvl="1" algn="just"/>
            <a:r>
              <a:rPr lang="en-US" dirty="0"/>
              <a:t>All messages that old have died out already.</a:t>
            </a:r>
          </a:p>
          <a:p>
            <a:pPr algn="just"/>
            <a:r>
              <a:rPr lang="en-US" dirty="0"/>
              <a:t>If incoming message has unknown connection identifier, it is </a:t>
            </a:r>
            <a:r>
              <a:rPr lang="en-US" dirty="0">
                <a:solidFill>
                  <a:srgbClr val="C00000"/>
                </a:solidFill>
              </a:rPr>
              <a:t>older</a:t>
            </a:r>
            <a:r>
              <a:rPr lang="en-US" dirty="0"/>
              <a:t> than G because anything that old surely is a duplicate. </a:t>
            </a:r>
          </a:p>
          <a:p>
            <a:pPr algn="just"/>
            <a:r>
              <a:rPr lang="en-US" dirty="0"/>
              <a:t>G is a </a:t>
            </a:r>
            <a:r>
              <a:rPr lang="en-US" dirty="0">
                <a:solidFill>
                  <a:srgbClr val="C00000"/>
                </a:solidFill>
              </a:rPr>
              <a:t>summary</a:t>
            </a:r>
            <a:r>
              <a:rPr lang="en-US" dirty="0"/>
              <a:t> if the messages numbers of all old messages. </a:t>
            </a:r>
          </a:p>
        </p:txBody>
      </p:sp>
    </p:spTree>
    <p:extLst>
      <p:ext uri="{BB962C8B-B14F-4D97-AF65-F5344CB8AC3E}">
        <p14:creationId xmlns:p14="http://schemas.microsoft.com/office/powerpoint/2010/main" val="318874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DA72-BE64-7D33-DD28-7F1BC389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Synchronized clocks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B48C5-BFF7-294A-C4BC-3EDD61875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If </a:t>
                </a:r>
                <a:r>
                  <a:rPr lang="en-US" dirty="0">
                    <a:solidFill>
                      <a:srgbClr val="C00000"/>
                    </a:solidFill>
                  </a:rPr>
                  <a:t>server crashes and reboots</a:t>
                </a:r>
                <a:r>
                  <a:rPr lang="en-US" dirty="0"/>
                  <a:t>, </a:t>
                </a:r>
              </a:p>
              <a:p>
                <a:pPr lvl="1" algn="just"/>
                <a:r>
                  <a:rPr lang="en-US" dirty="0"/>
                  <a:t>Reloads G from the time stored on disk </a:t>
                </a:r>
              </a:p>
              <a:p>
                <a:pPr lvl="1" algn="just"/>
                <a:r>
                  <a:rPr lang="en-US" dirty="0"/>
                  <a:t>Increments it by the update period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 algn="just"/>
                <a:r>
                  <a:rPr lang="en-US" dirty="0"/>
                  <a:t>Any incoming message with timestamp older than G is rejected as a duplicate.</a:t>
                </a:r>
              </a:p>
              <a:p>
                <a:pPr algn="just"/>
                <a:r>
                  <a:rPr lang="en-US" dirty="0">
                    <a:solidFill>
                      <a:srgbClr val="C00000"/>
                    </a:solidFill>
                  </a:rPr>
                  <a:t>Consequences</a:t>
                </a:r>
              </a:p>
              <a:p>
                <a:pPr lvl="1" algn="just"/>
                <a:r>
                  <a:rPr lang="en-US" dirty="0"/>
                  <a:t>Every message that might have been accepted before the crash is rejected.</a:t>
                </a:r>
              </a:p>
              <a:p>
                <a:pPr lvl="1" algn="just"/>
                <a:r>
                  <a:rPr lang="en-US" dirty="0"/>
                  <a:t>Some new messages may be incorrectly rejected, </a:t>
                </a:r>
                <a:r>
                  <a:rPr lang="en-US" dirty="0" err="1"/>
                  <a:t>bt</a:t>
                </a:r>
                <a:r>
                  <a:rPr lang="en-US" dirty="0"/>
                  <a:t> still algorithm maintains at-most-once semantics.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B48C5-BFF7-294A-C4BC-3EDD61875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32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a shared memory concept.</a:t>
            </a:r>
          </a:p>
          <a:p>
            <a:r>
              <a:rPr lang="en-US" dirty="0"/>
              <a:t>Common Clock</a:t>
            </a:r>
          </a:p>
          <a:p>
            <a:r>
              <a:rPr lang="en-US" dirty="0"/>
              <a:t>Event ordering is clear because all events are timed with the same common clock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299" y="4384097"/>
            <a:ext cx="605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Thus, Synchronization is easier in Centralized System</a:t>
            </a:r>
          </a:p>
        </p:txBody>
      </p:sp>
    </p:spTree>
    <p:extLst>
      <p:ext uri="{BB962C8B-B14F-4D97-AF65-F5344CB8AC3E}">
        <p14:creationId xmlns:p14="http://schemas.microsoft.com/office/powerpoint/2010/main" val="484305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BE0C-BCA7-B69C-3BEC-29EA724E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Synchronized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56CB2-F892-338A-D42C-7AE5F23DE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Clock-based Cache Consistency</a:t>
            </a:r>
          </a:p>
          <a:p>
            <a:r>
              <a:rPr lang="en-US" dirty="0"/>
              <a:t>Desirable is: each client to cache files locally</a:t>
            </a:r>
          </a:p>
          <a:p>
            <a:r>
              <a:rPr lang="en-US" dirty="0"/>
              <a:t>Consequences of cache?</a:t>
            </a:r>
          </a:p>
          <a:p>
            <a:pPr lvl="1"/>
            <a:r>
              <a:rPr lang="en-US" dirty="0"/>
              <a:t>If a client has a file cached for reading, before another client can get a copy for writing, the server has to first ask the reading client to invalidate its copy, even if the copy was made hours ago =&gt; </a:t>
            </a:r>
            <a:r>
              <a:rPr lang="en-US" b="1" dirty="0" err="1"/>
              <a:t>Exta</a:t>
            </a:r>
            <a:r>
              <a:rPr lang="en-US" b="1" dirty="0"/>
              <a:t>-overhead.</a:t>
            </a:r>
          </a:p>
          <a:p>
            <a:r>
              <a:rPr lang="en-US" dirty="0"/>
              <a:t>This can be resolved by using synchronized clocks.</a:t>
            </a:r>
          </a:p>
          <a:p>
            <a:pPr lvl="1"/>
            <a:r>
              <a:rPr lang="en-US" dirty="0"/>
              <a:t>Using concept of lease</a:t>
            </a:r>
          </a:p>
        </p:txBody>
      </p:sp>
    </p:spTree>
    <p:extLst>
      <p:ext uri="{BB962C8B-B14F-4D97-AF65-F5344CB8AC3E}">
        <p14:creationId xmlns:p14="http://schemas.microsoft.com/office/powerpoint/2010/main" val="3818101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BE0C-BCA7-B69C-3BEC-29EA724E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Synchronized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56CB2-F892-338A-D42C-7AE5F23DE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When a client wants a file, it is given a </a:t>
            </a:r>
            <a:r>
              <a:rPr lang="en-US" dirty="0">
                <a:solidFill>
                  <a:srgbClr val="C00000"/>
                </a:solidFill>
              </a:rPr>
              <a:t>lease</a:t>
            </a:r>
            <a:r>
              <a:rPr lang="en-US" dirty="0"/>
              <a:t> on it that specifies how long the copy is valid. </a:t>
            </a:r>
          </a:p>
          <a:p>
            <a:pPr algn="just"/>
            <a:r>
              <a:rPr lang="en-US" dirty="0"/>
              <a:t>When lease is about to expire, the client can ask for it to be renewed.</a:t>
            </a:r>
          </a:p>
          <a:p>
            <a:pPr lvl="1" algn="just"/>
            <a:r>
              <a:rPr lang="en-US" dirty="0"/>
              <a:t>When a client needs to read once, it can ask for it.</a:t>
            </a:r>
          </a:p>
          <a:p>
            <a:pPr algn="just"/>
            <a:r>
              <a:rPr lang="en-US" dirty="0"/>
              <a:t>When the lease </a:t>
            </a:r>
            <a:r>
              <a:rPr lang="en-US" dirty="0">
                <a:solidFill>
                  <a:srgbClr val="C00000"/>
                </a:solidFill>
              </a:rPr>
              <a:t>expires</a:t>
            </a:r>
            <a:r>
              <a:rPr lang="en-US" dirty="0"/>
              <a:t>, it just times out, 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No need </a:t>
            </a:r>
            <a:r>
              <a:rPr lang="en-US" dirty="0"/>
              <a:t>to </a:t>
            </a:r>
            <a:r>
              <a:rPr lang="en-US" dirty="0">
                <a:solidFill>
                  <a:srgbClr val="C00000"/>
                </a:solidFill>
              </a:rPr>
              <a:t>explicitly send a message </a:t>
            </a:r>
            <a:r>
              <a:rPr lang="en-US" dirty="0"/>
              <a:t>telling the server that it has been purged from the cache.</a:t>
            </a:r>
          </a:p>
          <a:p>
            <a:pPr lvl="1" algn="just"/>
            <a:r>
              <a:rPr lang="en-US" dirty="0"/>
              <a:t>The cached copy may no longer be used</a:t>
            </a:r>
          </a:p>
          <a:p>
            <a:pPr algn="just"/>
            <a:r>
              <a:rPr lang="en-US" dirty="0"/>
              <a:t>The client can ask the server if the copy it has is </a:t>
            </a:r>
            <a:r>
              <a:rPr lang="en-US" dirty="0">
                <a:solidFill>
                  <a:srgbClr val="C00000"/>
                </a:solidFill>
              </a:rPr>
              <a:t>still the current one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If Yes, a new lease is generated, but the file need not be retransmitted.</a:t>
            </a:r>
          </a:p>
        </p:txBody>
      </p:sp>
    </p:spTree>
    <p:extLst>
      <p:ext uri="{BB962C8B-B14F-4D97-AF65-F5344CB8AC3E}">
        <p14:creationId xmlns:p14="http://schemas.microsoft.com/office/powerpoint/2010/main" val="4002549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BE0C-BCA7-B69C-3BEC-29EA724E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Synchronized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56CB2-F892-338A-D42C-7AE5F23DE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When on client wants to write on the file Writing</a:t>
            </a:r>
          </a:p>
          <a:p>
            <a:pPr lvl="1" algn="just"/>
            <a:r>
              <a:rPr lang="en-US" dirty="0"/>
              <a:t>If one or more clients have a file cached for reading, the server has to ask the readers to </a:t>
            </a:r>
            <a:r>
              <a:rPr lang="en-US" dirty="0">
                <a:solidFill>
                  <a:srgbClr val="C00000"/>
                </a:solidFill>
              </a:rPr>
              <a:t>prematurely terminate their leases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one or more crashes, the server can just wait until the dead server's lease times out.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29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BE0C-BCA7-B69C-3BEC-29EA724E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Synchronized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56CB2-F892-338A-D42C-7AE5F23DE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the traditional algo, </a:t>
            </a:r>
          </a:p>
          <a:p>
            <a:pPr lvl="1" algn="just"/>
            <a:r>
              <a:rPr lang="en-US" dirty="0"/>
              <a:t>Permission- to-cache must be returned explicitly from the client to the server. </a:t>
            </a:r>
          </a:p>
          <a:p>
            <a:pPr lvl="1" algn="just"/>
            <a:r>
              <a:rPr lang="en-US" b="1" dirty="0"/>
              <a:t>Problem:</a:t>
            </a:r>
            <a:r>
              <a:rPr lang="en-US" dirty="0"/>
              <a:t> </a:t>
            </a:r>
          </a:p>
          <a:p>
            <a:pPr lvl="2" algn="just"/>
            <a:r>
              <a:rPr lang="en-US" dirty="0"/>
              <a:t>If client does not response. </a:t>
            </a:r>
          </a:p>
          <a:p>
            <a:pPr lvl="2" algn="just"/>
            <a:r>
              <a:rPr lang="en-US" dirty="0"/>
              <a:t>Server cannot tell if the client is dead or merely slow.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With the Timer-based algo, the server can just wait and let the lease expire.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306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A01B2-5B17-0117-3B03-EF696A34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S Tanenbaum, Maarten Van Steen, </a:t>
            </a:r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Distributed Operating systems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Pearson, 2014</a:t>
            </a:r>
            <a:r>
              <a:rPr lang="en-IN" sz="2800" dirty="0"/>
              <a:t> 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6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shared memory.</a:t>
            </a:r>
          </a:p>
          <a:p>
            <a:r>
              <a:rPr lang="en-US" dirty="0"/>
              <a:t>No common clock.</a:t>
            </a:r>
          </a:p>
          <a:p>
            <a:r>
              <a:rPr lang="en-US" dirty="0"/>
              <a:t>Every system has their own clock.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9586" y="4904887"/>
            <a:ext cx="547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Thus, Synchronization is harder in 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301783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Synchronization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76731BF-F717-42C3-1B91-2C6586EF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Assume 4 systems which are geographically at a very far distance.</a:t>
            </a:r>
          </a:p>
          <a:p>
            <a:pPr algn="just"/>
            <a:r>
              <a:rPr lang="en-US" dirty="0"/>
              <a:t>Now, when these communicate, a distributed environment is created.</a:t>
            </a:r>
          </a:p>
          <a:p>
            <a:pPr algn="just"/>
            <a:r>
              <a:rPr lang="en-US" dirty="0"/>
              <a:t>Now, when these communicate, we want to maintain the data that should be sent or received in a synchronized manner.</a:t>
            </a:r>
          </a:p>
          <a:p>
            <a:pPr algn="just"/>
            <a:r>
              <a:rPr lang="en-US" dirty="0"/>
              <a:t>For this purpose only, we do the synchronization of clock.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44290" y="4896318"/>
            <a:ext cx="6494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BUT WHAT DO WE MEAN BY CLOCK SYNCHRONIZATION. WHAT IS IT?</a:t>
            </a:r>
          </a:p>
        </p:txBody>
      </p:sp>
    </p:spTree>
    <p:extLst>
      <p:ext uri="{BB962C8B-B14F-4D97-AF65-F5344CB8AC3E}">
        <p14:creationId xmlns:p14="http://schemas.microsoft.com/office/powerpoint/2010/main" val="299111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EF0031-F699-58C6-42F4-F0A3C6D6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a mechanism to synchronize the time of all computers in a distributed environment</a:t>
            </a:r>
          </a:p>
          <a:p>
            <a:pPr algn="ctr"/>
            <a:endParaRPr lang="en-US" dirty="0"/>
          </a:p>
          <a:p>
            <a:r>
              <a:rPr lang="en-US" dirty="0"/>
              <a:t>Challenge:</a:t>
            </a:r>
          </a:p>
          <a:p>
            <a:pPr lvl="1"/>
            <a:r>
              <a:rPr lang="en-US" dirty="0"/>
              <a:t>Clock Skew</a:t>
            </a:r>
          </a:p>
        </p:txBody>
      </p:sp>
    </p:spTree>
    <p:extLst>
      <p:ext uri="{BB962C8B-B14F-4D97-AF65-F5344CB8AC3E}">
        <p14:creationId xmlns:p14="http://schemas.microsoft.com/office/powerpoint/2010/main" val="185003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AB05-B8C4-8393-73ED-927949DE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Synchronization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5B90-6D06-D419-8D9F-1A894103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Properties of Distributive Systems are: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45541-6E2A-ACE4-B873-414E2758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73" y="2425034"/>
            <a:ext cx="8725045" cy="2007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8497D-46EE-94AC-F0B7-43D6A09876A2}"/>
              </a:ext>
            </a:extLst>
          </p:cNvPr>
          <p:cNvSpPr txBox="1"/>
          <p:nvPr/>
        </p:nvSpPr>
        <p:spPr>
          <a:xfrm>
            <a:off x="982373" y="4837380"/>
            <a:ext cx="9755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acceptable to send request to a single manager processor.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should not go down on failure of a single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 asks for the time followed by Process B, then Process B should get higher value than A</a:t>
            </a:r>
          </a:p>
        </p:txBody>
      </p:sp>
    </p:spTree>
    <p:extLst>
      <p:ext uri="{BB962C8B-B14F-4D97-AF65-F5344CB8AC3E}">
        <p14:creationId xmlns:p14="http://schemas.microsoft.com/office/powerpoint/2010/main" val="390880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F9D0-BD4A-4848-26E8-4DCC9CBB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Synchronization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1155D-DFC9-DDD3-D0A2-E27F18EF5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0" y="1967706"/>
            <a:ext cx="10477500" cy="40671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8D32B0-07DE-C8A4-DE4B-2517A5A4652F}"/>
              </a:ext>
            </a:extLst>
          </p:cNvPr>
          <p:cNvSpPr txBox="1"/>
          <p:nvPr/>
        </p:nvSpPr>
        <p:spPr>
          <a:xfrm>
            <a:off x="7943273" y="1043709"/>
            <a:ext cx="359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call</a:t>
            </a:r>
          </a:p>
        </p:txBody>
      </p:sp>
    </p:spTree>
    <p:extLst>
      <p:ext uri="{BB962C8B-B14F-4D97-AF65-F5344CB8AC3E}">
        <p14:creationId xmlns:p14="http://schemas.microsoft.com/office/powerpoint/2010/main" val="198541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Clock Synchronization</a:t>
            </a:r>
          </a:p>
          <a:p>
            <a:r>
              <a:rPr lang="en-US" dirty="0"/>
              <a:t>Logical Clock Synchronization</a:t>
            </a:r>
          </a:p>
          <a:p>
            <a:r>
              <a:rPr lang="en-US" dirty="0"/>
              <a:t>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264277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3157</TotalTime>
  <Words>1814</Words>
  <Application>Microsoft Office PowerPoint</Application>
  <PresentationFormat>Widescreen</PresentationFormat>
  <Paragraphs>336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Times New Roman</vt:lpstr>
      <vt:lpstr>Office Theme</vt:lpstr>
      <vt:lpstr>Distributed Clock Synchronization</vt:lpstr>
      <vt:lpstr>Synchronization</vt:lpstr>
      <vt:lpstr>Centralized System</vt:lpstr>
      <vt:lpstr>Distributed System</vt:lpstr>
      <vt:lpstr>Clock Synchronization</vt:lpstr>
      <vt:lpstr>Clock Synchronization</vt:lpstr>
      <vt:lpstr>Clock Synchronization</vt:lpstr>
      <vt:lpstr>Clock Synchronization</vt:lpstr>
      <vt:lpstr>Types</vt:lpstr>
      <vt:lpstr>Physical Clock Synchronization</vt:lpstr>
      <vt:lpstr>Clock Synchronization Algo</vt:lpstr>
      <vt:lpstr>Clock Synchronization Algo</vt:lpstr>
      <vt:lpstr>Cristian’s Algorithm</vt:lpstr>
      <vt:lpstr>Cristian’s Algorithm</vt:lpstr>
      <vt:lpstr>Cristian’s Algorithm (contd…)</vt:lpstr>
      <vt:lpstr>Cristian’s Algorithm (contd…)</vt:lpstr>
      <vt:lpstr>Berkeley Algorithm</vt:lpstr>
      <vt:lpstr>Example:</vt:lpstr>
      <vt:lpstr>PowerPoint Presentation</vt:lpstr>
      <vt:lpstr>Logical Clock Synchronization</vt:lpstr>
      <vt:lpstr>Lampart’s Algorithm</vt:lpstr>
      <vt:lpstr>Algorithm:</vt:lpstr>
      <vt:lpstr>Algorithm for sending and receiving</vt:lpstr>
      <vt:lpstr>Algorithm for sending and receiving (contd…)</vt:lpstr>
      <vt:lpstr>Lamparts algorithm corrects the clock now….</vt:lpstr>
      <vt:lpstr>Use of Synchronized clocks</vt:lpstr>
      <vt:lpstr>Use of Synchronized clocks</vt:lpstr>
      <vt:lpstr>Use of Synchronized clocks</vt:lpstr>
      <vt:lpstr>Use of Synchronized clocks</vt:lpstr>
      <vt:lpstr>Use of Synchronized clocks</vt:lpstr>
      <vt:lpstr>Use of Synchronized clocks</vt:lpstr>
      <vt:lpstr>Use of Synchronized clocks</vt:lpstr>
      <vt:lpstr>Use of Synchronized clocks</vt:lpstr>
      <vt:lpstr>Reference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OPERATING SYSTEM</dc:title>
  <dc:creator>LOKESH MALIK</dc:creator>
  <cp:lastModifiedBy>Bharti Rana</cp:lastModifiedBy>
  <cp:revision>55</cp:revision>
  <dcterms:created xsi:type="dcterms:W3CDTF">2021-07-26T09:24:31Z</dcterms:created>
  <dcterms:modified xsi:type="dcterms:W3CDTF">2023-04-28T04:27:07Z</dcterms:modified>
</cp:coreProperties>
</file>