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3" r:id="rId4"/>
    <p:sldId id="265" r:id="rId5"/>
    <p:sldId id="266" r:id="rId6"/>
    <p:sldId id="267" r:id="rId7"/>
    <p:sldId id="270" r:id="rId8"/>
    <p:sldId id="271" r:id="rId9"/>
    <p:sldId id="272" r:id="rId10"/>
    <p:sldId id="289" r:id="rId11"/>
    <p:sldId id="273" r:id="rId12"/>
    <p:sldId id="274" r:id="rId13"/>
    <p:sldId id="275" r:id="rId14"/>
    <p:sldId id="276" r:id="rId15"/>
    <p:sldId id="277" r:id="rId16"/>
    <p:sldId id="290" r:id="rId17"/>
    <p:sldId id="278" r:id="rId18"/>
    <p:sldId id="291" r:id="rId19"/>
    <p:sldId id="279" r:id="rId20"/>
    <p:sldId id="280" r:id="rId21"/>
    <p:sldId id="281" r:id="rId22"/>
    <p:sldId id="282" r:id="rId23"/>
    <p:sldId id="283" r:id="rId24"/>
    <p:sldId id="29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concept of the RPC.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1adc99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1adc99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1adc99f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61adc99f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1adc99f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1adc99f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1adc99f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61adc99f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1adc99f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1adc99f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1adc99f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61adc99f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1adc99f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61adc99f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0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1adc99f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61adc99f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1adc99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1adc99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1adc99fd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1adc99fd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1adc99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1adc99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concept of the RPC.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61adc99f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61adc99f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61adc99f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61adc99f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1adc99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1adc99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1adc99f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1adc99f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1adc99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1adc99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1adc99f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1adc99f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1adc99f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1adc99f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1adc99f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1adc99f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1adc99f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1adc99f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72C0-075B-0210-CAE4-DC5C54D1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456CB-202D-4CD9-E35D-BDD4C160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7520-8BB2-1F6F-F96E-F220D6A7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34DC-96B7-787C-F248-459CE7E2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7D4C-80DF-4D00-2BBC-9F53434A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5603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57C4-7A70-B521-8750-61F604AD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7EB5C-BDAA-DB0F-8221-E504311C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528C-7548-2D03-6B98-1A8FDA5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7ABA-7561-E2A7-E0E9-AAFA5A02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BDD8-8787-A587-A9CA-DE3B44C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7016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FF979-0A81-9330-9CF9-CB2676912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C3AC-CA8B-9108-E6F9-52B39A2C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DA17-BD5A-C989-D59D-0EAF302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4C3-C68F-CB96-CF06-25937382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76BD-241E-24A4-3AC2-C7DDB218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4585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AFB2-D696-3A1F-9359-A6D6F4B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8EAF-2E89-67C6-F308-73327713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F984-C161-7C27-B9CC-47036BC4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62B-0CBF-6537-0096-1E86B58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9528-C44B-9804-78F3-9675FAF5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26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0695-AFEF-5653-B569-E78E3139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0FAB-ADA7-C6A3-B488-ABB5321C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542C-910A-C1FD-7CBE-09B2959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489A-8E07-3049-5FC5-4DDF4EBC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64BF-379A-A31B-3D3C-D6B476AF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689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6234-CE3F-57F2-2273-6A68E402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C1F2-6985-73B2-08B7-DF902CFE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790B1-BC41-8B21-1ECA-867A9752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5376-D5F7-47B4-5053-FFB623E4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F814CB7-8A52-4998-9130-350B234B2728}" type="datetimeFigureOut">
              <a:rPr lang="en-IN" smtClean="0"/>
              <a:pPr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AD801-9142-160D-0D1B-A530AC4A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EFF9-C9F4-F1FE-2CD3-AF58579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1538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53A2-EB15-6474-04A5-24A32D93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BECB-2106-691F-7B44-FDADF88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EC6A-E68B-5B39-25AF-1A7D27D2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9EC98-1C7B-0567-6966-662E912FC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8DE7-D98D-8F9C-C403-426107F53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F009-6263-9A9A-9C75-36A1CD93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B25E-A11C-FCB9-192C-D03F1B5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82414-7716-E58F-3FA0-F3ABB0C7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103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134C-5C17-37B0-C77B-2A5A0829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15C0-4E31-6539-CD77-A7CB3261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EEA34-E6CA-FCA2-B43F-C3FC780D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9D979-B4F8-D293-22BA-A8BF062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5057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A438D-8352-3E89-E5EA-811CD0F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B2CA3-FEA6-6AB8-C399-8BCBA58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7E61-8447-34AC-BE7C-6C8F6FC9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FB8E-4548-BC09-3C76-38AEBAE3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27FF-1B35-B317-11C7-716DB72C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1321-B7CC-235D-5808-EE2DAD60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2130-677A-3455-39EE-2505906A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EE94-891C-C8FA-B039-60243687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4E43-DB70-04D1-9908-3F7E460F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7088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A776-6C53-2F22-FD0A-B7D48022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B87A4-953D-369E-A991-4FF361C2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630D-09D1-3725-EE43-76B4FF02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C758-D162-D7EF-A8B4-3495F3D4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F0DD-1E5F-3560-EA4C-3BC4E694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DB93-7E0F-BAD3-806D-D028F1E4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2542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8F47E-D0C9-2D28-C35F-AC23B056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CA1F-7FCA-4227-4A94-3336DCF92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2784-AC74-4B9D-3352-8F20DF66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4CB7-8A52-4998-9130-350B234B2728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9F9-86B1-0B52-AC1B-941F1DD9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192E-95A3-6567-5F92-FC196434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5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468E-B8C8-97C1-12B2-CB7CEBF93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>
                <a:sym typeface="Playfair Display"/>
              </a:rPr>
              <a:t>Remote Procedure Call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A5FDF0-5CE2-8E5D-EC33-7D2650C2E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3547-463F-2EC1-8105-38EBD1BA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C7D86-5403-BCC8-BD0C-B7E9EFB1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532" y="1370013"/>
            <a:ext cx="5174935" cy="3262312"/>
          </a:xfrm>
        </p:spPr>
      </p:pic>
    </p:spTree>
    <p:extLst>
      <p:ext uri="{BB962C8B-B14F-4D97-AF65-F5344CB8AC3E}">
        <p14:creationId xmlns:p14="http://schemas.microsoft.com/office/powerpoint/2010/main" val="308603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478750" y="347075"/>
            <a:ext cx="7480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1. The client procedure calls the client stub in the normal way.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478750" y="752525"/>
            <a:ext cx="688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client stub builds a message and calls the local operating system.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478750" y="1197575"/>
            <a:ext cx="6882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3. The client’s OS sends the message to the remote OS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78750" y="1652150"/>
            <a:ext cx="6403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4. The remote OS gives the message to the server stub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538575" y="2106713"/>
            <a:ext cx="7121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5. The server stub unpacks the parameters and calls the server.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538575" y="2570763"/>
            <a:ext cx="6690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6. The server does the work and returns the result to the stub.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78750" y="3047725"/>
            <a:ext cx="591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7. The server stub packs it in a message and calls its local OS.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538575" y="3524675"/>
            <a:ext cx="8294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8. The server’s OS sends the message to the client’s OS.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538575" y="3938450"/>
            <a:ext cx="7121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9. The client’s OS gives the message to the client stub.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478750" y="4338650"/>
            <a:ext cx="7935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10. The stub unpacks the result and returns to the client.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1C778-8816-C1BF-19A1-02D8E869629F}"/>
              </a:ext>
            </a:extLst>
          </p:cNvPr>
          <p:cNvSpPr txBox="1"/>
          <p:nvPr/>
        </p:nvSpPr>
        <p:spPr>
          <a:xfrm>
            <a:off x="648929" y="103239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1985B-931B-6006-4C28-4F33CD295126}"/>
              </a:ext>
            </a:extLst>
          </p:cNvPr>
          <p:cNvSpPr txBox="1"/>
          <p:nvPr/>
        </p:nvSpPr>
        <p:spPr>
          <a:xfrm>
            <a:off x="4313903" y="4645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</a:rPr>
              <a:t>Transparency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BF1B-51A9-FFAC-DE29-2E0FB08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RPC: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837-DBDD-6680-CCED-89B98478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RPC call fail or duplication</a:t>
            </a:r>
          </a:p>
          <a:p>
            <a:r>
              <a:rPr lang="en-US" dirty="0"/>
              <a:t>Binding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861D-5C10-7967-74B3-FCC17102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Parameter Passing</a:t>
            </a:r>
          </a:p>
        </p:txBody>
      </p:sp>
      <p:pic>
        <p:nvPicPr>
          <p:cNvPr id="6" name="Google Shape;186;p32">
            <a:extLst>
              <a:ext uri="{FF2B5EF4-FFF2-40B4-BE49-F238E27FC236}">
                <a16:creationId xmlns:a16="http://schemas.microsoft.com/office/drawing/2014/main" id="{74AAF945-FF74-2CBD-A55C-CFA1391962E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320" y="1370013"/>
            <a:ext cx="6827359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6FAC-B815-565A-BC71-B1A95CB4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2561-34EC-A5B3-20E3-5642CC7A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b="1" dirty="0"/>
              <a:t>value parameters</a:t>
            </a:r>
            <a:r>
              <a:rPr lang="en-US" sz="2000" dirty="0"/>
              <a:t>, value can be placed in the message and delivered directly, except …</a:t>
            </a:r>
          </a:p>
          <a:p>
            <a:pPr lvl="1"/>
            <a:r>
              <a:rPr lang="en-US" sz="1600" dirty="0"/>
              <a:t>Are the same internal representations used on both machines? (char. code, numeric rep.)</a:t>
            </a:r>
          </a:p>
          <a:p>
            <a:pPr lvl="1"/>
            <a:r>
              <a:rPr lang="en-US" sz="1600" dirty="0"/>
              <a:t>Is the representation big endian (like Sun SPARC), or little endian (Intel format)? </a:t>
            </a:r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41B05-408E-DC66-70EC-D15B92FC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66" y="2659856"/>
            <a:ext cx="6972300" cy="220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73F3A-94BA-8BC5-BAC1-307F485AA6B3}"/>
              </a:ext>
            </a:extLst>
          </p:cNvPr>
          <p:cNvSpPr/>
          <p:nvPr/>
        </p:nvSpPr>
        <p:spPr>
          <a:xfrm>
            <a:off x="5641258" y="2659856"/>
            <a:ext cx="2367116" cy="1432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30D5-8159-5B25-8060-7864D956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Parameter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B6EC-5915-ACB4-56D1-A5156C79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passing an array in the normal way:</a:t>
            </a:r>
          </a:p>
          <a:p>
            <a:pPr lvl="1"/>
            <a:r>
              <a:rPr lang="en-US" dirty="0"/>
              <a:t>The array is passed as a pointer</a:t>
            </a:r>
          </a:p>
          <a:p>
            <a:pPr lvl="1"/>
            <a:r>
              <a:rPr lang="en-US" dirty="0"/>
              <a:t>The function uses the pointer to directly modify the array values in the caller’s space</a:t>
            </a:r>
          </a:p>
          <a:p>
            <a:pPr lvl="1"/>
            <a:r>
              <a:rPr lang="en-US" dirty="0"/>
              <a:t>Pointers = machine addresses; not relevant on a remote machine</a:t>
            </a:r>
          </a:p>
          <a:p>
            <a:pPr lvl="1"/>
            <a:r>
              <a:rPr lang="en-US" dirty="0"/>
              <a:t>Solution: copy array values into the message; store values in the server stub, server processes as a normal reference parameter.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26CF-D464-7825-7209-BECAC79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issues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F121-7644-CDEC-3A3C-2502BAB6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Client and server must also agree on other issues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Message format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Format of complex data structures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Transport protocol (TCP/IP or UDP?)</a:t>
            </a:r>
          </a:p>
          <a:p>
            <a:pPr marL="228600" indent="0" algn="l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/>
            <a:r>
              <a:rPr lang="en-US" dirty="0"/>
              <a:t>External Data Representation </a:t>
            </a:r>
          </a:p>
          <a:p>
            <a:pPr lvl="1"/>
            <a:r>
              <a:rPr lang="en-US" dirty="0"/>
              <a:t>Parameters Marshalling</a:t>
            </a:r>
          </a:p>
          <a:p>
            <a:pPr marL="571500" indent="-342900" algn="l">
              <a:spcBef>
                <a:spcPts val="0"/>
              </a:spcBef>
              <a:buSzPts val="1800"/>
              <a:buChar char="○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A252-748D-37A0-41BB-2E6D3C6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issues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2AE0-79D8-04A2-7A16-4E1516E9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Failure, or duplication of call </a:t>
            </a:r>
          </a:p>
          <a:p>
            <a:pPr lvl="1"/>
            <a:r>
              <a:rPr lang="en-US" dirty="0"/>
              <a:t>Message should acted once rather than at-most once </a:t>
            </a:r>
          </a:p>
          <a:p>
            <a:pPr lvl="1"/>
            <a:r>
              <a:rPr lang="en-US" dirty="0"/>
              <a:t>Once: ACK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A252-748D-37A0-41BB-2E6D3C6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RPC: issues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2AE0-79D8-04A2-7A16-4E1516E9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of client and server through port number </a:t>
            </a:r>
          </a:p>
          <a:p>
            <a:pPr lvl="1"/>
            <a:r>
              <a:rPr lang="en-US" dirty="0"/>
              <a:t>Fixed port addresses </a:t>
            </a:r>
          </a:p>
          <a:p>
            <a:pPr lvl="1"/>
            <a:r>
              <a:rPr lang="en-US" dirty="0"/>
              <a:t>Match maker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0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958-B16C-22D8-4FFB-0D6916AE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ym typeface="Playfair Display"/>
              </a:rPr>
              <a:t>Reliable versus Unreliable RPC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C27B-A708-1FC7-B3F5-4AA80998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RPC is built on a reliable transport protocol (e.g., TCP) it will behave more like a true procedure call.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 the other hand, programmers may want a faster, connectionless protocol (e.g., UDP) or the client/server system may be on a LAN.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How does this affect returned results?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E16602-DE45-9B97-9A7E-3FC26E76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A578-6DA6-304F-A2F1-5C262693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_____________ </a:t>
            </a:r>
          </a:p>
          <a:p>
            <a:pPr marL="0" indent="0" algn="ctr">
              <a:buNone/>
            </a:pPr>
            <a:r>
              <a:rPr lang="en-US" dirty="0"/>
              <a:t>the function/method/___________ </a:t>
            </a:r>
          </a:p>
          <a:p>
            <a:pPr marL="0" indent="0" algn="ctr">
              <a:buNone/>
            </a:pPr>
            <a:r>
              <a:rPr lang="en-US" dirty="0"/>
              <a:t>resides in </a:t>
            </a:r>
          </a:p>
          <a:p>
            <a:pPr marL="0" indent="0" algn="ctr">
              <a:buNone/>
            </a:pPr>
            <a:r>
              <a:rPr lang="en-US" dirty="0"/>
              <a:t>_______________________ </a:t>
            </a:r>
          </a:p>
          <a:p>
            <a:pPr marL="0" indent="0" algn="ctr">
              <a:buNone/>
            </a:pPr>
            <a:r>
              <a:rPr lang="en-US" dirty="0"/>
              <a:t>located computer for execution.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6B02A-D3C5-6B30-10A9-BAF89A0974CF}"/>
              </a:ext>
            </a:extLst>
          </p:cNvPr>
          <p:cNvSpPr txBox="1"/>
          <p:nvPr/>
        </p:nvSpPr>
        <p:spPr>
          <a:xfrm>
            <a:off x="3878826" y="1349477"/>
            <a:ext cx="139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ECED6-AC28-C999-2025-C142CB13ACC9}"/>
              </a:ext>
            </a:extLst>
          </p:cNvPr>
          <p:cNvSpPr txBox="1"/>
          <p:nvPr/>
        </p:nvSpPr>
        <p:spPr>
          <a:xfrm>
            <a:off x="5011994" y="1787746"/>
            <a:ext cx="139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6FBE3-40E4-F6AE-E5EF-CAF12EC005FE}"/>
              </a:ext>
            </a:extLst>
          </p:cNvPr>
          <p:cNvSpPr txBox="1"/>
          <p:nvPr/>
        </p:nvSpPr>
        <p:spPr>
          <a:xfrm>
            <a:off x="3994355" y="2509396"/>
            <a:ext cx="139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0587-9473-3896-3065-0A0600A1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Playfair Display"/>
              </a:rPr>
              <a:t>Asynchronous RPC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176C-FB91-F14B-7499-C0DEEF07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Allow client to continue execution as soon as the RPC is issued and acknowledged, but before work is completed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Appropriate for requests that don’t need replies, such as a print request, file delete, etc.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Also may be used if client simply wants to continue doing something else until a reply is received (improves performance)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are the problems with unreliable, asynchronous RPC?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63" y="247650"/>
            <a:ext cx="67532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0" y="247650"/>
            <a:ext cx="69913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8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B34-D042-1240-66A8-A2825AEC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EB5A-F71E-460E-315D-0C1835E4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 Tanenbaum, Maarten Van Steen, </a:t>
            </a:r>
            <a:r>
              <a:rPr lang="en-IN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Distributed Operating systems</a:t>
            </a:r>
            <a:r>
              <a:rPr lang="en-I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Pearson, 2014</a:t>
            </a:r>
            <a:r>
              <a:rPr lang="en-IN" sz="2000"/>
              <a:t>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0249D-10B3-AE6E-BB4D-99202750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a typeface="Playfair Display"/>
                <a:sym typeface="Playfair Display"/>
              </a:rPr>
              <a:t>Conventional Procedure Call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E1710-335B-7F23-2DA3-AF54AEEA5BDC}"/>
              </a:ext>
            </a:extLst>
          </p:cNvPr>
          <p:cNvSpPr/>
          <p:nvPr/>
        </p:nvSpPr>
        <p:spPr>
          <a:xfrm>
            <a:off x="2057400" y="4269658"/>
            <a:ext cx="892277" cy="272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27F022-A118-7B46-A7DA-B416283F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6153" y="1370013"/>
            <a:ext cx="5691693" cy="326231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C035A0-F119-E333-8700-4DF6AE24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57" y="1134666"/>
            <a:ext cx="3381375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5891E-318C-BB09-8598-46CE0034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Playfair Display"/>
                <a:sym typeface="Playfair Display"/>
              </a:rPr>
              <a:t>Conventional Procedure Call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33343-AA78-0253-941B-8052AA5B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buSzPts val="2000"/>
              <a:buFontTx/>
              <a:buChar char="●"/>
            </a:pPr>
            <a:r>
              <a:rPr lang="en-US" sz="2400" dirty="0"/>
              <a:t>Caller process executes the call and is suspended until called function completes and results are returned.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 dirty="0"/>
              <a:t>Parameters are stored to the stack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628534" y="2866837"/>
            <a:ext cx="149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969777" y="2893620"/>
            <a:ext cx="314962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where procedure 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executed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D88E8-C1AA-C22C-BA9C-AB3A5DC7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Conventional Procedure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E9E03-8F48-D32B-F1AB-50CD4375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buSzPts val="2000"/>
              <a:buFontTx/>
              <a:buChar char="●"/>
            </a:pPr>
            <a:endParaRPr lang="en-US" sz="2000" dirty="0"/>
          </a:p>
          <a:p>
            <a:pPr marL="457200" indent="-355600">
              <a:buSzPts val="2000"/>
              <a:buFontTx/>
              <a:buChar char="●"/>
            </a:pPr>
            <a:r>
              <a:rPr lang="en-US" sz="2000" dirty="0"/>
              <a:t>Caller process executes the </a:t>
            </a:r>
            <a:r>
              <a:rPr lang="en-US" sz="2000" strike="sngStrike" dirty="0">
                <a:solidFill>
                  <a:srgbClr val="C00000"/>
                </a:solidFill>
              </a:rPr>
              <a:t>call</a:t>
            </a:r>
            <a:r>
              <a:rPr lang="en-US" sz="2000" dirty="0"/>
              <a:t> and is suspended until called function completes and results are returned.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Parameters are </a:t>
            </a:r>
            <a:r>
              <a:rPr lang="en-US" sz="2000" strike="sngStrike" dirty="0">
                <a:solidFill>
                  <a:srgbClr val="C00000"/>
                </a:solidFill>
              </a:rPr>
              <a:t>stored</a:t>
            </a:r>
            <a:r>
              <a:rPr lang="en-US" sz="2000" dirty="0"/>
              <a:t> to the </a:t>
            </a:r>
            <a:r>
              <a:rPr lang="en-US" sz="2000" strike="sngStrike" dirty="0">
                <a:solidFill>
                  <a:srgbClr val="C00000"/>
                </a:solidFill>
              </a:rPr>
              <a:t>stack</a:t>
            </a:r>
            <a:r>
              <a:rPr lang="en-US" sz="2000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DC68CA-EBBC-BFFA-8D3F-88381849BBD6}"/>
              </a:ext>
            </a:extLst>
          </p:cNvPr>
          <p:cNvSpPr/>
          <p:nvPr/>
        </p:nvSpPr>
        <p:spPr>
          <a:xfrm>
            <a:off x="3754669" y="1200921"/>
            <a:ext cx="1983658" cy="5831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Procedure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D8BE9-0697-CC92-A075-66CFA5AB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A406-3D70-A4FD-17EA-E8AAFE9F60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265113" indent="-163513">
              <a:spcBef>
                <a:spcPts val="0"/>
              </a:spcBef>
              <a:buSzPts val="2000"/>
            </a:pPr>
            <a:r>
              <a:rPr lang="en-US" sz="2400" dirty="0"/>
              <a:t>Caller process executes the remote call and is suspended until called function completes and results are returned.</a:t>
            </a:r>
            <a:br>
              <a:rPr lang="en-US" sz="2400" dirty="0"/>
            </a:br>
            <a:endParaRPr lang="en-US" sz="2400" dirty="0"/>
          </a:p>
          <a:p>
            <a:pPr marL="265113" indent="-163513">
              <a:spcBef>
                <a:spcPts val="0"/>
              </a:spcBef>
              <a:buSzPts val="2000"/>
            </a:pPr>
            <a:r>
              <a:rPr lang="en-US" sz="2400" dirty="0"/>
              <a:t>Parameters are passed to the machine where the procedure will execute.</a:t>
            </a:r>
          </a:p>
          <a:p>
            <a:pPr marL="265113" indent="-163513">
              <a:spcBef>
                <a:spcPts val="0"/>
              </a:spcBef>
              <a:buSzPts val="2000"/>
            </a:pPr>
            <a:endParaRPr lang="en-US" sz="2400" dirty="0"/>
          </a:p>
          <a:p>
            <a:pPr marL="265113" indent="-163513">
              <a:spcBef>
                <a:spcPts val="0"/>
              </a:spcBef>
              <a:buSzPts val="2000"/>
            </a:pPr>
            <a:r>
              <a:rPr lang="en-US" sz="2400" dirty="0"/>
              <a:t>When procedure completes, results are passed back to the caller and the client process resumes execution at that time</a:t>
            </a:r>
          </a:p>
          <a:p>
            <a:endParaRPr lang="en-IN" dirty="0"/>
          </a:p>
        </p:txBody>
      </p:sp>
      <p:pic>
        <p:nvPicPr>
          <p:cNvPr id="8" name="Google Shape;134;p25">
            <a:extLst>
              <a:ext uri="{FF2B5EF4-FFF2-40B4-BE49-F238E27FC236}">
                <a16:creationId xmlns:a16="http://schemas.microsoft.com/office/drawing/2014/main" id="{C0C347BA-C95C-C833-DA96-D28A2FC51781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2031971"/>
            <a:ext cx="3886200" cy="193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D5F3A-BA41-035C-E337-8D43F23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Stubs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085E0-0FCF-7FD3-4305-EE33E3F5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methods that will take of care of :-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Packing and unpacking of parameter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Message passing</a:t>
            </a:r>
          </a:p>
          <a:p>
            <a:r>
              <a:rPr lang="en-IN" dirty="0"/>
              <a:t>Client Stubs</a:t>
            </a:r>
          </a:p>
          <a:p>
            <a:endParaRPr lang="en-IN" dirty="0"/>
          </a:p>
          <a:p>
            <a:r>
              <a:rPr lang="en-IN" dirty="0"/>
              <a:t>Server Stubs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D9F7-C7BC-96E9-DB46-D0D3DE02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494D-D942-CF7D-73B9-64A35F26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Builds a message containing parameters and calls local OS to send the message</a:t>
            </a:r>
          </a:p>
          <a:p>
            <a:r>
              <a:rPr lang="en-US" sz="2000" dirty="0"/>
              <a:t>Packing parameters into a message is called </a:t>
            </a:r>
            <a:r>
              <a:rPr lang="en-US" sz="2000" b="1" dirty="0">
                <a:solidFill>
                  <a:srgbClr val="C00000"/>
                </a:solidFill>
              </a:rPr>
              <a:t>parameter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marshalling</a:t>
            </a:r>
            <a:r>
              <a:rPr lang="en-US" sz="2000" dirty="0"/>
              <a:t>.</a:t>
            </a:r>
          </a:p>
          <a:p>
            <a:r>
              <a:rPr lang="en-US" sz="2000" dirty="0"/>
              <a:t>Stub procedure calls receive( ) to wait for a reply (blocking receive primitive)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FA27-6E86-0A0C-BA70-25F72D6E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F83A-3322-1F58-C26E-188D1555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 parameters, make a call to the server</a:t>
            </a:r>
          </a:p>
          <a:p>
            <a:r>
              <a:rPr lang="en-US" dirty="0"/>
              <a:t>When server function completes execution and returns answers to the stub, the stub packs results into a message</a:t>
            </a:r>
          </a:p>
          <a:p>
            <a:r>
              <a:rPr lang="en-US" dirty="0"/>
              <a:t>Call OS to send message to client machine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773</Words>
  <Application>Microsoft Office PowerPoint</Application>
  <PresentationFormat>On-screen Show (16:9)</PresentationFormat>
  <Paragraphs>105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Calibri Light</vt:lpstr>
      <vt:lpstr>Office Theme</vt:lpstr>
      <vt:lpstr>Remote Procedure Call</vt:lpstr>
      <vt:lpstr>Remote Procedure Call</vt:lpstr>
      <vt:lpstr>Conventional Procedure Call</vt:lpstr>
      <vt:lpstr>Conventional Procedure Call</vt:lpstr>
      <vt:lpstr>Conventional Procedure Call</vt:lpstr>
      <vt:lpstr>RPC</vt:lpstr>
      <vt:lpstr>Stubs</vt:lpstr>
      <vt:lpstr>Client Stub</vt:lpstr>
      <vt:lpstr>Server Stub</vt:lpstr>
      <vt:lpstr>RPC</vt:lpstr>
      <vt:lpstr>PowerPoint Presentation</vt:lpstr>
      <vt:lpstr>RPC: Issues</vt:lpstr>
      <vt:lpstr>RPC: Parameter Passing</vt:lpstr>
      <vt:lpstr>RPC: Parameter Passing</vt:lpstr>
      <vt:lpstr>RPC: Parameter Passing</vt:lpstr>
      <vt:lpstr>RPC: issues (contd…)</vt:lpstr>
      <vt:lpstr>RPC: issues (contd…)</vt:lpstr>
      <vt:lpstr>RPC: issues (contd…)</vt:lpstr>
      <vt:lpstr>Reliable versus Unreliable RPC</vt:lpstr>
      <vt:lpstr>Asynchronous RPC</vt:lpstr>
      <vt:lpstr>PowerPoint Presentation</vt:lpstr>
      <vt:lpstr>PowerPoint Presentation</vt:lpstr>
      <vt:lpstr>PowerPoint Presentation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Bharti Rana</cp:lastModifiedBy>
  <cp:revision>10</cp:revision>
  <dcterms:modified xsi:type="dcterms:W3CDTF">2022-08-07T13:13:21Z</dcterms:modified>
</cp:coreProperties>
</file>