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54" r:id="rId1"/>
  </p:sldMasterIdLst>
  <p:notesMasterIdLst>
    <p:notesMasterId r:id="rId16"/>
  </p:notesMasterIdLst>
  <p:handoutMasterIdLst>
    <p:handoutMasterId r:id="rId17"/>
  </p:handoutMasterIdLst>
  <p:sldIdLst>
    <p:sldId id="331" r:id="rId2"/>
    <p:sldId id="358" r:id="rId3"/>
    <p:sldId id="453" r:id="rId4"/>
    <p:sldId id="452" r:id="rId5"/>
    <p:sldId id="360" r:id="rId6"/>
    <p:sldId id="361" r:id="rId7"/>
    <p:sldId id="449" r:id="rId8"/>
    <p:sldId id="450" r:id="rId9"/>
    <p:sldId id="363" r:id="rId10"/>
    <p:sldId id="364" r:id="rId11"/>
    <p:sldId id="451" r:id="rId12"/>
    <p:sldId id="367" r:id="rId13"/>
    <p:sldId id="454" r:id="rId14"/>
    <p:sldId id="455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67" d="100"/>
          <a:sy n="67" d="100"/>
        </p:scale>
        <p:origin x="1392" y="6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8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517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04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xmlns="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83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xmlns="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xmlns="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1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xmlns="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51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xmlns="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0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xmlns="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8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6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1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7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9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xmlns="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9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8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420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9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CD3D-9D2D-4D1B-ABF0-0B06BB7BE19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BF3D-0D27-4504-8854-4041273F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4325" y="2022476"/>
            <a:ext cx="8339137" cy="11922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400" dirty="0" smtClean="0"/>
              <a:t>Classical Synchronization Problem Examples</a:t>
            </a:r>
            <a:endParaRPr lang="en-US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C98928-F25B-4EBA-968A-F43A0AFE86FA}"/>
              </a:ext>
            </a:extLst>
          </p:cNvPr>
          <p:cNvSpPr txBox="1">
            <a:spLocks noChangeArrowheads="1"/>
          </p:cNvSpPr>
          <p:nvPr/>
        </p:nvSpPr>
        <p:spPr>
          <a:xfrm>
            <a:off x="881062" y="3214688"/>
            <a:ext cx="7772400" cy="140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2800" dirty="0" smtClean="0"/>
              <a:t>Bounded-Buffer, Readers-Writers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800" dirty="0" smtClean="0"/>
              <a:t>&amp;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800" dirty="0" smtClean="0"/>
              <a:t>Dining-Philosophers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634839"/>
            <a:ext cx="7747000" cy="603742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structure of a reader process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2000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0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	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2000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0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}</a:t>
            </a:r>
            <a:r>
              <a:rPr lang="en-US" altLang="en-US" sz="1800" b="1" dirty="0">
                <a:latin typeface="Courier New" panose="02070309020205020404" pitchFamily="49" charset="0"/>
              </a:rPr>
              <a:t/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222" y="58575"/>
            <a:ext cx="7566025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Readers-Writers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xmlns="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9409" y="122273"/>
            <a:ext cx="76708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xmlns="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698534"/>
            <a:ext cx="8358187" cy="6159465"/>
          </a:xfrm>
        </p:spPr>
        <p:txBody>
          <a:bodyPr>
            <a:noAutofit/>
          </a:bodyPr>
          <a:lstStyle/>
          <a:p>
            <a:pPr algn="just">
              <a:tabLst>
                <a:tab pos="1365250" algn="l"/>
                <a:tab pos="1538288" algn="l"/>
              </a:tabLst>
            </a:pPr>
            <a:r>
              <a:rPr lang="en-US" altLang="en-US" sz="2800" dirty="0"/>
              <a:t>N philosophers’ sit at a round table with a bowel of rice in the middle.</a:t>
            </a:r>
          </a:p>
          <a:p>
            <a:pPr algn="just">
              <a:tabLst>
                <a:tab pos="1365250" algn="l"/>
                <a:tab pos="1538288" algn="l"/>
              </a:tabLst>
            </a:pPr>
            <a:endParaRPr lang="en-US" altLang="en-US" sz="2800" dirty="0"/>
          </a:p>
          <a:p>
            <a:pPr algn="just">
              <a:tabLst>
                <a:tab pos="1365250" algn="l"/>
                <a:tab pos="1538288" algn="l"/>
              </a:tabLst>
            </a:pPr>
            <a:endParaRPr lang="en-US" altLang="en-US" sz="2800" dirty="0"/>
          </a:p>
          <a:p>
            <a:pPr algn="just">
              <a:tabLst>
                <a:tab pos="1365250" algn="l"/>
                <a:tab pos="1538288" algn="l"/>
              </a:tabLst>
            </a:pPr>
            <a:endParaRPr lang="en-US" altLang="en-US" sz="2800" dirty="0"/>
          </a:p>
          <a:p>
            <a:pPr algn="just">
              <a:tabLst>
                <a:tab pos="1365250" algn="l"/>
                <a:tab pos="1538288" algn="l"/>
              </a:tabLst>
            </a:pPr>
            <a:endParaRPr lang="en-US" altLang="en-US" sz="2800" dirty="0"/>
          </a:p>
          <a:p>
            <a:pPr algn="just">
              <a:tabLst>
                <a:tab pos="1365250" algn="l"/>
                <a:tab pos="1538288" algn="l"/>
              </a:tabLst>
            </a:pPr>
            <a:r>
              <a:rPr lang="en-US" altLang="en-US" sz="2800" dirty="0" smtClean="0"/>
              <a:t>They </a:t>
            </a:r>
            <a:r>
              <a:rPr lang="en-US" altLang="en-US" sz="2800" dirty="0"/>
              <a:t>spend their lives alternating thinking and eating.</a:t>
            </a:r>
          </a:p>
          <a:p>
            <a:pPr algn="just">
              <a:tabLst>
                <a:tab pos="1365250" algn="l"/>
                <a:tab pos="1538288" algn="l"/>
              </a:tabLst>
            </a:pPr>
            <a:r>
              <a:rPr lang="en-US" altLang="en-US" sz="2800" dirty="0"/>
              <a:t>They do not </a:t>
            </a:r>
            <a:r>
              <a:rPr lang="en-US" altLang="ja-JP" sz="2800" dirty="0"/>
              <a:t> interact with their neighbors.</a:t>
            </a:r>
          </a:p>
          <a:p>
            <a:pPr algn="just">
              <a:tabLst>
                <a:tab pos="1365250" algn="l"/>
                <a:tab pos="1538288" algn="l"/>
              </a:tabLst>
            </a:pPr>
            <a:r>
              <a:rPr lang="en-US" altLang="ja-JP" sz="2800" dirty="0"/>
              <a:t>Occasionally try to pick up 2 chopsticks (one at a time) to eat from bowl</a:t>
            </a:r>
          </a:p>
          <a:p>
            <a:pPr lvl="1" algn="just">
              <a:tabLst>
                <a:tab pos="1365250" algn="l"/>
                <a:tab pos="1538288" algn="l"/>
              </a:tabLst>
            </a:pPr>
            <a:r>
              <a:rPr lang="en-US" altLang="en-US" sz="2400" dirty="0"/>
              <a:t>Need both to eat, then release both when done</a:t>
            </a:r>
          </a:p>
          <a:p>
            <a:pPr algn="just">
              <a:tabLst>
                <a:tab pos="1365250" algn="l"/>
                <a:tab pos="1538288" algn="l"/>
              </a:tabLst>
            </a:pPr>
            <a:r>
              <a:rPr lang="en-US" altLang="en-US" sz="2800" dirty="0"/>
              <a:t>In the case of 5 philosophers, the shared data </a:t>
            </a:r>
          </a:p>
          <a:p>
            <a:pPr lvl="2" algn="just">
              <a:tabLst>
                <a:tab pos="1365250" algn="l"/>
                <a:tab pos="1538288" algn="l"/>
              </a:tabLst>
            </a:pPr>
            <a:r>
              <a:rPr lang="en-US" altLang="en-US" sz="1800" dirty="0"/>
              <a:t>Bowl of rice (data set)</a:t>
            </a:r>
          </a:p>
          <a:p>
            <a:pPr lvl="2" algn="just">
              <a:tabLst>
                <a:tab pos="1365250" algn="l"/>
                <a:tab pos="1538288" algn="l"/>
              </a:tabLst>
            </a:pPr>
            <a:r>
              <a:rPr lang="en-US" altLang="en-US" sz="1800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xmlns="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109898"/>
            <a:ext cx="2586037" cy="248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xmlns="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1" y="0"/>
            <a:ext cx="8815388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xmlns="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3" y="576264"/>
            <a:ext cx="8201025" cy="6281736"/>
          </a:xfrm>
        </p:spPr>
        <p:txBody>
          <a:bodyPr>
            <a:normAutofit/>
          </a:bodyPr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3200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3200" dirty="0"/>
              <a:t>The structure of Philosopher</a:t>
            </a:r>
            <a:r>
              <a:rPr lang="en-US" altLang="en-US" sz="3200" i="1" dirty="0">
                <a:solidFill>
                  <a:srgbClr val="0000FF"/>
                </a:solidFill>
              </a:rPr>
              <a:t> i</a:t>
            </a:r>
            <a:r>
              <a:rPr lang="en-US" altLang="en-US" sz="3200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3200" dirty="0"/>
              <a:t>  What is the problem with this algorithm</a:t>
            </a:r>
            <a:r>
              <a:rPr lang="en-US" altLang="en-US" sz="3200" dirty="0" smtClean="0"/>
              <a:t>?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xmlns="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9409" y="122273"/>
            <a:ext cx="76708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xmlns="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698534"/>
            <a:ext cx="8358187" cy="6159465"/>
          </a:xfrm>
        </p:spPr>
        <p:txBody>
          <a:bodyPr>
            <a:noAutofit/>
          </a:bodyPr>
          <a:lstStyle/>
          <a:p>
            <a:pPr algn="just">
              <a:tabLst>
                <a:tab pos="1365250" algn="l"/>
                <a:tab pos="1538288" algn="l"/>
              </a:tabLst>
            </a:pPr>
            <a:r>
              <a:rPr lang="en-US" altLang="en-US" sz="2800" dirty="0"/>
              <a:t>Suppose that all five philosophers become hungry simultaneously and each grabs their left </a:t>
            </a:r>
            <a:r>
              <a:rPr lang="en-US" altLang="en-US" sz="2800" dirty="0" smtClean="0"/>
              <a:t>chopstick.</a:t>
            </a:r>
            <a:endParaRPr lang="en-US" altLang="en-US" sz="2800" dirty="0"/>
          </a:p>
          <a:p>
            <a:pPr algn="just">
              <a:tabLst>
                <a:tab pos="1365250" algn="l"/>
                <a:tab pos="1538288" algn="l"/>
              </a:tabLst>
            </a:pPr>
            <a:r>
              <a:rPr lang="en-US" altLang="en-US" sz="2800" dirty="0"/>
              <a:t>All the elements of chopstick will now be equals to 0.</a:t>
            </a:r>
          </a:p>
          <a:p>
            <a:pPr algn="just">
              <a:tabLst>
                <a:tab pos="1365250" algn="l"/>
                <a:tab pos="1538288" algn="l"/>
              </a:tabLst>
            </a:pPr>
            <a:r>
              <a:rPr lang="en-US" altLang="en-US" sz="2800" dirty="0"/>
              <a:t>When each philosopher tries to grab his right chopstick, he will be delayed forever.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xmlns="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3227327"/>
            <a:ext cx="3486149" cy="335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87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xmlns="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9409" y="122273"/>
            <a:ext cx="76708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xmlns="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698534"/>
            <a:ext cx="8358187" cy="6159465"/>
          </a:xfrm>
        </p:spPr>
        <p:txBody>
          <a:bodyPr>
            <a:noAutofit/>
          </a:bodyPr>
          <a:lstStyle/>
          <a:p>
            <a:pPr algn="just">
              <a:tabLst>
                <a:tab pos="1365250" algn="l"/>
                <a:tab pos="1538288" algn="l"/>
              </a:tabLst>
            </a:pPr>
            <a:r>
              <a:rPr lang="en-US" altLang="en-US" sz="2800" dirty="0"/>
              <a:t>Several possible remedies to the deadlock problem are the following:</a:t>
            </a:r>
          </a:p>
          <a:p>
            <a:pPr marL="342900" indent="-342900" algn="just">
              <a:buFont typeface="Wingdings" panose="05000000000000000000" pitchFamily="2" charset="2"/>
              <a:buChar char="ü"/>
              <a:tabLst>
                <a:tab pos="1365250" algn="l"/>
                <a:tab pos="1538288" algn="l"/>
              </a:tabLst>
            </a:pPr>
            <a:r>
              <a:rPr lang="en-US" altLang="en-US" sz="2800" dirty="0" smtClean="0"/>
              <a:t>Allow </a:t>
            </a:r>
            <a:r>
              <a:rPr lang="en-US" altLang="en-US" sz="2800" dirty="0"/>
              <a:t>at most four philosophers to be sitting simultaneously at the table.</a:t>
            </a:r>
          </a:p>
          <a:p>
            <a:pPr marL="342900" indent="-342900" algn="just">
              <a:buFont typeface="Wingdings" panose="05000000000000000000" pitchFamily="2" charset="2"/>
              <a:buChar char="ü"/>
              <a:tabLst>
                <a:tab pos="1365250" algn="l"/>
                <a:tab pos="1538288" algn="l"/>
              </a:tabLst>
            </a:pPr>
            <a:r>
              <a:rPr lang="en-US" altLang="en-US" sz="2800" dirty="0"/>
              <a:t>Allow a philosopher to pick up his chopsticks only if both chopsticks are available.</a:t>
            </a:r>
          </a:p>
          <a:p>
            <a:pPr marL="342900" indent="-342900" algn="just">
              <a:buFont typeface="Wingdings" panose="05000000000000000000" pitchFamily="2" charset="2"/>
              <a:buChar char="ü"/>
              <a:tabLst>
                <a:tab pos="1365250" algn="l"/>
                <a:tab pos="1538288" algn="l"/>
              </a:tabLst>
            </a:pPr>
            <a:r>
              <a:rPr lang="en-US" altLang="en-US" sz="2800" dirty="0"/>
              <a:t>Use an asymmetric solution: an odd philosopher picks up first his left chopstick and then his right chopstick whereas an even philosopher picks up his right chopstick and then his left chopstick.</a:t>
            </a:r>
          </a:p>
        </p:txBody>
      </p:sp>
    </p:spTree>
    <p:extLst>
      <p:ext uri="{BB962C8B-B14F-4D97-AF65-F5344CB8AC3E}">
        <p14:creationId xmlns:p14="http://schemas.microsoft.com/office/powerpoint/2010/main" val="106050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xmlns="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88" y="109115"/>
            <a:ext cx="8969332" cy="609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5928" y="817563"/>
            <a:ext cx="7994651" cy="4441596"/>
          </a:xfrm>
        </p:spPr>
        <p:txBody>
          <a:bodyPr>
            <a:normAutofit/>
          </a:bodyPr>
          <a:lstStyle/>
          <a:p>
            <a:pPr marL="685800" lvl="1" indent="-342900" algn="just">
              <a:buFont typeface="Wingdings" panose="05000000000000000000" pitchFamily="2" charset="2"/>
              <a:buChar char="ü"/>
            </a:pPr>
            <a:r>
              <a:rPr lang="en-US" altLang="en-US" sz="2800" dirty="0" smtClean="0"/>
              <a:t>Bounded-Buffer </a:t>
            </a:r>
            <a:r>
              <a:rPr lang="en-US" altLang="en-US" sz="2800" dirty="0"/>
              <a:t>Problem</a:t>
            </a:r>
          </a:p>
          <a:p>
            <a:pPr marL="685800" lvl="1" indent="-34290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Readers and Writers Problem</a:t>
            </a:r>
          </a:p>
          <a:p>
            <a:pPr marL="685800" lvl="1" indent="-34290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Dining-Philosophers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083" y="34922"/>
            <a:ext cx="7763069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Bounded-Buffer </a:t>
            </a:r>
            <a:r>
              <a:rPr lang="en-US" altLang="en-US" sz="4000" dirty="0"/>
              <a:t>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5" y="611184"/>
            <a:ext cx="8226389" cy="624681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 dirty="0"/>
              <a:t>There is a buffer of </a:t>
            </a:r>
            <a:r>
              <a:rPr lang="en-US" altLang="en-US" sz="2800" b="1" dirty="0"/>
              <a:t>n slots </a:t>
            </a:r>
            <a:r>
              <a:rPr lang="en-US" altLang="en-US" sz="2800" dirty="0"/>
              <a:t>and each slot is capable of storing </a:t>
            </a:r>
            <a:r>
              <a:rPr lang="en-US" altLang="en-US" sz="2800" b="1" dirty="0"/>
              <a:t>one unit of data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/>
              <a:t>There are two processes running, Producer and Consumer.</a:t>
            </a:r>
          </a:p>
          <a:p>
            <a:pPr algn="just"/>
            <a:r>
              <a:rPr lang="en-US" altLang="en-US" sz="2800" dirty="0"/>
              <a:t>Producer and Consumer are operating on the buffer</a:t>
            </a:r>
            <a:r>
              <a:rPr lang="en-US" altLang="en-US" sz="2800" dirty="0" smtClean="0"/>
              <a:t>.</a:t>
            </a:r>
          </a:p>
          <a:p>
            <a:pPr algn="just"/>
            <a:r>
              <a:rPr lang="en-US" altLang="en-US" sz="2800" dirty="0"/>
              <a:t>The producer tries to </a:t>
            </a:r>
            <a:r>
              <a:rPr lang="en-US" altLang="en-US" sz="2800" b="1" dirty="0"/>
              <a:t>insert</a:t>
            </a:r>
            <a:r>
              <a:rPr lang="en-US" altLang="en-US" sz="2800" dirty="0"/>
              <a:t> data into an </a:t>
            </a:r>
            <a:r>
              <a:rPr lang="en-US" altLang="en-US" sz="2800" b="1" dirty="0"/>
              <a:t>empty</a:t>
            </a:r>
            <a:r>
              <a:rPr lang="en-US" altLang="en-US" sz="2800" dirty="0"/>
              <a:t> slot of the buffer.</a:t>
            </a:r>
          </a:p>
          <a:p>
            <a:pPr algn="just"/>
            <a:r>
              <a:rPr lang="en-US" altLang="en-US" sz="2800" dirty="0"/>
              <a:t>The consumer tries to </a:t>
            </a:r>
            <a:r>
              <a:rPr lang="en-US" altLang="en-US" sz="2800" b="1" dirty="0"/>
              <a:t>remove</a:t>
            </a:r>
            <a:r>
              <a:rPr lang="en-US" altLang="en-US" sz="2800" dirty="0"/>
              <a:t> data from a </a:t>
            </a:r>
            <a:r>
              <a:rPr lang="en-US" altLang="en-US" sz="2800" b="1" dirty="0"/>
              <a:t>filled</a:t>
            </a:r>
            <a:r>
              <a:rPr lang="en-US" altLang="en-US" sz="2800" dirty="0"/>
              <a:t> slot in the buffer.</a:t>
            </a:r>
          </a:p>
          <a:p>
            <a:pPr algn="just"/>
            <a:r>
              <a:rPr lang="en-US" altLang="en-US" sz="2800" dirty="0"/>
              <a:t>The producer must </a:t>
            </a:r>
            <a:r>
              <a:rPr lang="en-US" altLang="en-US" sz="2800" b="1" dirty="0"/>
              <a:t>not insert </a:t>
            </a:r>
            <a:r>
              <a:rPr lang="en-US" altLang="en-US" sz="2800" dirty="0"/>
              <a:t>data when the </a:t>
            </a:r>
            <a:r>
              <a:rPr lang="en-US" altLang="en-US" sz="2800" b="1" dirty="0"/>
              <a:t>buffer is full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/>
              <a:t>The consumer must </a:t>
            </a:r>
            <a:r>
              <a:rPr lang="en-US" altLang="en-US" sz="2800" b="1" dirty="0"/>
              <a:t>not remove </a:t>
            </a:r>
            <a:r>
              <a:rPr lang="en-US" altLang="en-US" sz="2800" dirty="0"/>
              <a:t>data when the </a:t>
            </a:r>
            <a:r>
              <a:rPr lang="en-US" altLang="en-US" sz="2800" b="1" dirty="0"/>
              <a:t>buffer is </a:t>
            </a:r>
            <a:r>
              <a:rPr lang="en-US" altLang="en-US" sz="2800" b="1" dirty="0" smtClean="0"/>
              <a:t>empty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/>
              <a:t>The producer and Consumer should not insert and remove data simultaneously.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xmlns="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0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083" y="163513"/>
            <a:ext cx="7763069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Bounded-Buffer </a:t>
            </a:r>
            <a:r>
              <a:rPr lang="en-US" altLang="en-US" sz="4000" dirty="0"/>
              <a:t>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1920" y="850900"/>
            <a:ext cx="7920232" cy="57927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800" dirty="0" smtClean="0"/>
              <a:t>Three </a:t>
            </a:r>
            <a:r>
              <a:rPr lang="en-US" altLang="en-US" sz="2800" dirty="0"/>
              <a:t>semaphores are used: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b="1" dirty="0" err="1" smtClean="0"/>
              <a:t>Mutex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 binary semaphore which is used to </a:t>
            </a:r>
            <a:r>
              <a:rPr lang="en-US" altLang="en-US" sz="2800" dirty="0" smtClean="0"/>
              <a:t>acquire </a:t>
            </a:r>
            <a:r>
              <a:rPr lang="en-US" altLang="en-US" sz="2800" dirty="0"/>
              <a:t>and release the lock.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b="1" dirty="0" smtClean="0"/>
              <a:t>Empty: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 counting semaphore whose initial value is the number of slots in the buffer, since, initially all slots are </a:t>
            </a:r>
            <a:r>
              <a:rPr lang="en-US" altLang="en-US" sz="2800" dirty="0" smtClean="0"/>
              <a:t>empty</a:t>
            </a:r>
            <a:r>
              <a:rPr lang="en-US" altLang="en-US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b="1" dirty="0" smtClean="0"/>
              <a:t>Full:</a:t>
            </a:r>
            <a:r>
              <a:rPr lang="en-US" altLang="en-US" sz="2800" dirty="0" smtClean="0"/>
              <a:t>  </a:t>
            </a:r>
            <a:r>
              <a:rPr lang="en-US" altLang="en-US" sz="2800" dirty="0"/>
              <a:t>a counting semaphore.</a:t>
            </a:r>
          </a:p>
          <a:p>
            <a:pPr marL="0" indent="0" algn="just">
              <a:buNone/>
            </a:pPr>
            <a:endParaRPr lang="en-US" altLang="en-US" sz="1200" dirty="0" smtClean="0"/>
          </a:p>
          <a:p>
            <a:pPr algn="just"/>
            <a:r>
              <a:rPr lang="en-US" altLang="en-US" sz="2800" dirty="0" smtClean="0"/>
              <a:t>n </a:t>
            </a:r>
            <a:r>
              <a:rPr lang="en-US" altLang="en-US" sz="2800" dirty="0"/>
              <a:t>buffers, each can hold one item</a:t>
            </a:r>
          </a:p>
          <a:p>
            <a:pPr algn="just"/>
            <a:r>
              <a:rPr lang="en-US" altLang="en-US" sz="2800" dirty="0"/>
              <a:t>Semaphore mutex initialized to the value 1</a:t>
            </a:r>
          </a:p>
          <a:p>
            <a:pPr algn="just"/>
            <a:r>
              <a:rPr lang="en-US" altLang="en-US" sz="2800" dirty="0" smtClean="0"/>
              <a:t>Semaphore </a:t>
            </a:r>
            <a:r>
              <a:rPr lang="en-US" altLang="en-US" sz="2800" dirty="0"/>
              <a:t>empty initialized to the value </a:t>
            </a:r>
            <a:r>
              <a:rPr lang="en-US" altLang="en-US" sz="2800" dirty="0" smtClean="0"/>
              <a:t>n</a:t>
            </a:r>
          </a:p>
          <a:p>
            <a:pPr algn="just"/>
            <a:r>
              <a:rPr lang="en-US" altLang="en-US" sz="2800" dirty="0"/>
              <a:t>Semaphore full initialized to the value 0</a:t>
            </a:r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xmlns="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013" y="799130"/>
            <a:ext cx="8829675" cy="584455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24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		wait(empty</a:t>
            </a:r>
            <a:r>
              <a:rPr lang="en-US" altLang="en-US" sz="24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	wait(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sz="24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 ...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}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083" y="163513"/>
            <a:ext cx="7763069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Bounded-Buffer </a:t>
            </a:r>
            <a:r>
              <a:rPr lang="en-US" altLang="en-US" sz="4000" dirty="0"/>
              <a:t>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799131"/>
            <a:ext cx="8781769" cy="5630244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The structure of the consumer process</a:t>
            </a:r>
          </a:p>
          <a:p>
            <a:endParaRPr lang="en-US" altLang="en-US" sz="1800" dirty="0"/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083" y="163513"/>
            <a:ext cx="7763069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Bounded-Buffer </a:t>
            </a:r>
            <a:r>
              <a:rPr lang="en-US" altLang="en-US" sz="4000" dirty="0"/>
              <a:t>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xmlns="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222" y="58575"/>
            <a:ext cx="7566025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xmlns="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634838"/>
            <a:ext cx="7942975" cy="595170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A data set is shared among a number of concurrent processes</a:t>
            </a:r>
          </a:p>
          <a:p>
            <a:pPr lvl="1" algn="just"/>
            <a:r>
              <a:rPr lang="en-US" altLang="en-US" sz="2800" b="1" dirty="0"/>
              <a:t>Readers</a:t>
            </a:r>
            <a:r>
              <a:rPr lang="en-US" altLang="en-US" sz="2800" dirty="0"/>
              <a:t> – only read the data set; they do </a:t>
            </a:r>
            <a:r>
              <a:rPr lang="en-US" altLang="en-US" sz="2800" b="1" i="1" dirty="0"/>
              <a:t>not</a:t>
            </a:r>
            <a:r>
              <a:rPr lang="en-US" altLang="en-US" sz="2800" b="1" dirty="0"/>
              <a:t> </a:t>
            </a:r>
            <a:r>
              <a:rPr lang="en-US" altLang="en-US" sz="2800" dirty="0"/>
              <a:t>perform any updates</a:t>
            </a:r>
          </a:p>
          <a:p>
            <a:pPr lvl="1" algn="just"/>
            <a:r>
              <a:rPr lang="en-US" altLang="en-US" sz="2800" b="1" dirty="0"/>
              <a:t>Writers</a:t>
            </a:r>
            <a:r>
              <a:rPr lang="en-US" altLang="en-US" sz="2800" dirty="0"/>
              <a:t>   – can both read and write</a:t>
            </a:r>
          </a:p>
          <a:p>
            <a:pPr algn="just"/>
            <a:r>
              <a:rPr lang="en-US" altLang="en-US" sz="2800" dirty="0"/>
              <a:t>Problem – If a writer and some other ( either a reader or a writer) access the data set </a:t>
            </a:r>
            <a:r>
              <a:rPr lang="en-US" altLang="en-US" sz="2800" dirty="0" smtClean="0"/>
              <a:t>simultaneously.</a:t>
            </a:r>
          </a:p>
          <a:p>
            <a:pPr algn="just"/>
            <a:r>
              <a:rPr lang="en-US" altLang="en-US" sz="2800" dirty="0" smtClean="0"/>
              <a:t>Only </a:t>
            </a:r>
            <a:r>
              <a:rPr lang="en-US" altLang="en-US" sz="2800" dirty="0"/>
              <a:t>one single writer can access the shared data at the same </a:t>
            </a:r>
            <a:r>
              <a:rPr lang="en-US" altLang="en-US" sz="2800" dirty="0" smtClean="0"/>
              <a:t>time.</a:t>
            </a:r>
          </a:p>
          <a:p>
            <a:pPr algn="just"/>
            <a:r>
              <a:rPr lang="en-US" altLang="en-US" sz="2800" dirty="0"/>
              <a:t>To ensure that these difficulties do not arise, we require that the writers have exclusive access to the shared data set.</a:t>
            </a:r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xmlns="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2" y="634838"/>
            <a:ext cx="8415337" cy="622316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We will make use of two semaphores and an integer variable:</a:t>
            </a:r>
          </a:p>
          <a:p>
            <a:pPr algn="just"/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 semaphore which is used to ensure mutual exclusion when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sz="2400" dirty="0"/>
              <a:t> </a:t>
            </a:r>
            <a:r>
              <a:rPr lang="en-US" altLang="en-US" sz="2800" dirty="0" smtClean="0"/>
              <a:t>is </a:t>
            </a:r>
            <a:r>
              <a:rPr lang="en-US" altLang="en-US" sz="2800" dirty="0"/>
              <a:t>updated i.e. when any reader enters or exit from the critical section.</a:t>
            </a:r>
          </a:p>
          <a:p>
            <a:pPr algn="just"/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 semaphore </a:t>
            </a:r>
            <a:r>
              <a:rPr lang="en-US" altLang="en-US" sz="2800" dirty="0" smtClean="0"/>
              <a:t>common </a:t>
            </a:r>
            <a:r>
              <a:rPr lang="en-US" altLang="en-US" sz="2800" dirty="0"/>
              <a:t>to both reader and writer processes.</a:t>
            </a:r>
          </a:p>
          <a:p>
            <a:pPr algn="just"/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sz="2400" dirty="0"/>
              <a:t> 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an </a:t>
            </a:r>
            <a:r>
              <a:rPr lang="en-US" altLang="en-US" sz="2800" dirty="0" smtClean="0"/>
              <a:t>integer </a:t>
            </a:r>
            <a:r>
              <a:rPr lang="en-US" altLang="en-US" sz="2800" dirty="0"/>
              <a:t>variable that keeps track of how many processes are currently reading the </a:t>
            </a:r>
            <a:r>
              <a:rPr lang="en-US" altLang="en-US" sz="2800" dirty="0" smtClean="0"/>
              <a:t>data.</a:t>
            </a:r>
          </a:p>
          <a:p>
            <a:pPr algn="just"/>
            <a:r>
              <a:rPr lang="en-US" altLang="en-US" sz="2800" dirty="0" smtClean="0"/>
              <a:t>Shared </a:t>
            </a:r>
            <a:r>
              <a:rPr lang="en-US" altLang="en-US" sz="2800" dirty="0"/>
              <a:t>Data</a:t>
            </a:r>
          </a:p>
          <a:p>
            <a:pPr lvl="1" algn="just"/>
            <a:r>
              <a:rPr lang="en-US" altLang="en-US" sz="2400" dirty="0"/>
              <a:t>Data set</a:t>
            </a:r>
          </a:p>
          <a:p>
            <a:pPr lvl="1" algn="just"/>
            <a:r>
              <a:rPr lang="en-US" altLang="en-US" sz="2400" dirty="0" smtClean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</a:t>
            </a:r>
            <a:r>
              <a:rPr lang="en-US" altLang="en-US" sz="2400" dirty="0" smtClean="0"/>
              <a:t>1</a:t>
            </a:r>
          </a:p>
          <a:p>
            <a:pPr lvl="1" algn="just"/>
            <a:r>
              <a:rPr lang="en-US" altLang="en-US" sz="2400" dirty="0"/>
              <a:t>Semaphore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1</a:t>
            </a:r>
          </a:p>
          <a:p>
            <a:pPr lvl="1" algn="just"/>
            <a:r>
              <a:rPr lang="en-US" altLang="en-US" sz="2400" dirty="0"/>
              <a:t>Integer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sz="2400" dirty="0"/>
              <a:t> initialized to 0</a:t>
            </a:r>
          </a:p>
          <a:p>
            <a:pPr lvl="1" algn="just"/>
            <a:endParaRPr lang="en-US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222" y="58575"/>
            <a:ext cx="7566025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Readers-Writers Problem</a:t>
            </a:r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634838"/>
            <a:ext cx="7848600" cy="5521487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sz="2800" b="1" dirty="0">
                <a:latin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</a:rPr>
              <a:t>          wait(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8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2800" b="1" dirty="0">
                <a:latin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</a:rPr>
              <a:t>       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/* </a:t>
            </a:r>
            <a:r>
              <a:rPr lang="en-US" altLang="en-US" sz="2800" b="1" dirty="0">
                <a:latin typeface="Courier New" panose="02070309020205020404" pitchFamily="49" charset="0"/>
              </a:rPr>
              <a:t>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8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28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sz="28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222" y="58575"/>
            <a:ext cx="7566025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Readers-Writers Problem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13048</TotalTime>
  <Words>699</Words>
  <Application>Microsoft Office PowerPoint</Application>
  <PresentationFormat>On-screen Show (4:3)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MS PGothic</vt:lpstr>
      <vt:lpstr>MS PGothic</vt:lpstr>
      <vt:lpstr>Arial</vt:lpstr>
      <vt:lpstr>Calibri</vt:lpstr>
      <vt:lpstr>Calibri Light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Office Theme</vt:lpstr>
      <vt:lpstr>Classical Synchronization Problem Examples</vt:lpstr>
      <vt:lpstr>Classical Problems of Synchronization</vt:lpstr>
      <vt:lpstr>Bounded-Buffer Problem</vt:lpstr>
      <vt:lpstr>Bounded-Buffer Problem</vt:lpstr>
      <vt:lpstr>Bounded-Buffer Problem</vt:lpstr>
      <vt:lpstr>Bounded-Buffer Problem</vt:lpstr>
      <vt:lpstr>Readers-Writers Problem</vt:lpstr>
      <vt:lpstr>Readers-Writers Problem</vt:lpstr>
      <vt:lpstr>Readers-Writers Problem</vt:lpstr>
      <vt:lpstr>Readers-Writers Problem</vt:lpstr>
      <vt:lpstr>Dining-Philosophers Problem</vt:lpstr>
      <vt:lpstr>  Dining-Philosophers Problem Algorithm</vt:lpstr>
      <vt:lpstr>Dining-Philosophers Problem</vt:lpstr>
      <vt:lpstr>Dining-Philosophers Problem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333</cp:revision>
  <cp:lastPrinted>2013-09-18T17:45:18Z</cp:lastPrinted>
  <dcterms:created xsi:type="dcterms:W3CDTF">2011-01-13T23:43:38Z</dcterms:created>
  <dcterms:modified xsi:type="dcterms:W3CDTF">2021-10-05T07:44:09Z</dcterms:modified>
</cp:coreProperties>
</file>