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84" r:id="rId1"/>
  </p:sldMasterIdLst>
  <p:notesMasterIdLst>
    <p:notesMasterId r:id="rId46"/>
  </p:notesMasterIdLst>
  <p:handoutMasterIdLst>
    <p:handoutMasterId r:id="rId47"/>
  </p:handoutMasterIdLst>
  <p:sldIdLst>
    <p:sldId id="331" r:id="rId2"/>
    <p:sldId id="332" r:id="rId3"/>
    <p:sldId id="334" r:id="rId4"/>
    <p:sldId id="423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424" r:id="rId15"/>
    <p:sldId id="345" r:id="rId16"/>
    <p:sldId id="348" r:id="rId17"/>
    <p:sldId id="349" r:id="rId18"/>
    <p:sldId id="350" r:id="rId19"/>
    <p:sldId id="352" r:id="rId20"/>
    <p:sldId id="419" r:id="rId21"/>
    <p:sldId id="354" r:id="rId22"/>
    <p:sldId id="355" r:id="rId23"/>
    <p:sldId id="357" r:id="rId24"/>
    <p:sldId id="358" r:id="rId25"/>
    <p:sldId id="359" r:id="rId26"/>
    <p:sldId id="360" r:id="rId27"/>
    <p:sldId id="361" r:id="rId28"/>
    <p:sldId id="420" r:id="rId29"/>
    <p:sldId id="363" r:id="rId30"/>
    <p:sldId id="364" r:id="rId31"/>
    <p:sldId id="365" r:id="rId32"/>
    <p:sldId id="425" r:id="rId33"/>
    <p:sldId id="366" r:id="rId34"/>
    <p:sldId id="367" r:id="rId35"/>
    <p:sldId id="426" r:id="rId36"/>
    <p:sldId id="368" r:id="rId37"/>
    <p:sldId id="369" r:id="rId38"/>
    <p:sldId id="370" r:id="rId39"/>
    <p:sldId id="371" r:id="rId40"/>
    <p:sldId id="372" r:id="rId41"/>
    <p:sldId id="373" r:id="rId42"/>
    <p:sldId id="427" r:id="rId43"/>
    <p:sldId id="374" r:id="rId44"/>
    <p:sldId id="428" r:id="rId45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7" d="100"/>
          <a:sy n="67" d="100"/>
        </p:scale>
        <p:origin x="1446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09915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235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=""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7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=""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=""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0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=""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9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=""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5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=""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4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=""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=""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34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=""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22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=""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33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=""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=""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09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=""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5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=""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9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=""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33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=""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=""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7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=""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=""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=""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6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=""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09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=""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8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=""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1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=""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=""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9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82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=""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64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=""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20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=""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=""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=""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17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=""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2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=""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88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=""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=""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13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=""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=""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=""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40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=""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04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=""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=""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693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=""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7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29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=""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172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=""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24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=""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408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=""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=""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4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7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3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=""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8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B413-133B-4A9D-8C59-8B2CD63702C7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6484-7C0F-4BB4-BE83-5D6FF1C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=""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43113"/>
            <a:ext cx="7772400" cy="9525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Deadlocks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=""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773" y="0"/>
            <a:ext cx="7913497" cy="6206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=""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620680"/>
            <a:ext cx="3971924" cy="507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039" y="781672"/>
            <a:ext cx="42576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</a:rPr>
              <a:t>In this example</a:t>
            </a:r>
            <a:r>
              <a:rPr lang="en-US" sz="2800" dirty="0" smtClean="0">
                <a:latin typeface="+mn-lt"/>
                <a:ea typeface="+mn-ea"/>
              </a:rPr>
              <a:t>, we </a:t>
            </a:r>
            <a:r>
              <a:rPr lang="en-US" sz="2800" dirty="0">
                <a:latin typeface="+mn-lt"/>
                <a:ea typeface="+mn-ea"/>
              </a:rPr>
              <a:t>also have a </a:t>
            </a:r>
            <a:r>
              <a:rPr lang="en-US" sz="2800" dirty="0" smtClean="0">
                <a:latin typeface="+mn-lt"/>
                <a:ea typeface="+mn-ea"/>
              </a:rPr>
              <a:t>cycle.</a:t>
            </a:r>
          </a:p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ea typeface="+mn-ea"/>
              </a:rPr>
              <a:t>However</a:t>
            </a:r>
            <a:r>
              <a:rPr lang="en-US" sz="2800" dirty="0">
                <a:latin typeface="+mn-lt"/>
                <a:ea typeface="+mn-ea"/>
              </a:rPr>
              <a:t>, there is no deadlock. </a:t>
            </a:r>
            <a:endParaRPr lang="en-US" sz="2800" dirty="0" smtClean="0">
              <a:latin typeface="+mn-lt"/>
              <a:ea typeface="+mn-ea"/>
            </a:endParaRPr>
          </a:p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ea typeface="+mn-ea"/>
              </a:rPr>
              <a:t>Observe </a:t>
            </a:r>
            <a:r>
              <a:rPr lang="en-US" sz="2800" dirty="0">
                <a:latin typeface="+mn-lt"/>
                <a:ea typeface="+mn-ea"/>
              </a:rPr>
              <a:t>that thread T4 may release its </a:t>
            </a:r>
            <a:r>
              <a:rPr lang="en-US" sz="2800" dirty="0" smtClean="0">
                <a:latin typeface="+mn-lt"/>
                <a:ea typeface="+mn-ea"/>
              </a:rPr>
              <a:t>instance of </a:t>
            </a:r>
            <a:r>
              <a:rPr lang="en-US" sz="2800" dirty="0">
                <a:latin typeface="+mn-lt"/>
                <a:ea typeface="+mn-ea"/>
              </a:rPr>
              <a:t>resource type R2. </a:t>
            </a:r>
            <a:endParaRPr lang="en-US" sz="2800" dirty="0" smtClean="0">
              <a:latin typeface="+mn-lt"/>
              <a:ea typeface="+mn-ea"/>
            </a:endParaRPr>
          </a:p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ea typeface="+mn-ea"/>
              </a:rPr>
              <a:t>That </a:t>
            </a:r>
            <a:r>
              <a:rPr lang="en-US" sz="2800" dirty="0">
                <a:latin typeface="+mn-lt"/>
                <a:ea typeface="+mn-ea"/>
              </a:rPr>
              <a:t>resource can then be allocated to T3, breaking </a:t>
            </a:r>
            <a:r>
              <a:rPr lang="en-US" sz="2800" dirty="0" smtClean="0">
                <a:latin typeface="+mn-lt"/>
                <a:ea typeface="+mn-ea"/>
              </a:rPr>
              <a:t>the cycle</a:t>
            </a:r>
            <a:r>
              <a:rPr lang="en-US" sz="2800" dirty="0">
                <a:latin typeface="+mn-lt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0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=""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669763"/>
            <a:ext cx="7715250" cy="453991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If graph contains no cycles </a:t>
            </a:r>
            <a:r>
              <a:rPr lang="en-US" altLang="en-US" sz="2800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If graph contains a cycle </a:t>
            </a:r>
            <a:r>
              <a:rPr lang="en-US" altLang="en-US" sz="2800" dirty="0" smtClean="0">
                <a:sym typeface="Symbol" panose="05050102010706020507" pitchFamily="18" charset="2"/>
              </a:rPr>
              <a:t>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=""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17" y="114298"/>
            <a:ext cx="75771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=""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733424"/>
            <a:ext cx="8015287" cy="531019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Ensure that the system will </a:t>
            </a:r>
            <a:r>
              <a:rPr lang="en-US" altLang="en-US" sz="2800" b="1" dirty="0">
                <a:latin typeface="+mj-lt"/>
              </a:rPr>
              <a:t>never</a:t>
            </a:r>
            <a:r>
              <a:rPr lang="en-US" altLang="en-US" sz="2800" dirty="0"/>
              <a:t> enter a deadlock state:</a:t>
            </a:r>
          </a:p>
          <a:p>
            <a:pPr lvl="1" algn="just"/>
            <a:r>
              <a:rPr lang="en-US" altLang="en-US" sz="2400" dirty="0"/>
              <a:t>Deadlock prevention</a:t>
            </a:r>
          </a:p>
          <a:p>
            <a:pPr lvl="1" algn="just"/>
            <a:r>
              <a:rPr lang="en-US" altLang="en-US" sz="2400" dirty="0"/>
              <a:t>Deadlock avoidance</a:t>
            </a:r>
          </a:p>
          <a:p>
            <a:pPr algn="just"/>
            <a:r>
              <a:rPr lang="en-US" altLang="en-US" sz="2800" dirty="0"/>
              <a:t>Allow the system to enter a deadlock </a:t>
            </a:r>
            <a:r>
              <a:rPr lang="en-US" altLang="en-US" sz="2800" dirty="0" smtClean="0"/>
              <a:t>state, </a:t>
            </a:r>
            <a:r>
              <a:rPr lang="en-US" altLang="en-US" sz="2800" dirty="0"/>
              <a:t>detect it, and </a:t>
            </a:r>
            <a:r>
              <a:rPr lang="en-US" altLang="en-US" sz="2800" dirty="0" smtClean="0"/>
              <a:t>then </a:t>
            </a:r>
            <a:r>
              <a:rPr lang="en-US" altLang="en-US" sz="2800" dirty="0"/>
              <a:t>recover</a:t>
            </a:r>
          </a:p>
          <a:p>
            <a:pPr algn="just"/>
            <a:r>
              <a:rPr lang="en-US" altLang="en-US" sz="2800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=""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882" y="112131"/>
            <a:ext cx="78009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=""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4" y="828674"/>
            <a:ext cx="8058150" cy="558641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Deadlock prevention provides a set of methods to ensure that at </a:t>
            </a:r>
            <a:r>
              <a:rPr lang="en-US" altLang="en-US" sz="2800" b="1" dirty="0"/>
              <a:t>least one of the necessary conditions cannot hold</a:t>
            </a:r>
            <a:r>
              <a:rPr lang="en-US" altLang="en-US" sz="2800" dirty="0"/>
              <a:t>.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=""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882" y="112131"/>
            <a:ext cx="78009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=""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4" y="828674"/>
            <a:ext cx="8058150" cy="558641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Invalidate one of the four necessary conditions for deadlock:</a:t>
            </a:r>
          </a:p>
          <a:p>
            <a:pPr algn="just"/>
            <a:r>
              <a:rPr lang="en-US" altLang="en-US" sz="2800" b="1" dirty="0" smtClean="0"/>
              <a:t>Mutual </a:t>
            </a:r>
            <a:r>
              <a:rPr lang="en-US" altLang="en-US" sz="2800" b="1" dirty="0"/>
              <a:t>Exclusion</a:t>
            </a:r>
            <a:r>
              <a:rPr lang="en-US" altLang="en-US" sz="2800" dirty="0"/>
              <a:t> – at least one resource </a:t>
            </a:r>
            <a:r>
              <a:rPr lang="en-US" altLang="en-US" sz="2800" dirty="0" smtClean="0"/>
              <a:t>must be non-sharable</a:t>
            </a:r>
            <a:r>
              <a:rPr lang="en-US" altLang="en-US" sz="2800" dirty="0"/>
              <a:t>. Sharable resources do not require mutually exclusive </a:t>
            </a:r>
            <a:r>
              <a:rPr lang="en-US" altLang="en-US" sz="2800" dirty="0" smtClean="0"/>
              <a:t>access and </a:t>
            </a:r>
            <a:r>
              <a:rPr lang="en-US" altLang="en-US" sz="2800" dirty="0"/>
              <a:t>thus cannot be involved in a deadlock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algn="just"/>
            <a:r>
              <a:rPr lang="en-US" altLang="en-US" sz="2800" b="1" dirty="0"/>
              <a:t>Hold and Wait</a:t>
            </a:r>
            <a:r>
              <a:rPr lang="en-US" altLang="en-US" sz="2800" dirty="0"/>
              <a:t> – must guarantee that whenever a process requests a resource, it does not hold any other </a:t>
            </a:r>
            <a:r>
              <a:rPr lang="en-US" altLang="en-US" sz="2800" dirty="0" smtClean="0"/>
              <a:t>resources.</a:t>
            </a:r>
            <a:endParaRPr lang="en-US" altLang="en-US" sz="2800" dirty="0"/>
          </a:p>
          <a:p>
            <a:pPr lvl="1" algn="just"/>
            <a:r>
              <a:rPr lang="en-US" altLang="en-US" sz="2400" dirty="0"/>
              <a:t>Require process to request and be allocated all its resources before it begins execution, or </a:t>
            </a:r>
            <a:r>
              <a:rPr lang="en-US" altLang="en-US" sz="2400" dirty="0" smtClean="0"/>
              <a:t>allow </a:t>
            </a:r>
            <a:r>
              <a:rPr lang="en-US" altLang="en-US" sz="2400" dirty="0"/>
              <a:t>process to request resources only when the process has none allocated to it.</a:t>
            </a:r>
          </a:p>
          <a:p>
            <a:pPr lvl="1" algn="just"/>
            <a:r>
              <a:rPr lang="en-US" altLang="en-US" sz="2400" dirty="0"/>
              <a:t>Low resource utilization; starvation possible</a:t>
            </a:r>
          </a:p>
        </p:txBody>
      </p:sp>
    </p:spTree>
    <p:extLst>
      <p:ext uri="{BB962C8B-B14F-4D97-AF65-F5344CB8AC3E}">
        <p14:creationId xmlns:p14="http://schemas.microsoft.com/office/powerpoint/2010/main" val="406891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=""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0" y="46263"/>
            <a:ext cx="76835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Deadlock </a:t>
            </a:r>
            <a:r>
              <a:rPr lang="en-US" altLang="en-US" sz="4000" dirty="0" smtClean="0"/>
              <a:t>Prevention</a:t>
            </a:r>
            <a:endParaRPr lang="en-US" altLang="en-US" sz="4000" dirty="0"/>
          </a:p>
        </p:txBody>
      </p:sp>
      <p:sp>
        <p:nvSpPr>
          <p:cNvPr id="27650" name="Rectangle 1027">
            <a:extLst>
              <a:ext uri="{FF2B5EF4-FFF2-40B4-BE49-F238E27FC236}">
                <a16:creationId xmlns=""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1" y="622526"/>
            <a:ext cx="8386762" cy="606402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/>
              <a:t>No Preemption</a:t>
            </a:r>
            <a:r>
              <a:rPr lang="en-US" altLang="en-US" sz="2800" dirty="0"/>
              <a:t>:</a:t>
            </a:r>
          </a:p>
          <a:p>
            <a:pPr lvl="1" algn="just"/>
            <a:r>
              <a:rPr lang="en-US" altLang="en-US" sz="2600" dirty="0"/>
              <a:t>If a </a:t>
            </a:r>
            <a:r>
              <a:rPr lang="en-US" altLang="en-US" sz="2600" dirty="0" smtClean="0"/>
              <a:t>process is </a:t>
            </a:r>
            <a:r>
              <a:rPr lang="en-US" altLang="en-US" sz="2600" dirty="0"/>
              <a:t>holding </a:t>
            </a:r>
            <a:r>
              <a:rPr lang="en-US" altLang="en-US" sz="2600" dirty="0" smtClean="0"/>
              <a:t>some resources </a:t>
            </a:r>
            <a:r>
              <a:rPr lang="en-US" altLang="en-US" sz="2600" dirty="0"/>
              <a:t>and requests another resource that cannot be immediately </a:t>
            </a:r>
            <a:r>
              <a:rPr lang="en-US" altLang="en-US" sz="2600" dirty="0" smtClean="0"/>
              <a:t>allocated to </a:t>
            </a:r>
            <a:r>
              <a:rPr lang="en-US" altLang="en-US" sz="2600" dirty="0"/>
              <a:t>it (that is, the process </a:t>
            </a:r>
            <a:r>
              <a:rPr lang="en-US" altLang="en-US" sz="2600" dirty="0" smtClean="0"/>
              <a:t>must </a:t>
            </a:r>
            <a:r>
              <a:rPr lang="en-US" altLang="en-US" sz="2600" dirty="0"/>
              <a:t>wait), then all resources the process </a:t>
            </a:r>
            <a:r>
              <a:rPr lang="en-US" altLang="en-US" sz="2600" dirty="0" smtClean="0"/>
              <a:t>is currently holding </a:t>
            </a:r>
            <a:r>
              <a:rPr lang="en-US" altLang="en-US" sz="2600" dirty="0"/>
              <a:t>are preempted. </a:t>
            </a:r>
          </a:p>
          <a:p>
            <a:pPr lvl="1" algn="just"/>
            <a:r>
              <a:rPr lang="en-US" altLang="en-US" sz="2600" dirty="0"/>
              <a:t>Preempted resources are added to the list of resources for which the process is waiting</a:t>
            </a:r>
          </a:p>
          <a:p>
            <a:pPr lvl="1" algn="just"/>
            <a:r>
              <a:rPr lang="en-US" altLang="en-US" sz="2600" dirty="0"/>
              <a:t>Process will be restarted only when it can regain its old resources, as well as the new ones that it is requesting</a:t>
            </a:r>
          </a:p>
          <a:p>
            <a:pPr algn="just"/>
            <a:r>
              <a:rPr lang="en-US" altLang="en-US" sz="2800" b="1" dirty="0"/>
              <a:t>Circular Wait:</a:t>
            </a:r>
          </a:p>
          <a:p>
            <a:pPr lvl="1" algn="just"/>
            <a:r>
              <a:rPr lang="en-US" altLang="en-US" sz="2600" dirty="0"/>
              <a:t>Impose a total ordering of all resource types, and require that each process requests resources in an increasing order of enumeration</a:t>
            </a:r>
          </a:p>
          <a:p>
            <a:pPr lvl="1" algn="just"/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=""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759" y="97839"/>
            <a:ext cx="77628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=""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59" y="785813"/>
            <a:ext cx="7762875" cy="567213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Requires that the system has some additional a priori </a:t>
            </a:r>
            <a:r>
              <a:rPr lang="en-US" altLang="en-US" sz="2800" dirty="0" smtClean="0"/>
              <a:t>information available</a:t>
            </a:r>
            <a:endParaRPr lang="en-US" altLang="en-US" sz="2800" dirty="0"/>
          </a:p>
          <a:p>
            <a:pPr algn="just"/>
            <a:r>
              <a:rPr lang="en-US" altLang="en-US" sz="2800" dirty="0"/>
              <a:t>Simplest and most useful model requires that each process declare the maximum number of resources of each type that it may </a:t>
            </a:r>
            <a:r>
              <a:rPr lang="en-US" altLang="en-US" sz="2800" dirty="0" smtClean="0"/>
              <a:t>need.</a:t>
            </a:r>
            <a:endParaRPr lang="en-US" altLang="en-US" sz="2800" dirty="0"/>
          </a:p>
          <a:p>
            <a:pPr algn="just"/>
            <a:r>
              <a:rPr lang="en-US" altLang="en-US" sz="2800" dirty="0"/>
              <a:t>The deadlock-avoidance algorithm dynamically examines the resource-allocation state to ensure that there can never be a </a:t>
            </a:r>
            <a:r>
              <a:rPr lang="en-US" altLang="en-US" sz="2800" b="1" dirty="0"/>
              <a:t>circular-wait </a:t>
            </a:r>
            <a:r>
              <a:rPr lang="en-US" altLang="en-US" sz="2800" b="1" dirty="0" smtClean="0"/>
              <a:t>condition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algn="just"/>
            <a:r>
              <a:rPr lang="en-US" altLang="en-US" sz="2800" dirty="0"/>
              <a:t>Resource-allocation state is defined by the number of available and allocated resources, and the maximum demands of the </a:t>
            </a:r>
            <a:r>
              <a:rPr lang="en-US" altLang="en-US" sz="2800" dirty="0" smtClean="0"/>
              <a:t>processes.</a:t>
            </a:r>
            <a:endParaRPr lang="en-US" altLang="en-US" sz="2800" dirty="0"/>
          </a:p>
          <a:p>
            <a:pPr algn="just"/>
            <a:endParaRPr lang="en-US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=""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8381"/>
            <a:ext cx="8229600" cy="64170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=""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4" y="700088"/>
            <a:ext cx="7958136" cy="6157912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When a process requests an available resource, system must decide if immediate allocation leaves the system in a </a:t>
            </a:r>
            <a:r>
              <a:rPr lang="en-US" altLang="en-US" sz="2800" b="1" dirty="0"/>
              <a:t>safe </a:t>
            </a:r>
            <a:r>
              <a:rPr lang="en-US" altLang="en-US" sz="2800" b="1" dirty="0" smtClean="0"/>
              <a:t>state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algn="just"/>
            <a:r>
              <a:rPr lang="en-US" altLang="en-US" sz="2800" dirty="0"/>
              <a:t>System is in </a:t>
            </a:r>
            <a:r>
              <a:rPr lang="en-US" altLang="en-US" sz="2800" b="1" dirty="0">
                <a:latin typeface="+mj-lt"/>
              </a:rPr>
              <a:t>safe state </a:t>
            </a:r>
            <a:r>
              <a:rPr lang="en-US" altLang="en-US" sz="2800" dirty="0"/>
              <a:t>if there exists a sequence &lt;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, P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, …,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&gt; of ALL the  processes  in the systems such that  for each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the resources that P</a:t>
            </a:r>
            <a:r>
              <a:rPr lang="en-US" altLang="en-US" sz="2800" baseline="-25000" dirty="0"/>
              <a:t>i </a:t>
            </a:r>
            <a:r>
              <a:rPr lang="en-US" altLang="en-US" sz="2800" dirty="0"/>
              <a:t>can still request can be satisfied by currently available resources + resources held by all the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, with</a:t>
            </a:r>
            <a:r>
              <a:rPr lang="en-US" altLang="en-US" sz="2800" i="1" dirty="0"/>
              <a:t> j </a:t>
            </a:r>
            <a:r>
              <a:rPr lang="en-US" altLang="en-US" sz="2800" dirty="0"/>
              <a:t>&lt; </a:t>
            </a:r>
            <a:r>
              <a:rPr lang="en-US" altLang="en-US" sz="2800" i="1" dirty="0"/>
              <a:t>I</a:t>
            </a:r>
            <a:endParaRPr lang="en-US" altLang="en-US" sz="2800" dirty="0"/>
          </a:p>
          <a:p>
            <a:pPr algn="just"/>
            <a:r>
              <a:rPr lang="en-US" altLang="en-US" sz="2800" dirty="0"/>
              <a:t>That is:</a:t>
            </a:r>
          </a:p>
          <a:p>
            <a:pPr lvl="1" algn="just"/>
            <a:r>
              <a:rPr lang="en-US" altLang="en-US" sz="2400" dirty="0"/>
              <a:t>If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resource needs are not immediately available, then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can wait until all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/>
              <a:t>have finished</a:t>
            </a:r>
          </a:p>
          <a:p>
            <a:pPr lvl="1" algn="just"/>
            <a:r>
              <a:rPr lang="en-US" altLang="en-US" sz="2400" dirty="0"/>
              <a:t>When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is finished,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can obtain needed resources, execute, return allocated resources, and terminate</a:t>
            </a:r>
          </a:p>
          <a:p>
            <a:pPr lvl="1" algn="just"/>
            <a:r>
              <a:rPr lang="en-US" altLang="en-US" sz="2400" dirty="0"/>
              <a:t>When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terminates,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baseline="-25000" dirty="0"/>
              <a:t>+1</a:t>
            </a:r>
            <a:r>
              <a:rPr lang="en-US" altLang="en-US" sz="2400" dirty="0"/>
              <a:t> can obtain its needed resources, and so </a:t>
            </a:r>
            <a:r>
              <a:rPr lang="en-US" altLang="en-US" sz="2400" dirty="0" smtClean="0"/>
              <a:t>on.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=""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924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=""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7225" y="626899"/>
            <a:ext cx="8029575" cy="496427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If a system is in safe state </a:t>
            </a:r>
            <a:r>
              <a:rPr lang="en-US" altLang="en-US" sz="2800" dirty="0">
                <a:sym typeface="Symbol" panose="05050102010706020507" pitchFamily="18" charset="2"/>
              </a:rPr>
              <a:t> no </a:t>
            </a:r>
            <a:r>
              <a:rPr lang="en-US" altLang="en-US" sz="2800" dirty="0" smtClean="0">
                <a:sym typeface="Symbol" panose="05050102010706020507" pitchFamily="18" charset="2"/>
              </a:rPr>
              <a:t>deadlocks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algn="just"/>
            <a:r>
              <a:rPr lang="en-US" altLang="en-US" sz="2800" dirty="0" smtClean="0">
                <a:sym typeface="Symbol" panose="05050102010706020507" pitchFamily="18" charset="2"/>
              </a:rPr>
              <a:t>If </a:t>
            </a:r>
            <a:r>
              <a:rPr lang="en-US" altLang="en-US" sz="2800" dirty="0">
                <a:sym typeface="Symbol" panose="05050102010706020507" pitchFamily="18" charset="2"/>
              </a:rPr>
              <a:t>a system is in unsafe state  possibility of </a:t>
            </a:r>
            <a:r>
              <a:rPr lang="en-US" altLang="en-US" sz="2800" dirty="0" smtClean="0">
                <a:sym typeface="Symbol" panose="05050102010706020507" pitchFamily="18" charset="2"/>
              </a:rPr>
              <a:t>deadlock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algn="just"/>
            <a:r>
              <a:rPr lang="en-US" altLang="en-US" sz="2800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2505075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=""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9" y="55596"/>
            <a:ext cx="7645400" cy="63020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=""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714374"/>
            <a:ext cx="7451726" cy="481171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Single instance of a resource type</a:t>
            </a:r>
          </a:p>
          <a:p>
            <a:pPr lvl="1"/>
            <a:r>
              <a:rPr lang="en-US" altLang="en-US" sz="2400" dirty="0"/>
              <a:t>Use a modified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800" dirty="0"/>
              <a:t>Multiple instances of a resource type</a:t>
            </a:r>
          </a:p>
          <a:p>
            <a:pPr lvl="1"/>
            <a:r>
              <a:rPr lang="en-US" altLang="en-US" sz="2400" dirty="0"/>
              <a:t> Use the Banker</a:t>
            </a:r>
            <a:r>
              <a:rPr lang="ja-JP" altLang="en-US" sz="2400" dirty="0"/>
              <a:t>’</a:t>
            </a:r>
            <a:r>
              <a:rPr lang="en-US" altLang="ja-JP" sz="2400" dirty="0"/>
              <a:t>s Algorithm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=""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111158"/>
            <a:ext cx="8129587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Deadlock</a:t>
            </a:r>
            <a:endParaRPr lang="en-US" altLang="en-US" sz="4000" dirty="0"/>
          </a:p>
        </p:txBody>
      </p:sp>
      <p:sp>
        <p:nvSpPr>
          <p:cNvPr id="7170" name="Rectangle 3">
            <a:extLst>
              <a:ext uri="{FF2B5EF4-FFF2-40B4-BE49-F238E27FC236}">
                <a16:creationId xmlns=""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050" y="801724"/>
            <a:ext cx="8286750" cy="503817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In a multiprogramming environment, several </a:t>
            </a:r>
            <a:r>
              <a:rPr lang="en-US" altLang="en-US" sz="2800" dirty="0" smtClean="0"/>
              <a:t>processes may </a:t>
            </a:r>
            <a:r>
              <a:rPr lang="en-US" altLang="en-US" sz="2800" dirty="0"/>
              <a:t>compete for a </a:t>
            </a:r>
            <a:r>
              <a:rPr lang="en-US" altLang="en-US" sz="2800" b="1" dirty="0" smtClean="0"/>
              <a:t>finite number </a:t>
            </a:r>
            <a:r>
              <a:rPr lang="en-US" altLang="en-US" sz="2800" b="1" dirty="0"/>
              <a:t>of resources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A process requests </a:t>
            </a:r>
            <a:r>
              <a:rPr lang="en-US" altLang="en-US" sz="2800" dirty="0"/>
              <a:t>resources; if the resources are </a:t>
            </a:r>
            <a:r>
              <a:rPr lang="en-US" altLang="en-US" sz="2800" dirty="0" smtClean="0"/>
              <a:t>not available </a:t>
            </a:r>
            <a:r>
              <a:rPr lang="en-US" altLang="en-US" sz="2800" dirty="0"/>
              <a:t>at that time, the </a:t>
            </a:r>
            <a:r>
              <a:rPr lang="en-US" altLang="en-US" sz="2800" dirty="0" smtClean="0"/>
              <a:t>Process enters </a:t>
            </a:r>
            <a:r>
              <a:rPr lang="en-US" altLang="en-US" sz="2800" dirty="0"/>
              <a:t>a waiting state.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Sometimes</a:t>
            </a:r>
            <a:r>
              <a:rPr lang="en-US" altLang="en-US" sz="2800" dirty="0"/>
              <a:t>, a </a:t>
            </a:r>
            <a:r>
              <a:rPr lang="en-US" altLang="en-US" sz="2800" dirty="0" smtClean="0"/>
              <a:t>waiting </a:t>
            </a:r>
            <a:r>
              <a:rPr lang="en-US" altLang="en-US" sz="2800" dirty="0"/>
              <a:t>Process </a:t>
            </a:r>
            <a:r>
              <a:rPr lang="en-US" altLang="en-US" sz="2800" dirty="0" smtClean="0"/>
              <a:t>can </a:t>
            </a:r>
            <a:r>
              <a:rPr lang="en-US" altLang="en-US" sz="2800" dirty="0"/>
              <a:t>never again change state, because the resources it has requested </a:t>
            </a:r>
            <a:r>
              <a:rPr lang="en-US" altLang="en-US" sz="2800" dirty="0" smtClean="0"/>
              <a:t>are held </a:t>
            </a:r>
            <a:r>
              <a:rPr lang="en-US" altLang="en-US" sz="2800" dirty="0"/>
              <a:t>by other waiting </a:t>
            </a:r>
            <a:r>
              <a:rPr lang="en-US" altLang="en-US" sz="2800" dirty="0" smtClean="0"/>
              <a:t>threads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This </a:t>
            </a:r>
            <a:r>
              <a:rPr lang="en-US" altLang="en-US" sz="2800" dirty="0"/>
              <a:t>situation is called a </a:t>
            </a:r>
            <a:r>
              <a:rPr lang="en-US" altLang="en-US" sz="2800" b="1" dirty="0"/>
              <a:t>deadlock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=""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42864"/>
            <a:ext cx="9144001" cy="62864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800" dirty="0"/>
              <a:t>Modified 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=""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7225" y="685798"/>
            <a:ext cx="8000999" cy="604361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latin typeface="+mj-lt"/>
              </a:rPr>
              <a:t>Claim edge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 </a:t>
            </a:r>
            <a:r>
              <a:rPr lang="en-US" altLang="en-US" sz="2800" dirty="0">
                <a:sym typeface="Symbol" panose="05050102010706020507" pitchFamily="18" charset="2"/>
              </a:rPr>
              <a:t>--&gt;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 indicates that process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may request resource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algn="just"/>
            <a:r>
              <a:rPr lang="en-US" altLang="en-US" sz="2800" b="1" dirty="0"/>
              <a:t>Request edge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indicates that process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requests resource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lvl="1" algn="just"/>
            <a:r>
              <a:rPr lang="en-US" altLang="en-US" sz="2400" dirty="0">
                <a:sym typeface="Symbol" panose="05050102010706020507" pitchFamily="18" charset="2"/>
              </a:rPr>
              <a:t>Claim edge converts to request edge when a process requests a </a:t>
            </a:r>
            <a:r>
              <a:rPr lang="en-US" altLang="en-US" sz="2400" dirty="0" smtClean="0">
                <a:sym typeface="Symbol" panose="05050102010706020507" pitchFamily="18" charset="2"/>
              </a:rPr>
              <a:t>resource.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algn="just"/>
            <a:r>
              <a:rPr lang="en-US" altLang="en-US" sz="2800" b="1" dirty="0"/>
              <a:t>Assignment  edge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 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 </a:t>
            </a:r>
            <a:r>
              <a:rPr lang="en-US" altLang="en-US" sz="2800" dirty="0">
                <a:sym typeface="Symbol" panose="05050102010706020507" pitchFamily="18" charset="2"/>
              </a:rPr>
              <a:t> indicates that resource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was allocated to process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</a:p>
          <a:p>
            <a:pPr lvl="1" algn="just"/>
            <a:r>
              <a:rPr lang="en-US" altLang="en-US" sz="2400" dirty="0">
                <a:sym typeface="Symbol" panose="05050102010706020507" pitchFamily="18" charset="2"/>
              </a:rPr>
              <a:t>Request edge converts to an assignment edge when the  resource is allocated to the process</a:t>
            </a:r>
          </a:p>
          <a:p>
            <a:pPr algn="just"/>
            <a:r>
              <a:rPr lang="en-US" altLang="en-US" sz="2800" dirty="0">
                <a:sym typeface="Symbol" panose="05050102010706020507" pitchFamily="18" charset="2"/>
              </a:rPr>
              <a:t>When a resource is released by a process, assignment edge reconverts to a claim </a:t>
            </a:r>
            <a:r>
              <a:rPr lang="en-US" altLang="en-US" sz="2800" dirty="0" smtClean="0">
                <a:sym typeface="Symbol" panose="05050102010706020507" pitchFamily="18" charset="2"/>
              </a:rPr>
              <a:t>edge.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algn="just"/>
            <a:r>
              <a:rPr lang="en-US" altLang="en-US" sz="28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800" i="1" dirty="0">
                <a:sym typeface="Symbol" panose="05050102010706020507" pitchFamily="18" charset="2"/>
              </a:rPr>
              <a:t>a priori</a:t>
            </a:r>
            <a:r>
              <a:rPr lang="en-US" altLang="en-US" sz="2800" dirty="0">
                <a:sym typeface="Symbol" panose="05050102010706020507" pitchFamily="18" charset="2"/>
              </a:rPr>
              <a:t> in the </a:t>
            </a:r>
            <a:r>
              <a:rPr lang="en-US" altLang="en-US" sz="2800" dirty="0" smtClean="0">
                <a:sym typeface="Symbol" panose="05050102010706020507" pitchFamily="18" charset="2"/>
              </a:rPr>
              <a:t>system.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983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=""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17" y="100013"/>
            <a:ext cx="8224837" cy="65567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=""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04" y="755687"/>
            <a:ext cx="4238606" cy="427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039" y="781672"/>
            <a:ext cx="4257674" cy="368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ea typeface="+mn-ea"/>
              </a:rPr>
              <a:t>Process Ti </a:t>
            </a:r>
            <a:r>
              <a:rPr lang="en-US" sz="2800" dirty="0">
                <a:latin typeface="+mn-lt"/>
                <a:ea typeface="+mn-ea"/>
              </a:rPr>
              <a:t>requests resource </a:t>
            </a:r>
            <a:r>
              <a:rPr lang="en-US" sz="2800" dirty="0" err="1">
                <a:latin typeface="+mn-lt"/>
                <a:ea typeface="+mn-ea"/>
              </a:rPr>
              <a:t>Rj</a:t>
            </a:r>
            <a:r>
              <a:rPr lang="en-US" sz="2800" dirty="0">
                <a:latin typeface="+mn-lt"/>
                <a:ea typeface="+mn-ea"/>
              </a:rPr>
              <a:t>. </a:t>
            </a:r>
            <a:endParaRPr lang="en-US" sz="2800" dirty="0" smtClean="0">
              <a:latin typeface="+mn-lt"/>
              <a:ea typeface="+mn-ea"/>
            </a:endParaRPr>
          </a:p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ea typeface="+mn-ea"/>
              </a:rPr>
              <a:t>The </a:t>
            </a:r>
            <a:r>
              <a:rPr lang="en-US" sz="2800" dirty="0">
                <a:latin typeface="+mn-lt"/>
                <a:ea typeface="+mn-ea"/>
              </a:rPr>
              <a:t>request can </a:t>
            </a:r>
            <a:r>
              <a:rPr lang="en-US" sz="2800" dirty="0" smtClean="0">
                <a:latin typeface="+mn-lt"/>
                <a:ea typeface="+mn-ea"/>
              </a:rPr>
              <a:t>be granted </a:t>
            </a:r>
            <a:r>
              <a:rPr lang="en-US" sz="2800" dirty="0">
                <a:latin typeface="+mn-lt"/>
                <a:ea typeface="+mn-ea"/>
              </a:rPr>
              <a:t>only if converting the request edge Ti → </a:t>
            </a:r>
            <a:r>
              <a:rPr lang="en-US" sz="2800" dirty="0" err="1">
                <a:latin typeface="+mn-lt"/>
                <a:ea typeface="+mn-ea"/>
              </a:rPr>
              <a:t>Rj</a:t>
            </a:r>
            <a:r>
              <a:rPr lang="en-US" sz="2800" dirty="0">
                <a:latin typeface="+mn-lt"/>
                <a:ea typeface="+mn-ea"/>
              </a:rPr>
              <a:t> to an assignment </a:t>
            </a:r>
            <a:r>
              <a:rPr lang="en-US" sz="2800" dirty="0" smtClean="0">
                <a:latin typeface="+mn-lt"/>
                <a:ea typeface="+mn-ea"/>
              </a:rPr>
              <a:t>edge R j </a:t>
            </a:r>
            <a:r>
              <a:rPr lang="en-US" sz="2800" dirty="0">
                <a:latin typeface="+mn-lt"/>
                <a:ea typeface="+mn-ea"/>
              </a:rPr>
              <a:t>→ Ti does not result in the formation of a </a:t>
            </a:r>
            <a:r>
              <a:rPr lang="en-US" sz="2800" b="1" dirty="0">
                <a:latin typeface="+mn-lt"/>
                <a:ea typeface="+mn-ea"/>
              </a:rPr>
              <a:t>cycle</a:t>
            </a:r>
            <a:r>
              <a:rPr lang="en-US" sz="2800" dirty="0">
                <a:latin typeface="+mn-lt"/>
                <a:ea typeface="+mn-ea"/>
              </a:rPr>
              <a:t> in the </a:t>
            </a:r>
            <a:r>
              <a:rPr lang="en-US" sz="2800" dirty="0" smtClean="0">
                <a:latin typeface="+mn-lt"/>
                <a:ea typeface="+mn-ea"/>
              </a:rPr>
              <a:t>resource-allocation graph</a:t>
            </a:r>
            <a:r>
              <a:rPr lang="en-US" sz="2800" dirty="0">
                <a:latin typeface="+mn-lt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=""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4" y="82190"/>
            <a:ext cx="8986836" cy="60361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=""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48" y="1052509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039" y="781672"/>
            <a:ext cx="4257674" cy="290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</a:rPr>
              <a:t>If no cycle exists, then the allocation of the resource will leave the </a:t>
            </a:r>
            <a:r>
              <a:rPr lang="en-US" sz="2800" dirty="0" smtClean="0">
                <a:latin typeface="+mn-lt"/>
                <a:ea typeface="+mn-ea"/>
              </a:rPr>
              <a:t>system in </a:t>
            </a:r>
            <a:r>
              <a:rPr lang="en-US" sz="2800" dirty="0">
                <a:latin typeface="+mn-lt"/>
                <a:ea typeface="+mn-ea"/>
              </a:rPr>
              <a:t>a </a:t>
            </a:r>
            <a:r>
              <a:rPr lang="en-US" sz="2800" b="1" dirty="0">
                <a:latin typeface="+mn-lt"/>
                <a:ea typeface="+mn-ea"/>
              </a:rPr>
              <a:t>safe state</a:t>
            </a:r>
            <a:r>
              <a:rPr lang="en-US" sz="2800" dirty="0">
                <a:latin typeface="+mn-lt"/>
                <a:ea typeface="+mn-ea"/>
              </a:rPr>
              <a:t>. </a:t>
            </a:r>
            <a:endParaRPr lang="en-US" sz="2800" dirty="0" smtClean="0">
              <a:latin typeface="+mn-lt"/>
              <a:ea typeface="+mn-ea"/>
            </a:endParaRPr>
          </a:p>
          <a:p>
            <a:pPr marL="171450" indent="-171450" algn="just" defTabSz="68580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ea typeface="+mn-ea"/>
              </a:rPr>
              <a:t>If </a:t>
            </a:r>
            <a:r>
              <a:rPr lang="en-US" sz="2800" dirty="0">
                <a:latin typeface="+mn-lt"/>
                <a:ea typeface="+mn-ea"/>
              </a:rPr>
              <a:t>a cycle is found, then the allocation will put the system </a:t>
            </a:r>
            <a:r>
              <a:rPr lang="en-US" sz="2800" dirty="0" smtClean="0">
                <a:latin typeface="+mn-lt"/>
                <a:ea typeface="+mn-ea"/>
              </a:rPr>
              <a:t>in an </a:t>
            </a:r>
            <a:r>
              <a:rPr lang="en-US" sz="2800" b="1" dirty="0">
                <a:latin typeface="+mn-lt"/>
                <a:ea typeface="+mn-ea"/>
              </a:rPr>
              <a:t>unsafe state</a:t>
            </a:r>
            <a:r>
              <a:rPr lang="en-US" sz="2800" dirty="0">
                <a:latin typeface="+mn-lt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=""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810" y="81381"/>
            <a:ext cx="77724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=""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2925" y="657643"/>
            <a:ext cx="8243888" cy="482875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Multiple instances of resources</a:t>
            </a:r>
          </a:p>
          <a:p>
            <a:pPr algn="just"/>
            <a:r>
              <a:rPr lang="en-US" altLang="en-US" sz="2800" dirty="0"/>
              <a:t>Each process must a priori claim maximum use</a:t>
            </a:r>
          </a:p>
          <a:p>
            <a:pPr algn="just"/>
            <a:r>
              <a:rPr lang="en-US" altLang="en-US" sz="2800" dirty="0"/>
              <a:t>When a process requests a resource it may have to wait  </a:t>
            </a:r>
          </a:p>
          <a:p>
            <a:pPr algn="just"/>
            <a:r>
              <a:rPr lang="en-US" altLang="en-US" sz="2800" dirty="0"/>
              <a:t>When a process gets all its resources it must return them in a finite amount of </a:t>
            </a:r>
            <a:r>
              <a:rPr lang="en-US" altLang="en-US" sz="2800" dirty="0" smtClean="0"/>
              <a:t>time.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=""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4670"/>
            <a:ext cx="8972550" cy="53826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Data Structures for the Banker</a:t>
            </a:r>
            <a:r>
              <a:rPr lang="ja-JP" altLang="en-US" sz="4000" dirty="0"/>
              <a:t>’</a:t>
            </a:r>
            <a:r>
              <a:rPr lang="en-US" altLang="ja-JP" sz="4000" dirty="0"/>
              <a:t>s Algorithm </a:t>
            </a:r>
            <a:endParaRPr lang="en-US" altLang="en-US" sz="4000" dirty="0"/>
          </a:p>
        </p:txBody>
      </p:sp>
      <p:sp>
        <p:nvSpPr>
          <p:cNvPr id="50178" name="Rectangle 3">
            <a:extLst>
              <a:ext uri="{FF2B5EF4-FFF2-40B4-BE49-F238E27FC236}">
                <a16:creationId xmlns=""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800100"/>
            <a:ext cx="8143875" cy="5857875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Let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number of processes, and </a:t>
            </a:r>
            <a:r>
              <a:rPr lang="en-US" altLang="en-US" sz="2800" i="1" dirty="0"/>
              <a:t>m </a:t>
            </a:r>
            <a:r>
              <a:rPr lang="en-US" altLang="en-US" sz="2800" dirty="0"/>
              <a:t>= number of resources types. </a:t>
            </a:r>
          </a:p>
          <a:p>
            <a:pPr algn="just"/>
            <a:r>
              <a:rPr lang="en-US" altLang="en-US" sz="2800" b="1" dirty="0" smtClean="0"/>
              <a:t>Available</a:t>
            </a:r>
            <a:r>
              <a:rPr lang="en-US" altLang="en-US" sz="2800" i="1" dirty="0"/>
              <a:t>:</a:t>
            </a:r>
            <a:r>
              <a:rPr lang="en-US" altLang="en-US" sz="2800" dirty="0"/>
              <a:t>  Vector of length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. If available [</a:t>
            </a:r>
            <a:r>
              <a:rPr lang="en-US" altLang="en-US" sz="2800" i="1" dirty="0"/>
              <a:t>j</a:t>
            </a:r>
            <a:r>
              <a:rPr lang="en-US" altLang="en-US" sz="2800" dirty="0"/>
              <a:t>] = </a:t>
            </a:r>
            <a:r>
              <a:rPr lang="en-US" altLang="en-US" sz="2800" i="1" dirty="0"/>
              <a:t>k</a:t>
            </a:r>
            <a:r>
              <a:rPr lang="en-US" altLang="en-US" sz="2800" dirty="0"/>
              <a:t>, there are</a:t>
            </a:r>
            <a:r>
              <a:rPr lang="en-US" altLang="en-US" sz="2800" i="1" dirty="0"/>
              <a:t> k</a:t>
            </a:r>
            <a:r>
              <a:rPr lang="en-US" altLang="en-US" sz="2800" dirty="0"/>
              <a:t> instances of resource type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j</a:t>
            </a:r>
            <a:r>
              <a:rPr lang="en-US" altLang="en-US" sz="2800" baseline="-25000" dirty="0"/>
              <a:t>  </a:t>
            </a:r>
            <a:r>
              <a:rPr lang="en-US" altLang="en-US" sz="2800" dirty="0"/>
              <a:t>available</a:t>
            </a:r>
          </a:p>
          <a:p>
            <a:pPr algn="just"/>
            <a:r>
              <a:rPr lang="en-US" altLang="en-US" sz="2800" b="1" dirty="0" smtClean="0">
                <a:solidFill>
                  <a:srgbClr val="000000"/>
                </a:solidFill>
              </a:rPr>
              <a:t>Max</a:t>
            </a:r>
            <a:r>
              <a:rPr lang="en-US" altLang="en-US" sz="2800" i="1" dirty="0"/>
              <a:t>: n x m</a:t>
            </a:r>
            <a:r>
              <a:rPr lang="en-US" altLang="en-US" sz="2800" dirty="0"/>
              <a:t> matrix.  If </a:t>
            </a:r>
            <a:r>
              <a:rPr lang="en-US" altLang="en-US" sz="2800" i="1" dirty="0"/>
              <a:t>Max </a:t>
            </a:r>
            <a:r>
              <a:rPr lang="en-US" altLang="en-US" sz="2800" dirty="0"/>
              <a:t>[</a:t>
            </a:r>
            <a:r>
              <a:rPr lang="en-US" altLang="en-US" sz="2800" i="1" dirty="0" err="1"/>
              <a:t>i,j</a:t>
            </a:r>
            <a:r>
              <a:rPr lang="en-US" altLang="en-US" sz="2800" dirty="0"/>
              <a:t>] = </a:t>
            </a:r>
            <a:r>
              <a:rPr lang="en-US" altLang="en-US" sz="2800" i="1" dirty="0"/>
              <a:t>k</a:t>
            </a:r>
            <a:r>
              <a:rPr lang="en-US" altLang="en-US" sz="2800" dirty="0"/>
              <a:t>, then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may request at most</a:t>
            </a:r>
            <a:r>
              <a:rPr lang="en-US" altLang="en-US" sz="2800" i="1" dirty="0"/>
              <a:t> k </a:t>
            </a:r>
            <a:r>
              <a:rPr lang="en-US" altLang="en-US" sz="2800" dirty="0"/>
              <a:t>instances of resource type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j</a:t>
            </a:r>
            <a:endParaRPr lang="en-US" altLang="en-US" sz="2800" i="1" baseline="-25000" dirty="0"/>
          </a:p>
          <a:p>
            <a:pPr algn="just"/>
            <a:r>
              <a:rPr lang="en-US" altLang="en-US" sz="2800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sz="2800" i="1" dirty="0"/>
              <a:t>:  n </a:t>
            </a:r>
            <a:r>
              <a:rPr lang="en-US" altLang="en-US" sz="2800" dirty="0"/>
              <a:t>x</a:t>
            </a:r>
            <a:r>
              <a:rPr lang="en-US" altLang="en-US" sz="2800" i="1" dirty="0"/>
              <a:t> m</a:t>
            </a:r>
            <a:r>
              <a:rPr lang="en-US" altLang="en-US" sz="2800" dirty="0"/>
              <a:t> matrix.  If Allocation[</a:t>
            </a:r>
            <a:r>
              <a:rPr lang="en-US" altLang="en-US" sz="2800" i="1" dirty="0" err="1"/>
              <a:t>i,j</a:t>
            </a:r>
            <a:r>
              <a:rPr lang="en-US" altLang="en-US" sz="2800" dirty="0"/>
              <a:t>] = </a:t>
            </a:r>
            <a:r>
              <a:rPr lang="en-US" altLang="en-US" sz="2800" i="1" dirty="0"/>
              <a:t>k</a:t>
            </a:r>
            <a:r>
              <a:rPr lang="en-US" altLang="en-US" sz="2800" dirty="0"/>
              <a:t> then</a:t>
            </a:r>
            <a:r>
              <a:rPr lang="en-US" altLang="en-US" sz="2800" i="1" dirty="0"/>
              <a:t> 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is currently allocated </a:t>
            </a:r>
            <a:r>
              <a:rPr lang="en-US" altLang="en-US" sz="2800" i="1" dirty="0"/>
              <a:t>k</a:t>
            </a:r>
            <a:r>
              <a:rPr lang="en-US" altLang="en-US" sz="2800" dirty="0"/>
              <a:t> instances of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j</a:t>
            </a:r>
            <a:endParaRPr lang="en-US" altLang="en-US" sz="2800" i="1" baseline="-25000" dirty="0"/>
          </a:p>
          <a:p>
            <a:pPr algn="just"/>
            <a:r>
              <a:rPr lang="en-US" altLang="en-US" sz="2800" b="1" dirty="0" smtClean="0">
                <a:solidFill>
                  <a:srgbClr val="000000"/>
                </a:solidFill>
              </a:rPr>
              <a:t>Need</a:t>
            </a:r>
            <a:r>
              <a:rPr lang="en-US" altLang="en-US" sz="2800" i="1" dirty="0"/>
              <a:t>:  n </a:t>
            </a:r>
            <a:r>
              <a:rPr lang="en-US" altLang="en-US" sz="2800" dirty="0"/>
              <a:t>x</a:t>
            </a:r>
            <a:r>
              <a:rPr lang="en-US" altLang="en-US" sz="2800" i="1" dirty="0"/>
              <a:t> m</a:t>
            </a:r>
            <a:r>
              <a:rPr lang="en-US" altLang="en-US" sz="2800" dirty="0"/>
              <a:t> matrix. If </a:t>
            </a:r>
            <a:r>
              <a:rPr lang="en-US" altLang="en-US" sz="2800" i="1" dirty="0"/>
              <a:t>Need</a:t>
            </a:r>
            <a:r>
              <a:rPr lang="en-US" altLang="en-US" sz="2800" dirty="0"/>
              <a:t>[</a:t>
            </a:r>
            <a:r>
              <a:rPr lang="en-US" altLang="en-US" sz="2800" i="1" dirty="0" err="1"/>
              <a:t>i,j</a:t>
            </a:r>
            <a:r>
              <a:rPr lang="en-US" altLang="en-US" sz="2800" dirty="0"/>
              <a:t>] =</a:t>
            </a:r>
            <a:r>
              <a:rPr lang="en-US" altLang="en-US" sz="2800" i="1" dirty="0"/>
              <a:t> k</a:t>
            </a:r>
            <a:r>
              <a:rPr lang="en-US" altLang="en-US" sz="2800" dirty="0"/>
              <a:t>, then</a:t>
            </a:r>
            <a:r>
              <a:rPr lang="en-US" altLang="en-US" sz="2800" i="1" dirty="0"/>
              <a:t> 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may need </a:t>
            </a:r>
            <a:r>
              <a:rPr lang="en-US" altLang="en-US" sz="2800" i="1" dirty="0"/>
              <a:t>k</a:t>
            </a:r>
            <a:r>
              <a:rPr lang="en-US" altLang="en-US" sz="2800" dirty="0"/>
              <a:t> more instances of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j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to complete its task</a:t>
            </a:r>
          </a:p>
          <a:p>
            <a:pPr lvl="2" algn="just">
              <a:buFont typeface="Webdings" panose="05030102010509060703" pitchFamily="18" charset="2"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2400" i="1" dirty="0"/>
              <a:t>Need</a:t>
            </a:r>
            <a:r>
              <a:rPr lang="en-US" altLang="en-US" sz="2400" dirty="0"/>
              <a:t> [</a:t>
            </a:r>
            <a:r>
              <a:rPr lang="en-US" altLang="en-US" sz="2400" i="1" dirty="0" err="1"/>
              <a:t>i,j</a:t>
            </a:r>
            <a:r>
              <a:rPr lang="en-US" altLang="en-US" sz="2400" i="1" dirty="0"/>
              <a:t>]</a:t>
            </a:r>
            <a:r>
              <a:rPr lang="en-US" altLang="en-US" sz="2400" dirty="0"/>
              <a:t> = </a:t>
            </a:r>
            <a:r>
              <a:rPr lang="en-US" altLang="en-US" sz="2400" i="1" dirty="0"/>
              <a:t>Max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 – </a:t>
            </a:r>
            <a:r>
              <a:rPr lang="en-US" altLang="en-US" sz="2400" i="1" dirty="0"/>
              <a:t>Allocation</a:t>
            </a:r>
            <a:r>
              <a:rPr lang="en-US" altLang="en-US" sz="2400" dirty="0"/>
              <a:t> 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=""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69396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=""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08268"/>
            <a:ext cx="8229600" cy="587828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800" dirty="0"/>
              <a:t>Let </a:t>
            </a:r>
            <a:r>
              <a:rPr lang="en-US" altLang="en-US" sz="2800" b="1" i="1" dirty="0">
                <a:solidFill>
                  <a:srgbClr val="000000"/>
                </a:solidFill>
              </a:rPr>
              <a:t>Work</a:t>
            </a:r>
            <a:r>
              <a:rPr lang="en-US" altLang="en-US" sz="2800" i="1" dirty="0">
                <a:solidFill>
                  <a:srgbClr val="000000"/>
                </a:solidFill>
              </a:rPr>
              <a:t> </a:t>
            </a:r>
            <a:r>
              <a:rPr lang="en-US" altLang="en-US" sz="2800" dirty="0"/>
              <a:t>and </a:t>
            </a:r>
            <a:r>
              <a:rPr lang="en-US" altLang="en-US" sz="2800" b="1" i="1" dirty="0">
                <a:solidFill>
                  <a:srgbClr val="000000"/>
                </a:solidFill>
              </a:rPr>
              <a:t>Finish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/>
              <a:t>be vectors of length</a:t>
            </a:r>
            <a:r>
              <a:rPr lang="en-US" altLang="en-US" sz="2800" i="1" dirty="0"/>
              <a:t> m</a:t>
            </a:r>
            <a:r>
              <a:rPr lang="en-US" altLang="en-US" sz="2800" dirty="0"/>
              <a:t> and</a:t>
            </a:r>
            <a:r>
              <a:rPr lang="en-US" altLang="en-US" sz="2800" i="1" dirty="0"/>
              <a:t> n</a:t>
            </a:r>
            <a:r>
              <a:rPr lang="en-US" altLang="en-US" sz="2800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Work </a:t>
            </a:r>
            <a:r>
              <a:rPr lang="en-US" altLang="en-US" sz="2000" b="1" dirty="0"/>
              <a:t>= </a:t>
            </a:r>
            <a:r>
              <a:rPr lang="en-US" altLang="en-US" sz="2000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Finish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false </a:t>
            </a:r>
            <a:r>
              <a:rPr lang="en-US" altLang="en-US" sz="2000" b="1" dirty="0"/>
              <a:t>for</a:t>
            </a:r>
            <a:r>
              <a:rPr lang="en-US" altLang="en-US" sz="2000" b="1" i="1" dirty="0"/>
              <a:t> i</a:t>
            </a:r>
            <a:r>
              <a:rPr lang="en-US" altLang="en-US" sz="2000" b="1" dirty="0"/>
              <a:t> = 0, 1, …, </a:t>
            </a:r>
            <a:r>
              <a:rPr lang="en-US" altLang="en-US" sz="2000" b="1" i="1" dirty="0"/>
              <a:t>n- </a:t>
            </a:r>
            <a:r>
              <a:rPr lang="en-US" altLang="en-US" sz="2000" b="1" dirty="0" smtClean="0"/>
              <a:t>1</a:t>
            </a:r>
            <a:endParaRPr lang="en-US" altLang="en-US" sz="11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Find </a:t>
            </a:r>
            <a:r>
              <a:rPr lang="en-US" altLang="en-US" sz="2800" dirty="0"/>
              <a:t>an </a:t>
            </a:r>
            <a:r>
              <a:rPr lang="en-US" altLang="en-US" sz="2800" b="1" i="1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400" dirty="0"/>
              <a:t>  (a)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 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false</a:t>
            </a:r>
            <a:endParaRPr lang="en-US" altLang="en-US" sz="2400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400" dirty="0"/>
              <a:t>  (b) </a:t>
            </a:r>
            <a:r>
              <a:rPr lang="en-US" altLang="en-US" sz="2400" b="1" i="1" dirty="0" err="1"/>
              <a:t>Need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If no such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exists, go to step </a:t>
            </a:r>
            <a:r>
              <a:rPr lang="en-US" altLang="en-US" sz="2400" dirty="0" smtClean="0">
                <a:sym typeface="Symbol" panose="05050102010706020507" pitchFamily="18" charset="2"/>
              </a:rPr>
              <a:t>4</a:t>
            </a:r>
            <a:endParaRPr lang="en-US" altLang="en-US" sz="10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800" dirty="0"/>
              <a:t> </a:t>
            </a:r>
            <a:r>
              <a:rPr lang="en-US" altLang="en-US" sz="2800" b="1" i="1" dirty="0"/>
              <a:t>Work</a:t>
            </a:r>
            <a:r>
              <a:rPr lang="en-US" altLang="en-US" sz="2800" b="1" dirty="0"/>
              <a:t> = </a:t>
            </a:r>
            <a:r>
              <a:rPr lang="en-US" altLang="en-US" sz="2800" b="1" i="1" dirty="0"/>
              <a:t>Work </a:t>
            </a:r>
            <a:r>
              <a:rPr lang="en-US" altLang="en-US" sz="2800" b="1" dirty="0"/>
              <a:t>+ </a:t>
            </a:r>
            <a:r>
              <a:rPr lang="en-US" altLang="en-US" sz="2800" b="1" i="1" dirty="0" err="1"/>
              <a:t>Allocation</a:t>
            </a:r>
            <a:r>
              <a:rPr lang="en-US" altLang="en-US" sz="2800" b="1" i="1" baseline="-25000" dirty="0" err="1"/>
              <a:t>i</a:t>
            </a: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> </a:t>
            </a:r>
            <a:r>
              <a:rPr lang="en-US" altLang="en-US" sz="2800" b="1" i="1" dirty="0"/>
              <a:t>Finish</a:t>
            </a:r>
            <a:r>
              <a:rPr lang="en-US" altLang="en-US" sz="2800" b="1" dirty="0"/>
              <a:t>[</a:t>
            </a:r>
            <a:r>
              <a:rPr lang="en-US" altLang="en-US" sz="2800" b="1" i="1" dirty="0"/>
              <a:t>i</a:t>
            </a:r>
            <a:r>
              <a:rPr lang="en-US" altLang="en-US" sz="2800" b="1" dirty="0"/>
              <a:t>] =</a:t>
            </a:r>
            <a:r>
              <a:rPr lang="en-US" altLang="en-US" sz="2800" b="1" i="1" dirty="0"/>
              <a:t> true</a:t>
            </a: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>  </a:t>
            </a:r>
            <a:r>
              <a:rPr lang="en-US" altLang="en-US" sz="2800" dirty="0"/>
              <a:t>go to step </a:t>
            </a:r>
            <a:r>
              <a:rPr lang="en-US" altLang="en-US" sz="2800" dirty="0" smtClean="0"/>
              <a:t>2</a:t>
            </a:r>
            <a:endParaRPr lang="en-US" altLang="en-US" sz="9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If </a:t>
            </a:r>
            <a:r>
              <a:rPr lang="en-US" altLang="en-US" sz="2800" b="1" i="1" dirty="0"/>
              <a:t>Finish</a:t>
            </a:r>
            <a:r>
              <a:rPr lang="en-US" altLang="en-US" sz="2800" b="1" dirty="0"/>
              <a:t> [</a:t>
            </a:r>
            <a:r>
              <a:rPr lang="en-US" altLang="en-US" sz="2800" b="1" i="1" dirty="0"/>
              <a:t>i</a:t>
            </a:r>
            <a:r>
              <a:rPr lang="en-US" altLang="en-US" sz="2800" b="1" dirty="0"/>
              <a:t>] == </a:t>
            </a:r>
            <a:r>
              <a:rPr lang="en-US" altLang="en-US" sz="2800" b="1" i="1" dirty="0"/>
              <a:t>true</a:t>
            </a:r>
            <a:r>
              <a:rPr lang="en-US" altLang="en-US" sz="2800" b="1" dirty="0"/>
              <a:t> </a:t>
            </a:r>
            <a:r>
              <a:rPr lang="en-US" altLang="en-US" sz="2800" dirty="0"/>
              <a:t>for all </a:t>
            </a:r>
            <a:r>
              <a:rPr lang="en-US" altLang="en-US" sz="2800" b="1" i="1" dirty="0"/>
              <a:t>i</a:t>
            </a:r>
            <a:r>
              <a:rPr lang="en-US" altLang="en-US" sz="2800" dirty="0"/>
              <a:t>, then the system is in a safe state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=""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103314"/>
            <a:ext cx="8943974" cy="58248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Resource-Request Algorithm for Process </a:t>
            </a:r>
            <a:r>
              <a:rPr lang="en-US" altLang="en-US" sz="4000" i="1" dirty="0"/>
              <a:t>P</a:t>
            </a:r>
            <a:r>
              <a:rPr lang="en-US" altLang="en-US" sz="4000" i="1" baseline="-25000" dirty="0"/>
              <a:t>i</a:t>
            </a:r>
            <a:endParaRPr lang="en-US" altLang="en-US" sz="4000" dirty="0"/>
          </a:p>
        </p:txBody>
      </p:sp>
      <p:sp>
        <p:nvSpPr>
          <p:cNvPr id="54274" name="Rectangle 3">
            <a:extLst>
              <a:ext uri="{FF2B5EF4-FFF2-40B4-BE49-F238E27FC236}">
                <a16:creationId xmlns=""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1" y="685798"/>
            <a:ext cx="8215312" cy="6172201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800" b="1" i="1" dirty="0"/>
              <a:t>     </a:t>
            </a:r>
            <a:r>
              <a:rPr lang="en-US" altLang="en-US" sz="2800" b="1" i="1" dirty="0" err="1"/>
              <a:t>Request</a:t>
            </a:r>
            <a:r>
              <a:rPr lang="en-US" altLang="en-US" sz="2800" b="1" i="1" baseline="-25000" dirty="0" err="1"/>
              <a:t>i</a:t>
            </a:r>
            <a:r>
              <a:rPr lang="en-US" altLang="en-US" sz="2800" dirty="0"/>
              <a:t> = request vector for process 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  <a:r>
              <a:rPr lang="en-US" altLang="en-US" sz="2800" dirty="0"/>
              <a:t>.  If </a:t>
            </a:r>
            <a:r>
              <a:rPr lang="en-US" altLang="en-US" sz="2800" b="1" i="1" dirty="0" err="1"/>
              <a:t>Request</a:t>
            </a:r>
            <a:r>
              <a:rPr lang="en-US" altLang="en-US" sz="2800" b="1" i="1" baseline="-25000" dirty="0" err="1"/>
              <a:t>i</a:t>
            </a:r>
            <a:r>
              <a:rPr lang="en-US" altLang="en-US" sz="2800" b="1" baseline="-25000" dirty="0"/>
              <a:t> </a:t>
            </a:r>
            <a:r>
              <a:rPr lang="en-US" altLang="en-US" sz="2800" b="1" dirty="0"/>
              <a:t>[</a:t>
            </a:r>
            <a:r>
              <a:rPr lang="en-US" altLang="en-US" sz="2800" b="1" i="1" dirty="0"/>
              <a:t>j</a:t>
            </a:r>
            <a:r>
              <a:rPr lang="en-US" altLang="en-US" sz="2800" b="1" dirty="0"/>
              <a:t>] = </a:t>
            </a:r>
            <a:r>
              <a:rPr lang="en-US" altLang="en-US" sz="2800" b="1" i="1" dirty="0"/>
              <a:t>k</a:t>
            </a:r>
            <a:r>
              <a:rPr lang="en-US" altLang="en-US" sz="2800" b="1" dirty="0"/>
              <a:t> </a:t>
            </a:r>
            <a:r>
              <a:rPr lang="en-US" altLang="en-US" sz="2800" dirty="0"/>
              <a:t>then process 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  <a:r>
              <a:rPr lang="en-US" altLang="en-US" sz="2800" dirty="0"/>
              <a:t> wants </a:t>
            </a:r>
            <a:r>
              <a:rPr lang="en-US" altLang="en-US" sz="2800" b="1" i="1" dirty="0"/>
              <a:t>k</a:t>
            </a:r>
            <a:r>
              <a:rPr lang="en-US" altLang="en-US" sz="2800" dirty="0"/>
              <a:t> instances of resource type </a:t>
            </a:r>
            <a:r>
              <a:rPr lang="en-US" altLang="en-US" sz="2800" b="1" i="1" dirty="0" err="1"/>
              <a:t>R</a:t>
            </a:r>
            <a:r>
              <a:rPr lang="en-US" altLang="en-US" sz="2800" b="1" i="1" baseline="-25000" dirty="0" err="1"/>
              <a:t>j</a:t>
            </a:r>
            <a:endParaRPr lang="en-US" altLang="en-US" sz="2800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800" dirty="0"/>
              <a:t>If </a:t>
            </a:r>
            <a:r>
              <a:rPr lang="en-US" altLang="en-US" sz="2800" b="1" i="1" dirty="0" err="1"/>
              <a:t>Request</a:t>
            </a:r>
            <a:r>
              <a:rPr lang="en-US" altLang="en-US" sz="2800" b="1" i="1" baseline="-25000" dirty="0" err="1"/>
              <a:t>i</a:t>
            </a:r>
            <a:r>
              <a:rPr lang="en-US" altLang="en-US" sz="2800" b="1" i="1" dirty="0"/>
              <a:t> </a:t>
            </a:r>
            <a:r>
              <a:rPr lang="en-US" altLang="en-US" sz="2800" b="1" dirty="0">
                <a:sym typeface="Symbol" panose="05050102010706020507" pitchFamily="18" charset="2"/>
              </a:rPr>
              <a:t> </a:t>
            </a:r>
            <a:r>
              <a:rPr lang="en-US" altLang="en-US" sz="28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800" b="1" i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800" dirty="0">
                <a:sym typeface="Symbol" panose="05050102010706020507" pitchFamily="18" charset="2"/>
              </a:rPr>
              <a:t>If </a:t>
            </a:r>
            <a:r>
              <a:rPr lang="en-US" altLang="en-US" sz="2800" b="1" i="1" dirty="0" err="1"/>
              <a:t>Request</a:t>
            </a:r>
            <a:r>
              <a:rPr lang="en-US" altLang="en-US" sz="2800" b="1" i="1" baseline="-25000" dirty="0" err="1"/>
              <a:t>i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sym typeface="Symbol" panose="05050102010706020507" pitchFamily="18" charset="2"/>
              </a:rPr>
              <a:t> </a:t>
            </a:r>
            <a:r>
              <a:rPr lang="en-US" altLang="en-US" sz="2800" b="1" i="1" dirty="0">
                <a:sym typeface="Symbol" panose="05050102010706020507" pitchFamily="18" charset="2"/>
              </a:rPr>
              <a:t>Available</a:t>
            </a:r>
            <a:r>
              <a:rPr lang="en-US" altLang="en-US" sz="2800" dirty="0">
                <a:sym typeface="Symbol" panose="05050102010706020507" pitchFamily="18" charset="2"/>
              </a:rPr>
              <a:t>, go to step 3.  Otherwise </a:t>
            </a:r>
            <a:r>
              <a:rPr lang="en-US" altLang="en-US" sz="2800" b="1" i="1" dirty="0">
                <a:sym typeface="Symbol" panose="05050102010706020507" pitchFamily="18" charset="2"/>
              </a:rPr>
              <a:t>P</a:t>
            </a:r>
            <a:r>
              <a:rPr lang="en-US" altLang="en-US" sz="28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800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sz="2800" b="1" i="1" dirty="0">
                <a:sym typeface="Symbol" panose="05050102010706020507" pitchFamily="18" charset="2"/>
              </a:rPr>
              <a:t>P</a:t>
            </a:r>
            <a:r>
              <a:rPr lang="en-US" altLang="en-US" sz="28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i="1" dirty="0">
                <a:sym typeface="Symbol" panose="05050102010706020507" pitchFamily="18" charset="2"/>
              </a:rPr>
              <a:t>Available</a:t>
            </a:r>
            <a:r>
              <a:rPr lang="en-US" altLang="en-US" sz="1800" b="1" dirty="0">
                <a:sym typeface="Symbol" panose="05050102010706020507" pitchFamily="18" charset="2"/>
              </a:rPr>
              <a:t> = </a:t>
            </a:r>
            <a:r>
              <a:rPr lang="en-US" altLang="en-US" sz="18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1800" b="1" dirty="0">
                <a:sym typeface="Symbol" panose="05050102010706020507" pitchFamily="18" charset="2"/>
              </a:rPr>
              <a:t>–</a:t>
            </a:r>
            <a:r>
              <a:rPr lang="en-US" altLang="en-US" sz="1800" b="1" i="1" dirty="0">
                <a:sym typeface="Symbol" panose="05050102010706020507" pitchFamily="18" charset="2"/>
              </a:rPr>
              <a:t> </a:t>
            </a:r>
            <a:r>
              <a:rPr lang="en-US" altLang="en-US" sz="18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1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	</a:t>
            </a:r>
            <a:r>
              <a:rPr lang="en-US" altLang="en-US" sz="18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1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= </a:t>
            </a:r>
            <a:r>
              <a:rPr lang="en-US" altLang="en-US" sz="18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1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 + </a:t>
            </a:r>
            <a:r>
              <a:rPr lang="en-US" altLang="en-US" sz="18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1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	</a:t>
            </a:r>
            <a:r>
              <a:rPr lang="en-US" altLang="en-US" sz="18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1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=</a:t>
            </a:r>
            <a:r>
              <a:rPr lang="en-US" altLang="en-US" sz="1800" b="1" i="1" dirty="0">
                <a:sym typeface="Symbol" panose="05050102010706020507" pitchFamily="18" charset="2"/>
              </a:rPr>
              <a:t> </a:t>
            </a:r>
            <a:r>
              <a:rPr lang="en-US" altLang="en-US" sz="18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1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 – </a:t>
            </a:r>
            <a:r>
              <a:rPr lang="en-US" altLang="en-US" sz="18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18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unsafe 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=""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450" y="79215"/>
            <a:ext cx="766445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Example of Banker</a:t>
            </a:r>
            <a:r>
              <a:rPr lang="ja-JP" altLang="en-US" sz="4000" dirty="0"/>
              <a:t>’</a:t>
            </a:r>
            <a:r>
              <a:rPr lang="en-US" altLang="ja-JP" sz="4000" dirty="0"/>
              <a:t>s Algorithm</a:t>
            </a:r>
            <a:endParaRPr lang="en-US" altLang="en-US" sz="4000" dirty="0"/>
          </a:p>
        </p:txBody>
      </p:sp>
      <p:sp>
        <p:nvSpPr>
          <p:cNvPr id="56322" name="Rectangle 3">
            <a:extLst>
              <a:ext uri="{FF2B5EF4-FFF2-40B4-BE49-F238E27FC236}">
                <a16:creationId xmlns=""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488" y="771525"/>
            <a:ext cx="7923212" cy="5514975"/>
          </a:xfrm>
        </p:spPr>
        <p:txBody>
          <a:bodyPr>
            <a:no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5 processes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  </a:t>
            </a:r>
            <a:r>
              <a:rPr lang="en-US" altLang="en-US" sz="2800" dirty="0"/>
              <a:t>through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             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(10 instances),  </a:t>
            </a:r>
            <a:r>
              <a:rPr lang="en-US" altLang="en-US" sz="2800" i="1" dirty="0"/>
              <a:t>B</a:t>
            </a:r>
            <a:r>
              <a:rPr lang="en-US" altLang="en-US" sz="2800" dirty="0"/>
              <a:t> (5 instances),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Snapshot at time </a:t>
            </a:r>
            <a:r>
              <a:rPr lang="en-US" altLang="en-US" sz="2800" i="1" dirty="0"/>
              <a:t>T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	</a:t>
            </a:r>
            <a:r>
              <a:rPr lang="en-US" altLang="en-US" sz="2800" i="1" u="sng" dirty="0"/>
              <a:t>Allocation</a:t>
            </a:r>
            <a:r>
              <a:rPr lang="en-US" altLang="en-US" sz="2800" i="1" dirty="0"/>
              <a:t>	   </a:t>
            </a:r>
            <a:r>
              <a:rPr lang="en-US" altLang="en-US" sz="2800" i="1" dirty="0" smtClean="0"/>
              <a:t>   </a:t>
            </a:r>
            <a:r>
              <a:rPr lang="en-US" altLang="en-US" sz="2800" i="1" u="sng" dirty="0" smtClean="0"/>
              <a:t>Max</a:t>
            </a:r>
            <a:r>
              <a:rPr lang="en-US" altLang="en-US" sz="2800" i="1" dirty="0"/>
              <a:t>	</a:t>
            </a:r>
            <a:r>
              <a:rPr lang="en-US" altLang="en-US" sz="2800" i="1" dirty="0" smtClean="0"/>
              <a:t>	</a:t>
            </a:r>
            <a:r>
              <a:rPr lang="en-US" altLang="en-US" sz="2800" i="1" u="sng" dirty="0" smtClean="0"/>
              <a:t>Available</a:t>
            </a:r>
            <a:endParaRPr lang="en-US" altLang="en-US" sz="2800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i="1" dirty="0"/>
              <a:t>			A B C	       A B C 	</a:t>
            </a:r>
            <a:r>
              <a:rPr lang="en-US" altLang="en-US" sz="2800" i="1" dirty="0" smtClean="0"/>
              <a:t>	A </a:t>
            </a:r>
            <a:r>
              <a:rPr lang="en-US" altLang="en-US" sz="2800" i="1" dirty="0"/>
              <a:t>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	</a:t>
            </a:r>
            <a:r>
              <a:rPr lang="en-US" altLang="en-US" sz="2800" dirty="0"/>
              <a:t>0 1 0	         7 5 3 	</a:t>
            </a:r>
            <a:r>
              <a:rPr lang="en-US" altLang="en-US" sz="2800" dirty="0" smtClean="0"/>
              <a:t>	3 </a:t>
            </a:r>
            <a:r>
              <a:rPr lang="en-US" altLang="en-US" sz="2800" dirty="0"/>
              <a:t>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	</a:t>
            </a:r>
            <a:r>
              <a:rPr lang="en-US" altLang="en-US" sz="2800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	0 0 2	         4 3 3  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=""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875" y="179229"/>
            <a:ext cx="7664450" cy="576263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Example of Banker</a:t>
            </a:r>
            <a:r>
              <a:rPr lang="ja-JP" altLang="en-US" sz="4000" dirty="0"/>
              <a:t>’</a:t>
            </a:r>
            <a:r>
              <a:rPr lang="en-US" altLang="ja-JP" sz="4000" dirty="0"/>
              <a:t>s Algorithm</a:t>
            </a:r>
            <a:endParaRPr lang="en-US" altLang="en-US" sz="3600" dirty="0"/>
          </a:p>
        </p:txBody>
      </p:sp>
      <p:sp>
        <p:nvSpPr>
          <p:cNvPr id="56322" name="Rectangle 3">
            <a:extLst>
              <a:ext uri="{FF2B5EF4-FFF2-40B4-BE49-F238E27FC236}">
                <a16:creationId xmlns=""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7213" y="1059547"/>
            <a:ext cx="7923212" cy="4540250"/>
          </a:xfrm>
        </p:spPr>
        <p:txBody>
          <a:bodyPr>
            <a:no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Snapshot at time </a:t>
            </a:r>
            <a:r>
              <a:rPr lang="en-US" altLang="en-US" sz="2800" i="1" dirty="0"/>
              <a:t>T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800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	</a:t>
            </a:r>
            <a:r>
              <a:rPr lang="en-US" altLang="en-US" sz="2800" i="1" u="sng" dirty="0"/>
              <a:t>Allocation</a:t>
            </a:r>
            <a:r>
              <a:rPr lang="en-US" altLang="en-US" sz="2800" i="1" dirty="0"/>
              <a:t>	     </a:t>
            </a:r>
            <a:r>
              <a:rPr lang="en-US" altLang="en-US" sz="2800" i="1" u="sng" dirty="0"/>
              <a:t>Max</a:t>
            </a:r>
            <a:r>
              <a:rPr lang="en-US" altLang="en-US" sz="2800" i="1" dirty="0"/>
              <a:t>	      </a:t>
            </a:r>
            <a:r>
              <a:rPr lang="en-US" altLang="en-US" sz="2800" i="1" u="sng" dirty="0"/>
              <a:t>Available     Need</a:t>
            </a:r>
            <a:endParaRPr lang="en-US" altLang="en-US" sz="2800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i="1" dirty="0"/>
              <a:t>			A B C	       A B C 	 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	</a:t>
            </a:r>
            <a:r>
              <a:rPr lang="en-US" altLang="en-US" sz="2800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	</a:t>
            </a:r>
            <a:r>
              <a:rPr lang="en-US" altLang="en-US" sz="2800" dirty="0"/>
              <a:t>2 0 0 	         </a:t>
            </a:r>
            <a:r>
              <a:rPr lang="en-US" altLang="en-US" sz="2800" dirty="0" smtClean="0"/>
              <a:t>3 </a:t>
            </a:r>
            <a:r>
              <a:rPr lang="en-US" altLang="en-US" sz="2800" dirty="0"/>
              <a:t>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	3 0 2 	         </a:t>
            </a:r>
            <a:r>
              <a:rPr lang="en-US" altLang="en-US" sz="2800" dirty="0" smtClean="0"/>
              <a:t>9 </a:t>
            </a:r>
            <a:r>
              <a:rPr lang="en-US" altLang="en-US" sz="2800" dirty="0"/>
              <a:t>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	2 1 1 	         </a:t>
            </a:r>
            <a:r>
              <a:rPr lang="en-US" altLang="en-US" sz="2800" dirty="0" smtClean="0"/>
              <a:t>2 </a:t>
            </a:r>
            <a:r>
              <a:rPr lang="en-US" altLang="en-US" sz="2800" dirty="0"/>
              <a:t>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	0 0 2	        </a:t>
            </a:r>
            <a:r>
              <a:rPr lang="en-US" altLang="en-US" sz="2800" dirty="0" smtClean="0"/>
              <a:t>4 </a:t>
            </a:r>
            <a:r>
              <a:rPr lang="en-US" altLang="en-US" sz="2800" dirty="0"/>
              <a:t>3 3  	                      4 3 1	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800" dirty="0"/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800" dirty="0"/>
              <a:t>The system is in a safe state since the sequence &lt;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&gt; satisfies safety criteria</a:t>
            </a:r>
          </a:p>
        </p:txBody>
      </p:sp>
    </p:spTree>
    <p:extLst>
      <p:ext uri="{BB962C8B-B14F-4D97-AF65-F5344CB8AC3E}">
        <p14:creationId xmlns:p14="http://schemas.microsoft.com/office/powerpoint/2010/main" val="268284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=""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=""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2413" y="1103313"/>
            <a:ext cx="7869237" cy="5103812"/>
          </a:xfrm>
        </p:spPr>
        <p:txBody>
          <a:bodyPr>
            <a:normAutofit lnSpcReduction="1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7140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Deadlock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713402"/>
            <a:ext cx="8229600" cy="614459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System consists of resources</a:t>
            </a:r>
          </a:p>
          <a:p>
            <a:pPr algn="just"/>
            <a:r>
              <a:rPr lang="en-US" altLang="en-US" sz="2800" dirty="0"/>
              <a:t>Resource types </a:t>
            </a:r>
            <a:r>
              <a:rPr lang="en-US" altLang="en-US" sz="2800" i="1" dirty="0"/>
              <a:t>R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R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. . ., </a:t>
            </a:r>
            <a:r>
              <a:rPr lang="en-US" altLang="en-US" sz="2800" i="1" dirty="0"/>
              <a:t>R</a:t>
            </a:r>
            <a:r>
              <a:rPr lang="en-US" altLang="en-US" sz="2800" baseline="-25000" dirty="0"/>
              <a:t>m</a:t>
            </a:r>
          </a:p>
          <a:p>
            <a:pPr lvl="1" algn="just"/>
            <a:r>
              <a:rPr lang="en-US" altLang="en-US" sz="2800" i="1" dirty="0"/>
              <a:t>CPU cycles, memory space, I/O devices</a:t>
            </a:r>
          </a:p>
          <a:p>
            <a:pPr algn="just"/>
            <a:r>
              <a:rPr lang="en-US" altLang="en-US" sz="2800" dirty="0"/>
              <a:t>Each resource type </a:t>
            </a:r>
            <a:r>
              <a:rPr lang="en-US" altLang="en-US" sz="2800" i="1" dirty="0"/>
              <a:t>R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W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instances.</a:t>
            </a:r>
          </a:p>
          <a:p>
            <a:pPr algn="just"/>
            <a:r>
              <a:rPr lang="en-US" altLang="en-US" sz="2800" dirty="0"/>
              <a:t>Each process utilizes a resource as follows:</a:t>
            </a:r>
          </a:p>
          <a:p>
            <a:pPr marL="457200" lvl="1" indent="-285750" algn="just">
              <a:buFont typeface="Wingdings" panose="05000000000000000000" pitchFamily="2" charset="2"/>
              <a:buChar char="ü"/>
            </a:pPr>
            <a:r>
              <a:rPr lang="en-US" altLang="en-US" sz="2800" b="1" dirty="0"/>
              <a:t>Request: </a:t>
            </a:r>
            <a:r>
              <a:rPr lang="en-US" altLang="en-US" sz="2800" dirty="0"/>
              <a:t>The </a:t>
            </a:r>
            <a:r>
              <a:rPr lang="en-US" altLang="en-US" sz="2800" dirty="0" smtClean="0"/>
              <a:t>process requests </a:t>
            </a:r>
            <a:r>
              <a:rPr lang="en-US" altLang="en-US" sz="2800" dirty="0"/>
              <a:t>the resource. If the request cannot </a:t>
            </a:r>
            <a:r>
              <a:rPr lang="en-US" altLang="en-US" sz="2800" dirty="0" smtClean="0"/>
              <a:t>be granted </a:t>
            </a:r>
            <a:r>
              <a:rPr lang="en-US" altLang="en-US" sz="2800" dirty="0"/>
              <a:t>immediately (for example, if a </a:t>
            </a:r>
            <a:r>
              <a:rPr lang="en-US" altLang="en-US" sz="2800" dirty="0" err="1"/>
              <a:t>mutex</a:t>
            </a:r>
            <a:r>
              <a:rPr lang="en-US" altLang="en-US" sz="2800" dirty="0"/>
              <a:t> lock is currently held </a:t>
            </a:r>
            <a:r>
              <a:rPr lang="en-US" altLang="en-US" sz="2800" dirty="0" smtClean="0"/>
              <a:t>by another thread), </a:t>
            </a:r>
            <a:r>
              <a:rPr lang="en-US" altLang="en-US" sz="2800" dirty="0"/>
              <a:t>then the requesting </a:t>
            </a:r>
            <a:r>
              <a:rPr lang="en-US" altLang="en-US" sz="2800" dirty="0" smtClean="0"/>
              <a:t>thread </a:t>
            </a:r>
            <a:r>
              <a:rPr lang="en-US" altLang="en-US" sz="2800" dirty="0"/>
              <a:t>must wait until it can </a:t>
            </a:r>
            <a:r>
              <a:rPr lang="en-US" altLang="en-US" sz="2800" dirty="0" smtClean="0"/>
              <a:t>acquire the </a:t>
            </a:r>
            <a:r>
              <a:rPr lang="en-US" altLang="en-US" sz="2800" dirty="0"/>
              <a:t>resource. </a:t>
            </a:r>
            <a:endParaRPr lang="en-US" altLang="en-US" sz="2800" dirty="0" smtClean="0"/>
          </a:p>
          <a:p>
            <a:pPr marL="457200" lvl="1" indent="-285750" algn="just">
              <a:buFont typeface="Wingdings" panose="05000000000000000000" pitchFamily="2" charset="2"/>
              <a:buChar char="ü"/>
            </a:pPr>
            <a:r>
              <a:rPr lang="en-US" altLang="en-US" sz="2800" b="1" dirty="0"/>
              <a:t>Use: </a:t>
            </a:r>
            <a:r>
              <a:rPr lang="en-US" altLang="en-US" sz="2800" dirty="0"/>
              <a:t>The </a:t>
            </a:r>
            <a:r>
              <a:rPr lang="en-US" altLang="en-US" sz="2800" dirty="0" smtClean="0"/>
              <a:t>process </a:t>
            </a:r>
            <a:r>
              <a:rPr lang="en-US" altLang="en-US" sz="2800" dirty="0"/>
              <a:t>can operate on the resource (for example, if the </a:t>
            </a:r>
            <a:r>
              <a:rPr lang="en-US" altLang="en-US" sz="2800" dirty="0" smtClean="0"/>
              <a:t>resource is </a:t>
            </a:r>
            <a:r>
              <a:rPr lang="en-US" altLang="en-US" sz="2800" dirty="0"/>
              <a:t>a </a:t>
            </a:r>
            <a:r>
              <a:rPr lang="en-US" altLang="en-US" sz="2800" dirty="0" err="1"/>
              <a:t>mutex</a:t>
            </a:r>
            <a:r>
              <a:rPr lang="en-US" altLang="en-US" sz="2800" dirty="0"/>
              <a:t> lock, the </a:t>
            </a:r>
            <a:r>
              <a:rPr lang="en-US" altLang="en-US" sz="2800" dirty="0" smtClean="0"/>
              <a:t>thread </a:t>
            </a:r>
            <a:r>
              <a:rPr lang="en-US" altLang="en-US" sz="2800" dirty="0"/>
              <a:t>can access its critical section).</a:t>
            </a:r>
            <a:endParaRPr lang="en-US" altLang="en-US" sz="2800" dirty="0" smtClean="0"/>
          </a:p>
          <a:p>
            <a:pPr marL="457200" lvl="1" indent="-285750" algn="just">
              <a:buFont typeface="Wingdings" panose="05000000000000000000" pitchFamily="2" charset="2"/>
              <a:buChar char="ü"/>
            </a:pPr>
            <a:r>
              <a:rPr lang="en-US" altLang="en-US" sz="2800" b="1" dirty="0"/>
              <a:t>Release:</a:t>
            </a:r>
            <a:r>
              <a:rPr lang="en-US" altLang="en-US" sz="2800" dirty="0"/>
              <a:t> The </a:t>
            </a:r>
            <a:r>
              <a:rPr lang="en-US" altLang="en-US" sz="2800" dirty="0" smtClean="0"/>
              <a:t>thread </a:t>
            </a:r>
            <a:r>
              <a:rPr lang="en-US" altLang="en-US" sz="2800" dirty="0"/>
              <a:t>releases the resource.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=""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765" y="107175"/>
            <a:ext cx="742156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Deadlock Detection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9196" y="683437"/>
            <a:ext cx="7886700" cy="4750576"/>
          </a:xfrm>
        </p:spPr>
        <p:txBody>
          <a:bodyPr>
            <a:normAutofit/>
          </a:bodyPr>
          <a:lstStyle/>
          <a:p>
            <a:r>
              <a:rPr lang="en-US" sz="2800" dirty="0"/>
              <a:t>Allow system to enter deadlock state</a:t>
            </a: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en-US" sz="2500" dirty="0"/>
              <a:t>If a system does not employ either a deadlock-prevention or a deadlock avoidance algorithm, then a deadlock situation may occur.</a:t>
            </a:r>
            <a:br>
              <a:rPr lang="en-US" sz="2500" dirty="0"/>
            </a:br>
            <a:endParaRPr lang="en-US" sz="2500" dirty="0"/>
          </a:p>
          <a:p>
            <a:r>
              <a:rPr lang="en-US" sz="2800" dirty="0"/>
              <a:t>Detection algorithm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Recovery scheme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=""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9220477" cy="62037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=""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748969"/>
            <a:ext cx="7886700" cy="595187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If all resources have only a single instance, then we can define a </a:t>
            </a:r>
            <a:r>
              <a:rPr lang="en-US" altLang="en-US" sz="2800" dirty="0" smtClean="0"/>
              <a:t>deadlock detection </a:t>
            </a:r>
            <a:r>
              <a:rPr lang="en-US" altLang="en-US" sz="2800" dirty="0"/>
              <a:t>algorithm that uses a variant of the resource-allocation graph, called a wait-for graph.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We </a:t>
            </a:r>
            <a:r>
              <a:rPr lang="en-US" altLang="en-US" sz="2800" dirty="0"/>
              <a:t>obtain this graph from the resource-allocation graph by removing the resource nodes and collapsing the appropriate edges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=""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9220477" cy="62037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=""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720393"/>
            <a:ext cx="7886700" cy="595187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Maintain </a:t>
            </a:r>
            <a:r>
              <a:rPr lang="en-US" altLang="en-US" sz="2800" b="1" dirty="0">
                <a:latin typeface="+mj-lt"/>
              </a:rPr>
              <a:t>wait-for</a:t>
            </a:r>
            <a:r>
              <a:rPr lang="en-US" altLang="en-US" sz="2800" b="1" dirty="0"/>
              <a:t> </a:t>
            </a:r>
            <a:r>
              <a:rPr lang="en-US" altLang="en-US" sz="2800" dirty="0"/>
              <a:t>graph</a:t>
            </a:r>
          </a:p>
          <a:p>
            <a:pPr lvl="1"/>
            <a:r>
              <a:rPr lang="en-US" altLang="en-US" sz="2400" dirty="0"/>
              <a:t>Nodes are processes</a:t>
            </a:r>
          </a:p>
          <a:p>
            <a:pPr lvl="1"/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waiting for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dirty="0">
                <a:sym typeface="Symbol" panose="05050102010706020507" pitchFamily="18" charset="2"/>
              </a:rPr>
              <a:t/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i="1" dirty="0">
              <a:sym typeface="Symbol" panose="05050102010706020507" pitchFamily="18" charset="2"/>
            </a:endParaRPr>
          </a:p>
          <a:p>
            <a:pPr algn="just"/>
            <a:r>
              <a:rPr lang="en-US" altLang="en-US" sz="2800" dirty="0"/>
              <a:t>Periodically invoke an algorithm that searches for a cycle in the graph. If there is a cycle, there exists a deadlock</a:t>
            </a:r>
          </a:p>
          <a:p>
            <a:pPr algn="just">
              <a:buFont typeface="Monotype Sorts" pitchFamily="-84" charset="2"/>
              <a:buNone/>
            </a:pPr>
            <a:endParaRPr lang="en-US" altLang="en-US" sz="2800" dirty="0"/>
          </a:p>
          <a:p>
            <a:pPr algn="just"/>
            <a:r>
              <a:rPr lang="en-US" altLang="en-US" sz="2800" dirty="0"/>
              <a:t>An algorithm to detect a cycle in a graph requires an order of</a:t>
            </a:r>
            <a:r>
              <a:rPr lang="en-US" altLang="en-US" sz="2800" i="1" dirty="0"/>
              <a:t> </a:t>
            </a:r>
            <a:r>
              <a:rPr lang="en-US" altLang="en-US" sz="2800" b="1" i="1" dirty="0"/>
              <a:t>n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</a:t>
            </a:r>
            <a:r>
              <a:rPr lang="en-US" altLang="en-US" sz="2800" dirty="0"/>
              <a:t>operations, where </a:t>
            </a:r>
            <a:r>
              <a:rPr lang="en-US" altLang="en-US" sz="2800" b="1" i="1" dirty="0"/>
              <a:t>n</a:t>
            </a:r>
            <a:r>
              <a:rPr lang="en-US" altLang="en-US" sz="2800" dirty="0"/>
              <a:t> is the number of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44033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=""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1440" y="57149"/>
            <a:ext cx="9258300" cy="62726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Resource-Allocation Graph </a:t>
            </a:r>
            <a:r>
              <a:rPr lang="en-US" altLang="en-US" sz="4000" dirty="0" smtClean="0"/>
              <a:t>&amp; Wait-for </a:t>
            </a:r>
            <a:r>
              <a:rPr lang="en-US" altLang="en-US" sz="4000" dirty="0"/>
              <a:t>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=""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9" y="6096944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=""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6115280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=""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4"/>
          <a:stretch/>
        </p:blipFill>
        <p:spPr bwMode="auto">
          <a:xfrm>
            <a:off x="277041" y="831328"/>
            <a:ext cx="8595498" cy="53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=""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31947"/>
            <a:ext cx="8745843" cy="6286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=""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4" y="760598"/>
            <a:ext cx="8129586" cy="581165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>
                <a:solidFill>
                  <a:srgbClr val="000000"/>
                </a:solidFill>
              </a:rPr>
              <a:t>The wait-for graph scheme is not applicable to a resource-allocation </a:t>
            </a:r>
            <a:r>
              <a:rPr lang="en-US" altLang="en-US" sz="2800" dirty="0" smtClean="0">
                <a:solidFill>
                  <a:srgbClr val="000000"/>
                </a:solidFill>
              </a:rPr>
              <a:t>system with </a:t>
            </a:r>
            <a:r>
              <a:rPr lang="en-US" altLang="en-US" sz="2800" dirty="0">
                <a:solidFill>
                  <a:srgbClr val="000000"/>
                </a:solidFill>
              </a:rPr>
              <a:t>multiple instances of each resource type</a:t>
            </a:r>
            <a:r>
              <a:rPr lang="en-US" altLang="en-US" sz="28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altLang="en-US" sz="2800" dirty="0">
                <a:solidFill>
                  <a:srgbClr val="000000"/>
                </a:solidFill>
              </a:rPr>
              <a:t>We turn now to a </a:t>
            </a:r>
            <a:r>
              <a:rPr lang="en-US" altLang="en-US" sz="2800" dirty="0" err="1">
                <a:solidFill>
                  <a:srgbClr val="000000"/>
                </a:solidFill>
              </a:rPr>
              <a:t>deadlockdetection</a:t>
            </a:r>
            <a:r>
              <a:rPr lang="en-US" altLang="en-US" sz="2800" dirty="0">
                <a:solidFill>
                  <a:srgbClr val="000000"/>
                </a:solidFill>
              </a:rPr>
              <a:t> algorithm that is applicable to such a system. 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algn="just"/>
            <a:r>
              <a:rPr lang="en-US" altLang="en-US" sz="2800" dirty="0">
                <a:solidFill>
                  <a:srgbClr val="000000"/>
                </a:solidFill>
              </a:rPr>
              <a:t>The algorithm employs several time-varying data structures that are similar to those used in the banker’s </a:t>
            </a:r>
            <a:r>
              <a:rPr lang="en-US" altLang="en-US" sz="2800" dirty="0" smtClean="0">
                <a:solidFill>
                  <a:srgbClr val="000000"/>
                </a:solidFill>
              </a:rPr>
              <a:t>algorithm. 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=""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31947"/>
            <a:ext cx="8745843" cy="6286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=""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4" y="789174"/>
            <a:ext cx="8129586" cy="558305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solidFill>
                  <a:srgbClr val="000000"/>
                </a:solidFill>
              </a:rPr>
              <a:t>Available</a:t>
            </a:r>
            <a:r>
              <a:rPr lang="en-US" altLang="en-US" sz="2800" i="1" dirty="0"/>
              <a:t>:</a:t>
            </a:r>
            <a:r>
              <a:rPr lang="en-US" altLang="en-US" sz="2800" dirty="0"/>
              <a:t>  A vector of length </a:t>
            </a:r>
            <a:r>
              <a:rPr lang="en-US" altLang="en-US" sz="2800" b="1" i="1" dirty="0"/>
              <a:t>m</a:t>
            </a:r>
            <a:r>
              <a:rPr lang="en-US" altLang="en-US" sz="2800" dirty="0"/>
              <a:t> indicates the number of available resources of each </a:t>
            </a:r>
            <a:r>
              <a:rPr lang="en-US" altLang="en-US" sz="2800" dirty="0" smtClean="0"/>
              <a:t>type.</a:t>
            </a:r>
            <a:endParaRPr lang="en-US" altLang="en-US" sz="2800" dirty="0"/>
          </a:p>
          <a:p>
            <a:pPr algn="just"/>
            <a:r>
              <a:rPr lang="en-US" altLang="en-US" sz="2800" b="1" dirty="0">
                <a:solidFill>
                  <a:srgbClr val="000000"/>
                </a:solidFill>
              </a:rPr>
              <a:t>Allocation</a:t>
            </a:r>
            <a:r>
              <a:rPr lang="en-US" altLang="en-US" sz="2800" i="1" dirty="0"/>
              <a:t>:</a:t>
            </a:r>
            <a:r>
              <a:rPr lang="en-US" altLang="en-US" sz="2800" dirty="0"/>
              <a:t>  An </a:t>
            </a:r>
            <a:r>
              <a:rPr lang="en-US" altLang="en-US" sz="2800" b="1" i="1" dirty="0"/>
              <a:t>n </a:t>
            </a:r>
            <a:r>
              <a:rPr lang="en-US" altLang="en-US" sz="2800" b="1" dirty="0"/>
              <a:t>x</a:t>
            </a:r>
            <a:r>
              <a:rPr lang="en-US" altLang="en-US" sz="2800" b="1" i="1" dirty="0"/>
              <a:t> m</a:t>
            </a:r>
            <a:r>
              <a:rPr lang="en-US" altLang="en-US" sz="2800" b="1" dirty="0"/>
              <a:t> </a:t>
            </a:r>
            <a:r>
              <a:rPr lang="en-US" altLang="en-US" sz="2800" dirty="0"/>
              <a:t>matrix defines the number of resources of each type currently allocated to each </a:t>
            </a:r>
            <a:r>
              <a:rPr lang="en-US" altLang="en-US" sz="2800" dirty="0" smtClean="0"/>
              <a:t>process,</a:t>
            </a:r>
            <a:endParaRPr lang="en-US" altLang="en-US" sz="2800" dirty="0"/>
          </a:p>
          <a:p>
            <a:pPr algn="just"/>
            <a:r>
              <a:rPr lang="en-US" altLang="en-US" sz="2800" b="1" dirty="0">
                <a:solidFill>
                  <a:srgbClr val="000000"/>
                </a:solidFill>
              </a:rPr>
              <a:t>Request</a:t>
            </a:r>
            <a:r>
              <a:rPr lang="en-US" altLang="en-US" sz="2800" i="1" dirty="0"/>
              <a:t>:</a:t>
            </a:r>
            <a:r>
              <a:rPr lang="en-US" altLang="en-US" sz="2800" dirty="0"/>
              <a:t>  An </a:t>
            </a:r>
            <a:r>
              <a:rPr lang="en-US" altLang="en-US" sz="2800" b="1" i="1" dirty="0"/>
              <a:t>n </a:t>
            </a:r>
            <a:r>
              <a:rPr lang="en-US" altLang="en-US" sz="2800" b="1" dirty="0"/>
              <a:t>x</a:t>
            </a:r>
            <a:r>
              <a:rPr lang="en-US" altLang="en-US" sz="2800" b="1" i="1" dirty="0"/>
              <a:t> m</a:t>
            </a:r>
            <a:r>
              <a:rPr lang="en-US" altLang="en-US" sz="2800" b="1" dirty="0"/>
              <a:t> </a:t>
            </a:r>
            <a:r>
              <a:rPr lang="en-US" altLang="en-US" sz="2800" dirty="0"/>
              <a:t>matrix indicates the current request  of each process.  </a:t>
            </a:r>
          </a:p>
          <a:p>
            <a:pPr lvl="1" algn="just"/>
            <a:r>
              <a:rPr lang="en-US" altLang="en-US" sz="2400" dirty="0"/>
              <a:t>If </a:t>
            </a:r>
            <a:r>
              <a:rPr lang="en-US" altLang="en-US" sz="2400" b="1" i="1" dirty="0"/>
              <a:t>Request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, then process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is requesting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more instances of resource type </a:t>
            </a:r>
            <a:r>
              <a:rPr lang="en-US" altLang="en-US" sz="2400" b="1" i="1" dirty="0" err="1"/>
              <a:t>R</a:t>
            </a:r>
            <a:r>
              <a:rPr lang="en-US" altLang="en-US" sz="2400" b="1" i="1" baseline="-25000" dirty="0" err="1"/>
              <a:t>j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493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=""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103" y="107791"/>
            <a:ext cx="78994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=""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050" y="684054"/>
            <a:ext cx="8529638" cy="617394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800" dirty="0"/>
              <a:t>Let </a:t>
            </a:r>
            <a:r>
              <a:rPr lang="en-US" altLang="en-US" sz="2800" b="1" i="1" dirty="0"/>
              <a:t>Work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Finish</a:t>
            </a:r>
            <a:r>
              <a:rPr lang="en-US" altLang="en-US" sz="2800" dirty="0"/>
              <a:t> be vectors of length </a:t>
            </a:r>
            <a:r>
              <a:rPr lang="en-US" altLang="en-US" sz="2800" b="1" i="1" dirty="0"/>
              <a:t>m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n</a:t>
            </a:r>
            <a:r>
              <a:rPr lang="en-US" altLang="en-US" sz="2800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Available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dirty="0"/>
              <a:t> For 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 = 1,2, …,</a:t>
            </a:r>
            <a:r>
              <a:rPr lang="en-US" altLang="en-US" sz="2400" b="1" i="1" dirty="0"/>
              <a:t> n</a:t>
            </a:r>
            <a:r>
              <a:rPr lang="en-US" altLang="en-US" sz="2400" dirty="0"/>
              <a:t>, if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 0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</a:t>
            </a:r>
            <a:r>
              <a:rPr lang="en-US" altLang="en-US" sz="2400" b="1" i="1" dirty="0">
                <a:sym typeface="Symbol" panose="05050102010706020507" pitchFamily="18" charset="2"/>
              </a:rPr>
              <a:t>= false</a:t>
            </a:r>
            <a:r>
              <a:rPr lang="en-US" altLang="en-US" sz="2400" dirty="0">
                <a:sym typeface="Symbol" panose="05050102010706020507" pitchFamily="18" charset="2"/>
              </a:rPr>
              <a:t>; otherwise,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= </a:t>
            </a:r>
            <a:r>
              <a:rPr lang="en-US" altLang="en-US" sz="2400" b="1" i="1" dirty="0" smtClean="0">
                <a:sym typeface="Symbol" panose="05050102010706020507" pitchFamily="18" charset="2"/>
              </a:rPr>
              <a:t>true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800" dirty="0"/>
              <a:t>Find an index </a:t>
            </a:r>
            <a:r>
              <a:rPr lang="en-US" altLang="en-US" sz="2800" b="1" i="1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 == </a:t>
            </a:r>
            <a:r>
              <a:rPr lang="en-US" altLang="en-US" sz="2400" b="1" i="1" dirty="0"/>
              <a:t>false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Work</a:t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no such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exists, go to step </a:t>
            </a:r>
            <a:r>
              <a:rPr lang="en-US" altLang="en-US" sz="2400" dirty="0" smtClean="0">
                <a:sym typeface="Symbol" panose="05050102010706020507" pitchFamily="18" charset="2"/>
              </a:rPr>
              <a:t>4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342900" indent="-342900">
              <a:buAutoNum type="arabicPeriod" startAt="3"/>
            </a:pPr>
            <a:r>
              <a:rPr lang="en-US" altLang="en-US" sz="2800" i="1" dirty="0"/>
              <a:t> </a:t>
            </a:r>
            <a:r>
              <a:rPr lang="en-US" altLang="en-US" sz="2800" b="1" i="1" dirty="0"/>
              <a:t>Work</a:t>
            </a:r>
            <a:r>
              <a:rPr lang="en-US" altLang="en-US" sz="2800" b="1" dirty="0"/>
              <a:t> = </a:t>
            </a:r>
            <a:r>
              <a:rPr lang="en-US" altLang="en-US" sz="2800" b="1" i="1" dirty="0"/>
              <a:t>Work</a:t>
            </a:r>
            <a:r>
              <a:rPr lang="en-US" altLang="en-US" sz="2800" b="1" dirty="0"/>
              <a:t> + </a:t>
            </a:r>
            <a:r>
              <a:rPr lang="en-US" altLang="en-US" sz="2800" b="1" i="1" dirty="0" err="1"/>
              <a:t>Allocation</a:t>
            </a:r>
            <a:r>
              <a:rPr lang="en-US" altLang="en-US" sz="2800" b="1" i="1" baseline="-25000" dirty="0" err="1"/>
              <a:t>i</a:t>
            </a: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>     </a:t>
            </a:r>
            <a:r>
              <a:rPr lang="en-US" altLang="en-US" sz="2800" b="1" i="1" dirty="0"/>
              <a:t>Finish</a:t>
            </a:r>
            <a:r>
              <a:rPr lang="en-US" altLang="en-US" sz="2800" b="1" dirty="0"/>
              <a:t>[</a:t>
            </a:r>
            <a:r>
              <a:rPr lang="en-US" altLang="en-US" sz="2800" b="1" i="1" dirty="0" err="1"/>
              <a:t>i</a:t>
            </a:r>
            <a:r>
              <a:rPr lang="en-US" altLang="en-US" sz="2800" b="1" dirty="0"/>
              <a:t>] = </a:t>
            </a:r>
            <a:r>
              <a:rPr lang="en-US" altLang="en-US" sz="2800" b="1" i="1" dirty="0"/>
              <a:t>true</a:t>
            </a: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>     </a:t>
            </a:r>
            <a:r>
              <a:rPr lang="en-US" altLang="en-US" sz="2800" dirty="0"/>
              <a:t>go to step </a:t>
            </a:r>
            <a:r>
              <a:rPr lang="en-US" altLang="en-US" sz="2800" dirty="0" smtClean="0"/>
              <a:t>2</a:t>
            </a:r>
            <a:endParaRPr lang="en-US" altLang="en-US" sz="2800" dirty="0"/>
          </a:p>
          <a:p>
            <a:pPr marL="342900" indent="-342900">
              <a:buAutoNum type="arabicPeriod" startAt="3"/>
            </a:pPr>
            <a:r>
              <a:rPr lang="en-US" altLang="en-US" sz="2800" dirty="0"/>
              <a:t>If </a:t>
            </a:r>
            <a:r>
              <a:rPr lang="en-US" altLang="en-US" sz="2800" b="1" i="1" dirty="0"/>
              <a:t>Finish[</a:t>
            </a:r>
            <a:r>
              <a:rPr lang="en-US" altLang="en-US" sz="2800" b="1" i="1" dirty="0" err="1"/>
              <a:t>i</a:t>
            </a:r>
            <a:r>
              <a:rPr lang="en-US" altLang="en-US" sz="2800" b="1" i="1" dirty="0"/>
              <a:t>] == false</a:t>
            </a:r>
            <a:r>
              <a:rPr lang="en-US" altLang="en-US" sz="2800" dirty="0"/>
              <a:t>, for some </a:t>
            </a:r>
            <a:r>
              <a:rPr lang="en-US" altLang="en-US" sz="2800" b="1" i="1" dirty="0" err="1"/>
              <a:t>i</a:t>
            </a:r>
            <a:r>
              <a:rPr lang="en-US" altLang="en-US" sz="2800" dirty="0"/>
              <a:t>, 1 </a:t>
            </a:r>
            <a:r>
              <a:rPr lang="en-US" altLang="en-US" sz="2800" dirty="0">
                <a:sym typeface="Symbol" panose="05050102010706020507" pitchFamily="18" charset="2"/>
              </a:rPr>
              <a:t> </a:t>
            </a:r>
            <a:r>
              <a:rPr lang="en-US" altLang="en-US" sz="2800" b="1" i="1" dirty="0" err="1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  </a:t>
            </a:r>
            <a:r>
              <a:rPr lang="en-US" altLang="en-US" sz="2800" b="1" i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sz="2800" b="1" i="1" dirty="0">
                <a:sym typeface="Symbol" panose="05050102010706020507" pitchFamily="18" charset="2"/>
              </a:rPr>
              <a:t>Finish</a:t>
            </a:r>
            <a:r>
              <a:rPr lang="en-US" altLang="en-US" sz="2800" b="1" dirty="0">
                <a:sym typeface="Symbol" panose="05050102010706020507" pitchFamily="18" charset="2"/>
              </a:rPr>
              <a:t>[</a:t>
            </a:r>
            <a:r>
              <a:rPr lang="en-US" altLang="en-US" sz="2800" b="1" i="1" dirty="0" err="1">
                <a:sym typeface="Symbol" panose="05050102010706020507" pitchFamily="18" charset="2"/>
              </a:rPr>
              <a:t>i</a:t>
            </a:r>
            <a:r>
              <a:rPr lang="en-US" altLang="en-US" sz="2800" b="1" dirty="0">
                <a:sym typeface="Symbol" panose="05050102010706020507" pitchFamily="18" charset="2"/>
              </a:rPr>
              <a:t>] == </a:t>
            </a:r>
            <a:r>
              <a:rPr lang="en-US" altLang="en-US" sz="2800" b="1" i="1" dirty="0">
                <a:sym typeface="Symbol" panose="05050102010706020507" pitchFamily="18" charset="2"/>
              </a:rPr>
              <a:t>false</a:t>
            </a:r>
            <a:r>
              <a:rPr lang="en-US" altLang="en-US" sz="2800" dirty="0">
                <a:sym typeface="Symbol" panose="05050102010706020507" pitchFamily="18" charset="2"/>
              </a:rPr>
              <a:t>, then </a:t>
            </a:r>
            <a:r>
              <a:rPr lang="en-US" altLang="en-US" sz="2800" b="1" i="1" dirty="0">
                <a:sym typeface="Symbol" panose="05050102010706020507" pitchFamily="18" charset="2"/>
              </a:rPr>
              <a:t>P</a:t>
            </a:r>
            <a:r>
              <a:rPr lang="en-US" altLang="en-US" sz="28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is </a:t>
            </a:r>
            <a:r>
              <a:rPr lang="en-US" altLang="en-US" sz="2800" dirty="0" smtClean="0">
                <a:sym typeface="Symbol" panose="05050102010706020507" pitchFamily="18" charset="2"/>
              </a:rPr>
              <a:t>deadlocked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=""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875" y="129382"/>
            <a:ext cx="7558087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Detection </a:t>
            </a:r>
            <a:r>
              <a:rPr lang="en-US" altLang="en-US" sz="4000" dirty="0" smtClean="0"/>
              <a:t>Algorithm</a:t>
            </a:r>
            <a:endParaRPr lang="en-US" altLang="en-US" sz="4000" dirty="0"/>
          </a:p>
        </p:txBody>
      </p:sp>
      <p:sp>
        <p:nvSpPr>
          <p:cNvPr id="72707" name="Text Box 4">
            <a:extLst>
              <a:ext uri="{FF2B5EF4-FFF2-40B4-BE49-F238E27FC236}">
                <a16:creationId xmlns=""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119972"/>
            <a:ext cx="81438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Algorithm requires an order of O(m x n2) operations to detect whether the system is in deadlocked </a:t>
            </a:r>
            <a:r>
              <a:rPr lang="en-US" altLang="en-US" sz="2800" dirty="0" smtClean="0">
                <a:latin typeface="+mn-lt"/>
                <a:ea typeface="+mn-ea"/>
                <a:cs typeface="+mn-cs"/>
                <a:sym typeface="Symbol" panose="05050102010706020507" pitchFamily="18" charset="2"/>
              </a:rPr>
              <a:t>state</a:t>
            </a:r>
            <a:r>
              <a:rPr kumimoji="0" lang="en-US" altLang="en-US" dirty="0">
                <a:cs typeface="+mn-cs"/>
                <a:sym typeface="Symbol" panose="05050102010706020507" pitchFamily="18" charset="2"/>
              </a:rPr>
              <a:t>.</a:t>
            </a:r>
            <a:endParaRPr lang="en-US" altLang="en-US" sz="2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=""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142875"/>
            <a:ext cx="821531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=""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47" y="719137"/>
            <a:ext cx="8281988" cy="5995988"/>
          </a:xfrm>
        </p:spPr>
        <p:txBody>
          <a:bodyPr>
            <a:noAutofit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dirty="0"/>
              <a:t>Five processes </a:t>
            </a:r>
            <a:r>
              <a:rPr lang="en-US" altLang="en-US" sz="2800" b="1" i="1" dirty="0"/>
              <a:t>P</a:t>
            </a:r>
            <a:r>
              <a:rPr lang="en-US" altLang="en-US" sz="2800" b="1" baseline="-25000" dirty="0"/>
              <a:t>0</a:t>
            </a:r>
            <a:r>
              <a:rPr lang="en-US" altLang="en-US" sz="2800" dirty="0"/>
              <a:t> through </a:t>
            </a:r>
            <a:r>
              <a:rPr lang="en-US" altLang="en-US" sz="2800" b="1" i="1" dirty="0"/>
              <a:t>P</a:t>
            </a:r>
            <a:r>
              <a:rPr lang="en-US" altLang="en-US" sz="2800" b="1" baseline="-25000" dirty="0"/>
              <a:t>4</a:t>
            </a:r>
            <a:r>
              <a:rPr lang="en-US" altLang="en-US" sz="2800" dirty="0"/>
              <a:t>;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three resource types </a:t>
            </a:r>
            <a:br>
              <a:rPr lang="en-US" altLang="en-US" sz="2800" dirty="0"/>
            </a:br>
            <a:r>
              <a:rPr lang="en-US" altLang="en-US" sz="2800" dirty="0"/>
              <a:t>A (7 instances), </a:t>
            </a:r>
            <a:r>
              <a:rPr lang="en-US" altLang="en-US" sz="2800" i="1" dirty="0"/>
              <a:t>B </a:t>
            </a:r>
            <a:r>
              <a:rPr lang="en-US" altLang="en-US" sz="2800" dirty="0"/>
              <a:t>(2 instances),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dirty="0"/>
              <a:t>Snapshot at time </a:t>
            </a:r>
            <a:r>
              <a:rPr lang="en-US" altLang="en-US" sz="2800" b="1" i="1" dirty="0"/>
              <a:t>T</a:t>
            </a:r>
            <a:r>
              <a:rPr lang="en-US" altLang="en-US" sz="2800" b="1" baseline="-25000" dirty="0"/>
              <a:t>0</a:t>
            </a:r>
            <a:r>
              <a:rPr lang="en-US" altLang="en-US" sz="28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dirty="0"/>
              <a:t>			 </a:t>
            </a:r>
            <a:r>
              <a:rPr lang="en-US" altLang="en-US" sz="2800" i="1" u="sng" dirty="0"/>
              <a:t>Allocation</a:t>
            </a:r>
            <a:r>
              <a:rPr lang="en-US" altLang="en-US" sz="2800" i="1" dirty="0"/>
              <a:t>	</a:t>
            </a:r>
            <a:r>
              <a:rPr lang="en-US" altLang="en-US" sz="2800" i="1" dirty="0" smtClean="0"/>
              <a:t>  </a:t>
            </a:r>
            <a:r>
              <a:rPr lang="en-US" altLang="en-US" sz="2800" i="1" u="sng" dirty="0" smtClean="0"/>
              <a:t>Request</a:t>
            </a:r>
            <a:r>
              <a:rPr lang="en-US" altLang="en-US" sz="2800" i="1" dirty="0"/>
              <a:t>	</a:t>
            </a:r>
            <a:r>
              <a:rPr lang="en-US" altLang="en-US" sz="2800" i="1" dirty="0" smtClean="0"/>
              <a:t>  </a:t>
            </a:r>
            <a:r>
              <a:rPr lang="en-US" altLang="en-US" sz="2800" i="1" u="sng" dirty="0" smtClean="0"/>
              <a:t>Available</a:t>
            </a:r>
            <a:endParaRPr lang="en-US" altLang="en-US" sz="2800" i="1" u="sng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dirty="0"/>
              <a:t>			</a:t>
            </a:r>
            <a:r>
              <a:rPr lang="en-US" altLang="en-US" sz="2800" i="1" dirty="0"/>
              <a:t>A B C 	  </a:t>
            </a:r>
            <a:r>
              <a:rPr lang="en-US" altLang="en-US" sz="2800" i="1" dirty="0" smtClean="0"/>
              <a:t> A </a:t>
            </a:r>
            <a:r>
              <a:rPr lang="en-US" altLang="en-US" sz="2800" i="1" dirty="0"/>
              <a:t>B C 	</a:t>
            </a:r>
            <a:r>
              <a:rPr lang="en-US" altLang="en-US" sz="2800" i="1" dirty="0" smtClean="0"/>
              <a:t>A </a:t>
            </a:r>
            <a:r>
              <a:rPr lang="en-US" altLang="en-US" sz="2800" i="1" dirty="0"/>
              <a:t>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dirty="0"/>
              <a:t>	       </a:t>
            </a:r>
            <a:r>
              <a:rPr lang="en-US" altLang="en-US" sz="2800" i="1" dirty="0" smtClean="0"/>
              <a:t>P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/>
              <a:t>	       </a:t>
            </a:r>
            <a:r>
              <a:rPr lang="en-US" altLang="en-US" sz="2800" dirty="0" smtClean="0"/>
              <a:t>0 </a:t>
            </a:r>
            <a:r>
              <a:rPr lang="en-US" altLang="en-US" sz="2800" dirty="0"/>
              <a:t>1 0       </a:t>
            </a:r>
            <a:r>
              <a:rPr lang="en-US" altLang="en-US" sz="2800" dirty="0" smtClean="0"/>
              <a:t> 0 </a:t>
            </a:r>
            <a:r>
              <a:rPr lang="en-US" altLang="en-US" sz="2800" dirty="0"/>
              <a:t>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i="1" dirty="0"/>
              <a:t>         </a:t>
            </a:r>
            <a:r>
              <a:rPr lang="en-US" altLang="en-US" sz="2800" i="1" dirty="0" smtClean="0"/>
              <a:t>P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/>
              <a:t>	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i="1" dirty="0"/>
              <a:t>         </a:t>
            </a:r>
            <a:r>
              <a:rPr lang="en-US" altLang="en-US" sz="2800" i="1" dirty="0" smtClean="0"/>
              <a:t>P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/>
              <a:t>		       </a:t>
            </a:r>
            <a:r>
              <a:rPr lang="en-US" altLang="en-US" sz="2800" dirty="0" smtClean="0"/>
              <a:t>3 </a:t>
            </a:r>
            <a:r>
              <a:rPr lang="en-US" altLang="en-US" sz="2800" dirty="0"/>
              <a:t>0 3        </a:t>
            </a:r>
            <a:r>
              <a:rPr lang="en-US" altLang="en-US" sz="2800" dirty="0" smtClean="0"/>
              <a:t>0 </a:t>
            </a:r>
            <a:r>
              <a:rPr lang="en-US" altLang="en-US" sz="2800" dirty="0"/>
              <a:t>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i="1" dirty="0"/>
              <a:t>         </a:t>
            </a:r>
            <a:r>
              <a:rPr lang="en-US" altLang="en-US" sz="2800" i="1" dirty="0" smtClean="0"/>
              <a:t>P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dirty="0"/>
              <a:t>	       </a:t>
            </a:r>
            <a:r>
              <a:rPr lang="en-US" altLang="en-US" sz="2800" i="1" dirty="0" smtClean="0"/>
              <a:t>P</a:t>
            </a:r>
            <a:r>
              <a:rPr lang="en-US" altLang="en-US" sz="2800" baseline="-25000" dirty="0" smtClean="0"/>
              <a:t>4</a:t>
            </a:r>
            <a:r>
              <a:rPr lang="en-US" altLang="en-US" sz="2800" baseline="-25000" dirty="0"/>
              <a:t>	</a:t>
            </a:r>
            <a:r>
              <a:rPr lang="en-US" altLang="en-US" sz="2800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8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800" dirty="0"/>
              <a:t>Sequence &lt;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0</a:t>
            </a:r>
            <a:r>
              <a:rPr lang="en-US" altLang="en-US" sz="2800" b="1" i="1" dirty="0"/>
              <a:t>, P</a:t>
            </a:r>
            <a:r>
              <a:rPr lang="en-US" altLang="en-US" sz="2800" b="1" i="1" baseline="-25000" dirty="0"/>
              <a:t>2</a:t>
            </a:r>
            <a:r>
              <a:rPr lang="en-US" altLang="en-US" sz="2800" b="1" i="1" dirty="0"/>
              <a:t>, P</a:t>
            </a:r>
            <a:r>
              <a:rPr lang="en-US" altLang="en-US" sz="2800" b="1" i="1" baseline="-25000" dirty="0"/>
              <a:t>3</a:t>
            </a:r>
            <a:r>
              <a:rPr lang="en-US" altLang="en-US" sz="2800" b="1" i="1" dirty="0"/>
              <a:t>, P</a:t>
            </a:r>
            <a:r>
              <a:rPr lang="en-US" altLang="en-US" sz="2800" b="1" i="1" baseline="-25000" dirty="0"/>
              <a:t>1</a:t>
            </a:r>
            <a:r>
              <a:rPr lang="en-US" altLang="en-US" sz="2800" b="1" i="1" dirty="0"/>
              <a:t>, P</a:t>
            </a:r>
            <a:r>
              <a:rPr lang="en-US" altLang="en-US" sz="2800" b="1" i="1" baseline="-25000" dirty="0"/>
              <a:t>4</a:t>
            </a:r>
            <a:r>
              <a:rPr lang="en-US" altLang="en-US" sz="2800" dirty="0"/>
              <a:t>&gt; will result in </a:t>
            </a:r>
            <a:r>
              <a:rPr lang="en-US" altLang="en-US" sz="2800" b="1" i="1" dirty="0"/>
              <a:t>Finish[i] = true </a:t>
            </a:r>
            <a:r>
              <a:rPr lang="en-US" altLang="en-US" sz="2800" dirty="0"/>
              <a:t>for all </a:t>
            </a:r>
            <a:r>
              <a:rPr lang="en-US" altLang="en-US" sz="2800" b="1" i="1" dirty="0"/>
              <a:t>i</a:t>
            </a:r>
            <a:endParaRPr lang="en-US" altLang="en-US" sz="2800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=""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8585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Example of Detection Algorithm</a:t>
            </a:r>
            <a:endParaRPr lang="en-US" altLang="en-US" sz="3600" dirty="0"/>
          </a:p>
        </p:txBody>
      </p:sp>
      <p:sp>
        <p:nvSpPr>
          <p:cNvPr id="76802" name="Rectangle 3">
            <a:extLst>
              <a:ext uri="{FF2B5EF4-FFF2-40B4-BE49-F238E27FC236}">
                <a16:creationId xmlns=""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4363" y="704848"/>
            <a:ext cx="8172449" cy="5924552"/>
          </a:xfrm>
        </p:spPr>
        <p:txBody>
          <a:bodyPr>
            <a:noAutofit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800" b="1" i="1" dirty="0"/>
              <a:t>P</a:t>
            </a:r>
            <a:r>
              <a:rPr lang="en-US" altLang="en-US" sz="2800" b="1" baseline="-25000" dirty="0"/>
              <a:t>2</a:t>
            </a:r>
            <a:r>
              <a:rPr lang="en-US" altLang="en-US" sz="2800" dirty="0"/>
              <a:t> requests an additional instance of type</a:t>
            </a:r>
            <a:r>
              <a:rPr lang="en-US" altLang="en-US" sz="2800" i="1" dirty="0"/>
              <a:t> </a:t>
            </a:r>
            <a:r>
              <a:rPr lang="en-US" altLang="en-US" sz="2800" b="1" i="1" dirty="0"/>
              <a:t>C</a:t>
            </a:r>
            <a:endParaRPr lang="en-US" altLang="en-US" sz="2800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			</a:t>
            </a:r>
            <a:r>
              <a:rPr lang="en-US" altLang="en-US" sz="2800" i="1" u="sng" dirty="0"/>
              <a:t>Request</a:t>
            </a:r>
            <a:endParaRPr lang="en-US" altLang="en-US" sz="2800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		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10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800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dirty="0"/>
              <a:t>Can reclaim resources held by process 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0</a:t>
            </a:r>
            <a:r>
              <a:rPr lang="en-US" altLang="en-US" sz="2400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dirty="0"/>
              <a:t>Deadlock exists, consisting of processes 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1</a:t>
            </a:r>
            <a:r>
              <a:rPr lang="en-US" altLang="en-US" sz="2400" b="1" dirty="0"/>
              <a:t>, </a:t>
            </a:r>
            <a:r>
              <a:rPr lang="en-US" altLang="en-US" sz="2400" b="1" baseline="-25000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2</a:t>
            </a:r>
            <a:r>
              <a:rPr lang="en-US" altLang="en-US" sz="2400" b="1" dirty="0"/>
              <a:t>, 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3</a:t>
            </a:r>
            <a:r>
              <a:rPr lang="en-US" altLang="en-US" sz="2400" dirty="0"/>
              <a:t>, and 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4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7140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Deadlock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713402"/>
            <a:ext cx="8229599" cy="614459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A set of </a:t>
            </a:r>
            <a:r>
              <a:rPr lang="en-US" altLang="en-US" sz="2800" dirty="0" smtClean="0"/>
              <a:t>processes is </a:t>
            </a:r>
            <a:r>
              <a:rPr lang="en-US" altLang="en-US" sz="2800" dirty="0"/>
              <a:t>in a deadlocked state when every </a:t>
            </a:r>
            <a:r>
              <a:rPr lang="en-US" altLang="en-US" sz="2800" dirty="0" smtClean="0"/>
              <a:t>process in </a:t>
            </a:r>
            <a:r>
              <a:rPr lang="en-US" altLang="en-US" sz="2800" dirty="0"/>
              <a:t>the set is waiting for an event that can be caused only by another </a:t>
            </a:r>
            <a:r>
              <a:rPr lang="en-US" altLang="en-US" sz="2800" dirty="0" smtClean="0"/>
              <a:t>process </a:t>
            </a:r>
            <a:r>
              <a:rPr lang="en-US" altLang="en-US" sz="2800" dirty="0"/>
              <a:t>in the set.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The events with </a:t>
            </a:r>
            <a:r>
              <a:rPr lang="en-US" altLang="en-US" sz="2800" dirty="0"/>
              <a:t>which we are mainly concerned here are resource acquisition and release</a:t>
            </a:r>
            <a:r>
              <a:rPr lang="en-US" altLang="en-US" sz="2800" dirty="0" smtClean="0"/>
              <a:t>.</a:t>
            </a:r>
          </a:p>
          <a:p>
            <a:pPr algn="just"/>
            <a:r>
              <a:rPr lang="en-US" altLang="en-US" sz="2800" dirty="0"/>
              <a:t>In the dining-philosophers problem, resources are represented </a:t>
            </a:r>
            <a:r>
              <a:rPr lang="en-US" altLang="en-US" sz="2800" dirty="0" smtClean="0"/>
              <a:t>by chopsticks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If </a:t>
            </a:r>
            <a:r>
              <a:rPr lang="en-US" altLang="en-US" sz="2800" dirty="0"/>
              <a:t>all the philosophers get hungry at the same time, and each philosopher grabs the chopstick on her left, there are no longer any available chopsticks.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Each </a:t>
            </a:r>
            <a:r>
              <a:rPr lang="en-US" altLang="en-US" sz="2800" dirty="0"/>
              <a:t>philosopher is then blocked waiting for her right chopstick to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2782818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=""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45" y="87311"/>
            <a:ext cx="758666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=""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1" y="771525"/>
            <a:ext cx="8043862" cy="487692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When, and how often, to invoke depends 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800" dirty="0"/>
              <a:t>How often a deadlock is likely to occur?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800" dirty="0"/>
              <a:t>How many processes will need to be rolled back?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/>
              <a:t>One for each disjoint cycle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1800" dirty="0"/>
          </a:p>
          <a:p>
            <a:pPr algn="just"/>
            <a:r>
              <a:rPr lang="en-US" altLang="en-US" sz="2800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2800" dirty="0"/>
              <a:t>“</a:t>
            </a:r>
            <a:r>
              <a:rPr lang="en-US" altLang="ja-JP" sz="2800" dirty="0"/>
              <a:t>caused</a:t>
            </a:r>
            <a:r>
              <a:rPr lang="ja-JP" altLang="en-US" sz="2800" dirty="0"/>
              <a:t>”</a:t>
            </a:r>
            <a:r>
              <a:rPr lang="en-US" altLang="ja-JP" sz="2800" dirty="0"/>
              <a:t> the deadlock.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=""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9"/>
            <a:ext cx="7858125" cy="98914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Recovery from Deadlock: 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Process </a:t>
            </a:r>
            <a:r>
              <a:rPr lang="en-US" altLang="en-US" sz="4000" dirty="0"/>
              <a:t>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=""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597" y="1108075"/>
            <a:ext cx="7694612" cy="54784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When a detection algorithm determines that a deadlock exists, several alternatives are available.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One </a:t>
            </a:r>
            <a:r>
              <a:rPr lang="en-US" altLang="en-US" sz="2800" dirty="0"/>
              <a:t>possibility is to inform the operator that a </a:t>
            </a:r>
            <a:r>
              <a:rPr lang="en-US" altLang="en-US" sz="2800" dirty="0" smtClean="0"/>
              <a:t>deadlock has </a:t>
            </a:r>
            <a:r>
              <a:rPr lang="en-US" altLang="en-US" sz="2800" dirty="0"/>
              <a:t>occurred and to let the operator deal with the deadlock manually.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Another possibility </a:t>
            </a:r>
            <a:r>
              <a:rPr lang="en-US" altLang="en-US" sz="2800" dirty="0"/>
              <a:t>is to let the system recover from the deadlock automatically.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There </a:t>
            </a:r>
            <a:r>
              <a:rPr lang="en-US" altLang="en-US" sz="2800" dirty="0"/>
              <a:t>are two options for breaking a deadlock. </a:t>
            </a:r>
            <a:endParaRPr lang="en-US" altLang="en-US" sz="2800" dirty="0" smtClean="0"/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 smtClean="0"/>
              <a:t>One </a:t>
            </a:r>
            <a:r>
              <a:rPr lang="en-US" altLang="en-US" sz="2600" dirty="0"/>
              <a:t>is simply to abort one or </a:t>
            </a:r>
            <a:r>
              <a:rPr lang="en-US" altLang="en-US" sz="2600" dirty="0" smtClean="0"/>
              <a:t>more threads </a:t>
            </a:r>
            <a:r>
              <a:rPr lang="en-US" altLang="en-US" sz="2600" dirty="0"/>
              <a:t>to break the circular wait. </a:t>
            </a:r>
            <a:endParaRPr lang="en-US" altLang="en-US" sz="2600" dirty="0" smtClean="0"/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 smtClean="0"/>
              <a:t>The </a:t>
            </a:r>
            <a:r>
              <a:rPr lang="en-US" altLang="en-US" sz="2600" dirty="0"/>
              <a:t>other is to preempt some resources </a:t>
            </a:r>
            <a:r>
              <a:rPr lang="en-US" altLang="en-US" sz="2600" dirty="0" smtClean="0"/>
              <a:t>from one </a:t>
            </a:r>
            <a:r>
              <a:rPr lang="en-US" altLang="en-US" sz="2600" dirty="0"/>
              <a:t>or more of the deadlocked threads.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=""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9"/>
            <a:ext cx="7858125" cy="98914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Recovery from Deadlock: 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Process </a:t>
            </a:r>
            <a:r>
              <a:rPr lang="en-US" altLang="en-US" sz="4000" dirty="0"/>
              <a:t>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=""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5021" y="1108075"/>
            <a:ext cx="7894642" cy="54784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Abort all deadlocked processes</a:t>
            </a:r>
          </a:p>
          <a:p>
            <a:pPr algn="just"/>
            <a:r>
              <a:rPr lang="en-US" altLang="en-US" sz="2800" dirty="0"/>
              <a:t>Abort one process at a time until the deadlock cycle is eliminated</a:t>
            </a:r>
          </a:p>
          <a:p>
            <a:pPr algn="just"/>
            <a:r>
              <a:rPr lang="en-US" altLang="en-US" sz="2800" dirty="0"/>
              <a:t>In which order should we choose to abort?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Priority of the process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How long process has computed, and how much longer to completion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Resources the process has used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Resources process needs to complete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How many processes will need to be terminated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10043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=""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1" y="0"/>
            <a:ext cx="8298345" cy="98583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dirty="0"/>
              <a:t>Recovery from Deadlock: 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Resource </a:t>
            </a:r>
            <a:r>
              <a:rPr lang="en-US" altLang="en-US" sz="3600" dirty="0"/>
              <a:t>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=""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838" y="985838"/>
            <a:ext cx="7656511" cy="53721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/>
              <a:t>Selecting a victim </a:t>
            </a:r>
            <a:r>
              <a:rPr lang="en-US" altLang="en-US" sz="2800" dirty="0"/>
              <a:t>– minimize cost</a:t>
            </a:r>
          </a:p>
          <a:p>
            <a:pPr algn="just"/>
            <a:r>
              <a:rPr lang="en-US" altLang="en-US" sz="2800" b="1" dirty="0"/>
              <a:t>Rollback</a:t>
            </a:r>
            <a:r>
              <a:rPr lang="en-US" altLang="en-US" sz="2800" dirty="0"/>
              <a:t> – return to some safe state, restart process for that state</a:t>
            </a:r>
          </a:p>
          <a:p>
            <a:pPr algn="just"/>
            <a:r>
              <a:rPr lang="en-US" altLang="en-US" sz="2800" b="1" dirty="0"/>
              <a:t>Starvation</a:t>
            </a:r>
            <a:r>
              <a:rPr lang="en-US" altLang="en-US" sz="2800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=""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1" y="100016"/>
            <a:ext cx="8298345" cy="61435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Summary</a:t>
            </a:r>
            <a:endParaRPr lang="en-US" altLang="en-US" sz="4000" dirty="0"/>
          </a:p>
        </p:txBody>
      </p:sp>
      <p:sp>
        <p:nvSpPr>
          <p:cNvPr id="82946" name="Rectangle 3">
            <a:extLst>
              <a:ext uri="{FF2B5EF4-FFF2-40B4-BE49-F238E27FC236}">
                <a16:creationId xmlns=""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942" y="685792"/>
            <a:ext cx="8298344" cy="598647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dirty="0"/>
              <a:t>Deadlock: situation in which a set of threads/processes </a:t>
            </a:r>
            <a:r>
              <a:rPr lang="en-US" altLang="en-US" sz="2800" dirty="0" smtClean="0"/>
              <a:t>cannot proceed </a:t>
            </a:r>
            <a:r>
              <a:rPr lang="en-US" altLang="en-US" sz="2800" dirty="0"/>
              <a:t>because each requires resources held by another </a:t>
            </a:r>
            <a:r>
              <a:rPr lang="en-US" altLang="en-US" sz="2800" dirty="0" smtClean="0"/>
              <a:t>member of </a:t>
            </a:r>
            <a:r>
              <a:rPr lang="en-US" altLang="en-US" sz="2800" dirty="0"/>
              <a:t>the set</a:t>
            </a:r>
            <a:r>
              <a:rPr lang="en-US" altLang="en-US" sz="2800" dirty="0" smtClean="0"/>
              <a:t>.</a:t>
            </a:r>
          </a:p>
          <a:p>
            <a:pPr algn="just"/>
            <a:r>
              <a:rPr lang="en-US" altLang="en-US" sz="2800" dirty="0"/>
              <a:t>Prevention: design resource allocation strategies that guarantee that one of the necessary conditions never holds</a:t>
            </a:r>
          </a:p>
          <a:p>
            <a:pPr algn="just"/>
            <a:r>
              <a:rPr lang="en-US" altLang="en-US" sz="2800" dirty="0"/>
              <a:t>Avoidance: don't allocate a resource if it would introduce a cycle</a:t>
            </a:r>
            <a:r>
              <a:rPr lang="en-US" altLang="en-US" sz="2800" dirty="0" smtClean="0"/>
              <a:t>.</a:t>
            </a:r>
          </a:p>
          <a:p>
            <a:pPr marL="628650"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Safe </a:t>
            </a:r>
            <a:r>
              <a:rPr lang="en-US" altLang="en-US" sz="2600" dirty="0" smtClean="0"/>
              <a:t>State</a:t>
            </a:r>
          </a:p>
          <a:p>
            <a:pPr marL="628650"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Single instance of a resource type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600" dirty="0"/>
              <a:t>Use a modified resource-allocation graph</a:t>
            </a:r>
          </a:p>
          <a:p>
            <a:pPr marL="628650"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Multiple instances of a resource type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600" dirty="0"/>
              <a:t> </a:t>
            </a:r>
            <a:r>
              <a:rPr lang="en-US" altLang="en-US" sz="2600" dirty="0" smtClean="0"/>
              <a:t>Use </a:t>
            </a:r>
            <a:r>
              <a:rPr lang="en-US" altLang="en-US" sz="2600" dirty="0"/>
              <a:t>the Banker’s Algorithm</a:t>
            </a:r>
          </a:p>
          <a:p>
            <a:pPr algn="just"/>
            <a:r>
              <a:rPr lang="en-US" altLang="en-US" sz="2800" dirty="0" smtClean="0"/>
              <a:t>Detection </a:t>
            </a:r>
            <a:r>
              <a:rPr lang="en-US" altLang="en-US" sz="2800" dirty="0"/>
              <a:t>and recovery: recognize deadlock after it has </a:t>
            </a:r>
            <a:r>
              <a:rPr lang="en-US" altLang="en-US" sz="2800" dirty="0" smtClean="0"/>
              <a:t>occurred and </a:t>
            </a:r>
            <a:r>
              <a:rPr lang="en-US" altLang="en-US" sz="2800" dirty="0"/>
              <a:t>break it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882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=""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318" y="118717"/>
            <a:ext cx="776287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=""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59" y="694980"/>
            <a:ext cx="7640833" cy="549728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Data: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400" dirty="0"/>
              <a:t>initialized to 1</a:t>
            </a:r>
          </a:p>
          <a:p>
            <a:r>
              <a:rPr lang="en-US" altLang="en-US" sz="2800" dirty="0"/>
              <a:t>Two processes P1 and P2</a:t>
            </a:r>
          </a:p>
          <a:p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08133"/>
            <a:ext cx="79375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=""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8638" y="684396"/>
            <a:ext cx="8301037" cy="617360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Deadlock can arise if four conditions hold simultaneously.</a:t>
            </a:r>
          </a:p>
          <a:p>
            <a:pPr algn="just"/>
            <a:r>
              <a:rPr lang="en-US" altLang="en-US" sz="2800" b="1" dirty="0"/>
              <a:t>Mutual exclusion</a:t>
            </a:r>
            <a:r>
              <a:rPr lang="en-US" altLang="en-US" sz="2800" dirty="0"/>
              <a:t>:  only one process at a time can use a resource.</a:t>
            </a:r>
          </a:p>
          <a:p>
            <a:pPr algn="just"/>
            <a:r>
              <a:rPr lang="en-US" altLang="en-US" sz="2800" b="1" dirty="0"/>
              <a:t>Hold and wait</a:t>
            </a:r>
            <a:r>
              <a:rPr lang="en-US" altLang="en-US" sz="2800" dirty="0"/>
              <a:t>:  a process holding at least one resource is waiting to acquire additional resources held by other processes.</a:t>
            </a:r>
          </a:p>
          <a:p>
            <a:pPr algn="just"/>
            <a:r>
              <a:rPr lang="en-US" altLang="en-US" sz="2800" b="1" dirty="0"/>
              <a:t>No preemption</a:t>
            </a:r>
            <a:r>
              <a:rPr lang="en-US" altLang="en-US" sz="2800" dirty="0"/>
              <a:t>:  a resource can be released only voluntarily by the process holding it, after that process has completed its task.</a:t>
            </a:r>
          </a:p>
          <a:p>
            <a:pPr algn="just"/>
            <a:r>
              <a:rPr lang="en-US" altLang="en-US" sz="2800" b="1" dirty="0"/>
              <a:t>Circular wait</a:t>
            </a:r>
            <a:r>
              <a:rPr lang="en-US" altLang="en-US" sz="2800" dirty="0"/>
              <a:t>:  there exists a set {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P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} of waiting processes such that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 </a:t>
            </a:r>
            <a:r>
              <a:rPr lang="en-US" altLang="en-US" sz="2800" dirty="0"/>
              <a:t>is waiting for a resource that is held by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waiting for a resource that is held by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n</a:t>
            </a:r>
            <a:r>
              <a:rPr lang="en-US" altLang="en-US" sz="2800" baseline="-25000" dirty="0"/>
              <a:t>–1</a:t>
            </a:r>
            <a:r>
              <a:rPr lang="en-US" altLang="en-US" sz="2800" dirty="0"/>
              <a:t> is waiting for a resource that is held by </a:t>
            </a:r>
            <a:r>
              <a:rPr lang="en-US" altLang="en-US" sz="2800" i="1" dirty="0" err="1"/>
              <a:t>P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, and </a:t>
            </a:r>
            <a:r>
              <a:rPr lang="en-US" altLang="en-US" sz="2800" i="1" dirty="0" err="1"/>
              <a:t>P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 is waiting for a resource that is held by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0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980" y="146277"/>
            <a:ext cx="76835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0100" y="722538"/>
            <a:ext cx="7729538" cy="590686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set of vertices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a set of edges </a:t>
            </a:r>
            <a:r>
              <a:rPr lang="en-US" altLang="en-US" sz="2800" i="1" dirty="0"/>
              <a:t>E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 smtClean="0"/>
              <a:t>V </a:t>
            </a:r>
            <a:r>
              <a:rPr lang="en-US" altLang="en-US" sz="2800" dirty="0"/>
              <a:t>is partitioned into two types:</a:t>
            </a:r>
          </a:p>
          <a:p>
            <a:pPr lvl="1"/>
            <a:r>
              <a:rPr lang="en-US" altLang="en-US" sz="2400" i="1" dirty="0"/>
              <a:t>P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}, the set consisting of all the processes in the system</a:t>
            </a:r>
            <a:br>
              <a:rPr lang="en-US" altLang="en-US" sz="2400" dirty="0"/>
            </a:br>
            <a:endParaRPr lang="en-US" altLang="en-US" sz="2400" dirty="0"/>
          </a:p>
          <a:p>
            <a:pPr lvl="1"/>
            <a:r>
              <a:rPr lang="en-US" altLang="en-US" sz="2400" i="1" dirty="0"/>
              <a:t>R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}, the set consisting of all resource types in the system</a:t>
            </a:r>
          </a:p>
          <a:p>
            <a:pPr lvl="1"/>
            <a:endParaRPr lang="en-US" altLang="en-US" sz="1050" dirty="0"/>
          </a:p>
          <a:p>
            <a:r>
              <a:rPr lang="en-US" altLang="en-US" sz="2800" b="1" dirty="0">
                <a:latin typeface="+mj-lt"/>
              </a:rPr>
              <a:t>request edge </a:t>
            </a:r>
            <a:r>
              <a:rPr lang="en-US" altLang="en-US" sz="2800" dirty="0"/>
              <a:t>– directed edge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endParaRPr lang="en-US" altLang="en-US" sz="2800" i="1" baseline="-25000" dirty="0">
              <a:sym typeface="Symbol" panose="05050102010706020507" pitchFamily="18" charset="2"/>
            </a:endParaRPr>
          </a:p>
          <a:p>
            <a:endParaRPr lang="en-US" altLang="en-US" sz="1000" i="1" baseline="-25000" dirty="0">
              <a:sym typeface="Symbol" panose="05050102010706020507" pitchFamily="18" charset="2"/>
            </a:endParaRPr>
          </a:p>
          <a:p>
            <a:r>
              <a:rPr lang="en-US" altLang="en-US" sz="2800" b="1" dirty="0"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sz="2800" dirty="0"/>
              <a:t>– directed edge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j</a:t>
            </a:r>
            <a:r>
              <a:rPr lang="en-US" altLang="en-US" sz="2800" i="1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i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=""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4" y="128278"/>
            <a:ext cx="8479177" cy="53720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=""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2" y="665480"/>
            <a:ext cx="5229229" cy="584962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One instance of R1</a:t>
            </a:r>
          </a:p>
          <a:p>
            <a:pPr algn="just"/>
            <a:r>
              <a:rPr lang="en-US" altLang="en-US" sz="2800" dirty="0"/>
              <a:t>Two instances of R2</a:t>
            </a:r>
          </a:p>
          <a:p>
            <a:pPr algn="just"/>
            <a:r>
              <a:rPr lang="en-US" altLang="en-US" sz="2800" dirty="0"/>
              <a:t>One instance of R3</a:t>
            </a:r>
          </a:p>
          <a:p>
            <a:pPr algn="just"/>
            <a:r>
              <a:rPr lang="en-US" altLang="en-US" sz="2800" dirty="0"/>
              <a:t>Three instance of R4</a:t>
            </a:r>
          </a:p>
          <a:p>
            <a:pPr algn="just"/>
            <a:r>
              <a:rPr lang="en-US" altLang="en-US" sz="2800" dirty="0"/>
              <a:t>T1 holds one instance of R2 and is waiting for an instance of R1</a:t>
            </a:r>
          </a:p>
          <a:p>
            <a:pPr algn="just"/>
            <a:r>
              <a:rPr lang="en-US" altLang="en-US" sz="2800" dirty="0"/>
              <a:t>T2 holds one instance of R1, one instance of R2, and is waiting for an instance of R3</a:t>
            </a:r>
          </a:p>
          <a:p>
            <a:pPr algn="just"/>
            <a:r>
              <a:rPr lang="en-US" altLang="en-US" sz="2800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=""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49" y="724702"/>
            <a:ext cx="3527858" cy="521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=""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6915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=""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20" y="529836"/>
            <a:ext cx="3758380" cy="555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863360-8218-4F9C-99FE-9BE85325DE12}"/>
              </a:ext>
            </a:extLst>
          </p:cNvPr>
          <p:cNvSpPr txBox="1">
            <a:spLocks/>
          </p:cNvSpPr>
          <p:nvPr/>
        </p:nvSpPr>
        <p:spPr>
          <a:xfrm>
            <a:off x="357182" y="665480"/>
            <a:ext cx="4814893" cy="58496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altLang="en-US" sz="2800" dirty="0" smtClean="0"/>
              <a:t>Processes </a:t>
            </a:r>
            <a:r>
              <a:rPr lang="en-US" altLang="en-US" sz="2800" dirty="0"/>
              <a:t>T1, T2, and T3 are deadlocked. </a:t>
            </a:r>
            <a:endParaRPr lang="en-US" altLang="en-US" sz="2800" dirty="0" smtClean="0"/>
          </a:p>
          <a:p>
            <a:pPr algn="just" fontAlgn="auto">
              <a:spcAft>
                <a:spcPts val="0"/>
              </a:spcAft>
            </a:pPr>
            <a:r>
              <a:rPr lang="en-US" altLang="en-US" sz="2800" dirty="0" smtClean="0"/>
              <a:t>Process T2 </a:t>
            </a:r>
            <a:r>
              <a:rPr lang="en-US" altLang="en-US" sz="2800" dirty="0"/>
              <a:t>is waiting for the </a:t>
            </a:r>
            <a:r>
              <a:rPr lang="en-US" altLang="en-US" sz="2800" dirty="0" smtClean="0"/>
              <a:t>resource R3</a:t>
            </a:r>
            <a:r>
              <a:rPr lang="en-US" altLang="en-US" sz="2800" dirty="0"/>
              <a:t>, which is held by thread T3. </a:t>
            </a:r>
            <a:endParaRPr lang="en-US" altLang="en-US" sz="2800" dirty="0" smtClean="0"/>
          </a:p>
          <a:p>
            <a:pPr algn="just" fontAlgn="auto">
              <a:spcAft>
                <a:spcPts val="0"/>
              </a:spcAft>
            </a:pPr>
            <a:r>
              <a:rPr lang="en-US" altLang="en-US" sz="2800" dirty="0" smtClean="0"/>
              <a:t>Thread </a:t>
            </a:r>
            <a:r>
              <a:rPr lang="en-US" altLang="en-US" sz="2800" dirty="0"/>
              <a:t>T3 is waiting for either thread T1 </a:t>
            </a:r>
            <a:r>
              <a:rPr lang="en-US" altLang="en-US" sz="2800" dirty="0" smtClean="0"/>
              <a:t>or thread </a:t>
            </a:r>
            <a:r>
              <a:rPr lang="en-US" altLang="en-US" sz="2800" dirty="0"/>
              <a:t>T2 to release resource R2. </a:t>
            </a:r>
            <a:endParaRPr lang="en-US" altLang="en-US" sz="2800" dirty="0" smtClean="0"/>
          </a:p>
          <a:p>
            <a:pPr algn="just" fontAlgn="auto">
              <a:spcAft>
                <a:spcPts val="0"/>
              </a:spcAft>
            </a:pPr>
            <a:r>
              <a:rPr lang="en-US" altLang="en-US" sz="2800" dirty="0" smtClean="0"/>
              <a:t>In </a:t>
            </a:r>
            <a:r>
              <a:rPr lang="en-US" altLang="en-US" sz="2800" dirty="0"/>
              <a:t>addition, thread T1 is waiting for thread </a:t>
            </a:r>
            <a:r>
              <a:rPr lang="en-US" altLang="en-US" sz="2800" dirty="0" smtClean="0"/>
              <a:t>T2 to </a:t>
            </a:r>
            <a:r>
              <a:rPr lang="en-US" altLang="en-US" sz="2800" dirty="0"/>
              <a:t>release resource R1.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13390</TotalTime>
  <Words>2578</Words>
  <Application>Microsoft Office PowerPoint</Application>
  <PresentationFormat>On-screen Show (4:3)</PresentationFormat>
  <Paragraphs>342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MS PGothic</vt:lpstr>
      <vt:lpstr>MS PGothic</vt:lpstr>
      <vt:lpstr>Arial</vt:lpstr>
      <vt:lpstr>Calibri</vt:lpstr>
      <vt:lpstr>Calibri Light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Office Theme</vt:lpstr>
      <vt:lpstr>Deadlocks</vt:lpstr>
      <vt:lpstr>Deadlock</vt:lpstr>
      <vt:lpstr>Deadlock</vt:lpstr>
      <vt:lpstr>Deadlock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</vt:lpstr>
      <vt:lpstr>Deadlock Prevention</vt:lpstr>
      <vt:lpstr>Deadlock Avoidance</vt:lpstr>
      <vt:lpstr>Safe State</vt:lpstr>
      <vt:lpstr>Basic Facts</vt:lpstr>
      <vt:lpstr>Avoidance Algorithms</vt:lpstr>
      <vt:lpstr>Modified Resource-Allocation Graph Scheme</vt:lpstr>
      <vt:lpstr>Resource-Allocation Graph</vt:lpstr>
      <vt:lpstr>Unsafe State In Resource-Allocation Graph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of Banker’s Algorithm</vt:lpstr>
      <vt:lpstr>Example:  P1 Request (1,0,2)</vt:lpstr>
      <vt:lpstr>Deadlock Detection</vt:lpstr>
      <vt:lpstr>Single Instance of Each Resource Type</vt:lpstr>
      <vt:lpstr>Single Instance of Each Resource Type</vt:lpstr>
      <vt:lpstr>Resource-Allocation Graph &amp; Wait-for Graph</vt:lpstr>
      <vt:lpstr>Several Instances of a Resource Type</vt:lpstr>
      <vt:lpstr>Several Instances of a Resource Type</vt:lpstr>
      <vt:lpstr>Detection Algorithm</vt:lpstr>
      <vt:lpstr>Detection Algorithm</vt:lpstr>
      <vt:lpstr>Example of Detection Algorithm</vt:lpstr>
      <vt:lpstr>Example of Detection Algorithm</vt:lpstr>
      <vt:lpstr>Detection-Algorithm Usage</vt:lpstr>
      <vt:lpstr>Recovery from Deadlock:   Process Termination</vt:lpstr>
      <vt:lpstr>Recovery from Deadlock:   Process Termination</vt:lpstr>
      <vt:lpstr>Recovery from Deadlock:   Resource Preemption</vt:lpstr>
      <vt:lpstr>Summary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406</cp:revision>
  <cp:lastPrinted>2013-09-10T17:57:57Z</cp:lastPrinted>
  <dcterms:created xsi:type="dcterms:W3CDTF">2011-01-13T23:43:38Z</dcterms:created>
  <dcterms:modified xsi:type="dcterms:W3CDTF">2021-10-19T17:24:55Z</dcterms:modified>
</cp:coreProperties>
</file>