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  <p:sldId id="267" r:id="rId9"/>
    <p:sldId id="265" r:id="rId10"/>
    <p:sldId id="266" r:id="rId11"/>
    <p:sldId id="286" r:id="rId12"/>
    <p:sldId id="285" r:id="rId13"/>
    <p:sldId id="268" r:id="rId14"/>
    <p:sldId id="269" r:id="rId15"/>
    <p:sldId id="270" r:id="rId16"/>
    <p:sldId id="271" r:id="rId17"/>
    <p:sldId id="272" r:id="rId18"/>
    <p:sldId id="28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976FE-E1E0-43C9-BD4D-2203A8C8CA5D}" type="datetimeFigureOut">
              <a:rPr lang="en-IN" smtClean="0"/>
              <a:pPr/>
              <a:t>08-02-2021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95DA5-E55E-405D-8766-1FF1836929E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C817-C000-480E-9F03-DCDED6ABAE0F}" type="datetimeFigureOut">
              <a:rPr lang="en-IN" smtClean="0"/>
              <a:pPr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DC92-235B-425B-9650-6382CDBBD3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C817-C000-480E-9F03-DCDED6ABAE0F}" type="datetimeFigureOut">
              <a:rPr lang="en-IN" smtClean="0"/>
              <a:pPr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DC92-235B-425B-9650-6382CDBBD3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C817-C000-480E-9F03-DCDED6ABAE0F}" type="datetimeFigureOut">
              <a:rPr lang="en-IN" smtClean="0"/>
              <a:pPr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DC92-235B-425B-9650-6382CDBBD3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C817-C000-480E-9F03-DCDED6ABAE0F}" type="datetimeFigureOut">
              <a:rPr lang="en-IN" smtClean="0"/>
              <a:pPr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DC92-235B-425B-9650-6382CDBBD3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C817-C000-480E-9F03-DCDED6ABAE0F}" type="datetimeFigureOut">
              <a:rPr lang="en-IN" smtClean="0"/>
              <a:pPr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DC92-235B-425B-9650-6382CDBBD3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C817-C000-480E-9F03-DCDED6ABAE0F}" type="datetimeFigureOut">
              <a:rPr lang="en-IN" smtClean="0"/>
              <a:pPr/>
              <a:t>08-02-2021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DC92-235B-425B-9650-6382CDBBD3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C817-C000-480E-9F03-DCDED6ABAE0F}" type="datetimeFigureOut">
              <a:rPr lang="en-IN" smtClean="0"/>
              <a:pPr/>
              <a:t>08-02-2021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DC92-235B-425B-9650-6382CDBBD3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C817-C000-480E-9F03-DCDED6ABAE0F}" type="datetimeFigureOut">
              <a:rPr lang="en-IN" smtClean="0"/>
              <a:pPr/>
              <a:t>08-02-2021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DC92-235B-425B-9650-6382CDBBD3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C817-C000-480E-9F03-DCDED6ABAE0F}" type="datetimeFigureOut">
              <a:rPr lang="en-IN" smtClean="0"/>
              <a:pPr/>
              <a:t>08-02-2021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DC92-235B-425B-9650-6382CDBBD3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C817-C000-480E-9F03-DCDED6ABAE0F}" type="datetimeFigureOut">
              <a:rPr lang="en-IN" smtClean="0"/>
              <a:pPr/>
              <a:t>08-02-2021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DC92-235B-425B-9650-6382CDBBD3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C817-C000-480E-9F03-DCDED6ABAE0F}" type="datetimeFigureOut">
              <a:rPr lang="en-IN" smtClean="0"/>
              <a:pPr/>
              <a:t>08-02-2021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DC92-235B-425B-9650-6382CDBBD3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C817-C000-480E-9F03-DCDED6ABAE0F}" type="datetimeFigureOut">
              <a:rPr lang="en-IN" smtClean="0"/>
              <a:pPr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EDC92-235B-425B-9650-6382CDBBD34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Signal Handling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4000" dirty="0" smtClean="0"/>
              <a:t>Example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692696"/>
            <a:ext cx="8208912" cy="534387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 smtClean="0">
                <a:latin typeface="Courier New" charset="0"/>
              </a:rPr>
              <a:t>	</a:t>
            </a:r>
            <a:r>
              <a:rPr lang="en-US" altLang="en-US" sz="2400" b="1" dirty="0" err="1" smtClean="0">
                <a:effectLst/>
                <a:latin typeface="Courier New" charset="0"/>
              </a:rPr>
              <a:t>int</a:t>
            </a:r>
            <a:r>
              <a:rPr lang="en-US" altLang="en-US" sz="2400" b="1" dirty="0" smtClean="0">
                <a:effectLst/>
                <a:latin typeface="Courier New" charset="0"/>
              </a:rPr>
              <a:t> main()</a:t>
            </a:r>
            <a:br>
              <a:rPr lang="en-US" altLang="en-US" sz="2400" b="1" dirty="0" smtClean="0">
                <a:effectLst/>
                <a:latin typeface="Courier New" charset="0"/>
              </a:rPr>
            </a:br>
            <a:r>
              <a:rPr lang="en-US" altLang="en-US" sz="2400" b="1" dirty="0" smtClean="0">
                <a:effectLst/>
                <a:latin typeface="Courier New" charset="0"/>
              </a:rPr>
              <a:t>	{</a:t>
            </a:r>
            <a:br>
              <a:rPr lang="en-US" altLang="en-US" sz="2400" b="1" dirty="0" smtClean="0">
                <a:effectLst/>
                <a:latin typeface="Courier New" charset="0"/>
              </a:rPr>
            </a:br>
            <a:r>
              <a:rPr lang="en-US" altLang="en-US" sz="2400" b="1" dirty="0" smtClean="0">
                <a:effectLst/>
                <a:latin typeface="Courier New" charset="0"/>
              </a:rPr>
              <a:t>  	signal( SIGINT, </a:t>
            </a:r>
            <a:r>
              <a:rPr lang="en-US" altLang="en-US" sz="2400" b="1" dirty="0" err="1" smtClean="0">
                <a:effectLst/>
                <a:latin typeface="Courier New" charset="0"/>
              </a:rPr>
              <a:t>user_fun</a:t>
            </a:r>
            <a:r>
              <a:rPr lang="en-US" altLang="en-US" sz="2400" b="1" dirty="0" smtClean="0">
                <a:effectLst/>
                <a:latin typeface="Courier New" charset="0"/>
              </a:rPr>
              <a:t>);</a:t>
            </a:r>
            <a:br>
              <a:rPr lang="en-US" altLang="en-US" sz="2400" b="1" dirty="0" smtClean="0">
                <a:effectLst/>
                <a:latin typeface="Courier New" charset="0"/>
              </a:rPr>
            </a:br>
            <a:r>
              <a:rPr lang="en-US" altLang="en-US" sz="2400" b="1" dirty="0" smtClean="0">
                <a:effectLst/>
                <a:latin typeface="Courier New" charset="0"/>
              </a:rPr>
              <a:t>   	/* do usual things until SIGINT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b="1" dirty="0" smtClean="0">
                <a:effectLst/>
                <a:latin typeface="Courier New" charset="0"/>
              </a:rPr>
              <a:t>		return 0;</a:t>
            </a:r>
            <a:br>
              <a:rPr lang="en-US" altLang="en-US" sz="2400" b="1" dirty="0" smtClean="0">
                <a:effectLst/>
                <a:latin typeface="Courier New" charset="0"/>
              </a:rPr>
            </a:br>
            <a:r>
              <a:rPr lang="en-US" altLang="en-US" sz="2400" b="1" dirty="0" smtClean="0">
                <a:effectLst/>
                <a:latin typeface="Courier New" charset="0"/>
              </a:rPr>
              <a:t>	}</a:t>
            </a:r>
            <a:br>
              <a:rPr lang="en-US" altLang="en-US" sz="2400" b="1" dirty="0" smtClean="0">
                <a:effectLst/>
                <a:latin typeface="Courier New" charset="0"/>
              </a:rPr>
            </a:br>
            <a:r>
              <a:rPr lang="en-US" altLang="en-US" sz="2400" b="1" dirty="0" smtClean="0">
                <a:effectLst/>
                <a:latin typeface="Courier New" charset="0"/>
              </a:rPr>
              <a:t/>
            </a:r>
            <a:br>
              <a:rPr lang="en-US" altLang="en-US" sz="2400" b="1" dirty="0" smtClean="0">
                <a:effectLst/>
                <a:latin typeface="Courier New" charset="0"/>
              </a:rPr>
            </a:br>
            <a:r>
              <a:rPr lang="en-US" altLang="en-US" sz="2400" b="1" dirty="0" smtClean="0">
                <a:effectLst/>
                <a:latin typeface="Courier New" charset="0"/>
              </a:rPr>
              <a:t>void </a:t>
            </a:r>
            <a:r>
              <a:rPr lang="en-US" altLang="en-US" sz="2400" b="1" dirty="0" err="1" smtClean="0">
                <a:effectLst/>
                <a:latin typeface="Courier New" charset="0"/>
              </a:rPr>
              <a:t>user_fun</a:t>
            </a:r>
            <a:r>
              <a:rPr lang="en-US" altLang="en-US" sz="2400" b="1" dirty="0" smtClean="0">
                <a:effectLst/>
                <a:latin typeface="Courier New" charset="0"/>
              </a:rPr>
              <a:t>( </a:t>
            </a:r>
            <a:r>
              <a:rPr lang="en-US" altLang="en-US" sz="2400" b="1" dirty="0" err="1" smtClean="0">
                <a:effectLst/>
                <a:latin typeface="Courier New" charset="0"/>
              </a:rPr>
              <a:t>int</a:t>
            </a:r>
            <a:r>
              <a:rPr lang="en-US" altLang="en-US" sz="2400" b="1" dirty="0" smtClean="0">
                <a:effectLst/>
                <a:latin typeface="Courier New" charset="0"/>
              </a:rPr>
              <a:t> </a:t>
            </a:r>
            <a:r>
              <a:rPr lang="en-US" altLang="en-US" sz="2400" b="1" dirty="0" err="1" smtClean="0">
                <a:effectLst/>
                <a:latin typeface="Courier New" charset="0"/>
              </a:rPr>
              <a:t>sig_no</a:t>
            </a:r>
            <a:r>
              <a:rPr lang="en-US" altLang="en-US" sz="2400" b="1" dirty="0" smtClean="0">
                <a:effectLst/>
                <a:latin typeface="Courier New" charset="0"/>
              </a:rPr>
              <a:t> )</a:t>
            </a:r>
            <a:br>
              <a:rPr lang="en-US" altLang="en-US" sz="2400" b="1" dirty="0" smtClean="0">
                <a:effectLst/>
                <a:latin typeface="Courier New" charset="0"/>
              </a:rPr>
            </a:br>
            <a:r>
              <a:rPr lang="en-US" altLang="en-US" sz="2400" b="1" dirty="0" smtClean="0">
                <a:effectLst/>
                <a:latin typeface="Courier New" charset="0"/>
              </a:rPr>
              <a:t>	{</a:t>
            </a:r>
            <a:br>
              <a:rPr lang="en-US" altLang="en-US" sz="2400" b="1" dirty="0" smtClean="0">
                <a:effectLst/>
                <a:latin typeface="Courier New" charset="0"/>
              </a:rPr>
            </a:br>
            <a:r>
              <a:rPr lang="en-US" altLang="en-US" sz="2400" b="1" dirty="0" smtClean="0">
                <a:effectLst/>
                <a:latin typeface="Courier New" charset="0"/>
              </a:rPr>
              <a:t>  	  	/* deal with SIGINT signal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2400" b="1" dirty="0" smtClean="0">
              <a:effectLst/>
              <a:latin typeface="Courier New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b="1" dirty="0" smtClean="0">
                <a:effectLst/>
                <a:latin typeface="Courier New" charset="0"/>
              </a:rPr>
              <a:t>  	return;   	/* return to program */</a:t>
            </a:r>
            <a:br>
              <a:rPr lang="en-US" altLang="en-US" sz="2400" b="1" dirty="0" smtClean="0">
                <a:effectLst/>
                <a:latin typeface="Courier New" charset="0"/>
              </a:rPr>
            </a:br>
            <a:r>
              <a:rPr lang="en-US" altLang="en-US" sz="2400" b="1" dirty="0" smtClean="0">
                <a:effectLst/>
                <a:latin typeface="Courier New" charset="0"/>
              </a:rPr>
              <a:t>	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4000" dirty="0" smtClean="0"/>
              <a:t>Example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692696"/>
            <a:ext cx="8208912" cy="561662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600" dirty="0" smtClean="0">
                <a:latin typeface="+mj-lt"/>
              </a:rPr>
              <a:t>#include&lt;</a:t>
            </a:r>
            <a:r>
              <a:rPr lang="en-US" altLang="en-US" sz="2600" dirty="0" err="1" smtClean="0">
                <a:latin typeface="+mj-lt"/>
              </a:rPr>
              <a:t>signal.h</a:t>
            </a:r>
            <a:r>
              <a:rPr lang="en-US" altLang="en-US" sz="2600" dirty="0" smtClean="0">
                <a:latin typeface="+mj-lt"/>
              </a:rPr>
              <a:t>&gt;</a:t>
            </a:r>
            <a:r>
              <a:rPr lang="en-US" altLang="en-US" sz="2600" dirty="0" smtClean="0">
                <a:latin typeface="+mj-lt"/>
              </a:rPr>
              <a:t>	</a:t>
            </a:r>
            <a:endParaRPr lang="en-US" altLang="en-US" sz="2600" dirty="0" smtClean="0">
              <a:latin typeface="+mj-lt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600" dirty="0" smtClean="0">
                <a:latin typeface="+mj-lt"/>
              </a:rPr>
              <a:t>void </a:t>
            </a:r>
            <a:r>
              <a:rPr lang="en-US" altLang="en-US" sz="2600" dirty="0" err="1" smtClean="0">
                <a:latin typeface="+mj-lt"/>
              </a:rPr>
              <a:t>catch_sig</a:t>
            </a:r>
            <a:r>
              <a:rPr lang="en-US" altLang="en-US" sz="2600" dirty="0" smtClean="0">
                <a:latin typeface="+mj-lt"/>
              </a:rPr>
              <a:t>(</a:t>
            </a:r>
            <a:r>
              <a:rPr lang="en-US" altLang="en-US" sz="2600" dirty="0" err="1" smtClean="0">
                <a:latin typeface="+mj-lt"/>
              </a:rPr>
              <a:t>int</a:t>
            </a:r>
            <a:r>
              <a:rPr lang="en-US" altLang="en-US" sz="2600" dirty="0" smtClean="0">
                <a:latin typeface="+mj-lt"/>
              </a:rPr>
              <a:t> </a:t>
            </a:r>
            <a:r>
              <a:rPr lang="en-US" altLang="en-US" sz="2600" dirty="0" err="1" smtClean="0">
                <a:latin typeface="+mj-lt"/>
              </a:rPr>
              <a:t>sig_num</a:t>
            </a:r>
            <a:r>
              <a:rPr lang="en-US" altLang="en-US" sz="2600" dirty="0" smtClean="0">
                <a:latin typeface="+mj-lt"/>
              </a:rPr>
              <a:t>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600" dirty="0" smtClean="0">
                <a:latin typeface="+mj-lt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600" dirty="0" smtClean="0">
                <a:latin typeface="+mj-lt"/>
              </a:rPr>
              <a:t>print(“signal caught %d”, </a:t>
            </a:r>
            <a:r>
              <a:rPr lang="en-US" altLang="en-US" sz="2600" dirty="0" err="1" smtClean="0">
                <a:latin typeface="+mj-lt"/>
              </a:rPr>
              <a:t>sig_num</a:t>
            </a:r>
            <a:r>
              <a:rPr lang="en-US" altLang="en-US" sz="2600" dirty="0" smtClean="0">
                <a:latin typeface="+mj-lt"/>
              </a:rPr>
              <a:t>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600" dirty="0" smtClean="0">
                <a:latin typeface="+mj-lt"/>
              </a:rPr>
              <a:t>}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2600" dirty="0" smtClean="0">
              <a:latin typeface="+mj-lt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600" dirty="0" err="1" smtClean="0">
                <a:effectLst/>
                <a:latin typeface="+mj-lt"/>
              </a:rPr>
              <a:t>int</a:t>
            </a:r>
            <a:r>
              <a:rPr lang="en-US" altLang="en-US" sz="2600" dirty="0" smtClean="0">
                <a:effectLst/>
                <a:latin typeface="+mj-lt"/>
              </a:rPr>
              <a:t> </a:t>
            </a:r>
            <a:r>
              <a:rPr lang="en-US" altLang="en-US" sz="2600" dirty="0" smtClean="0">
                <a:effectLst/>
                <a:latin typeface="+mj-lt"/>
              </a:rPr>
              <a:t>main()</a:t>
            </a:r>
            <a:br>
              <a:rPr lang="en-US" altLang="en-US" sz="2600" dirty="0" smtClean="0">
                <a:effectLst/>
                <a:latin typeface="+mj-lt"/>
              </a:rPr>
            </a:br>
            <a:r>
              <a:rPr lang="en-US" altLang="en-US" sz="2600" dirty="0" smtClean="0">
                <a:effectLst/>
                <a:latin typeface="+mj-lt"/>
              </a:rPr>
              <a:t>{</a:t>
            </a:r>
            <a:r>
              <a:rPr lang="en-US" altLang="en-US" sz="2600" dirty="0" smtClean="0">
                <a:effectLst/>
                <a:latin typeface="+mj-lt"/>
              </a:rPr>
              <a:t/>
            </a:r>
            <a:br>
              <a:rPr lang="en-US" altLang="en-US" sz="2600" dirty="0" smtClean="0">
                <a:effectLst/>
                <a:latin typeface="+mj-lt"/>
              </a:rPr>
            </a:br>
            <a:r>
              <a:rPr lang="en-US" altLang="en-US" sz="2600" dirty="0" smtClean="0">
                <a:effectLst/>
                <a:latin typeface="+mj-lt"/>
              </a:rPr>
              <a:t>	signal(SIGTERN, </a:t>
            </a:r>
            <a:r>
              <a:rPr lang="en-US" altLang="en-US" sz="2600" dirty="0" err="1" smtClean="0">
                <a:effectLst/>
                <a:latin typeface="+mj-lt"/>
              </a:rPr>
              <a:t>catch_sig</a:t>
            </a:r>
            <a:r>
              <a:rPr lang="en-US" altLang="en-US" sz="2600" dirty="0" smtClean="0">
                <a:effectLst/>
                <a:latin typeface="+mj-lt"/>
              </a:rPr>
              <a:t>);  </a:t>
            </a:r>
            <a:r>
              <a:rPr lang="en-US" altLang="en-US" sz="2600" dirty="0" smtClean="0">
                <a:effectLst/>
                <a:latin typeface="+mj-lt"/>
              </a:rPr>
              <a:t>	</a:t>
            </a:r>
            <a:endParaRPr lang="en-US" altLang="en-US" sz="2600" dirty="0" smtClean="0">
              <a:effectLst/>
              <a:latin typeface="+mj-lt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600" dirty="0" smtClean="0">
                <a:effectLst/>
                <a:latin typeface="+mj-lt"/>
              </a:rPr>
              <a:t>		signal</a:t>
            </a:r>
            <a:r>
              <a:rPr lang="en-US" altLang="en-US" sz="2600" dirty="0" smtClean="0">
                <a:effectLst/>
                <a:latin typeface="+mj-lt"/>
              </a:rPr>
              <a:t>( SIGINT, </a:t>
            </a:r>
            <a:r>
              <a:rPr lang="en-US" altLang="en-US" sz="2600" dirty="0" smtClean="0">
                <a:effectLst/>
                <a:latin typeface="+mj-lt"/>
              </a:rPr>
              <a:t>SIG_IGN);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600" dirty="0" smtClean="0">
                <a:latin typeface="+mj-lt"/>
              </a:rPr>
              <a:t>		signal(SIGSEGV, SIG_DFL);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600" dirty="0" smtClean="0">
                <a:effectLst/>
                <a:latin typeface="+mj-lt"/>
              </a:rPr>
              <a:t>	</a:t>
            </a:r>
            <a:r>
              <a:rPr lang="en-US" altLang="en-US" sz="2600" dirty="0" smtClean="0">
                <a:latin typeface="+mj-lt"/>
              </a:rPr>
              <a:t>	</a:t>
            </a:r>
            <a:r>
              <a:rPr lang="en-US" altLang="en-US" sz="2600" dirty="0" smtClean="0">
                <a:latin typeface="+mj-lt"/>
              </a:rPr>
              <a:t>pause();</a:t>
            </a:r>
            <a:r>
              <a:rPr lang="en-US" altLang="en-US" sz="2600" dirty="0" smtClean="0">
                <a:effectLst/>
                <a:latin typeface="+mj-lt"/>
              </a:rPr>
              <a:t/>
            </a:r>
            <a:br>
              <a:rPr lang="en-US" altLang="en-US" sz="2600" dirty="0" smtClean="0">
                <a:effectLst/>
                <a:latin typeface="+mj-lt"/>
              </a:rPr>
            </a:br>
            <a:r>
              <a:rPr lang="en-US" altLang="en-US" sz="2600" dirty="0" smtClean="0">
                <a:effectLst/>
                <a:latin typeface="+mj-lt"/>
              </a:rPr>
              <a:t>	return 0</a:t>
            </a:r>
            <a:r>
              <a:rPr lang="en-US" altLang="en-US" sz="2600" dirty="0" smtClean="0">
                <a:effectLst/>
                <a:latin typeface="+mj-lt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600" dirty="0" smtClean="0">
                <a:latin typeface="+mj-lt"/>
              </a:rPr>
              <a:t>	}</a:t>
            </a:r>
            <a:r>
              <a:rPr lang="en-US" altLang="en-US" sz="2600" dirty="0" smtClean="0">
                <a:effectLst/>
                <a:latin typeface="+mj-lt"/>
              </a:rPr>
              <a:t/>
            </a:r>
            <a:br>
              <a:rPr lang="en-US" altLang="en-US" sz="2600" dirty="0" smtClean="0">
                <a:effectLst/>
                <a:latin typeface="+mj-lt"/>
              </a:rPr>
            </a:br>
            <a:endParaRPr lang="en-US" altLang="en-US" sz="2600" dirty="0" smtClean="0">
              <a:effectLst/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Signal </a:t>
            </a:r>
            <a:r>
              <a:rPr lang="en-US" sz="4000" dirty="0" smtClean="0"/>
              <a:t>Handling- Alternate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Unix V3 and V4 did not support signal().</a:t>
            </a:r>
          </a:p>
          <a:p>
            <a:pPr algn="just"/>
            <a:r>
              <a:rPr lang="en-IN" sz="2800" dirty="0" smtClean="0"/>
              <a:t>The alternate of signal().</a:t>
            </a:r>
          </a:p>
          <a:p>
            <a:pPr algn="just">
              <a:buNone/>
            </a:pPr>
            <a:r>
              <a:rPr lang="en-IN" sz="2800" dirty="0" smtClean="0"/>
              <a:t>		#include &lt;</a:t>
            </a:r>
            <a:r>
              <a:rPr lang="en-IN" sz="2800" dirty="0" err="1" smtClean="0"/>
              <a:t>signal.h</a:t>
            </a:r>
            <a:r>
              <a:rPr lang="en-IN" sz="2800" dirty="0" smtClean="0"/>
              <a:t>&gt;</a:t>
            </a:r>
          </a:p>
          <a:p>
            <a:pPr algn="just">
              <a:buNone/>
            </a:pPr>
            <a:r>
              <a:rPr lang="en-IN" sz="2800" dirty="0" smtClean="0"/>
              <a:t>		</a:t>
            </a:r>
            <a:r>
              <a:rPr lang="en-IN" sz="2800" dirty="0" err="1" smtClean="0"/>
              <a:t>int</a:t>
            </a:r>
            <a:r>
              <a:rPr lang="en-IN" sz="2800" dirty="0" smtClean="0"/>
              <a:t>  (*</a:t>
            </a:r>
            <a:r>
              <a:rPr lang="en-IN" sz="2800" dirty="0" err="1" smtClean="0"/>
              <a:t>sigset</a:t>
            </a:r>
            <a:r>
              <a:rPr lang="en-IN" sz="2800" dirty="0" smtClean="0"/>
              <a:t>(</a:t>
            </a:r>
            <a:r>
              <a:rPr lang="en-IN" sz="2800" dirty="0" err="1" smtClean="0"/>
              <a:t>int</a:t>
            </a:r>
            <a:r>
              <a:rPr lang="en-IN" sz="2800" dirty="0" smtClean="0"/>
              <a:t> </a:t>
            </a:r>
            <a:r>
              <a:rPr lang="en-IN" sz="2800" dirty="0" err="1" smtClean="0"/>
              <a:t>sig_no</a:t>
            </a:r>
            <a:r>
              <a:rPr lang="en-IN" sz="2800" dirty="0" smtClean="0"/>
              <a:t>, void(*handler)(</a:t>
            </a:r>
            <a:r>
              <a:rPr lang="en-IN" sz="2800" dirty="0" err="1" smtClean="0"/>
              <a:t>int</a:t>
            </a:r>
            <a:r>
              <a:rPr lang="en-IN" sz="2800" dirty="0" smtClean="0"/>
              <a:t>)))(</a:t>
            </a:r>
            <a:r>
              <a:rPr lang="en-IN" sz="2800" dirty="0" err="1" smtClean="0"/>
              <a:t>int</a:t>
            </a:r>
            <a:r>
              <a:rPr lang="en-IN" sz="2800" dirty="0" smtClean="0"/>
              <a:t>);</a:t>
            </a:r>
          </a:p>
          <a:p>
            <a:pPr algn="just"/>
            <a:r>
              <a:rPr lang="en-IN" sz="2800" dirty="0" smtClean="0"/>
              <a:t>The </a:t>
            </a:r>
            <a:r>
              <a:rPr lang="en-IN" sz="2800" dirty="0" err="1" smtClean="0"/>
              <a:t>sig_no</a:t>
            </a:r>
            <a:r>
              <a:rPr lang="en-IN" sz="2800" dirty="0" smtClean="0"/>
              <a:t> argument is the name of the </a:t>
            </a:r>
            <a:r>
              <a:rPr lang="en-IN" sz="2800" dirty="0" smtClean="0"/>
              <a:t>signal.</a:t>
            </a:r>
            <a:endParaRPr lang="en-IN" sz="2800" dirty="0" smtClean="0"/>
          </a:p>
          <a:p>
            <a:pPr algn="just"/>
            <a:r>
              <a:rPr lang="en-IN" sz="2800" dirty="0" err="1" smtClean="0"/>
              <a:t>sig_no</a:t>
            </a:r>
            <a:r>
              <a:rPr lang="en-IN" sz="2800" dirty="0" smtClean="0"/>
              <a:t> is an integer.</a:t>
            </a:r>
          </a:p>
          <a:p>
            <a:pPr algn="just"/>
            <a:r>
              <a:rPr lang="en-IN" sz="2800" dirty="0" smtClean="0"/>
              <a:t>The second argument, </a:t>
            </a:r>
            <a:r>
              <a:rPr lang="en-IN" sz="2800" b="1" dirty="0" smtClean="0"/>
              <a:t>handler</a:t>
            </a:r>
            <a:r>
              <a:rPr lang="en-IN" sz="2800" dirty="0" smtClean="0"/>
              <a:t>, is a pointer to a </a:t>
            </a:r>
            <a:r>
              <a:rPr lang="en-IN" sz="2800" dirty="0" smtClean="0"/>
              <a:t>function.</a:t>
            </a:r>
            <a:endParaRPr lang="en-IN" sz="2800" dirty="0" smtClean="0"/>
          </a:p>
          <a:p>
            <a:pPr algn="just">
              <a:buNone/>
            </a:pPr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5010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Signal Handling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SIG_DFL =0  </a:t>
            </a:r>
            <a:r>
              <a:rPr lang="en-IN" sz="2800" dirty="0" smtClean="0"/>
              <a:t>	Request </a:t>
            </a:r>
            <a:r>
              <a:rPr lang="en-IN" sz="2800" dirty="0" smtClean="0"/>
              <a:t>for default signal handling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 smtClean="0"/>
              <a:t>SIG_IGN=1 </a:t>
            </a:r>
            <a:r>
              <a:rPr lang="en-IN" sz="2800" dirty="0" smtClean="0"/>
              <a:t>	Request </a:t>
            </a:r>
            <a:r>
              <a:rPr lang="en-IN" sz="2800" dirty="0" smtClean="0"/>
              <a:t>that signal be ignored.</a:t>
            </a:r>
          </a:p>
          <a:p>
            <a:pPr algn="just"/>
            <a:r>
              <a:rPr lang="en-IN" sz="2800" dirty="0" smtClean="0"/>
              <a:t>SIG_ERR 		Return </a:t>
            </a:r>
            <a:r>
              <a:rPr lang="en-IN" sz="2800" dirty="0" smtClean="0"/>
              <a:t>value from signal() in case of error</a:t>
            </a:r>
            <a:r>
              <a:rPr lang="en-IN" sz="2800" dirty="0" smtClean="0"/>
              <a:t>.</a:t>
            </a:r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Autofit/>
          </a:bodyPr>
          <a:lstStyle/>
          <a:p>
            <a:r>
              <a:rPr lang="en-US" sz="4000" dirty="0" smtClean="0"/>
              <a:t>Signal Mask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688632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A </a:t>
            </a:r>
            <a:r>
              <a:rPr lang="en-US" sz="2400" dirty="0" smtClean="0"/>
              <a:t>process can query or set its signal mask via the </a:t>
            </a:r>
            <a:r>
              <a:rPr lang="en-US" sz="2400" b="1" i="1" dirty="0" err="1" smtClean="0"/>
              <a:t>sigprocmask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signal.h</a:t>
            </a:r>
            <a:endParaRPr lang="en-US" sz="2400" dirty="0" smtClean="0"/>
          </a:p>
          <a:p>
            <a:pPr algn="just"/>
            <a:r>
              <a:rPr lang="en-US" sz="2400" i="1" dirty="0" err="1" smtClean="0"/>
              <a:t>int</a:t>
            </a:r>
            <a:r>
              <a:rPr lang="en-US" sz="2400" i="1" dirty="0" smtClean="0"/>
              <a:t> </a:t>
            </a:r>
            <a:r>
              <a:rPr lang="en-US" sz="2400" b="1" i="1" dirty="0" err="1" smtClean="0"/>
              <a:t>sigprocmask</a:t>
            </a:r>
            <a:r>
              <a:rPr lang="en-US" sz="2400" i="1" dirty="0" smtClean="0"/>
              <a:t> ( 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cmd</a:t>
            </a:r>
            <a:r>
              <a:rPr lang="en-US" sz="2400" i="1" dirty="0" smtClean="0"/>
              <a:t>, const </a:t>
            </a:r>
            <a:r>
              <a:rPr lang="en-US" sz="2400" i="1" dirty="0" err="1" smtClean="0"/>
              <a:t>sigset_t</a:t>
            </a:r>
            <a:r>
              <a:rPr lang="en-US" sz="2400" i="1" dirty="0" smtClean="0"/>
              <a:t> *</a:t>
            </a:r>
            <a:r>
              <a:rPr lang="en-US" sz="2400" i="1" dirty="0" err="1" smtClean="0"/>
              <a:t>new_mask</a:t>
            </a:r>
            <a:r>
              <a:rPr lang="en-US" sz="2400" i="1" dirty="0" smtClean="0"/>
              <a:t>, </a:t>
            </a:r>
            <a:endParaRPr lang="en-US" sz="2400" i="1" dirty="0" smtClean="0"/>
          </a:p>
          <a:p>
            <a:pPr algn="just">
              <a:buNone/>
            </a:pPr>
            <a:r>
              <a:rPr lang="en-US" sz="2400" i="1" dirty="0" smtClean="0"/>
              <a:t>	</a:t>
            </a:r>
            <a:r>
              <a:rPr lang="en-US" sz="2400" i="1" dirty="0" smtClean="0"/>
              <a:t>			</a:t>
            </a:r>
            <a:r>
              <a:rPr lang="en-US" sz="2400" i="1" dirty="0" err="1" smtClean="0"/>
              <a:t>sigset_t</a:t>
            </a:r>
            <a:r>
              <a:rPr lang="en-US" sz="2400" i="1" dirty="0" smtClean="0"/>
              <a:t>  </a:t>
            </a:r>
            <a:r>
              <a:rPr lang="en-US" sz="2400" i="1" dirty="0" smtClean="0"/>
              <a:t>*</a:t>
            </a:r>
            <a:r>
              <a:rPr lang="en-US" sz="2400" i="1" dirty="0" err="1" smtClean="0"/>
              <a:t>old_mask</a:t>
            </a:r>
            <a:r>
              <a:rPr lang="en-US" sz="2400" i="1" dirty="0" smtClean="0"/>
              <a:t>);</a:t>
            </a:r>
          </a:p>
          <a:p>
            <a:pPr algn="just"/>
            <a:r>
              <a:rPr lang="en-US" sz="2400" dirty="0" smtClean="0"/>
              <a:t>Return:  Success</a:t>
            </a:r>
            <a:r>
              <a:rPr lang="en-US" sz="2400" dirty="0" smtClean="0"/>
              <a:t>: </a:t>
            </a:r>
            <a:r>
              <a:rPr lang="en-US" sz="2400" dirty="0" smtClean="0"/>
              <a:t>0 and Failure</a:t>
            </a:r>
            <a:r>
              <a:rPr lang="en-US" sz="2400" dirty="0" smtClean="0"/>
              <a:t>: -</a:t>
            </a:r>
            <a:r>
              <a:rPr lang="en-US" sz="2400" dirty="0" smtClean="0"/>
              <a:t>1</a:t>
            </a:r>
          </a:p>
          <a:p>
            <a:pPr algn="just"/>
            <a:r>
              <a:rPr lang="en-US" sz="2400" i="1" dirty="0" err="1" smtClean="0"/>
              <a:t>cmd</a:t>
            </a:r>
            <a:r>
              <a:rPr lang="en-US" sz="2400" dirty="0" smtClean="0"/>
              <a:t>: specifies how the </a:t>
            </a:r>
            <a:r>
              <a:rPr lang="en-US" sz="2400" dirty="0" err="1" smtClean="0"/>
              <a:t>new_mask</a:t>
            </a:r>
            <a:r>
              <a:rPr lang="en-US" sz="2400" dirty="0" smtClean="0"/>
              <a:t> value is to be used:</a:t>
            </a:r>
          </a:p>
          <a:p>
            <a:pPr algn="just">
              <a:buFont typeface="Monotype Sorts" pitchFamily="2" charset="2"/>
              <a:buNone/>
            </a:pPr>
            <a:r>
              <a:rPr lang="en-US" sz="2400" dirty="0" smtClean="0"/>
              <a:t>	- SIG_SETMASK: Overrides the calling process signal mask 	with the value specified in the </a:t>
            </a:r>
            <a:r>
              <a:rPr lang="en-US" sz="2400" dirty="0" err="1" smtClean="0"/>
              <a:t>new_mask</a:t>
            </a:r>
            <a:r>
              <a:rPr lang="en-US" sz="2400" dirty="0" smtClean="0"/>
              <a:t> argument.</a:t>
            </a:r>
          </a:p>
          <a:p>
            <a:pPr algn="just">
              <a:buFont typeface="Monotype Sorts" pitchFamily="2" charset="2"/>
              <a:buNone/>
            </a:pPr>
            <a:r>
              <a:rPr lang="en-US" sz="2400" dirty="0" smtClean="0"/>
              <a:t>	- SIG_BLOCK: Adds the signals specified in the </a:t>
            </a:r>
            <a:r>
              <a:rPr lang="en-US" sz="2400" dirty="0" err="1" smtClean="0"/>
              <a:t>new_mask</a:t>
            </a:r>
            <a:r>
              <a:rPr lang="en-US" sz="2400" dirty="0" smtClean="0"/>
              <a:t> 	argument to the calling process signal mask.</a:t>
            </a:r>
          </a:p>
          <a:p>
            <a:pPr algn="just">
              <a:buFont typeface="Monotype Sorts" pitchFamily="2" charset="2"/>
              <a:buNone/>
            </a:pPr>
            <a:r>
              <a:rPr lang="en-US" sz="2400" dirty="0" smtClean="0"/>
              <a:t>	- SIG_UNBLOCK: Removes the signals specified in the 	</a:t>
            </a:r>
            <a:r>
              <a:rPr lang="en-US" sz="2400" dirty="0" err="1" smtClean="0"/>
              <a:t>new_mask</a:t>
            </a:r>
            <a:r>
              <a:rPr lang="en-US" sz="2400" dirty="0" smtClean="0"/>
              <a:t> argument from the calling process signal </a:t>
            </a:r>
            <a:r>
              <a:rPr lang="en-US" sz="2400" dirty="0" smtClean="0"/>
              <a:t>mask.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>
              <a:buFont typeface="Monotype Sorts" pitchFamily="2" charset="2"/>
              <a:buNone/>
            </a:pPr>
            <a:r>
              <a:rPr lang="en-US" sz="2400" dirty="0" smtClean="0"/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8640"/>
            <a:ext cx="8153400" cy="648072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65000"/>
              </a:lnSpc>
            </a:pPr>
            <a:r>
              <a:rPr lang="en-US" sz="4000" dirty="0" smtClean="0"/>
              <a:t>Signal </a:t>
            </a:r>
            <a:r>
              <a:rPr lang="en-US" sz="4000" dirty="0"/>
              <a:t>Mask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08720"/>
            <a:ext cx="8299648" cy="5688632"/>
          </a:xfrm>
          <a:noFill/>
          <a:ln/>
        </p:spPr>
        <p:txBody>
          <a:bodyPr>
            <a:normAutofit/>
          </a:bodyPr>
          <a:lstStyle/>
          <a:p>
            <a:pPr algn="just"/>
            <a:r>
              <a:rPr lang="en-US" sz="2600" i="1" dirty="0" err="1" smtClean="0">
                <a:latin typeface="+mj-lt"/>
              </a:rPr>
              <a:t>new_mask</a:t>
            </a:r>
            <a:r>
              <a:rPr lang="en-US" sz="2600" dirty="0">
                <a:latin typeface="+mj-lt"/>
              </a:rPr>
              <a:t>: defines  a set of signals to be set or reset in a calling 	process signal mask.</a:t>
            </a:r>
          </a:p>
          <a:p>
            <a:pPr algn="just">
              <a:buFont typeface="Monotype Sorts" pitchFamily="2" charset="2"/>
              <a:buNone/>
            </a:pPr>
            <a:r>
              <a:rPr lang="en-US" sz="2600" dirty="0">
                <a:latin typeface="+mj-lt"/>
              </a:rPr>
              <a:t>	</a:t>
            </a:r>
            <a:r>
              <a:rPr lang="en-US" sz="2600" i="1" dirty="0" err="1">
                <a:latin typeface="+mj-lt"/>
              </a:rPr>
              <a:t>new_mask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= NULL, current process signal mask unaltered.</a:t>
            </a:r>
          </a:p>
          <a:p>
            <a:pPr algn="just"/>
            <a:r>
              <a:rPr lang="en-US" sz="2600" i="1" dirty="0" err="1" smtClean="0">
                <a:latin typeface="+mj-lt"/>
              </a:rPr>
              <a:t>old_mask</a:t>
            </a:r>
            <a:r>
              <a:rPr lang="en-US" sz="2600" dirty="0">
                <a:latin typeface="+mj-lt"/>
              </a:rPr>
              <a:t>: Address of a </a:t>
            </a:r>
            <a:r>
              <a:rPr lang="en-US" sz="2600" i="1" dirty="0" err="1">
                <a:latin typeface="+mj-lt"/>
              </a:rPr>
              <a:t>sigset_t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variable that will be assigned 	the calling processing’s original signal mask.</a:t>
            </a:r>
          </a:p>
          <a:p>
            <a:pPr algn="just">
              <a:buFont typeface="Monotype Sorts" pitchFamily="2" charset="2"/>
              <a:buNone/>
            </a:pPr>
            <a:r>
              <a:rPr lang="en-US" sz="2600" dirty="0">
                <a:latin typeface="+mj-lt"/>
              </a:rPr>
              <a:t>	 </a:t>
            </a:r>
            <a:r>
              <a:rPr lang="en-US" sz="2600" i="1" dirty="0" err="1">
                <a:latin typeface="+mj-lt"/>
              </a:rPr>
              <a:t>old_mask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= NULL, no previous signal mask will be return</a:t>
            </a:r>
            <a:r>
              <a:rPr lang="en-US" sz="2600" dirty="0" smtClean="0">
                <a:latin typeface="+mj-lt"/>
              </a:rPr>
              <a:t>.</a:t>
            </a:r>
          </a:p>
          <a:p>
            <a:pPr algn="just">
              <a:buFont typeface="Monotype Sorts" pitchFamily="2" charset="2"/>
              <a:buNone/>
            </a:pPr>
            <a:endParaRPr lang="en-US" sz="2600" dirty="0" smtClean="0">
              <a:latin typeface="+mj-lt"/>
            </a:endParaRPr>
          </a:p>
          <a:p>
            <a:pPr algn="just"/>
            <a:r>
              <a:rPr lang="en-IN" sz="2600" dirty="0" err="1" smtClean="0">
                <a:latin typeface="+mj-lt"/>
              </a:rPr>
              <a:t>sigset_t</a:t>
            </a:r>
            <a:r>
              <a:rPr lang="en-IN" sz="2600" dirty="0" smtClean="0">
                <a:latin typeface="+mj-lt"/>
              </a:rPr>
              <a:t>:  Integer </a:t>
            </a:r>
            <a:r>
              <a:rPr lang="en-IN" sz="2600" dirty="0" smtClean="0">
                <a:latin typeface="+mj-lt"/>
              </a:rPr>
              <a:t>or structure type of an object used to represent sets of signals.</a:t>
            </a:r>
            <a:endParaRPr lang="en-US" sz="26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8640"/>
            <a:ext cx="8153400" cy="648072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65000"/>
              </a:lnSpc>
            </a:pPr>
            <a:r>
              <a:rPr lang="en-US" sz="4000" dirty="0" smtClean="0"/>
              <a:t>Signal </a:t>
            </a:r>
            <a:r>
              <a:rPr lang="en-US" sz="4000" dirty="0"/>
              <a:t>Mask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764704"/>
            <a:ext cx="8229600" cy="5832648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i="1" dirty="0" err="1" smtClean="0"/>
              <a:t>int</a:t>
            </a:r>
            <a:r>
              <a:rPr lang="en-US" sz="2400" b="1" i="1" dirty="0" smtClean="0"/>
              <a:t> </a:t>
            </a:r>
            <a:r>
              <a:rPr lang="en-US" sz="2400" b="1" i="1" dirty="0" err="1"/>
              <a:t>sigemptyset</a:t>
            </a:r>
            <a:r>
              <a:rPr lang="en-US" sz="2400" b="1" i="1" dirty="0"/>
              <a:t> </a:t>
            </a:r>
            <a:r>
              <a:rPr lang="en-US" sz="2400" i="1" dirty="0"/>
              <a:t>(</a:t>
            </a:r>
            <a:r>
              <a:rPr lang="en-US" sz="2400" i="1" dirty="0" err="1"/>
              <a:t>sigset_t</a:t>
            </a:r>
            <a:r>
              <a:rPr lang="en-US" sz="2400" i="1" dirty="0"/>
              <a:t>* </a:t>
            </a:r>
            <a:r>
              <a:rPr lang="en-US" sz="2400" i="1" dirty="0" err="1"/>
              <a:t>sigmask</a:t>
            </a:r>
            <a:r>
              <a:rPr lang="en-US" sz="2400" i="1" dirty="0"/>
              <a:t>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	</a:t>
            </a:r>
            <a:r>
              <a:rPr lang="en-US" sz="2400" dirty="0" smtClean="0"/>
              <a:t>	Clears </a:t>
            </a:r>
            <a:r>
              <a:rPr lang="en-US" sz="2400" dirty="0"/>
              <a:t>all signal flags in the </a:t>
            </a:r>
            <a:r>
              <a:rPr lang="en-US" sz="2400" i="1" dirty="0" err="1"/>
              <a:t>sigmask</a:t>
            </a:r>
            <a:r>
              <a:rPr lang="en-US" sz="2400" dirty="0"/>
              <a:t> argument.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/>
              <a:t>int</a:t>
            </a:r>
            <a:r>
              <a:rPr lang="en-US" sz="2400" i="1" dirty="0" smtClean="0"/>
              <a:t> </a:t>
            </a:r>
            <a:r>
              <a:rPr lang="en-US" sz="2400" b="1" i="1" dirty="0" err="1"/>
              <a:t>sigaddset</a:t>
            </a:r>
            <a:r>
              <a:rPr lang="en-US" sz="2400" i="1" dirty="0"/>
              <a:t> (</a:t>
            </a:r>
            <a:r>
              <a:rPr lang="en-US" sz="2400" i="1" dirty="0" err="1"/>
              <a:t>sigset_t</a:t>
            </a:r>
            <a:r>
              <a:rPr lang="en-US" sz="2400" i="1" dirty="0"/>
              <a:t>* </a:t>
            </a:r>
            <a:r>
              <a:rPr lang="en-US" sz="2400" i="1" dirty="0" err="1"/>
              <a:t>sigmask</a:t>
            </a:r>
            <a:r>
              <a:rPr lang="en-US" sz="2400" i="1" dirty="0"/>
              <a:t>, const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signal_num</a:t>
            </a:r>
            <a:r>
              <a:rPr lang="en-US" sz="2400" i="1" dirty="0"/>
              <a:t>);</a:t>
            </a:r>
            <a:endParaRPr lang="en-US" sz="24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	</a:t>
            </a:r>
            <a:r>
              <a:rPr lang="en-US" sz="2400" dirty="0" smtClean="0"/>
              <a:t>	Sets </a:t>
            </a:r>
            <a:r>
              <a:rPr lang="en-US" sz="2400" dirty="0"/>
              <a:t>the flag corresponding to the </a:t>
            </a:r>
            <a:r>
              <a:rPr lang="en-US" sz="2400" i="1" dirty="0" err="1"/>
              <a:t>signal_num</a:t>
            </a:r>
            <a:r>
              <a:rPr lang="en-US" sz="2400" i="1" dirty="0"/>
              <a:t> </a:t>
            </a:r>
            <a:r>
              <a:rPr lang="en-US" sz="2400" dirty="0"/>
              <a:t>signal in the </a:t>
            </a:r>
            <a:r>
              <a:rPr lang="en-US" sz="2400" i="1" dirty="0" err="1"/>
              <a:t>sigmask</a:t>
            </a:r>
            <a:r>
              <a:rPr lang="en-US" sz="2400" dirty="0"/>
              <a:t> argument.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/>
              <a:t>int</a:t>
            </a:r>
            <a:r>
              <a:rPr lang="en-US" sz="2400" i="1" dirty="0" smtClean="0"/>
              <a:t> </a:t>
            </a:r>
            <a:r>
              <a:rPr lang="en-US" sz="2400" b="1" i="1" dirty="0" err="1"/>
              <a:t>sigdelset</a:t>
            </a:r>
            <a:r>
              <a:rPr lang="en-US" sz="2400" i="1" dirty="0"/>
              <a:t> (</a:t>
            </a:r>
            <a:r>
              <a:rPr lang="en-US" sz="2400" i="1" dirty="0" err="1"/>
              <a:t>sigset_t</a:t>
            </a:r>
            <a:r>
              <a:rPr lang="en-US" sz="2400" i="1" dirty="0"/>
              <a:t>* </a:t>
            </a:r>
            <a:r>
              <a:rPr lang="en-US" sz="2400" i="1" dirty="0" err="1"/>
              <a:t>sigmask</a:t>
            </a:r>
            <a:r>
              <a:rPr lang="en-US" sz="2400" i="1" dirty="0"/>
              <a:t>, const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signal_num</a:t>
            </a:r>
            <a:r>
              <a:rPr lang="en-US" sz="2400" i="1" dirty="0"/>
              <a:t>);</a:t>
            </a:r>
            <a:endParaRPr lang="en-US" sz="24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	</a:t>
            </a:r>
            <a:r>
              <a:rPr lang="en-US" sz="2400" dirty="0" smtClean="0"/>
              <a:t>	Clears </a:t>
            </a:r>
            <a:r>
              <a:rPr lang="en-US" sz="2400" dirty="0"/>
              <a:t>the flag corresponding to the </a:t>
            </a:r>
            <a:r>
              <a:rPr lang="en-US" sz="2400" i="1" dirty="0" err="1"/>
              <a:t>signal_num</a:t>
            </a:r>
            <a:r>
              <a:rPr lang="en-US" sz="2400" i="1" dirty="0"/>
              <a:t> </a:t>
            </a:r>
            <a:r>
              <a:rPr lang="en-US" sz="2400" dirty="0"/>
              <a:t>signal in the </a:t>
            </a:r>
            <a:r>
              <a:rPr lang="en-US" sz="2400" i="1" dirty="0" err="1"/>
              <a:t>sigmask</a:t>
            </a:r>
            <a:r>
              <a:rPr lang="en-US" sz="2400" dirty="0"/>
              <a:t> argument.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/>
              <a:t>int</a:t>
            </a:r>
            <a:r>
              <a:rPr lang="en-US" sz="2400" i="1" dirty="0" smtClean="0"/>
              <a:t> </a:t>
            </a:r>
            <a:r>
              <a:rPr lang="en-US" sz="2400" b="1" i="1" dirty="0" err="1"/>
              <a:t>sigfillset</a:t>
            </a:r>
            <a:r>
              <a:rPr lang="en-US" sz="2400" i="1" dirty="0"/>
              <a:t>(</a:t>
            </a:r>
            <a:r>
              <a:rPr lang="en-US" sz="2400" i="1" dirty="0" err="1"/>
              <a:t>sigset_t</a:t>
            </a:r>
            <a:r>
              <a:rPr lang="en-US" sz="2400" i="1" dirty="0"/>
              <a:t>* </a:t>
            </a:r>
            <a:r>
              <a:rPr lang="en-US" sz="2400" i="1" dirty="0" err="1"/>
              <a:t>sigmask</a:t>
            </a:r>
            <a:r>
              <a:rPr lang="en-US" sz="2400" i="1" dirty="0"/>
              <a:t>);</a:t>
            </a:r>
            <a:endParaRPr lang="en-US" sz="24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	</a:t>
            </a:r>
            <a:r>
              <a:rPr lang="en-US" sz="2400" dirty="0" smtClean="0"/>
              <a:t>	Sets </a:t>
            </a:r>
            <a:r>
              <a:rPr lang="en-US" sz="2400" dirty="0"/>
              <a:t>all the signal flags in the </a:t>
            </a:r>
            <a:r>
              <a:rPr lang="en-US" sz="2400" i="1" dirty="0" err="1"/>
              <a:t>sigmask</a:t>
            </a:r>
            <a:r>
              <a:rPr lang="en-US" sz="2400" dirty="0"/>
              <a:t> argument.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/>
              <a:t>int</a:t>
            </a:r>
            <a:r>
              <a:rPr lang="en-US" sz="2400" i="1" dirty="0" smtClean="0"/>
              <a:t> </a:t>
            </a:r>
            <a:r>
              <a:rPr lang="en-US" sz="2400" b="1" i="1" dirty="0" err="1" smtClean="0"/>
              <a:t>sigismember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sigset_t</a:t>
            </a:r>
            <a:r>
              <a:rPr lang="en-US" sz="2400" i="1" dirty="0"/>
              <a:t>* </a:t>
            </a:r>
            <a:r>
              <a:rPr lang="en-US" sz="2400" i="1" dirty="0" err="1"/>
              <a:t>sigmask</a:t>
            </a:r>
            <a:r>
              <a:rPr lang="en-US" sz="2400" i="1" dirty="0" smtClean="0"/>
              <a:t>, const 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signal_num</a:t>
            </a:r>
            <a:r>
              <a:rPr lang="en-US" sz="2400" i="1" dirty="0"/>
              <a:t>);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IN" sz="2400" dirty="0" smtClean="0"/>
              <a:t>Return </a:t>
            </a:r>
            <a:r>
              <a:rPr lang="en-IN" sz="2400" dirty="0" smtClean="0"/>
              <a:t>1 if the specified signal is a member of the specified set, or 0 if it is not. Otherwise, it </a:t>
            </a:r>
            <a:r>
              <a:rPr lang="en-IN" sz="2400" dirty="0" smtClean="0"/>
              <a:t>return </a:t>
            </a:r>
            <a:r>
              <a:rPr lang="en-IN" sz="2400" dirty="0" smtClean="0"/>
              <a:t>-</a:t>
            </a:r>
            <a:r>
              <a:rPr lang="en-IN" sz="2400" dirty="0" smtClean="0"/>
              <a:t>1, to </a:t>
            </a:r>
            <a:r>
              <a:rPr lang="en-IN" sz="2400" dirty="0" smtClean="0"/>
              <a:t>indicate the error.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0"/>
            <a:ext cx="8153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b="1" i="1" dirty="0" err="1"/>
              <a:t>sigprocmask</a:t>
            </a:r>
            <a:r>
              <a:rPr lang="en-US" b="1" i="1" dirty="0"/>
              <a:t> </a:t>
            </a:r>
            <a:r>
              <a:rPr lang="en-US" dirty="0" smtClean="0"/>
              <a:t>Example</a:t>
            </a:r>
            <a:endParaRPr lang="en-US" sz="32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20688"/>
            <a:ext cx="8382000" cy="6048672"/>
          </a:xfrm>
          <a:noFill/>
          <a:ln/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main( </a:t>
            </a:r>
            <a:r>
              <a:rPr lang="en-US" sz="2400" dirty="0" smtClean="0"/>
              <a:t>)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/>
              <a:t>{ </a:t>
            </a:r>
            <a:endParaRPr lang="en-US" sz="2400" dirty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err="1" smtClean="0"/>
              <a:t>sigset_t</a:t>
            </a:r>
            <a:r>
              <a:rPr lang="en-US" sz="2400" dirty="0" smtClean="0"/>
              <a:t>  </a:t>
            </a:r>
            <a:r>
              <a:rPr lang="en-US" sz="2400" dirty="0" err="1" smtClean="0"/>
              <a:t>sigmask</a:t>
            </a:r>
            <a:r>
              <a:rPr lang="en-US" sz="2400" dirty="0"/>
              <a:t>;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err="1"/>
              <a:t>sigemptyset</a:t>
            </a:r>
            <a:r>
              <a:rPr lang="en-US" sz="2400" dirty="0"/>
              <a:t>(&amp;</a:t>
            </a:r>
            <a:r>
              <a:rPr lang="en-US" sz="2400" dirty="0" err="1"/>
              <a:t>sigmask</a:t>
            </a:r>
            <a:r>
              <a:rPr lang="en-US" sz="2400" dirty="0"/>
              <a:t>);	</a:t>
            </a:r>
            <a:r>
              <a:rPr lang="en-US" sz="2400" b="1" dirty="0"/>
              <a:t>/*initialize set </a:t>
            </a:r>
            <a:r>
              <a:rPr lang="en-US" sz="2400" b="1" dirty="0" smtClean="0"/>
              <a:t>*/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endParaRPr lang="en-US" sz="1000" b="1" dirty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/>
              <a:t>	if(</a:t>
            </a:r>
            <a:r>
              <a:rPr lang="en-US" sz="2400" dirty="0" err="1" smtClean="0"/>
              <a:t>sigprocmask</a:t>
            </a:r>
            <a:r>
              <a:rPr lang="en-US" sz="2400" dirty="0" smtClean="0"/>
              <a:t>(0,0</a:t>
            </a:r>
            <a:r>
              <a:rPr lang="en-US" sz="2400" dirty="0"/>
              <a:t>,&amp;sigmask)==-1)/</a:t>
            </a:r>
            <a:r>
              <a:rPr lang="en-US" sz="2400" b="1" dirty="0"/>
              <a:t>*get current signal mask</a:t>
            </a:r>
            <a:r>
              <a:rPr lang="en-US" sz="2400" b="1" dirty="0" smtClean="0"/>
              <a:t>*/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{</a:t>
            </a:r>
            <a:endParaRPr lang="en-US" sz="2400" dirty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   	</a:t>
            </a:r>
            <a:r>
              <a:rPr lang="en-US" sz="2400" dirty="0" smtClean="0"/>
              <a:t>	</a:t>
            </a:r>
            <a:r>
              <a:rPr lang="en-US" sz="2400" dirty="0" err="1" smtClean="0"/>
              <a:t>perro</a:t>
            </a:r>
            <a:r>
              <a:rPr lang="en-US" sz="2400" dirty="0"/>
              <a:t>(“</a:t>
            </a:r>
            <a:r>
              <a:rPr lang="en-US" sz="2400" dirty="0" err="1"/>
              <a:t>sigprocmask</a:t>
            </a:r>
            <a:r>
              <a:rPr lang="en-US" sz="2400" dirty="0"/>
              <a:t>”);  </a:t>
            </a:r>
            <a:endParaRPr lang="en-US" sz="2400" dirty="0" smtClean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exit(1</a:t>
            </a:r>
            <a:r>
              <a:rPr lang="en-US" sz="2400" dirty="0"/>
              <a:t>); </a:t>
            </a:r>
            <a:endParaRPr lang="en-US" sz="2400" dirty="0" smtClean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}</a:t>
            </a:r>
            <a:r>
              <a:rPr lang="en-US" sz="2400" dirty="0"/>
              <a:t>		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/>
              <a:t>	else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	 </a:t>
            </a:r>
            <a:r>
              <a:rPr lang="en-US" sz="2400" dirty="0" err="1"/>
              <a:t>sigaddset</a:t>
            </a:r>
            <a:r>
              <a:rPr lang="en-US" sz="2400" dirty="0"/>
              <a:t>(&amp;</a:t>
            </a:r>
            <a:r>
              <a:rPr lang="en-US" sz="2400" dirty="0" err="1"/>
              <a:t>sigmask</a:t>
            </a:r>
            <a:r>
              <a:rPr lang="en-US" sz="2400" dirty="0"/>
              <a:t>, SIGINT); /</a:t>
            </a:r>
            <a:r>
              <a:rPr lang="en-US" sz="2400" b="1" dirty="0"/>
              <a:t>* set SIGINT flag</a:t>
            </a:r>
            <a:r>
              <a:rPr lang="en-US" sz="2400" b="1" dirty="0" smtClean="0"/>
              <a:t>*/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endParaRPr lang="en-US" sz="1000" b="1" dirty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err="1"/>
              <a:t>sigdelset</a:t>
            </a:r>
            <a:r>
              <a:rPr lang="en-US" sz="2400" dirty="0"/>
              <a:t>(&amp;</a:t>
            </a:r>
            <a:r>
              <a:rPr lang="en-US" sz="2400" dirty="0" err="1"/>
              <a:t>sigmask</a:t>
            </a:r>
            <a:r>
              <a:rPr lang="en-US" sz="2400" dirty="0"/>
              <a:t>, SIGSEGV); </a:t>
            </a:r>
            <a:r>
              <a:rPr lang="en-US" sz="2400" b="1" dirty="0"/>
              <a:t>/* clear SIGSEGV flag </a:t>
            </a:r>
            <a:r>
              <a:rPr lang="en-US" sz="2400" b="1" dirty="0" smtClean="0"/>
              <a:t>*/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endParaRPr lang="en-US" sz="1000" b="1" dirty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/>
              <a:t>	if </a:t>
            </a:r>
            <a:r>
              <a:rPr lang="en-US" sz="2400" dirty="0"/>
              <a:t>(</a:t>
            </a:r>
            <a:r>
              <a:rPr lang="en-US" sz="2400" dirty="0" err="1"/>
              <a:t>sigprocmask</a:t>
            </a:r>
            <a:r>
              <a:rPr lang="en-US" sz="2400" dirty="0"/>
              <a:t>(SIG_SETMASK,&amp;sigmask,0) == -1)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		</a:t>
            </a:r>
            <a:r>
              <a:rPr lang="en-US" sz="2400" dirty="0" err="1"/>
              <a:t>perro</a:t>
            </a:r>
            <a:r>
              <a:rPr lang="en-US" sz="2400" dirty="0"/>
              <a:t>(“</a:t>
            </a:r>
            <a:r>
              <a:rPr lang="en-US" sz="2400" dirty="0" err="1"/>
              <a:t>sigprocmask</a:t>
            </a:r>
            <a:r>
              <a:rPr lang="en-US" sz="2400" dirty="0"/>
              <a:t>”); </a:t>
            </a:r>
            <a:r>
              <a:rPr lang="en-US" sz="2400" b="1" dirty="0"/>
              <a:t>/* set a new signal mask */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31304"/>
            <a:ext cx="8153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b="1" i="1" dirty="0" err="1"/>
              <a:t>sigprocmask</a:t>
            </a:r>
            <a:r>
              <a:rPr lang="en-US" b="1" i="1" dirty="0"/>
              <a:t> </a:t>
            </a:r>
            <a:r>
              <a:rPr lang="en-US" dirty="0" smtClean="0"/>
              <a:t>Example</a:t>
            </a:r>
            <a:endParaRPr lang="en-US" sz="32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82000" cy="2641848"/>
          </a:xfrm>
          <a:noFill/>
          <a:ln/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600" dirty="0" smtClean="0"/>
              <a:t>The </a:t>
            </a:r>
            <a:r>
              <a:rPr lang="en-US" sz="2600" dirty="0"/>
              <a:t>example checks whether the SIGINT signal is present in a process signal mask and </a:t>
            </a:r>
            <a:endParaRPr lang="en-US" sz="2600" dirty="0" smtClean="0"/>
          </a:p>
          <a:p>
            <a:pPr algn="just">
              <a:lnSpc>
                <a:spcPct val="90000"/>
              </a:lnSpc>
            </a:pPr>
            <a:r>
              <a:rPr lang="en-US" sz="2600" dirty="0" smtClean="0"/>
              <a:t>Adds </a:t>
            </a:r>
            <a:r>
              <a:rPr lang="en-US" sz="2600" dirty="0"/>
              <a:t>it to the mask if it is not there.</a:t>
            </a:r>
          </a:p>
          <a:p>
            <a:pPr algn="just">
              <a:lnSpc>
                <a:spcPct val="90000"/>
              </a:lnSpc>
            </a:pPr>
            <a:r>
              <a:rPr lang="en-US" sz="2600" dirty="0" smtClean="0"/>
              <a:t>It </a:t>
            </a:r>
            <a:r>
              <a:rPr lang="en-US" sz="2600" dirty="0"/>
              <a:t>clears the SIGSEGV signal from the process signal mask.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Signal Handling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A signal is used in UNIX systems to notify a process that a particular event has occurred.</a:t>
            </a:r>
          </a:p>
          <a:p>
            <a:pPr algn="just"/>
            <a:r>
              <a:rPr lang="en-US" sz="2800" dirty="0" smtClean="0"/>
              <a:t>A signal is a notification to a process that an event has occurred.  Signals are sometimes called “software interrupts”.</a:t>
            </a:r>
          </a:p>
          <a:p>
            <a:pPr algn="just"/>
            <a:r>
              <a:rPr lang="en-US" sz="2800" dirty="0" smtClean="0"/>
              <a:t>Features of Signal</a:t>
            </a:r>
          </a:p>
          <a:p>
            <a:pPr algn="just">
              <a:buFont typeface="Monotype Sorts" pitchFamily="2" charset="2"/>
              <a:buNone/>
            </a:pPr>
            <a:r>
              <a:rPr lang="en-US" sz="2800" dirty="0" smtClean="0"/>
              <a:t>	- The process does not know ahead of time exactly when a signal will occur.</a:t>
            </a:r>
          </a:p>
          <a:p>
            <a:pPr algn="just">
              <a:buFont typeface="Monotype Sorts" pitchFamily="2" charset="2"/>
              <a:buNone/>
            </a:pPr>
            <a:r>
              <a:rPr lang="en-US" sz="2800" dirty="0" smtClean="0"/>
              <a:t> 	- Signal can be sent by one process to another process (or to 	itself) or by the kernel to a process.</a:t>
            </a:r>
          </a:p>
          <a:p>
            <a:pPr algn="just"/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59296"/>
            <a:ext cx="8153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Predefined  Signals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792088"/>
            <a:ext cx="8458200" cy="5517232"/>
          </a:xfrm>
          <a:noFill/>
          <a:ln/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 smtClean="0"/>
              <a:t>SIGALRM</a:t>
            </a:r>
            <a:r>
              <a:rPr lang="en-US" sz="2800" dirty="0"/>
              <a:t>: Alarm timer time-out. Generated by </a:t>
            </a:r>
            <a:r>
              <a:rPr lang="en-US" sz="2800" b="1" i="1" dirty="0"/>
              <a:t>alarm</a:t>
            </a:r>
            <a:r>
              <a:rPr lang="en-US" sz="2800" b="1" i="1" dirty="0" smtClean="0"/>
              <a:t>() </a:t>
            </a:r>
            <a:r>
              <a:rPr lang="en-US" sz="2800" dirty="0"/>
              <a:t>API.</a:t>
            </a:r>
          </a:p>
          <a:p>
            <a:pPr algn="just">
              <a:lnSpc>
                <a:spcPct val="90000"/>
              </a:lnSpc>
              <a:buFont typeface="Arial" charset="0"/>
              <a:buChar char="•"/>
            </a:pPr>
            <a:r>
              <a:rPr lang="en-US" sz="2800" dirty="0" smtClean="0"/>
              <a:t>SIGILL</a:t>
            </a:r>
            <a:r>
              <a:rPr lang="en-US" sz="2800" dirty="0"/>
              <a:t>: Execution of an illegal </a:t>
            </a:r>
            <a:r>
              <a:rPr lang="en-US" sz="2800" dirty="0" smtClean="0"/>
              <a:t>machine instruction</a:t>
            </a:r>
            <a:r>
              <a:rPr lang="en-US" sz="2800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sz="2800" dirty="0" smtClean="0"/>
              <a:t>SIGINT</a:t>
            </a:r>
            <a:r>
              <a:rPr lang="en-US" sz="2800" dirty="0"/>
              <a:t>: Process interruption.  Can be generated by </a:t>
            </a:r>
            <a:r>
              <a:rPr lang="en-US" sz="2800" i="1" dirty="0"/>
              <a:t>&lt;Delete&gt; or &lt;</a:t>
            </a:r>
            <a:r>
              <a:rPr lang="en-US" sz="2800" i="1" dirty="0" err="1"/>
              <a:t>ctrl_C</a:t>
            </a:r>
            <a:r>
              <a:rPr lang="en-US" sz="2800" i="1" dirty="0"/>
              <a:t>&gt; </a:t>
            </a:r>
            <a:r>
              <a:rPr lang="en-US" sz="2800" dirty="0"/>
              <a:t>keys.</a:t>
            </a:r>
          </a:p>
          <a:p>
            <a:pPr algn="just">
              <a:lnSpc>
                <a:spcPct val="90000"/>
              </a:lnSpc>
            </a:pPr>
            <a:r>
              <a:rPr lang="en-US" sz="2800" dirty="0" smtClean="0"/>
              <a:t>SIGSEGV</a:t>
            </a:r>
            <a:r>
              <a:rPr lang="en-US" sz="2800" dirty="0"/>
              <a:t>: Segmentation fault. generated by de-referencing a NULL pointer</a:t>
            </a:r>
            <a:r>
              <a:rPr lang="en-US" sz="2800" dirty="0" smtClean="0"/>
              <a:t>.</a:t>
            </a:r>
          </a:p>
          <a:p>
            <a:pPr algn="just">
              <a:lnSpc>
                <a:spcPct val="90000"/>
              </a:lnSpc>
            </a:pPr>
            <a:r>
              <a:rPr lang="en-IN" sz="2800" dirty="0" smtClean="0"/>
              <a:t>SIGTERM: process termination. Can be generated by</a:t>
            </a:r>
          </a:p>
          <a:p>
            <a:pPr algn="just">
              <a:lnSpc>
                <a:spcPct val="90000"/>
              </a:lnSpc>
            </a:pPr>
            <a:r>
              <a:rPr lang="en-IN" sz="2800" dirty="0" smtClean="0"/>
              <a:t>	 “kill &lt;</a:t>
            </a:r>
            <a:r>
              <a:rPr lang="en-IN" sz="2800" dirty="0" err="1" smtClean="0"/>
              <a:t>process_id</a:t>
            </a:r>
            <a:r>
              <a:rPr lang="en-IN" sz="2800" dirty="0" smtClean="0"/>
              <a:t>&gt;” command.</a:t>
            </a:r>
          </a:p>
          <a:p>
            <a:pPr algn="just">
              <a:lnSpc>
                <a:spcPct val="90000"/>
              </a:lnSpc>
            </a:pPr>
            <a:r>
              <a:rPr lang="en-IN" sz="2800" dirty="0" smtClean="0"/>
              <a:t>SIGCHLD: Sent to a parent process when its child process has terminated.</a:t>
            </a:r>
            <a:endParaRPr lang="en-US" sz="2800" dirty="0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Signal Handling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rmAutofit/>
          </a:bodyPr>
          <a:lstStyle/>
          <a:p>
            <a:pPr algn="just"/>
            <a:r>
              <a:rPr lang="en-IN" sz="2800" b="1" dirty="0" smtClean="0"/>
              <a:t>Synchronous</a:t>
            </a:r>
            <a:r>
              <a:rPr lang="en-IN" sz="2800" dirty="0" smtClean="0"/>
              <a:t> signals are delivered to the same process that performed the operation that caused the signal.</a:t>
            </a:r>
          </a:p>
          <a:p>
            <a:pPr algn="just"/>
            <a:r>
              <a:rPr lang="en-IN" sz="2800" dirty="0" smtClean="0"/>
              <a:t>Synchronous signals include illegal memory access and division by 0. </a:t>
            </a:r>
          </a:p>
          <a:p>
            <a:pPr algn="just"/>
            <a:r>
              <a:rPr lang="en-IN" sz="2800" dirty="0" smtClean="0"/>
              <a:t>If a running program performs either of these actions, a signal is generated and sent to same process.</a:t>
            </a:r>
          </a:p>
          <a:p>
            <a:pPr algn="just"/>
            <a:endParaRPr lang="en-IN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Signal Handling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rmAutofit/>
          </a:bodyPr>
          <a:lstStyle/>
          <a:p>
            <a:pPr algn="just"/>
            <a:r>
              <a:rPr lang="en-IN" sz="2800" b="1" dirty="0" smtClean="0"/>
              <a:t>Asynchronous</a:t>
            </a:r>
            <a:r>
              <a:rPr lang="en-IN" sz="2800" dirty="0" smtClean="0"/>
              <a:t> signal is sent to another process.</a:t>
            </a:r>
          </a:p>
          <a:p>
            <a:pPr algn="just"/>
            <a:r>
              <a:rPr lang="en-IN" sz="2800" dirty="0" smtClean="0"/>
              <a:t>When a signal is generated by an event external to a running process, that process receives the signal asynchronously. </a:t>
            </a:r>
          </a:p>
          <a:p>
            <a:pPr algn="just"/>
            <a:r>
              <a:rPr lang="en-IN" sz="2800" dirty="0" smtClean="0"/>
              <a:t>Examples of such signals include terminating a process with specific keystrokes (such as &lt;control&gt;&lt;C&gt;) and having a timer expire.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0"/>
            <a:ext cx="8153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Sources for Generating Signals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48680"/>
            <a:ext cx="8363272" cy="6048672"/>
          </a:xfrm>
          <a:noFill/>
          <a:ln/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Hardware</a:t>
            </a:r>
            <a:endParaRPr lang="en-US" sz="2800" dirty="0"/>
          </a:p>
          <a:p>
            <a:pPr algn="just">
              <a:buFont typeface="Monotype Sorts" pitchFamily="2" charset="2"/>
              <a:buNone/>
            </a:pPr>
            <a:r>
              <a:rPr lang="en-US" sz="2800" dirty="0"/>
              <a:t>	- A process attempts to access addresses outside its own </a:t>
            </a:r>
            <a:r>
              <a:rPr lang="en-US" sz="2800" dirty="0" smtClean="0"/>
              <a:t>address </a:t>
            </a:r>
            <a:r>
              <a:rPr lang="en-US" sz="2800" dirty="0"/>
              <a:t>space</a:t>
            </a:r>
            <a:r>
              <a:rPr lang="en-US" sz="2800" dirty="0" smtClean="0"/>
              <a:t>.</a:t>
            </a:r>
            <a:endParaRPr lang="en-US" sz="2800" dirty="0"/>
          </a:p>
          <a:p>
            <a:pPr algn="just"/>
            <a:r>
              <a:rPr lang="en-US" sz="2800" dirty="0" smtClean="0"/>
              <a:t>Kernel</a:t>
            </a:r>
            <a:endParaRPr lang="en-US" sz="2800" dirty="0"/>
          </a:p>
          <a:p>
            <a:pPr algn="just">
              <a:buFont typeface="Monotype Sorts" pitchFamily="2" charset="2"/>
              <a:buNone/>
            </a:pPr>
            <a:r>
              <a:rPr lang="en-US" sz="2800" dirty="0"/>
              <a:t>	- Notifying the process that an I/O device for which it has </a:t>
            </a:r>
            <a:r>
              <a:rPr lang="en-US" sz="2800" dirty="0" smtClean="0"/>
              <a:t>been </a:t>
            </a:r>
            <a:r>
              <a:rPr lang="en-US" sz="2800" dirty="0"/>
              <a:t>waiting is available.</a:t>
            </a:r>
          </a:p>
          <a:p>
            <a:pPr algn="just"/>
            <a:r>
              <a:rPr lang="en-US" sz="2800" dirty="0" smtClean="0"/>
              <a:t>Other </a:t>
            </a:r>
            <a:r>
              <a:rPr lang="en-US" sz="2800" dirty="0"/>
              <a:t>Processes</a:t>
            </a:r>
          </a:p>
          <a:p>
            <a:pPr algn="just">
              <a:buFont typeface="Monotype Sorts" pitchFamily="2" charset="2"/>
              <a:buNone/>
            </a:pPr>
            <a:r>
              <a:rPr lang="en-US" sz="2800" dirty="0"/>
              <a:t> 	- A child process notifying its parent process that it </a:t>
            </a:r>
            <a:r>
              <a:rPr lang="en-US" sz="2800" dirty="0" smtClean="0"/>
              <a:t>has terminated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smtClean="0"/>
              <a:t>User</a:t>
            </a:r>
            <a:endParaRPr lang="en-US" sz="2800" dirty="0"/>
          </a:p>
          <a:p>
            <a:pPr algn="just">
              <a:buFont typeface="Monotype Sorts" pitchFamily="2" charset="2"/>
              <a:buNone/>
            </a:pPr>
            <a:r>
              <a:rPr lang="en-US" sz="2800" dirty="0"/>
              <a:t>	- Pressing keyboard sequences that generate a quit, interrupt or stop signal.</a:t>
            </a: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Signal </a:t>
            </a:r>
            <a:r>
              <a:rPr lang="en-US" sz="4000" dirty="0" smtClean="0"/>
              <a:t>Handling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800" dirty="0" smtClean="0"/>
              <a:t>A signal may be handled by one of three possible handlers: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Ignore the signal</a:t>
            </a:r>
          </a:p>
          <a:p>
            <a:pPr marL="719138" indent="-269875" algn="just">
              <a:tabLst>
                <a:tab pos="719138" algn="l"/>
              </a:tabLst>
            </a:pPr>
            <a:r>
              <a:rPr lang="en-US" sz="2800" dirty="0" smtClean="0"/>
              <a:t>A </a:t>
            </a:r>
            <a:r>
              <a:rPr lang="en-US" sz="2800" dirty="0" smtClean="0"/>
              <a:t>process can do ignoring with all signal.</a:t>
            </a:r>
            <a:endParaRPr lang="en-IN" sz="2800" dirty="0" smtClean="0"/>
          </a:p>
          <a:p>
            <a:pPr marL="514350" indent="-514350" algn="just">
              <a:buFont typeface="+mj-lt"/>
              <a:buAutoNum type="arabicPeriod" startAt="2"/>
            </a:pPr>
            <a:r>
              <a:rPr lang="en-IN" sz="2800" dirty="0" smtClean="0"/>
              <a:t>A default signal handler</a:t>
            </a:r>
          </a:p>
          <a:p>
            <a:pPr marL="809625" indent="-360363" algn="just"/>
            <a:r>
              <a:rPr lang="en-IN" sz="2800" dirty="0" smtClean="0"/>
              <a:t>Every signal has a </a:t>
            </a:r>
            <a:r>
              <a:rPr lang="en-IN" sz="2800" b="1" dirty="0" smtClean="0"/>
              <a:t>default signal handler </a:t>
            </a:r>
            <a:r>
              <a:rPr lang="en-IN" sz="2800" dirty="0" smtClean="0"/>
              <a:t>that the kernel runs when handling that signal. 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en-IN" sz="2800" dirty="0" smtClean="0"/>
              <a:t>A user-defined signal handler</a:t>
            </a:r>
          </a:p>
          <a:p>
            <a:pPr marL="809625" indent="-360363" algn="just"/>
            <a:r>
              <a:rPr lang="en-IN" sz="2800" dirty="0" smtClean="0"/>
              <a:t>This default action can be overridden by a </a:t>
            </a:r>
            <a:r>
              <a:rPr lang="en-IN" sz="2800" b="1" dirty="0" smtClean="0"/>
              <a:t>user-define</a:t>
            </a:r>
            <a:r>
              <a:rPr lang="en-IN" sz="2800" dirty="0" smtClean="0"/>
              <a:t> signal handler that is called to handle the signal.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Kernel support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Process table has an array of signal flags</a:t>
            </a:r>
          </a:p>
          <a:p>
            <a:pPr marL="1079500" indent="-269875" algn="just">
              <a:buFont typeface="Wingdings" pitchFamily="2" charset="2"/>
              <a:buChar char="Ø"/>
            </a:pPr>
            <a:r>
              <a:rPr lang="en-US" sz="2800" dirty="0" smtClean="0"/>
              <a:t>Flag=1				</a:t>
            </a:r>
            <a:r>
              <a:rPr lang="en-US" sz="2800" dirty="0" smtClean="0"/>
              <a:t>ignore</a:t>
            </a:r>
            <a:endParaRPr lang="en-US" sz="2800" dirty="0" smtClean="0"/>
          </a:p>
          <a:p>
            <a:pPr marL="1079500" indent="-269875" algn="just">
              <a:buFont typeface="Wingdings" pitchFamily="2" charset="2"/>
              <a:buChar char="Ø"/>
            </a:pPr>
            <a:r>
              <a:rPr lang="en-US" sz="2800" dirty="0" smtClean="0"/>
              <a:t>Flag=0 </a:t>
            </a:r>
            <a:r>
              <a:rPr lang="en-US" sz="2800" dirty="0" smtClean="0"/>
              <a:t>				default action</a:t>
            </a:r>
          </a:p>
          <a:p>
            <a:pPr marL="1079500" indent="-269875" algn="just">
              <a:buFont typeface="Wingdings" pitchFamily="2" charset="2"/>
              <a:buChar char="Ø"/>
            </a:pPr>
            <a:r>
              <a:rPr lang="en-US" sz="2800" dirty="0" smtClean="0"/>
              <a:t>Flag</a:t>
            </a:r>
            <a:r>
              <a:rPr lang="en-US" sz="2800" dirty="0" smtClean="0"/>
              <a:t>= any other number 	user defined </a:t>
            </a:r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Signal Handling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Specify a signal handler function to deal with a signal type.</a:t>
            </a:r>
          </a:p>
          <a:p>
            <a:pPr algn="just">
              <a:buNone/>
            </a:pPr>
            <a:r>
              <a:rPr lang="en-IN" sz="2800" dirty="0" smtClean="0"/>
              <a:t>		#include &lt;</a:t>
            </a:r>
            <a:r>
              <a:rPr lang="en-IN" sz="2800" dirty="0" err="1" smtClean="0"/>
              <a:t>signal.h</a:t>
            </a:r>
            <a:r>
              <a:rPr lang="en-IN" sz="2800" dirty="0" smtClean="0"/>
              <a:t>&gt;</a:t>
            </a:r>
          </a:p>
          <a:p>
            <a:pPr algn="just">
              <a:buNone/>
            </a:pPr>
            <a:r>
              <a:rPr lang="en-IN" sz="2800" dirty="0" smtClean="0"/>
              <a:t>		</a:t>
            </a:r>
            <a:r>
              <a:rPr lang="en-IN" sz="2800" dirty="0" err="1" smtClean="0"/>
              <a:t>int</a:t>
            </a:r>
            <a:r>
              <a:rPr lang="en-IN" sz="2800" dirty="0" smtClean="0"/>
              <a:t>  (*signal(</a:t>
            </a:r>
            <a:r>
              <a:rPr lang="en-IN" sz="2800" dirty="0" err="1" smtClean="0"/>
              <a:t>int</a:t>
            </a:r>
            <a:r>
              <a:rPr lang="en-IN" sz="2800" dirty="0" smtClean="0"/>
              <a:t> </a:t>
            </a:r>
            <a:r>
              <a:rPr lang="en-IN" sz="2800" dirty="0" err="1" smtClean="0"/>
              <a:t>sig_no</a:t>
            </a:r>
            <a:r>
              <a:rPr lang="en-IN" sz="2800" dirty="0" smtClean="0"/>
              <a:t>, void(*handler)(</a:t>
            </a:r>
            <a:r>
              <a:rPr lang="en-IN" sz="2800" dirty="0" err="1" smtClean="0"/>
              <a:t>int</a:t>
            </a:r>
            <a:r>
              <a:rPr lang="en-IN" sz="2800" dirty="0" smtClean="0"/>
              <a:t>)))(</a:t>
            </a:r>
            <a:r>
              <a:rPr lang="en-IN" sz="2800" dirty="0" err="1" smtClean="0"/>
              <a:t>int</a:t>
            </a:r>
            <a:r>
              <a:rPr lang="en-IN" sz="2800" dirty="0" smtClean="0"/>
              <a:t>);</a:t>
            </a:r>
          </a:p>
          <a:p>
            <a:pPr algn="just"/>
            <a:r>
              <a:rPr lang="en-IN" sz="2800" dirty="0" smtClean="0"/>
              <a:t>The </a:t>
            </a:r>
            <a:r>
              <a:rPr lang="en-IN" sz="2800" dirty="0" err="1" smtClean="0"/>
              <a:t>sig_no</a:t>
            </a:r>
            <a:r>
              <a:rPr lang="en-IN" sz="2800" dirty="0" smtClean="0"/>
              <a:t> argument is the name of the signal such as SIGALRM, SIGCHLD, etc.</a:t>
            </a:r>
          </a:p>
          <a:p>
            <a:pPr algn="just"/>
            <a:r>
              <a:rPr lang="en-IN" sz="2800" dirty="0" err="1" smtClean="0"/>
              <a:t>sig_no</a:t>
            </a:r>
            <a:r>
              <a:rPr lang="en-IN" sz="2800" dirty="0" smtClean="0"/>
              <a:t> is an integer.</a:t>
            </a:r>
          </a:p>
          <a:p>
            <a:pPr algn="just"/>
            <a:r>
              <a:rPr lang="en-IN" sz="2800" dirty="0" smtClean="0"/>
              <a:t>The second argument, </a:t>
            </a:r>
            <a:r>
              <a:rPr lang="en-IN" sz="2800" b="1" dirty="0" smtClean="0"/>
              <a:t>handler</a:t>
            </a:r>
            <a:r>
              <a:rPr lang="en-IN" sz="2800" dirty="0" smtClean="0"/>
              <a:t>, is a pointer to a function that takes a single integer argument and returns nothing.</a:t>
            </a:r>
          </a:p>
          <a:p>
            <a:pPr algn="just">
              <a:buNone/>
            </a:pPr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5331</TotalTime>
  <Words>435</Words>
  <Application>Microsoft Office PowerPoint</Application>
  <PresentationFormat>On-screen Show (4:3)</PresentationFormat>
  <Paragraphs>134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Signal Handling</vt:lpstr>
      <vt:lpstr>Signal Handling</vt:lpstr>
      <vt:lpstr>Predefined  Signals</vt:lpstr>
      <vt:lpstr>Signal Handling</vt:lpstr>
      <vt:lpstr>Signal Handling</vt:lpstr>
      <vt:lpstr>Sources for Generating Signals</vt:lpstr>
      <vt:lpstr>Signal Handling</vt:lpstr>
      <vt:lpstr>Kernel support</vt:lpstr>
      <vt:lpstr>Signal Handling</vt:lpstr>
      <vt:lpstr>Example</vt:lpstr>
      <vt:lpstr>Example</vt:lpstr>
      <vt:lpstr>Signal Handling- Alternate</vt:lpstr>
      <vt:lpstr>Signal Handling</vt:lpstr>
      <vt:lpstr>Signal Mask</vt:lpstr>
      <vt:lpstr>Signal Mask </vt:lpstr>
      <vt:lpstr>Signal Mask </vt:lpstr>
      <vt:lpstr>sigprocmask Example</vt:lpstr>
      <vt:lpstr>sigprocmask Example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Handling</dc:title>
  <dc:creator>hp</dc:creator>
  <cp:lastModifiedBy>hp</cp:lastModifiedBy>
  <cp:revision>182</cp:revision>
  <dcterms:created xsi:type="dcterms:W3CDTF">2021-02-04T13:51:27Z</dcterms:created>
  <dcterms:modified xsi:type="dcterms:W3CDTF">2021-02-09T03:55:09Z</dcterms:modified>
</cp:coreProperties>
</file>