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IN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4A613752-7D3D-439F-8D08-5898A4A0B2F1}" type="slidenum">
              <a:rPr b="1" lang="en-IN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Click to edit the </a:t>
            </a: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outline text </a:t>
            </a: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format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Sixth Outline </a:t>
            </a: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Seventh </a:t>
            </a: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IN" sz="1800" spc="-1" strike="noStrike">
                <a:solidFill>
                  <a:srgbClr val="e74c3c"/>
                </a:solidFill>
                <a:latin typeface="Noto Sans Black"/>
              </a:rPr>
              <a:t>&lt;date/time&gt;</a:t>
            </a:r>
            <a:endParaRPr b="1" lang="en-IN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IN" sz="1800" spc="-1" strike="noStrike">
                <a:solidFill>
                  <a:srgbClr val="e74c3c"/>
                </a:solidFill>
                <a:latin typeface="Noto Sans Black"/>
              </a:rPr>
              <a:t>&lt;footer&gt;</a:t>
            </a:r>
            <a:endParaRPr b="1" lang="en-IN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6727021-7102-4B82-AEC9-2BCF2ECE5774}" type="slidenum">
              <a:rPr b="1" lang="en-IN" sz="1800" spc="-1" strike="noStrike">
                <a:solidFill>
                  <a:srgbClr val="e74c3c"/>
                </a:solidFill>
                <a:latin typeface="Noto Sans Black"/>
              </a:rPr>
              <a:t>&lt;number&gt;</a:t>
            </a:fld>
            <a:endParaRPr b="1" lang="en-IN" sz="1800" spc="-1" strike="noStrike">
              <a:solidFill>
                <a:srgbClr val="e74c3c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Sum Of Products</a:t>
            </a:r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	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By ABHISHEK GUPTA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SOP Simplification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graphicFrame>
        <p:nvGraphicFramePr>
          <p:cNvPr id="117" name="Table 2"/>
          <p:cNvGraphicFramePr/>
          <p:nvPr/>
        </p:nvGraphicFramePr>
        <p:xfrm>
          <a:off x="311760" y="1784160"/>
          <a:ext cx="4727880" cy="4859640"/>
        </p:xfrm>
        <a:graphic>
          <a:graphicData uri="http://schemas.openxmlformats.org/drawingml/2006/table">
            <a:tbl>
              <a:tblPr/>
              <a:tblGrid>
                <a:gridCol w="945720"/>
                <a:gridCol w="945720"/>
                <a:gridCol w="945720"/>
                <a:gridCol w="945720"/>
                <a:gridCol w="945360"/>
              </a:tblGrid>
              <a:tr h="540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F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8" name="TextShape 3"/>
          <p:cNvSpPr txBox="1"/>
          <p:nvPr/>
        </p:nvSpPr>
        <p:spPr>
          <a:xfrm>
            <a:off x="5112000" y="1800000"/>
            <a:ext cx="4608000" cy="215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Noto Sans Regular"/>
              </a:rPr>
              <a:t>F=B</a:t>
            </a:r>
            <a:r>
              <a:rPr b="0" lang="en-IN" sz="2000" spc="-1" strike="noStrike" baseline="33000">
                <a:latin typeface="Noto Sans Regular"/>
              </a:rPr>
              <a:t>.</a:t>
            </a:r>
            <a:r>
              <a:rPr b="0" lang="en-IN" sz="2000" spc="-1" strike="noStrike">
                <a:latin typeface="Noto Sans Regular"/>
              </a:rPr>
              <a:t>C’+A</a:t>
            </a:r>
            <a:endParaRPr b="0" lang="en-IN" sz="20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0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Noto Sans Regular"/>
              </a:rPr>
              <a:t>This one is called minimal SOP form because this one is using less gates as compare to our standard or canonical form.</a:t>
            </a:r>
            <a:endParaRPr b="0" lang="en-IN" sz="2000" spc="-1" strike="noStrike">
              <a:latin typeface="Noto Sans Regular"/>
            </a:endParaRPr>
          </a:p>
        </p:txBody>
      </p:sp>
      <p:sp>
        <p:nvSpPr>
          <p:cNvPr id="119" name="TextShape 4"/>
          <p:cNvSpPr txBox="1"/>
          <p:nvPr/>
        </p:nvSpPr>
        <p:spPr>
          <a:xfrm>
            <a:off x="4111920" y="2613960"/>
            <a:ext cx="232560" cy="41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200" spc="-1" strike="noStrike" baseline="33000">
                <a:latin typeface="Noto Sans Regular"/>
              </a:rPr>
              <a:t>.</a:t>
            </a:r>
            <a:endParaRPr b="0" lang="en-IN" sz="22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graphicFrame>
        <p:nvGraphicFramePr>
          <p:cNvPr id="121" name="Table 2"/>
          <p:cNvGraphicFramePr/>
          <p:nvPr/>
        </p:nvGraphicFramePr>
        <p:xfrm>
          <a:off x="628920" y="2543040"/>
          <a:ext cx="4727880" cy="4859640"/>
        </p:xfrm>
        <a:graphic>
          <a:graphicData uri="http://schemas.openxmlformats.org/drawingml/2006/table">
            <a:tbl>
              <a:tblPr/>
              <a:tblGrid>
                <a:gridCol w="945720"/>
                <a:gridCol w="945720"/>
                <a:gridCol w="945720"/>
                <a:gridCol w="945720"/>
              </a:tblGrid>
              <a:tr h="540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22" name="TextShape 3"/>
          <p:cNvSpPr txBox="1"/>
          <p:nvPr/>
        </p:nvSpPr>
        <p:spPr>
          <a:xfrm>
            <a:off x="288000" y="1562760"/>
            <a:ext cx="9432000" cy="81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Noto Sans Regular"/>
              </a:rPr>
              <a:t>Q. For the given truth table, minimize the SOP expression</a:t>
            </a:r>
            <a:endParaRPr b="0" lang="en-IN" sz="2000" spc="-1" strike="noStrike">
              <a:latin typeface="Noto Sans Regular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4111920" y="2613960"/>
            <a:ext cx="232560" cy="41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200" spc="-1" strike="noStrike" baseline="33000">
                <a:latin typeface="Noto Sans Regular"/>
              </a:rPr>
              <a:t>.</a:t>
            </a:r>
            <a:endParaRPr b="0" lang="en-IN" sz="22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graphicFrame>
        <p:nvGraphicFramePr>
          <p:cNvPr id="125" name="Table 2"/>
          <p:cNvGraphicFramePr/>
          <p:nvPr/>
        </p:nvGraphicFramePr>
        <p:xfrm>
          <a:off x="628920" y="2543040"/>
          <a:ext cx="4727880" cy="4859640"/>
        </p:xfrm>
        <a:graphic>
          <a:graphicData uri="http://schemas.openxmlformats.org/drawingml/2006/table">
            <a:tbl>
              <a:tblPr/>
              <a:tblGrid>
                <a:gridCol w="945720"/>
                <a:gridCol w="945720"/>
                <a:gridCol w="945720"/>
                <a:gridCol w="945720"/>
              </a:tblGrid>
              <a:tr h="540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26" name="TextShape 3"/>
          <p:cNvSpPr txBox="1"/>
          <p:nvPr/>
        </p:nvSpPr>
        <p:spPr>
          <a:xfrm>
            <a:off x="288000" y="1562760"/>
            <a:ext cx="9432000" cy="81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Noto Sans Regular"/>
              </a:rPr>
              <a:t>Q. For the given truth table, minimize the SOP expression</a:t>
            </a:r>
            <a:endParaRPr b="0" lang="en-IN" sz="2000" spc="-1" strike="noStrike">
              <a:latin typeface="Noto Sans Regular"/>
            </a:endParaRPr>
          </a:p>
        </p:txBody>
      </p:sp>
      <p:sp>
        <p:nvSpPr>
          <p:cNvPr id="127" name="TextShape 4"/>
          <p:cNvSpPr txBox="1"/>
          <p:nvPr/>
        </p:nvSpPr>
        <p:spPr>
          <a:xfrm>
            <a:off x="4111920" y="2613960"/>
            <a:ext cx="232560" cy="41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200" spc="-1" strike="noStrike" baseline="33000">
                <a:latin typeface="Noto Sans Regular"/>
              </a:rPr>
              <a:t>.</a:t>
            </a:r>
            <a:endParaRPr b="0" lang="en-IN" sz="2200" spc="-1" strike="noStrike">
              <a:latin typeface="Noto Sans Regular"/>
            </a:endParaRPr>
          </a:p>
        </p:txBody>
      </p:sp>
      <p:sp>
        <p:nvSpPr>
          <p:cNvPr id="128" name="TextShape 5"/>
          <p:cNvSpPr txBox="1"/>
          <p:nvPr/>
        </p:nvSpPr>
        <p:spPr>
          <a:xfrm>
            <a:off x="5328000" y="2952000"/>
            <a:ext cx="4320000" cy="194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Noto Sans Regular"/>
              </a:rPr>
              <a:t>Sol. Standard form :</a:t>
            </a:r>
            <a:endParaRPr b="0" lang="en-IN" sz="1800" spc="-1" strike="noStrike">
              <a:latin typeface="Noto Sans Regular"/>
            </a:endParaRPr>
          </a:p>
          <a:p>
            <a:r>
              <a:rPr b="0" lang="en-IN" sz="1800" spc="-1" strike="noStrike">
                <a:latin typeface="Noto Sans Regular"/>
              </a:rPr>
              <a:t>	</a:t>
            </a:r>
            <a:r>
              <a:rPr b="0" lang="en-IN" sz="1800" spc="-1" strike="noStrike">
                <a:latin typeface="Noto Sans Regular"/>
              </a:rPr>
              <a:t>Y=m1+m3</a:t>
            </a:r>
            <a:endParaRPr b="0" lang="en-IN" sz="1800" spc="-1" strike="noStrike">
              <a:latin typeface="Noto Sans Regular"/>
            </a:endParaRPr>
          </a:p>
          <a:p>
            <a:r>
              <a:rPr b="0" lang="en-IN" sz="1800" spc="-1" strike="noStrike">
                <a:latin typeface="Noto Sans Regular"/>
              </a:rPr>
              <a:t>	</a:t>
            </a:r>
            <a:r>
              <a:rPr b="0" lang="en-IN" sz="1800" spc="-1" strike="noStrike">
                <a:latin typeface="Noto Sans Regular"/>
              </a:rPr>
              <a:t>  </a:t>
            </a:r>
            <a:r>
              <a:rPr b="0" lang="en-IN" sz="1800" spc="-1" strike="noStrike">
                <a:latin typeface="Noto Sans Regular"/>
              </a:rPr>
              <a:t>=A’B+AB</a:t>
            </a:r>
            <a:endParaRPr b="0" lang="en-IN" sz="1800" spc="-1" strike="noStrike">
              <a:latin typeface="Noto Sans Regular"/>
            </a:endParaRPr>
          </a:p>
          <a:p>
            <a:r>
              <a:rPr b="0" lang="en-IN" sz="1800" spc="-1" strike="noStrike">
                <a:latin typeface="Noto Sans Regular"/>
              </a:rPr>
              <a:t>	</a:t>
            </a:r>
            <a:r>
              <a:rPr b="0" lang="en-IN" sz="1800" spc="-1" strike="noStrike">
                <a:latin typeface="Noto Sans Regular"/>
              </a:rPr>
              <a:t>  </a:t>
            </a:r>
            <a:r>
              <a:rPr b="0" lang="en-IN" sz="1800" spc="-1" strike="noStrike">
                <a:latin typeface="Noto Sans Regular"/>
              </a:rPr>
              <a:t>=B(A’+A)</a:t>
            </a:r>
            <a:endParaRPr b="0" lang="en-IN" sz="1800" spc="-1" strike="noStrike">
              <a:latin typeface="Noto Sans Regular"/>
            </a:endParaRPr>
          </a:p>
          <a:p>
            <a:r>
              <a:rPr b="0" lang="en-IN" sz="1800" spc="-1" strike="noStrike">
                <a:latin typeface="Noto Sans Regular"/>
              </a:rPr>
              <a:t>	</a:t>
            </a:r>
            <a:r>
              <a:rPr b="0" lang="en-IN" sz="1800" spc="-1" strike="noStrike">
                <a:latin typeface="Noto Sans Regular"/>
              </a:rPr>
              <a:t>  </a:t>
            </a:r>
            <a:r>
              <a:rPr b="0" lang="en-IN" sz="1800" spc="-1" strike="noStrike">
                <a:latin typeface="Noto Sans Regular"/>
              </a:rPr>
              <a:t>=B</a:t>
            </a:r>
            <a:endParaRPr b="0" lang="en-IN" sz="1800" spc="-1" strike="noStrike">
              <a:latin typeface="Noto Sans Regular"/>
            </a:endParaRPr>
          </a:p>
          <a:p>
            <a:r>
              <a:rPr b="0" lang="en-IN" sz="1800" spc="-1" strike="noStrike">
                <a:latin typeface="Noto Sans Regular"/>
              </a:rPr>
              <a:t>You can clearly see that in truth table that Y=B.</a:t>
            </a:r>
            <a:endParaRPr b="0" lang="en-IN" sz="18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graphicFrame>
        <p:nvGraphicFramePr>
          <p:cNvPr id="130" name="Table 2"/>
          <p:cNvGraphicFramePr/>
          <p:nvPr/>
        </p:nvGraphicFramePr>
        <p:xfrm>
          <a:off x="628920" y="2543040"/>
          <a:ext cx="4727880" cy="4859640"/>
        </p:xfrm>
        <a:graphic>
          <a:graphicData uri="http://schemas.openxmlformats.org/drawingml/2006/table">
            <a:tbl>
              <a:tblPr/>
              <a:tblGrid>
                <a:gridCol w="945720"/>
                <a:gridCol w="945720"/>
                <a:gridCol w="945720"/>
                <a:gridCol w="945720"/>
              </a:tblGrid>
              <a:tr h="540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31" name="TextShape 3"/>
          <p:cNvSpPr txBox="1"/>
          <p:nvPr/>
        </p:nvSpPr>
        <p:spPr>
          <a:xfrm>
            <a:off x="288000" y="1562760"/>
            <a:ext cx="9432000" cy="81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Noto Sans Regular"/>
              </a:rPr>
              <a:t>Q. Simplify the expression for </a:t>
            </a:r>
            <a:br/>
            <a:r>
              <a:rPr b="0" lang="en-IN" sz="2000" spc="-1" strike="noStrike">
                <a:latin typeface="Noto Sans Regular"/>
              </a:rPr>
              <a:t>	</a:t>
            </a:r>
            <a:r>
              <a:rPr b="0" lang="en-IN" sz="2000" spc="-1" strike="noStrike">
                <a:latin typeface="Noto Sans Regular"/>
              </a:rPr>
              <a:t>	</a:t>
            </a:r>
            <a:r>
              <a:rPr b="0" lang="en-IN" sz="2000" spc="-1" strike="noStrike">
                <a:latin typeface="Noto Sans Regular"/>
              </a:rPr>
              <a:t>Y(A,B)= </a:t>
            </a:r>
            <a:r>
              <a:rPr b="0" lang="en-IN" sz="2000" spc="-1" strike="noStrike">
                <a:latin typeface="Times New Roman"/>
                <a:ea typeface="Times New Roman"/>
              </a:rPr>
              <a:t>Σ</a:t>
            </a:r>
            <a:r>
              <a:rPr b="0" lang="en-IN" sz="2000" spc="-1" strike="noStrike">
                <a:latin typeface="Noto Sans Regular"/>
                <a:ea typeface="Times New Roman"/>
              </a:rPr>
              <a:t>m(0,2,3)</a:t>
            </a:r>
            <a:endParaRPr b="0" lang="en-IN" sz="2000" spc="-1" strike="noStrike">
              <a:latin typeface="Noto Sans Regular"/>
            </a:endParaRPr>
          </a:p>
        </p:txBody>
      </p:sp>
      <p:sp>
        <p:nvSpPr>
          <p:cNvPr id="132" name="TextShape 4"/>
          <p:cNvSpPr txBox="1"/>
          <p:nvPr/>
        </p:nvSpPr>
        <p:spPr>
          <a:xfrm>
            <a:off x="4111920" y="2613960"/>
            <a:ext cx="232560" cy="41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200" spc="-1" strike="noStrike" baseline="33000">
                <a:latin typeface="Noto Sans Regular"/>
              </a:rPr>
              <a:t>.</a:t>
            </a:r>
            <a:endParaRPr b="0" lang="en-IN" sz="22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graphicFrame>
        <p:nvGraphicFramePr>
          <p:cNvPr id="134" name="Table 2"/>
          <p:cNvGraphicFramePr/>
          <p:nvPr/>
        </p:nvGraphicFramePr>
        <p:xfrm>
          <a:off x="628920" y="2543040"/>
          <a:ext cx="4727880" cy="4859640"/>
        </p:xfrm>
        <a:graphic>
          <a:graphicData uri="http://schemas.openxmlformats.org/drawingml/2006/table">
            <a:tbl>
              <a:tblPr/>
              <a:tblGrid>
                <a:gridCol w="945720"/>
                <a:gridCol w="945720"/>
                <a:gridCol w="945720"/>
                <a:gridCol w="945720"/>
              </a:tblGrid>
              <a:tr h="540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35" name="TextShape 3"/>
          <p:cNvSpPr txBox="1"/>
          <p:nvPr/>
        </p:nvSpPr>
        <p:spPr>
          <a:xfrm>
            <a:off x="288000" y="1562760"/>
            <a:ext cx="9432000" cy="81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Noto Sans Regular"/>
              </a:rPr>
              <a:t>Q. Simplify the expression for </a:t>
            </a:r>
            <a:br/>
            <a:r>
              <a:rPr b="0" lang="en-IN" sz="2000" spc="-1" strike="noStrike">
                <a:latin typeface="Noto Sans Regular"/>
              </a:rPr>
              <a:t>	</a:t>
            </a:r>
            <a:r>
              <a:rPr b="0" lang="en-IN" sz="2000" spc="-1" strike="noStrike">
                <a:latin typeface="Noto Sans Regular"/>
              </a:rPr>
              <a:t>	</a:t>
            </a:r>
            <a:r>
              <a:rPr b="0" lang="en-IN" sz="2000" spc="-1" strike="noStrike">
                <a:latin typeface="Noto Sans Regular"/>
              </a:rPr>
              <a:t>Y(A,B)= </a:t>
            </a:r>
            <a:r>
              <a:rPr b="0" lang="en-IN" sz="2000" spc="-1" strike="noStrike">
                <a:latin typeface="Times New Roman"/>
                <a:ea typeface="Times New Roman"/>
              </a:rPr>
              <a:t>Σ</a:t>
            </a:r>
            <a:r>
              <a:rPr b="0" lang="en-IN" sz="2000" spc="-1" strike="noStrike">
                <a:latin typeface="Noto Sans Regular"/>
                <a:ea typeface="Times New Roman"/>
              </a:rPr>
              <a:t>m(0,2,3)</a:t>
            </a:r>
            <a:endParaRPr b="0" lang="en-IN" sz="2000" spc="-1" strike="noStrike">
              <a:latin typeface="Noto Sans Regular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4111920" y="2613960"/>
            <a:ext cx="232560" cy="41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200" spc="-1" strike="noStrike" baseline="33000">
                <a:latin typeface="Noto Sans Regular"/>
              </a:rPr>
              <a:t>.</a:t>
            </a:r>
            <a:endParaRPr b="0" lang="en-IN" sz="2200" spc="-1" strike="noStrike">
              <a:latin typeface="Noto Sans Regular"/>
            </a:endParaRPr>
          </a:p>
        </p:txBody>
      </p:sp>
      <p:sp>
        <p:nvSpPr>
          <p:cNvPr id="137" name="TextShape 5"/>
          <p:cNvSpPr txBox="1"/>
          <p:nvPr/>
        </p:nvSpPr>
        <p:spPr>
          <a:xfrm>
            <a:off x="5328000" y="2952000"/>
            <a:ext cx="4320000" cy="194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Noto Sans Regular"/>
              </a:rPr>
              <a:t>Sol. Standard form :</a:t>
            </a:r>
            <a:endParaRPr b="0" lang="en-IN" sz="1800" spc="-1" strike="noStrike">
              <a:latin typeface="Noto Sans Regular"/>
            </a:endParaRPr>
          </a:p>
          <a:p>
            <a:r>
              <a:rPr b="0" lang="en-IN" sz="1800" spc="-1" strike="noStrike">
                <a:latin typeface="Noto Sans Regular"/>
              </a:rPr>
              <a:t>	</a:t>
            </a:r>
            <a:r>
              <a:rPr b="0" lang="en-IN" sz="1800" spc="-1" strike="noStrike">
                <a:latin typeface="Noto Sans Regular"/>
              </a:rPr>
              <a:t>Y=m0+m2+m3</a:t>
            </a:r>
            <a:endParaRPr b="0" lang="en-IN" sz="1800" spc="-1" strike="noStrike">
              <a:latin typeface="Noto Sans Regular"/>
            </a:endParaRPr>
          </a:p>
          <a:p>
            <a:r>
              <a:rPr b="0" lang="en-IN" sz="1800" spc="-1" strike="noStrike">
                <a:latin typeface="Noto Sans Regular"/>
              </a:rPr>
              <a:t>	</a:t>
            </a:r>
            <a:r>
              <a:rPr b="0" lang="en-IN" sz="1800" spc="-1" strike="noStrike">
                <a:latin typeface="Noto Sans Regular"/>
              </a:rPr>
              <a:t>  </a:t>
            </a:r>
            <a:r>
              <a:rPr b="0" lang="en-IN" sz="1800" spc="-1" strike="noStrike">
                <a:latin typeface="Noto Sans Regular"/>
              </a:rPr>
              <a:t>=A’B’+AB’+AB</a:t>
            </a:r>
            <a:endParaRPr b="0" lang="en-IN" sz="1800" spc="-1" strike="noStrike">
              <a:latin typeface="Noto Sans Regular"/>
            </a:endParaRPr>
          </a:p>
          <a:p>
            <a:r>
              <a:rPr b="0" lang="en-IN" sz="1800" spc="-1" strike="noStrike">
                <a:latin typeface="Noto Sans Regular"/>
              </a:rPr>
              <a:t>	</a:t>
            </a:r>
            <a:r>
              <a:rPr b="0" lang="en-IN" sz="1800" spc="-1" strike="noStrike">
                <a:latin typeface="Noto Sans Regular"/>
              </a:rPr>
              <a:t>  </a:t>
            </a:r>
            <a:r>
              <a:rPr b="0" lang="en-IN" sz="1800" spc="-1" strike="noStrike">
                <a:latin typeface="Noto Sans Regular"/>
              </a:rPr>
              <a:t>=A’B’+A(B’+B)</a:t>
            </a:r>
            <a:endParaRPr b="0" lang="en-IN" sz="1800" spc="-1" strike="noStrike">
              <a:latin typeface="Noto Sans Regular"/>
            </a:endParaRPr>
          </a:p>
          <a:p>
            <a:r>
              <a:rPr b="0" lang="en-IN" sz="1800" spc="-1" strike="noStrike">
                <a:latin typeface="Noto Sans Regular"/>
              </a:rPr>
              <a:t>	</a:t>
            </a:r>
            <a:r>
              <a:rPr b="0" lang="en-IN" sz="1800" spc="-1" strike="noStrike">
                <a:latin typeface="Noto Sans Regular"/>
              </a:rPr>
              <a:t>  </a:t>
            </a:r>
            <a:r>
              <a:rPr b="0" lang="en-IN" sz="1800" spc="-1" strike="noStrike">
                <a:latin typeface="Noto Sans Regular"/>
              </a:rPr>
              <a:t>=A’B’+A</a:t>
            </a:r>
            <a:endParaRPr b="0" lang="en-IN" sz="1800" spc="-1" strike="noStrike">
              <a:latin typeface="Noto Sans Regular"/>
            </a:endParaRPr>
          </a:p>
          <a:p>
            <a:r>
              <a:rPr b="0" lang="en-IN" sz="1800" spc="-1" strike="noStrike">
                <a:latin typeface="Noto Sans Regular"/>
              </a:rPr>
              <a:t>	</a:t>
            </a:r>
            <a:r>
              <a:rPr b="0" lang="en-IN" sz="1800" spc="-1" strike="noStrike">
                <a:latin typeface="Noto Sans Regular"/>
              </a:rPr>
              <a:t>  </a:t>
            </a:r>
            <a:r>
              <a:rPr b="0" lang="en-IN" sz="1800" spc="-1" strike="noStrike">
                <a:latin typeface="Noto Sans Regular"/>
              </a:rPr>
              <a:t>=A+B’ </a:t>
            </a:r>
            <a:endParaRPr b="0" lang="en-IN" sz="1800" spc="-1" strike="noStrike">
              <a:latin typeface="Noto Sans Regular"/>
            </a:endParaRPr>
          </a:p>
          <a:p>
            <a:endParaRPr b="0" lang="en-IN" sz="18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744000" y="3888000"/>
            <a:ext cx="3312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THANK YOU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graphicFrame>
        <p:nvGraphicFramePr>
          <p:cNvPr id="90" name="Table 2"/>
          <p:cNvGraphicFramePr/>
          <p:nvPr/>
        </p:nvGraphicFramePr>
        <p:xfrm>
          <a:off x="311760" y="1784160"/>
          <a:ext cx="4247640" cy="4859640"/>
        </p:xfrm>
        <a:graphic>
          <a:graphicData uri="http://schemas.openxmlformats.org/drawingml/2006/table">
            <a:tbl>
              <a:tblPr/>
              <a:tblGrid>
                <a:gridCol w="1062000"/>
                <a:gridCol w="1062000"/>
                <a:gridCol w="1062000"/>
                <a:gridCol w="1062000"/>
              </a:tblGrid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Noto Sans Regular"/>
                        </a:rPr>
                        <a:t>A</a:t>
                      </a:r>
                      <a:endParaRPr b="0" lang="en-IN" sz="18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F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1" name="TextShape 3"/>
          <p:cNvSpPr txBox="1"/>
          <p:nvPr/>
        </p:nvSpPr>
        <p:spPr>
          <a:xfrm>
            <a:off x="4968000" y="2304000"/>
            <a:ext cx="4752000" cy="374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Here, we have a truth table with three variables. </a:t>
            </a: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So, total number of combinations are 2</a:t>
            </a:r>
            <a:r>
              <a:rPr b="0" lang="en-IN" sz="2200" spc="-1" strike="noStrike" baseline="33000">
                <a:latin typeface="Noto Sans Regular"/>
              </a:rPr>
              <a:t>n </a:t>
            </a:r>
            <a:r>
              <a:rPr b="0" lang="en-IN" sz="2200" spc="-1" strike="noStrike">
                <a:latin typeface="Noto Sans Regular"/>
              </a:rPr>
              <a:t>(where n= no of variables in input).</a:t>
            </a: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Hence we have 2</a:t>
            </a:r>
            <a:r>
              <a:rPr b="0" lang="en-IN" sz="2200" spc="-1" strike="noStrike" baseline="33000">
                <a:latin typeface="Noto Sans Regular"/>
              </a:rPr>
              <a:t>3</a:t>
            </a:r>
            <a:r>
              <a:rPr b="0" lang="en-IN" sz="2200" spc="-1" strike="noStrike">
                <a:latin typeface="Noto Sans Regular"/>
              </a:rPr>
              <a:t>=8 combinations of variables in our truth table.</a:t>
            </a: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F is the output of this truth table. So, F is our function.</a:t>
            </a:r>
            <a:endParaRPr b="0" lang="en-IN" sz="22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graphicFrame>
        <p:nvGraphicFramePr>
          <p:cNvPr id="93" name="Table 2"/>
          <p:cNvGraphicFramePr/>
          <p:nvPr/>
        </p:nvGraphicFramePr>
        <p:xfrm>
          <a:off x="311760" y="1784160"/>
          <a:ext cx="4247640" cy="4859640"/>
        </p:xfrm>
        <a:graphic>
          <a:graphicData uri="http://schemas.openxmlformats.org/drawingml/2006/table">
            <a:tbl>
              <a:tblPr/>
              <a:tblGrid>
                <a:gridCol w="1062000"/>
                <a:gridCol w="1062000"/>
                <a:gridCol w="1062000"/>
                <a:gridCol w="1062000"/>
              </a:tblGrid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Noto Sans Regular"/>
                        </a:rPr>
                        <a:t>A</a:t>
                      </a:r>
                      <a:endParaRPr b="0" lang="en-IN" sz="18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F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4" name="TextShape 3"/>
          <p:cNvSpPr txBox="1"/>
          <p:nvPr/>
        </p:nvSpPr>
        <p:spPr>
          <a:xfrm>
            <a:off x="4968000" y="2304000"/>
            <a:ext cx="4752000" cy="374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So, In boolean algebra, this function F can be reprsented in two ways:</a:t>
            </a: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1. Sum of products(SOP) form</a:t>
            </a: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2. Products of sum(POS) form</a:t>
            </a: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SOP form is written when function is TRUE(or say 1).</a:t>
            </a:r>
            <a:endParaRPr b="0" lang="en-IN" sz="22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graphicFrame>
        <p:nvGraphicFramePr>
          <p:cNvPr id="96" name="Table 2"/>
          <p:cNvGraphicFramePr/>
          <p:nvPr/>
        </p:nvGraphicFramePr>
        <p:xfrm>
          <a:off x="311760" y="1784160"/>
          <a:ext cx="4247640" cy="4859640"/>
        </p:xfrm>
        <a:graphic>
          <a:graphicData uri="http://schemas.openxmlformats.org/drawingml/2006/table">
            <a:tbl>
              <a:tblPr/>
              <a:tblGrid>
                <a:gridCol w="1062000"/>
                <a:gridCol w="1062000"/>
                <a:gridCol w="1062000"/>
                <a:gridCol w="1062000"/>
              </a:tblGrid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Noto Sans Regular"/>
                        </a:rPr>
                        <a:t>A</a:t>
                      </a:r>
                      <a:endParaRPr b="0" lang="en-IN" sz="18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F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7" name="TextShape 3"/>
          <p:cNvSpPr txBox="1"/>
          <p:nvPr/>
        </p:nvSpPr>
        <p:spPr>
          <a:xfrm>
            <a:off x="4968000" y="2304000"/>
            <a:ext cx="4752000" cy="374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So, function F=A’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B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C’+A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B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’C’+A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B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’C+A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B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C’+A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B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C</a:t>
            </a: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This form is called standard or conical SOP form.</a:t>
            </a: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A standard or canonical SOP form is the one that can be written directly from truth table. </a:t>
            </a:r>
            <a:endParaRPr b="0" lang="en-IN" sz="22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graphicFrame>
        <p:nvGraphicFramePr>
          <p:cNvPr id="99" name="Table 2"/>
          <p:cNvGraphicFramePr/>
          <p:nvPr/>
        </p:nvGraphicFramePr>
        <p:xfrm>
          <a:off x="311760" y="1784160"/>
          <a:ext cx="4247640" cy="4859640"/>
        </p:xfrm>
        <a:graphic>
          <a:graphicData uri="http://schemas.openxmlformats.org/drawingml/2006/table">
            <a:tbl>
              <a:tblPr/>
              <a:tblGrid>
                <a:gridCol w="1062000"/>
                <a:gridCol w="1062000"/>
                <a:gridCol w="1062000"/>
                <a:gridCol w="1062000"/>
              </a:tblGrid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Noto Sans Regular"/>
                        </a:rPr>
                        <a:t>A</a:t>
                      </a:r>
                      <a:endParaRPr b="0" lang="en-IN" sz="1800" spc="-1" strike="noStrike">
                        <a:latin typeface="Noto Sans Regular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F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0" name="TextShape 3"/>
          <p:cNvSpPr txBox="1"/>
          <p:nvPr/>
        </p:nvSpPr>
        <p:spPr>
          <a:xfrm>
            <a:off x="4968000" y="2304000"/>
            <a:ext cx="4752000" cy="374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 u="sng">
                <a:uFillTx/>
                <a:latin typeface="Noto Sans Regular"/>
              </a:rPr>
              <a:t>Minterm</a:t>
            </a:r>
            <a:r>
              <a:rPr b="0" lang="en-IN" sz="2200" spc="-1" strike="noStrike">
                <a:latin typeface="Noto Sans Regular"/>
              </a:rPr>
              <a:t> : It is a product term in which each variable appears once (it is either complemented or uncomplement)</a:t>
            </a: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It is represented by m</a:t>
            </a:r>
            <a:r>
              <a:rPr b="0" lang="en-IN" sz="2200" spc="-1" strike="noStrike" baseline="-33000">
                <a:latin typeface="Noto Sans Regular"/>
              </a:rPr>
              <a:t>n</a:t>
            </a:r>
            <a:r>
              <a:rPr b="0" lang="en-IN" sz="2200" spc="-1" strike="noStrike">
                <a:latin typeface="Noto Sans Regular"/>
              </a:rPr>
              <a:t> where n is decimal equivalent</a:t>
            </a:r>
            <a:endParaRPr b="0" lang="en-IN" sz="22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graphicFrame>
        <p:nvGraphicFramePr>
          <p:cNvPr id="102" name="Table 2"/>
          <p:cNvGraphicFramePr/>
          <p:nvPr/>
        </p:nvGraphicFramePr>
        <p:xfrm>
          <a:off x="311760" y="1784160"/>
          <a:ext cx="4727880" cy="4859640"/>
        </p:xfrm>
        <a:graphic>
          <a:graphicData uri="http://schemas.openxmlformats.org/drawingml/2006/table">
            <a:tbl>
              <a:tblPr/>
              <a:tblGrid>
                <a:gridCol w="945720"/>
                <a:gridCol w="945720"/>
                <a:gridCol w="945720"/>
                <a:gridCol w="945720"/>
                <a:gridCol w="945360"/>
              </a:tblGrid>
              <a:tr h="540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F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3" name="TextShape 3"/>
          <p:cNvSpPr txBox="1"/>
          <p:nvPr/>
        </p:nvSpPr>
        <p:spPr>
          <a:xfrm>
            <a:off x="5112000" y="2304000"/>
            <a:ext cx="4608000" cy="374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 u="sng">
                <a:uFillTx/>
                <a:latin typeface="Noto Sans Regular"/>
              </a:rPr>
              <a:t>Minterm</a:t>
            </a:r>
            <a:r>
              <a:rPr b="0" lang="en-IN" sz="2200" spc="-1" strike="noStrike">
                <a:latin typeface="Noto Sans Regular"/>
              </a:rPr>
              <a:t> : It is a product term in which each variable appears once (it is either complemented or uncomplement)</a:t>
            </a: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It is represented by m</a:t>
            </a:r>
            <a:r>
              <a:rPr b="0" lang="en-IN" sz="2200" spc="-1" strike="noStrike" baseline="-33000">
                <a:latin typeface="Noto Sans Regular"/>
              </a:rPr>
              <a:t>n</a:t>
            </a:r>
            <a:r>
              <a:rPr b="0" lang="en-IN" sz="2200" spc="-1" strike="noStrike">
                <a:latin typeface="Noto Sans Regular"/>
              </a:rPr>
              <a:t> where n is decimal equivalent</a:t>
            </a:r>
            <a:endParaRPr b="0" lang="en-IN" sz="22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graphicFrame>
        <p:nvGraphicFramePr>
          <p:cNvPr id="105" name="Table 2"/>
          <p:cNvGraphicFramePr/>
          <p:nvPr/>
        </p:nvGraphicFramePr>
        <p:xfrm>
          <a:off x="311760" y="1784160"/>
          <a:ext cx="4727880" cy="4859640"/>
        </p:xfrm>
        <a:graphic>
          <a:graphicData uri="http://schemas.openxmlformats.org/drawingml/2006/table">
            <a:tbl>
              <a:tblPr/>
              <a:tblGrid>
                <a:gridCol w="945720"/>
                <a:gridCol w="945720"/>
                <a:gridCol w="945720"/>
                <a:gridCol w="945720"/>
                <a:gridCol w="945360"/>
              </a:tblGrid>
              <a:tr h="540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F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6" name="TextShape 3"/>
          <p:cNvSpPr txBox="1"/>
          <p:nvPr/>
        </p:nvSpPr>
        <p:spPr>
          <a:xfrm>
            <a:off x="5112000" y="1800000"/>
            <a:ext cx="4608000" cy="450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These are the minimal representaion of each combination.</a:t>
            </a: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m</a:t>
            </a:r>
            <a:r>
              <a:rPr b="0" lang="en-IN" sz="2200" spc="-1" strike="noStrike" baseline="-33000">
                <a:latin typeface="Noto Sans Regular"/>
              </a:rPr>
              <a:t>0</a:t>
            </a:r>
            <a:r>
              <a:rPr b="0" lang="en-IN" sz="2200" spc="-1" strike="noStrike">
                <a:latin typeface="Noto Sans Regular"/>
              </a:rPr>
              <a:t>=A’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B’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C’</a:t>
            </a: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m</a:t>
            </a:r>
            <a:r>
              <a:rPr b="0" lang="en-IN" sz="2200" spc="-1" strike="noStrike" baseline="-33000">
                <a:latin typeface="Noto Sans Regular"/>
              </a:rPr>
              <a:t>1</a:t>
            </a:r>
            <a:r>
              <a:rPr b="0" lang="en-IN" sz="2200" spc="-1" strike="noStrike">
                <a:latin typeface="Noto Sans Regular"/>
              </a:rPr>
              <a:t>=A’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B’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C</a:t>
            </a: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m</a:t>
            </a:r>
            <a:r>
              <a:rPr b="0" lang="en-IN" sz="2200" spc="-1" strike="noStrike" baseline="-33000">
                <a:latin typeface="Noto Sans Regular"/>
              </a:rPr>
              <a:t>2</a:t>
            </a:r>
            <a:r>
              <a:rPr b="0" lang="en-IN" sz="2200" spc="-1" strike="noStrike">
                <a:latin typeface="Noto Sans Regular"/>
              </a:rPr>
              <a:t>=A’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B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C’</a:t>
            </a: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m</a:t>
            </a:r>
            <a:r>
              <a:rPr b="0" lang="en-IN" sz="2200" spc="-1" strike="noStrike" baseline="-33000">
                <a:latin typeface="Noto Sans Regular"/>
              </a:rPr>
              <a:t>3</a:t>
            </a:r>
            <a:r>
              <a:rPr b="0" lang="en-IN" sz="2200" spc="-1" strike="noStrike">
                <a:latin typeface="Noto Sans Regular"/>
              </a:rPr>
              <a:t>=A’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B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C</a:t>
            </a: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m</a:t>
            </a:r>
            <a:r>
              <a:rPr b="0" lang="en-IN" sz="2200" spc="-1" strike="noStrike" baseline="-33000">
                <a:latin typeface="Noto Sans Regular"/>
              </a:rPr>
              <a:t>4</a:t>
            </a:r>
            <a:r>
              <a:rPr b="0" lang="en-IN" sz="2200" spc="-1" strike="noStrike">
                <a:latin typeface="Noto Sans Regular"/>
              </a:rPr>
              <a:t>=A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B’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C’</a:t>
            </a: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m</a:t>
            </a:r>
            <a:r>
              <a:rPr b="0" lang="en-IN" sz="2200" spc="-1" strike="noStrike" baseline="-33000">
                <a:latin typeface="Noto Sans Regular"/>
              </a:rPr>
              <a:t>5</a:t>
            </a:r>
            <a:r>
              <a:rPr b="0" lang="en-IN" sz="2200" spc="-1" strike="noStrike">
                <a:latin typeface="Noto Sans Regular"/>
              </a:rPr>
              <a:t>=A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B’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C</a:t>
            </a: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m</a:t>
            </a:r>
            <a:r>
              <a:rPr b="0" lang="en-IN" sz="2200" spc="-1" strike="noStrike" baseline="-33000">
                <a:latin typeface="Noto Sans Regular"/>
              </a:rPr>
              <a:t>6</a:t>
            </a:r>
            <a:r>
              <a:rPr b="0" lang="en-IN" sz="2200" spc="-1" strike="noStrike">
                <a:latin typeface="Noto Sans Regular"/>
              </a:rPr>
              <a:t>=A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B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C’</a:t>
            </a: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m</a:t>
            </a:r>
            <a:r>
              <a:rPr b="0" lang="en-IN" sz="2200" spc="-1" strike="noStrike" baseline="-33000">
                <a:latin typeface="Noto Sans Regular"/>
              </a:rPr>
              <a:t>7</a:t>
            </a:r>
            <a:r>
              <a:rPr b="0" lang="en-IN" sz="2200" spc="-1" strike="noStrike">
                <a:latin typeface="Noto Sans Regular"/>
              </a:rPr>
              <a:t>=A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B</a:t>
            </a:r>
            <a:r>
              <a:rPr b="0" lang="en-IN" sz="2200" spc="-1" strike="noStrike" baseline="33000">
                <a:latin typeface="Noto Sans Regular"/>
              </a:rPr>
              <a:t>.</a:t>
            </a:r>
            <a:r>
              <a:rPr b="0" lang="en-IN" sz="2200" spc="-1" strike="noStrike">
                <a:latin typeface="Noto Sans Regular"/>
              </a:rPr>
              <a:t>C</a:t>
            </a:r>
            <a:endParaRPr b="0" lang="en-IN" sz="2200" spc="-1" strike="noStrike">
              <a:latin typeface="Noto Sans Regular"/>
            </a:endParaRPr>
          </a:p>
        </p:txBody>
      </p:sp>
      <p:sp>
        <p:nvSpPr>
          <p:cNvPr id="107" name="TextShape 4"/>
          <p:cNvSpPr txBox="1"/>
          <p:nvPr/>
        </p:nvSpPr>
        <p:spPr>
          <a:xfrm>
            <a:off x="4111920" y="2613960"/>
            <a:ext cx="232560" cy="41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200" spc="-1" strike="noStrike" baseline="33000">
                <a:latin typeface="Noto Sans Regular"/>
              </a:rPr>
              <a:t>.</a:t>
            </a:r>
            <a:endParaRPr b="0" lang="en-IN" sz="22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graphicFrame>
        <p:nvGraphicFramePr>
          <p:cNvPr id="109" name="Table 2"/>
          <p:cNvGraphicFramePr/>
          <p:nvPr/>
        </p:nvGraphicFramePr>
        <p:xfrm>
          <a:off x="311760" y="1784160"/>
          <a:ext cx="4727880" cy="4859640"/>
        </p:xfrm>
        <a:graphic>
          <a:graphicData uri="http://schemas.openxmlformats.org/drawingml/2006/table">
            <a:tbl>
              <a:tblPr/>
              <a:tblGrid>
                <a:gridCol w="945720"/>
                <a:gridCol w="945720"/>
                <a:gridCol w="945720"/>
                <a:gridCol w="945720"/>
                <a:gridCol w="945360"/>
              </a:tblGrid>
              <a:tr h="540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F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0" name="TextShape 3"/>
          <p:cNvSpPr txBox="1"/>
          <p:nvPr/>
        </p:nvSpPr>
        <p:spPr>
          <a:xfrm>
            <a:off x="5112000" y="1800000"/>
            <a:ext cx="4608000" cy="374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So, another way of representaion of canonical form is</a:t>
            </a: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F(A,B,C)=m</a:t>
            </a:r>
            <a:r>
              <a:rPr b="0" lang="en-IN" sz="2200" spc="-1" strike="noStrike" baseline="-33000">
                <a:latin typeface="Noto Sans Regular"/>
              </a:rPr>
              <a:t>2</a:t>
            </a:r>
            <a:r>
              <a:rPr b="0" lang="en-IN" sz="2200" spc="-1" strike="noStrike">
                <a:latin typeface="Noto Sans Regular"/>
              </a:rPr>
              <a:t>+m</a:t>
            </a:r>
            <a:r>
              <a:rPr b="0" lang="en-IN" sz="2200" spc="-1" strike="noStrike" baseline="-33000">
                <a:latin typeface="Noto Sans Regular"/>
              </a:rPr>
              <a:t>4</a:t>
            </a:r>
            <a:r>
              <a:rPr b="0" lang="en-IN" sz="2200" spc="-1" strike="noStrike">
                <a:latin typeface="Noto Sans Regular"/>
              </a:rPr>
              <a:t>+m</a:t>
            </a:r>
            <a:r>
              <a:rPr b="0" lang="en-IN" sz="2200" spc="-1" strike="noStrike" baseline="-33000">
                <a:latin typeface="Noto Sans Regular"/>
              </a:rPr>
              <a:t>5</a:t>
            </a:r>
            <a:r>
              <a:rPr b="0" lang="en-IN" sz="2200" spc="-1" strike="noStrike">
                <a:latin typeface="Noto Sans Regular"/>
              </a:rPr>
              <a:t>+m</a:t>
            </a:r>
            <a:r>
              <a:rPr b="0" lang="en-IN" sz="2200" spc="-1" strike="noStrike" baseline="-33000">
                <a:latin typeface="Noto Sans Regular"/>
              </a:rPr>
              <a:t>6</a:t>
            </a:r>
            <a:r>
              <a:rPr b="0" lang="en-IN" sz="2200" spc="-1" strike="noStrike">
                <a:latin typeface="Noto Sans Regular"/>
              </a:rPr>
              <a:t>+m</a:t>
            </a:r>
            <a:r>
              <a:rPr b="0" lang="en-IN" sz="2200" spc="-1" strike="noStrike" baseline="-33000">
                <a:latin typeface="Noto Sans Regular"/>
              </a:rPr>
              <a:t>7</a:t>
            </a:r>
            <a:endParaRPr b="0" lang="en-IN" sz="2200" spc="-1" strike="noStrike">
              <a:latin typeface="Noto Sans Regular"/>
            </a:endParaRPr>
          </a:p>
        </p:txBody>
      </p:sp>
      <p:sp>
        <p:nvSpPr>
          <p:cNvPr id="111" name="TextShape 4"/>
          <p:cNvSpPr txBox="1"/>
          <p:nvPr/>
        </p:nvSpPr>
        <p:spPr>
          <a:xfrm>
            <a:off x="4111920" y="2613960"/>
            <a:ext cx="232560" cy="41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200" spc="-1" strike="noStrike" baseline="33000">
                <a:latin typeface="Noto Sans Regular"/>
              </a:rPr>
              <a:t>.</a:t>
            </a:r>
            <a:endParaRPr b="0" lang="en-IN" sz="22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SOP Simplification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graphicFrame>
        <p:nvGraphicFramePr>
          <p:cNvPr id="113" name="Table 2"/>
          <p:cNvGraphicFramePr/>
          <p:nvPr/>
        </p:nvGraphicFramePr>
        <p:xfrm>
          <a:off x="311760" y="1784160"/>
          <a:ext cx="4727880" cy="4859640"/>
        </p:xfrm>
        <a:graphic>
          <a:graphicData uri="http://schemas.openxmlformats.org/drawingml/2006/table">
            <a:tbl>
              <a:tblPr/>
              <a:tblGrid>
                <a:gridCol w="945720"/>
                <a:gridCol w="945720"/>
                <a:gridCol w="945720"/>
                <a:gridCol w="945720"/>
                <a:gridCol w="945360"/>
              </a:tblGrid>
              <a:tr h="5400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B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F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  <a:tr h="54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</a:t>
                      </a:r>
                      <a:r>
                        <a:rPr b="0" lang="en-IN" sz="1800" spc="-1" strike="noStrike" baseline="-33000">
                          <a:latin typeface="Arial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4" name="TextShape 3"/>
          <p:cNvSpPr txBox="1"/>
          <p:nvPr/>
        </p:nvSpPr>
        <p:spPr>
          <a:xfrm>
            <a:off x="5112000" y="1800000"/>
            <a:ext cx="4608000" cy="388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latin typeface="Noto Sans Regular"/>
              </a:rPr>
              <a:t>Now, let’s simplify our SOP function with the help of algebra.</a:t>
            </a: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Noto Sans Regular"/>
              </a:rPr>
              <a:t>F=A’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B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C’+A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B’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C’+A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B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’C+A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B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C’+A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B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C</a:t>
            </a:r>
            <a:endParaRPr b="0" lang="en-IN" sz="15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Noto Sans Regular"/>
              </a:rPr>
              <a:t>  </a:t>
            </a:r>
            <a:r>
              <a:rPr b="0" lang="en-IN" sz="1500" spc="-1" strike="noStrike">
                <a:latin typeface="Noto Sans Regular"/>
              </a:rPr>
              <a:t>=A’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B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C’+A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B</a:t>
            </a:r>
            <a:r>
              <a:rPr b="0" lang="en-IN" sz="1500" spc="-1" strike="noStrike">
                <a:latin typeface="Noto Sans Regular"/>
              </a:rPr>
              <a:t>’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(C’+C)+A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B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(C’+C)</a:t>
            </a:r>
            <a:endParaRPr b="0" lang="en-IN" sz="15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Noto Sans Regular"/>
              </a:rPr>
              <a:t>  </a:t>
            </a:r>
            <a:r>
              <a:rPr b="0" lang="en-IN" sz="1500" spc="-1" strike="noStrike">
                <a:latin typeface="Noto Sans Regular"/>
              </a:rPr>
              <a:t>	</a:t>
            </a:r>
            <a:r>
              <a:rPr b="0" lang="en-IN" sz="2200" spc="-1" strike="noStrike">
                <a:latin typeface="Noto Sans Regular"/>
              </a:rPr>
              <a:t>(</a:t>
            </a:r>
            <a:r>
              <a:rPr b="0" lang="en-IN" sz="1500" spc="-1" strike="noStrike">
                <a:latin typeface="Noto Sans Regular"/>
              </a:rPr>
              <a:t>since, C’+C=1 or Complement Law</a:t>
            </a:r>
            <a:r>
              <a:rPr b="0" lang="en-IN" sz="2200" spc="-1" strike="noStrike">
                <a:latin typeface="Noto Sans Regular"/>
              </a:rPr>
              <a:t>)</a:t>
            </a: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Noto Sans Regular"/>
              </a:rPr>
              <a:t>  </a:t>
            </a:r>
            <a:r>
              <a:rPr b="0" lang="en-IN" sz="1500" spc="-1" strike="noStrike">
                <a:latin typeface="Noto Sans Regular"/>
              </a:rPr>
              <a:t>=A’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B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C’+A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B</a:t>
            </a:r>
            <a:r>
              <a:rPr b="0" lang="en-IN" sz="1500" spc="-1" strike="noStrike">
                <a:latin typeface="Noto Sans Regular"/>
              </a:rPr>
              <a:t>’+A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B</a:t>
            </a:r>
            <a:endParaRPr b="0" lang="en-IN" sz="15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Noto Sans Regular"/>
              </a:rPr>
              <a:t>  </a:t>
            </a:r>
            <a:r>
              <a:rPr b="0" lang="en-IN" sz="1500" spc="-1" strike="noStrike">
                <a:latin typeface="Noto Sans Regular"/>
              </a:rPr>
              <a:t>=A’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B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C’+A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(B’+B)</a:t>
            </a:r>
            <a:endParaRPr b="0" lang="en-IN" sz="15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Noto Sans Regular"/>
              </a:rPr>
              <a:t>  </a:t>
            </a:r>
            <a:r>
              <a:rPr b="0" lang="en-IN" sz="1500" spc="-1" strike="noStrike">
                <a:latin typeface="Noto Sans Regular"/>
              </a:rPr>
              <a:t>=A’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B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C’+A</a:t>
            </a:r>
            <a:endParaRPr b="0" lang="en-IN" sz="15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Noto Sans Regular"/>
              </a:rPr>
              <a:t>      </a:t>
            </a:r>
            <a:r>
              <a:rPr b="0" lang="en-IN" sz="2200" spc="-1" strike="noStrike">
                <a:latin typeface="Noto Sans Regular"/>
              </a:rPr>
              <a:t>(</a:t>
            </a:r>
            <a:r>
              <a:rPr b="0" lang="en-IN" sz="1500" spc="-1" strike="noStrike">
                <a:latin typeface="Noto Sans Regular"/>
              </a:rPr>
              <a:t>since, A+A’B=A+B or Distributive law</a:t>
            </a:r>
            <a:r>
              <a:rPr b="0" lang="en-IN" sz="2200" spc="-1" strike="noStrike">
                <a:latin typeface="Noto Sans Regular"/>
              </a:rPr>
              <a:t>)</a:t>
            </a:r>
            <a:endParaRPr b="0" lang="en-IN" sz="22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Noto Sans Regular"/>
              </a:rPr>
              <a:t>  </a:t>
            </a:r>
            <a:r>
              <a:rPr b="0" lang="en-IN" sz="1500" spc="-1" strike="noStrike">
                <a:latin typeface="Noto Sans Regular"/>
              </a:rPr>
              <a:t>=B</a:t>
            </a:r>
            <a:r>
              <a:rPr b="0" lang="en-IN" sz="1500" spc="-1" strike="noStrike" baseline="33000">
                <a:latin typeface="Noto Sans Regular"/>
              </a:rPr>
              <a:t>.</a:t>
            </a:r>
            <a:r>
              <a:rPr b="0" lang="en-IN" sz="1500" spc="-1" strike="noStrike">
                <a:latin typeface="Noto Sans Regular"/>
              </a:rPr>
              <a:t>C’+A</a:t>
            </a:r>
            <a:endParaRPr b="0" lang="en-IN" sz="15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500" spc="-1" strike="noStrike">
              <a:latin typeface="Noto Sans Regular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Noto Sans Regular"/>
              </a:rPr>
              <a:t>F=B</a:t>
            </a:r>
            <a:r>
              <a:rPr b="0" lang="en-IN" sz="2000" spc="-1" strike="noStrike" baseline="33000">
                <a:latin typeface="Noto Sans Regular"/>
              </a:rPr>
              <a:t>.</a:t>
            </a:r>
            <a:r>
              <a:rPr b="0" lang="en-IN" sz="2000" spc="-1" strike="noStrike">
                <a:latin typeface="Noto Sans Regular"/>
              </a:rPr>
              <a:t>C’+A</a:t>
            </a:r>
            <a:endParaRPr b="0" lang="en-IN" sz="2000" spc="-1" strike="noStrike">
              <a:latin typeface="Noto Sans Regular"/>
            </a:endParaRPr>
          </a:p>
        </p:txBody>
      </p:sp>
      <p:sp>
        <p:nvSpPr>
          <p:cNvPr id="115" name="TextShape 4"/>
          <p:cNvSpPr txBox="1"/>
          <p:nvPr/>
        </p:nvSpPr>
        <p:spPr>
          <a:xfrm>
            <a:off x="4111920" y="2613960"/>
            <a:ext cx="232560" cy="41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200" spc="-1" strike="noStrike" baseline="33000">
                <a:latin typeface="Noto Sans Regular"/>
              </a:rPr>
              <a:t>.</a:t>
            </a:r>
            <a:endParaRPr b="0" lang="en-IN" sz="22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2021-12-22T21:45:05Z</dcterms:created>
  <dc:creator/>
  <dc:description/>
  <dc:language>en-IN</dc:language>
  <cp:lastModifiedBy/>
  <dcterms:modified xsi:type="dcterms:W3CDTF">2021-12-22T22:28:18Z</dcterms:modified>
  <cp:revision>3</cp:revision>
  <dc:subject/>
  <dc:title>Alizarin</dc:title>
</cp:coreProperties>
</file>