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64" r:id="rId8"/>
    <p:sldId id="266" r:id="rId9"/>
    <p:sldId id="267" r:id="rId10"/>
    <p:sldId id="265" r:id="rId11"/>
    <p:sldId id="260" r:id="rId12"/>
    <p:sldId id="268" r:id="rId13"/>
    <p:sldId id="269" r:id="rId14"/>
    <p:sldId id="270" r:id="rId15"/>
    <p:sldId id="258" r:id="rId16"/>
    <p:sldId id="272" r:id="rId17"/>
    <p:sldId id="273" r:id="rId18"/>
    <p:sldId id="274" r:id="rId19"/>
    <p:sldId id="275" r:id="rId20"/>
    <p:sldId id="271" r:id="rId21"/>
    <p:sldId id="277" r:id="rId22"/>
    <p:sldId id="278" r:id="rId23"/>
    <p:sldId id="279"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2F7B78A-C732-4C56-9A5C-09E4B5274840}" type="datetimeFigureOut">
              <a:rPr lang="en-IN" smtClean="0"/>
              <a:pPr/>
              <a:t>21-01-2021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FA431-DF7E-471E-9F08-47D388CE2FD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F7B78A-C732-4C56-9A5C-09E4B5274840}" type="datetimeFigureOut">
              <a:rPr lang="en-IN" smtClean="0"/>
              <a:pPr/>
              <a:t>21-01-2021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FA431-DF7E-471E-9F08-47D388CE2FD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F7B78A-C732-4C56-9A5C-09E4B5274840}" type="datetimeFigureOut">
              <a:rPr lang="en-IN" smtClean="0"/>
              <a:pPr/>
              <a:t>21-01-2021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FA431-DF7E-471E-9F08-47D388CE2FD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F7B78A-C732-4C56-9A5C-09E4B5274840}" type="datetimeFigureOut">
              <a:rPr lang="en-IN" smtClean="0"/>
              <a:pPr/>
              <a:t>21-01-2021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FA431-DF7E-471E-9F08-47D388CE2FD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F7B78A-C732-4C56-9A5C-09E4B5274840}" type="datetimeFigureOut">
              <a:rPr lang="en-IN" smtClean="0"/>
              <a:pPr/>
              <a:t>21-01-2021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FA431-DF7E-471E-9F08-47D388CE2FD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2F7B78A-C732-4C56-9A5C-09E4B5274840}" type="datetimeFigureOut">
              <a:rPr lang="en-IN" smtClean="0"/>
              <a:pPr/>
              <a:t>21-01-2021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FA431-DF7E-471E-9F08-47D388CE2FD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2F7B78A-C732-4C56-9A5C-09E4B5274840}" type="datetimeFigureOut">
              <a:rPr lang="en-IN" smtClean="0"/>
              <a:pPr/>
              <a:t>21-01-2021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DFA431-DF7E-471E-9F08-47D388CE2FD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2F7B78A-C732-4C56-9A5C-09E4B5274840}" type="datetimeFigureOut">
              <a:rPr lang="en-IN" smtClean="0"/>
              <a:pPr/>
              <a:t>21-01-2021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DFA431-DF7E-471E-9F08-47D388CE2FD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F7B78A-C732-4C56-9A5C-09E4B5274840}" type="datetimeFigureOut">
              <a:rPr lang="en-IN" smtClean="0"/>
              <a:pPr/>
              <a:t>21-01-2021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DFA431-DF7E-471E-9F08-47D388CE2FD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F7B78A-C732-4C56-9A5C-09E4B5274840}" type="datetimeFigureOut">
              <a:rPr lang="en-IN" smtClean="0"/>
              <a:pPr/>
              <a:t>21-01-2021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FA431-DF7E-471E-9F08-47D388CE2FD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F7B78A-C732-4C56-9A5C-09E4B5274840}" type="datetimeFigureOut">
              <a:rPr lang="en-IN" smtClean="0"/>
              <a:pPr/>
              <a:t>21-01-2021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FA431-DF7E-471E-9F08-47D388CE2FD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F7B78A-C732-4C56-9A5C-09E4B5274840}" type="datetimeFigureOut">
              <a:rPr lang="en-IN" smtClean="0"/>
              <a:pPr/>
              <a:t>21-01-2021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FA431-DF7E-471E-9F08-47D388CE2FD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Input-Output and Interrupt</a:t>
            </a:r>
            <a:endParaRPr lang="en-IN" dirty="0"/>
          </a:p>
        </p:txBody>
      </p:sp>
      <p:sp>
        <p:nvSpPr>
          <p:cNvPr id="3" name="Subtitle 2"/>
          <p:cNvSpPr>
            <a:spLocks noGrp="1"/>
          </p:cNvSpPr>
          <p:nvPr>
            <p:ph type="subTitle" idx="1"/>
          </p:nvPr>
        </p:nvSpPr>
        <p:spPr/>
        <p:txBody>
          <a:bodyPr/>
          <a:lstStyle/>
          <a:p>
            <a:r>
              <a:rPr lang="en-IN" dirty="0" smtClean="0"/>
              <a:t>Input-Output Configuration, </a:t>
            </a:r>
          </a:p>
          <a:p>
            <a:r>
              <a:rPr lang="en-IN" dirty="0" smtClean="0"/>
              <a:t>Program Interrupt, and </a:t>
            </a:r>
          </a:p>
          <a:p>
            <a:r>
              <a:rPr lang="en-IN" dirty="0" smtClean="0"/>
              <a:t>Interrupt cycle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sz="4000" dirty="0" smtClean="0"/>
              <a:t>Input-Output Configuration</a:t>
            </a:r>
            <a:endParaRPr lang="en-IN" sz="4000" dirty="0"/>
          </a:p>
        </p:txBody>
      </p:sp>
      <p:sp>
        <p:nvSpPr>
          <p:cNvPr id="3" name="Content Placeholder 2"/>
          <p:cNvSpPr>
            <a:spLocks noGrp="1"/>
          </p:cNvSpPr>
          <p:nvPr>
            <p:ph idx="1"/>
          </p:nvPr>
        </p:nvSpPr>
        <p:spPr>
          <a:xfrm>
            <a:off x="457200" y="764704"/>
            <a:ext cx="8229600" cy="5217443"/>
          </a:xfrm>
        </p:spPr>
        <p:txBody>
          <a:bodyPr>
            <a:normAutofit/>
          </a:bodyPr>
          <a:lstStyle/>
          <a:p>
            <a:pPr algn="just"/>
            <a:r>
              <a:rPr lang="en-IN" sz="2800" dirty="0" smtClean="0"/>
              <a:t>The output device accepts the coded information, prints the corresponding character, and when the operation is completed, it sets FGO to 1.</a:t>
            </a:r>
          </a:p>
          <a:p>
            <a:pPr algn="just"/>
            <a:r>
              <a:rPr lang="en-US" sz="2800" dirty="0" smtClean="0"/>
              <a:t>The computer does not load a new character into OUTR when FGO is 0.</a:t>
            </a:r>
            <a:endParaRPr lang="en-IN" sz="2800" dirty="0"/>
          </a:p>
        </p:txBody>
      </p:sp>
      <p:pic>
        <p:nvPicPr>
          <p:cNvPr id="2050" name="Picture 2"/>
          <p:cNvPicPr>
            <a:picLocks noChangeAspect="1" noChangeArrowheads="1"/>
          </p:cNvPicPr>
          <p:nvPr/>
        </p:nvPicPr>
        <p:blipFill>
          <a:blip r:embed="rId2" cstate="print"/>
          <a:srcRect/>
          <a:stretch>
            <a:fillRect/>
          </a:stretch>
        </p:blipFill>
        <p:spPr bwMode="auto">
          <a:xfrm>
            <a:off x="1187624" y="3140968"/>
            <a:ext cx="6829425" cy="3672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8098"/>
          </a:xfrm>
        </p:spPr>
        <p:txBody>
          <a:bodyPr>
            <a:normAutofit/>
          </a:bodyPr>
          <a:lstStyle/>
          <a:p>
            <a:r>
              <a:rPr lang="en-IN" sz="4000" dirty="0" smtClean="0"/>
              <a:t>Input-Output Instructions</a:t>
            </a:r>
            <a:endParaRPr lang="en-IN" sz="4000" dirty="0"/>
          </a:p>
        </p:txBody>
      </p:sp>
      <p:sp>
        <p:nvSpPr>
          <p:cNvPr id="3" name="Content Placeholder 2"/>
          <p:cNvSpPr>
            <a:spLocks noGrp="1"/>
          </p:cNvSpPr>
          <p:nvPr>
            <p:ph idx="1"/>
          </p:nvPr>
        </p:nvSpPr>
        <p:spPr>
          <a:xfrm>
            <a:off x="457200" y="908720"/>
            <a:ext cx="8229600" cy="5217443"/>
          </a:xfrm>
        </p:spPr>
        <p:txBody>
          <a:bodyPr>
            <a:normAutofit/>
          </a:bodyPr>
          <a:lstStyle/>
          <a:p>
            <a:pPr algn="just"/>
            <a:r>
              <a:rPr lang="en-IN" sz="2800" dirty="0" smtClean="0"/>
              <a:t>Input and output instructions are needed for transferring information to and from AC register, for checking the flag bits, and for controlling the interrupt facility.</a:t>
            </a:r>
          </a:p>
          <a:p>
            <a:pPr algn="just"/>
            <a:r>
              <a:rPr lang="en-IN" sz="2800" dirty="0" smtClean="0"/>
              <a:t>Input-output instructions have an operation code 1111 and are recognized by the control when D</a:t>
            </a:r>
            <a:r>
              <a:rPr lang="en-IN" sz="2800" baseline="-25000" dirty="0" smtClean="0"/>
              <a:t>7</a:t>
            </a:r>
            <a:r>
              <a:rPr lang="en-IN" sz="2800" dirty="0" smtClean="0"/>
              <a:t> = 1 and I = 1.</a:t>
            </a:r>
          </a:p>
          <a:p>
            <a:pPr algn="just"/>
            <a:r>
              <a:rPr lang="en-IN" sz="2800" dirty="0" smtClean="0"/>
              <a:t>The remaining bits of the instruction specify the particular operation.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8098"/>
          </a:xfrm>
        </p:spPr>
        <p:txBody>
          <a:bodyPr>
            <a:normAutofit/>
          </a:bodyPr>
          <a:lstStyle/>
          <a:p>
            <a:r>
              <a:rPr lang="en-IN" sz="4000" dirty="0" smtClean="0"/>
              <a:t>Input-Output Instructions</a:t>
            </a:r>
            <a:endParaRPr lang="en-IN" sz="4000" dirty="0"/>
          </a:p>
        </p:txBody>
      </p:sp>
      <p:sp>
        <p:nvSpPr>
          <p:cNvPr id="3" name="Content Placeholder 2"/>
          <p:cNvSpPr>
            <a:spLocks noGrp="1"/>
          </p:cNvSpPr>
          <p:nvPr>
            <p:ph idx="1"/>
          </p:nvPr>
        </p:nvSpPr>
        <p:spPr>
          <a:xfrm>
            <a:off x="457200" y="908720"/>
            <a:ext cx="8229600" cy="5217443"/>
          </a:xfrm>
        </p:spPr>
        <p:txBody>
          <a:bodyPr>
            <a:normAutofit/>
          </a:bodyPr>
          <a:lstStyle/>
          <a:p>
            <a:pPr algn="just"/>
            <a:r>
              <a:rPr lang="en-IN" sz="2800" dirty="0" smtClean="0"/>
              <a:t>These instructions are executed with the clock transition associated with timing signal T</a:t>
            </a:r>
            <a:r>
              <a:rPr lang="en-IN" sz="2800" baseline="-25000" dirty="0" smtClean="0"/>
              <a:t>3</a:t>
            </a:r>
            <a:r>
              <a:rPr lang="en-IN" sz="2800" dirty="0" smtClean="0"/>
              <a:t>.</a:t>
            </a:r>
          </a:p>
          <a:p>
            <a:pPr algn="just"/>
            <a:r>
              <a:rPr lang="en-IN" sz="2800" dirty="0" smtClean="0"/>
              <a:t>Each control function needs a Boolean relation D</a:t>
            </a:r>
            <a:r>
              <a:rPr lang="en-IN" sz="2800" baseline="-25000" dirty="0" smtClean="0"/>
              <a:t>7</a:t>
            </a:r>
            <a:r>
              <a:rPr lang="en-IN" sz="2800" dirty="0" smtClean="0"/>
              <a:t>IT</a:t>
            </a:r>
            <a:r>
              <a:rPr lang="en-IN" sz="2800" baseline="-25000" dirty="0" smtClean="0"/>
              <a:t>3</a:t>
            </a:r>
            <a:r>
              <a:rPr lang="en-IN" sz="2800" dirty="0" smtClean="0"/>
              <a:t>, which we designate for convenience by the symbol p.</a:t>
            </a:r>
          </a:p>
        </p:txBody>
      </p:sp>
      <p:pic>
        <p:nvPicPr>
          <p:cNvPr id="3075" name="Picture 3"/>
          <p:cNvPicPr>
            <a:picLocks noChangeAspect="1" noChangeArrowheads="1"/>
          </p:cNvPicPr>
          <p:nvPr/>
        </p:nvPicPr>
        <p:blipFill>
          <a:blip r:embed="rId2" cstate="print"/>
          <a:srcRect/>
          <a:stretch>
            <a:fillRect/>
          </a:stretch>
        </p:blipFill>
        <p:spPr bwMode="auto">
          <a:xfrm>
            <a:off x="1403648" y="3501008"/>
            <a:ext cx="6315075" cy="2876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8098"/>
          </a:xfrm>
        </p:spPr>
        <p:txBody>
          <a:bodyPr>
            <a:normAutofit/>
          </a:bodyPr>
          <a:lstStyle/>
          <a:p>
            <a:r>
              <a:rPr lang="en-IN" sz="4000" dirty="0" smtClean="0"/>
              <a:t>Input-Output Instructions</a:t>
            </a:r>
            <a:endParaRPr lang="en-IN" sz="4000" dirty="0"/>
          </a:p>
        </p:txBody>
      </p:sp>
      <p:sp>
        <p:nvSpPr>
          <p:cNvPr id="3" name="Content Placeholder 2"/>
          <p:cNvSpPr>
            <a:spLocks noGrp="1"/>
          </p:cNvSpPr>
          <p:nvPr>
            <p:ph idx="1"/>
          </p:nvPr>
        </p:nvSpPr>
        <p:spPr>
          <a:xfrm>
            <a:off x="457200" y="908720"/>
            <a:ext cx="8229600" cy="5217443"/>
          </a:xfrm>
        </p:spPr>
        <p:txBody>
          <a:bodyPr>
            <a:normAutofit/>
          </a:bodyPr>
          <a:lstStyle/>
          <a:p>
            <a:pPr algn="just"/>
            <a:r>
              <a:rPr lang="en-IN" sz="2800" dirty="0" smtClean="0"/>
              <a:t>The control function is distinguished by one of the bits in IR (6-11).</a:t>
            </a:r>
          </a:p>
          <a:p>
            <a:pPr algn="just"/>
            <a:r>
              <a:rPr lang="en-IN" sz="2800" dirty="0" smtClean="0"/>
              <a:t>By assigning the symbol B</a:t>
            </a:r>
            <a:r>
              <a:rPr lang="en-IN" sz="2800" baseline="-25000" dirty="0" smtClean="0"/>
              <a:t>i</a:t>
            </a:r>
            <a:r>
              <a:rPr lang="en-IN" sz="2800" dirty="0" smtClean="0"/>
              <a:t> to bit </a:t>
            </a:r>
            <a:r>
              <a:rPr lang="en-IN" sz="2800" dirty="0" err="1" smtClean="0"/>
              <a:t>i</a:t>
            </a:r>
            <a:r>
              <a:rPr lang="en-IN" sz="2800" dirty="0" smtClean="0"/>
              <a:t> of IR, all control functions can be denoted by </a:t>
            </a:r>
            <a:r>
              <a:rPr lang="en-IN" sz="2800" baseline="-25000" dirty="0" err="1" smtClean="0"/>
              <a:t>p</a:t>
            </a:r>
            <a:r>
              <a:rPr lang="en-IN" sz="2800" dirty="0" err="1" smtClean="0"/>
              <a:t>B</a:t>
            </a:r>
            <a:r>
              <a:rPr lang="en-IN" sz="2800" baseline="-25000" dirty="0" err="1" smtClean="0"/>
              <a:t>i</a:t>
            </a:r>
            <a:r>
              <a:rPr lang="en-IN" sz="2800" dirty="0" smtClean="0"/>
              <a:t> for </a:t>
            </a:r>
            <a:r>
              <a:rPr lang="en-IN" sz="2800" dirty="0" err="1" smtClean="0"/>
              <a:t>i</a:t>
            </a:r>
            <a:r>
              <a:rPr lang="en-IN" sz="2800" dirty="0" smtClean="0"/>
              <a:t> = 6 though 11.</a:t>
            </a:r>
          </a:p>
          <a:p>
            <a:pPr algn="just"/>
            <a:endParaRPr lang="en-IN" sz="2800" dirty="0" smtClean="0"/>
          </a:p>
        </p:txBody>
      </p:sp>
      <p:pic>
        <p:nvPicPr>
          <p:cNvPr id="3075" name="Picture 3"/>
          <p:cNvPicPr>
            <a:picLocks noChangeAspect="1" noChangeArrowheads="1"/>
          </p:cNvPicPr>
          <p:nvPr/>
        </p:nvPicPr>
        <p:blipFill>
          <a:blip r:embed="rId2" cstate="print"/>
          <a:srcRect/>
          <a:stretch>
            <a:fillRect/>
          </a:stretch>
        </p:blipFill>
        <p:spPr bwMode="auto">
          <a:xfrm>
            <a:off x="1403648" y="3501008"/>
            <a:ext cx="6315075" cy="2876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8098"/>
          </a:xfrm>
        </p:spPr>
        <p:txBody>
          <a:bodyPr>
            <a:normAutofit/>
          </a:bodyPr>
          <a:lstStyle/>
          <a:p>
            <a:r>
              <a:rPr lang="en-IN" sz="4000" dirty="0" smtClean="0"/>
              <a:t>Input-Output Instructions</a:t>
            </a:r>
            <a:endParaRPr lang="en-IN" sz="4000" dirty="0"/>
          </a:p>
        </p:txBody>
      </p:sp>
      <p:sp>
        <p:nvSpPr>
          <p:cNvPr id="3" name="Content Placeholder 2"/>
          <p:cNvSpPr>
            <a:spLocks noGrp="1"/>
          </p:cNvSpPr>
          <p:nvPr>
            <p:ph idx="1"/>
          </p:nvPr>
        </p:nvSpPr>
        <p:spPr>
          <a:xfrm>
            <a:off x="457200" y="908720"/>
            <a:ext cx="8229600" cy="5217443"/>
          </a:xfrm>
        </p:spPr>
        <p:txBody>
          <a:bodyPr>
            <a:normAutofit/>
          </a:bodyPr>
          <a:lstStyle/>
          <a:p>
            <a:pPr algn="just"/>
            <a:r>
              <a:rPr lang="en-IN" sz="2800" dirty="0" smtClean="0"/>
              <a:t>The sequence counter SC is </a:t>
            </a:r>
            <a:r>
              <a:rPr lang="en-US" sz="2800" dirty="0" smtClean="0"/>
              <a:t>cleared to 0 when p=D</a:t>
            </a:r>
            <a:r>
              <a:rPr lang="en-US" sz="2800" baseline="-25000" dirty="0" smtClean="0"/>
              <a:t>7</a:t>
            </a:r>
            <a:r>
              <a:rPr lang="en-US" sz="2800" dirty="0" smtClean="0"/>
              <a:t>IT</a:t>
            </a:r>
            <a:r>
              <a:rPr lang="en-US" sz="2800" baseline="-25000" dirty="0" smtClean="0"/>
              <a:t>3</a:t>
            </a:r>
            <a:r>
              <a:rPr lang="en-US" sz="2800" dirty="0" smtClean="0"/>
              <a:t>=1.</a:t>
            </a:r>
            <a:endParaRPr lang="en-IN" sz="2800" dirty="0" smtClean="0"/>
          </a:p>
          <a:p>
            <a:pPr algn="just"/>
            <a:r>
              <a:rPr lang="en-IN" sz="2800" dirty="0" smtClean="0"/>
              <a:t>The last two instructions set and clear an interrupt enable flip-flop IEN.</a:t>
            </a:r>
          </a:p>
        </p:txBody>
      </p:sp>
      <p:pic>
        <p:nvPicPr>
          <p:cNvPr id="3075" name="Picture 3"/>
          <p:cNvPicPr>
            <a:picLocks noChangeAspect="1" noChangeArrowheads="1"/>
          </p:cNvPicPr>
          <p:nvPr/>
        </p:nvPicPr>
        <p:blipFill>
          <a:blip r:embed="rId2" cstate="print"/>
          <a:srcRect/>
          <a:stretch>
            <a:fillRect/>
          </a:stretch>
        </p:blipFill>
        <p:spPr bwMode="auto">
          <a:xfrm>
            <a:off x="1403648" y="3501008"/>
            <a:ext cx="6315075" cy="2876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8098"/>
          </a:xfrm>
        </p:spPr>
        <p:txBody>
          <a:bodyPr>
            <a:normAutofit/>
          </a:bodyPr>
          <a:lstStyle/>
          <a:p>
            <a:r>
              <a:rPr lang="en-IN" sz="4000" dirty="0" smtClean="0"/>
              <a:t>Program Interrupt</a:t>
            </a:r>
            <a:endParaRPr lang="en-IN" sz="4000" dirty="0"/>
          </a:p>
        </p:txBody>
      </p:sp>
      <p:sp>
        <p:nvSpPr>
          <p:cNvPr id="3" name="Content Placeholder 2"/>
          <p:cNvSpPr>
            <a:spLocks noGrp="1"/>
          </p:cNvSpPr>
          <p:nvPr>
            <p:ph idx="1"/>
          </p:nvPr>
        </p:nvSpPr>
        <p:spPr>
          <a:xfrm>
            <a:off x="457200" y="908720"/>
            <a:ext cx="8229600" cy="5760640"/>
          </a:xfrm>
        </p:spPr>
        <p:txBody>
          <a:bodyPr>
            <a:normAutofit lnSpcReduction="10000"/>
          </a:bodyPr>
          <a:lstStyle/>
          <a:p>
            <a:pPr algn="just"/>
            <a:r>
              <a:rPr lang="en-IN" sz="2800" dirty="0" smtClean="0"/>
              <a:t>The computer keeps checking the flag bit, and when it finds it set, it initiates an information transfer.</a:t>
            </a:r>
          </a:p>
          <a:p>
            <a:pPr algn="just"/>
            <a:r>
              <a:rPr lang="en-IN" sz="2800" dirty="0" smtClean="0"/>
              <a:t>The difference of information flow rate between the computer and that of the input—output device makes this type of transfer inefficient.</a:t>
            </a:r>
          </a:p>
          <a:p>
            <a:pPr algn="just"/>
            <a:r>
              <a:rPr lang="en-IN" sz="2800" dirty="0" smtClean="0"/>
              <a:t>An alternative to the programmed controlled procedure is to let the external device inform the computer when it is ready for the transfer.</a:t>
            </a:r>
          </a:p>
          <a:p>
            <a:pPr algn="just"/>
            <a:r>
              <a:rPr lang="en-IN" sz="2800" dirty="0" smtClean="0"/>
              <a:t>In the meantime the computer can be busy with other tasks. This type of transfer uses the interrupt facility.</a:t>
            </a:r>
          </a:p>
          <a:p>
            <a:pPr algn="just"/>
            <a:r>
              <a:rPr lang="en-IN" sz="2800" dirty="0" smtClean="0"/>
              <a:t>While the computer is running a program, it does not check the flags.</a:t>
            </a:r>
          </a:p>
          <a:p>
            <a:pPr algn="just"/>
            <a:endParaRPr lang="en-IN" sz="2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8098"/>
          </a:xfrm>
        </p:spPr>
        <p:txBody>
          <a:bodyPr>
            <a:normAutofit/>
          </a:bodyPr>
          <a:lstStyle/>
          <a:p>
            <a:r>
              <a:rPr lang="en-IN" sz="4000" dirty="0" smtClean="0"/>
              <a:t>Program Interrupt</a:t>
            </a:r>
            <a:endParaRPr lang="en-IN" sz="4000" dirty="0"/>
          </a:p>
        </p:txBody>
      </p:sp>
      <p:sp>
        <p:nvSpPr>
          <p:cNvPr id="3" name="Content Placeholder 2"/>
          <p:cNvSpPr>
            <a:spLocks noGrp="1"/>
          </p:cNvSpPr>
          <p:nvPr>
            <p:ph idx="1"/>
          </p:nvPr>
        </p:nvSpPr>
        <p:spPr>
          <a:xfrm>
            <a:off x="457200" y="908720"/>
            <a:ext cx="8229600" cy="5400600"/>
          </a:xfrm>
        </p:spPr>
        <p:txBody>
          <a:bodyPr>
            <a:normAutofit lnSpcReduction="10000"/>
          </a:bodyPr>
          <a:lstStyle/>
          <a:p>
            <a:pPr algn="just"/>
            <a:r>
              <a:rPr lang="en-IN" sz="2800" dirty="0" smtClean="0"/>
              <a:t>When a flag is set, the computer is momentarily interrupted from the current program.</a:t>
            </a:r>
          </a:p>
          <a:p>
            <a:pPr algn="just"/>
            <a:r>
              <a:rPr lang="en-IN" sz="2800" dirty="0" smtClean="0"/>
              <a:t>The computer deviates momentarily from what it is doing to perform of the input or output transfer.</a:t>
            </a:r>
          </a:p>
          <a:p>
            <a:pPr algn="just"/>
            <a:r>
              <a:rPr lang="en-IN" sz="2800" dirty="0" smtClean="0"/>
              <a:t>It then returns to the current program to continue what it was doing before the interrupt.</a:t>
            </a:r>
          </a:p>
          <a:p>
            <a:pPr algn="just"/>
            <a:r>
              <a:rPr lang="en-IN" sz="2800" dirty="0" smtClean="0"/>
              <a:t>The interrupt enable flip-flop IEN can be set and cleared with two instructions.</a:t>
            </a:r>
          </a:p>
          <a:p>
            <a:pPr marL="630238" indent="-269875" algn="just">
              <a:buFont typeface="Wingdings" pitchFamily="2" charset="2"/>
              <a:buChar char="Ø"/>
            </a:pPr>
            <a:r>
              <a:rPr lang="en-IN" sz="2800" dirty="0" smtClean="0"/>
              <a:t>When IEN is cleared to 0 (with the IOF instruction), the flags cannot interrupt the computer.</a:t>
            </a:r>
          </a:p>
          <a:p>
            <a:pPr marL="630238" indent="-269875" algn="just">
              <a:buFont typeface="Wingdings" pitchFamily="2" charset="2"/>
              <a:buChar char="Ø"/>
            </a:pPr>
            <a:r>
              <a:rPr lang="en-IN" sz="2800" dirty="0" smtClean="0"/>
              <a:t>When IEN is set to (with the ION instruction), the computer can be interrupted.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sz="4000" dirty="0" smtClean="0"/>
              <a:t>Program Interrupt</a:t>
            </a:r>
            <a:endParaRPr lang="en-IN" sz="4000" dirty="0"/>
          </a:p>
        </p:txBody>
      </p:sp>
      <p:sp>
        <p:nvSpPr>
          <p:cNvPr id="3" name="Content Placeholder 2"/>
          <p:cNvSpPr>
            <a:spLocks noGrp="1"/>
          </p:cNvSpPr>
          <p:nvPr>
            <p:ph idx="1"/>
          </p:nvPr>
        </p:nvSpPr>
        <p:spPr>
          <a:xfrm>
            <a:off x="179512" y="836712"/>
            <a:ext cx="3672408" cy="5832648"/>
          </a:xfrm>
        </p:spPr>
        <p:txBody>
          <a:bodyPr>
            <a:normAutofit/>
          </a:bodyPr>
          <a:lstStyle/>
          <a:p>
            <a:pPr algn="just"/>
            <a:r>
              <a:rPr lang="en-IN" sz="2800" dirty="0" smtClean="0"/>
              <a:t>An interrupt flip-flop R is included in the computer. When R = 0, the computer goes through an instruction cycle.</a:t>
            </a:r>
          </a:p>
          <a:p>
            <a:pPr algn="just"/>
            <a:r>
              <a:rPr lang="en-IN" sz="2800" dirty="0" smtClean="0"/>
              <a:t>During the execute phase of the instruction cycle IEN is checked by the control.</a:t>
            </a:r>
          </a:p>
        </p:txBody>
      </p:sp>
      <p:pic>
        <p:nvPicPr>
          <p:cNvPr id="1026" name="Picture 2"/>
          <p:cNvPicPr>
            <a:picLocks noChangeAspect="1" noChangeArrowheads="1"/>
          </p:cNvPicPr>
          <p:nvPr/>
        </p:nvPicPr>
        <p:blipFill>
          <a:blip r:embed="rId2" cstate="print"/>
          <a:srcRect r="1215"/>
          <a:stretch>
            <a:fillRect/>
          </a:stretch>
        </p:blipFill>
        <p:spPr bwMode="auto">
          <a:xfrm rot="-60000">
            <a:off x="3924532" y="722280"/>
            <a:ext cx="5204873" cy="59021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sz="4000" dirty="0" smtClean="0"/>
              <a:t>Program Interrupt</a:t>
            </a:r>
            <a:endParaRPr lang="en-IN" sz="4000" dirty="0"/>
          </a:p>
        </p:txBody>
      </p:sp>
      <p:sp>
        <p:nvSpPr>
          <p:cNvPr id="3" name="Content Placeholder 2"/>
          <p:cNvSpPr>
            <a:spLocks noGrp="1"/>
          </p:cNvSpPr>
          <p:nvPr>
            <p:ph idx="1"/>
          </p:nvPr>
        </p:nvSpPr>
        <p:spPr>
          <a:xfrm>
            <a:off x="179512" y="836712"/>
            <a:ext cx="3672408" cy="6021288"/>
          </a:xfrm>
        </p:spPr>
        <p:txBody>
          <a:bodyPr>
            <a:normAutofit fontScale="92500" lnSpcReduction="20000"/>
          </a:bodyPr>
          <a:lstStyle/>
          <a:p>
            <a:pPr marL="269875" indent="-269875" algn="just"/>
            <a:r>
              <a:rPr lang="en-IN" sz="2800" dirty="0" smtClean="0"/>
              <a:t>If </a:t>
            </a:r>
            <a:r>
              <a:rPr lang="en-IN" sz="2800" dirty="0" smtClean="0"/>
              <a:t>IEN </a:t>
            </a:r>
            <a:r>
              <a:rPr lang="en-IN" sz="2800" dirty="0" smtClean="0"/>
              <a:t>is 0, it indicates that the programmer does not want to use the </a:t>
            </a:r>
            <a:r>
              <a:rPr lang="en-IN" sz="2800" dirty="0" smtClean="0"/>
              <a:t>interrupt, so </a:t>
            </a:r>
            <a:r>
              <a:rPr lang="en-IN" sz="2800" dirty="0" smtClean="0"/>
              <a:t>control continues with the next instruction cycle.</a:t>
            </a:r>
          </a:p>
          <a:p>
            <a:pPr marL="269875" indent="-269875" algn="just"/>
            <a:r>
              <a:rPr lang="en-IN" sz="2800" dirty="0" smtClean="0"/>
              <a:t>If IEN is 1, control checks the flag bits. If both flags are 0, it indicates that neither the input nor the output registers are ready for transfer of information. In this case, control continues with the next instruction cycle.</a:t>
            </a:r>
          </a:p>
        </p:txBody>
      </p:sp>
      <p:pic>
        <p:nvPicPr>
          <p:cNvPr id="1026" name="Picture 2"/>
          <p:cNvPicPr>
            <a:picLocks noChangeAspect="1" noChangeArrowheads="1"/>
          </p:cNvPicPr>
          <p:nvPr/>
        </p:nvPicPr>
        <p:blipFill>
          <a:blip r:embed="rId2" cstate="print"/>
          <a:srcRect r="1215"/>
          <a:stretch>
            <a:fillRect/>
          </a:stretch>
        </p:blipFill>
        <p:spPr bwMode="auto">
          <a:xfrm rot="-60000">
            <a:off x="3924532" y="722280"/>
            <a:ext cx="5204873" cy="59021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sz="4000" dirty="0" smtClean="0"/>
              <a:t>Program Interrupt</a:t>
            </a:r>
            <a:endParaRPr lang="en-IN" sz="4000" dirty="0"/>
          </a:p>
        </p:txBody>
      </p:sp>
      <p:sp>
        <p:nvSpPr>
          <p:cNvPr id="3" name="Content Placeholder 2"/>
          <p:cNvSpPr>
            <a:spLocks noGrp="1"/>
          </p:cNvSpPr>
          <p:nvPr>
            <p:ph idx="1"/>
          </p:nvPr>
        </p:nvSpPr>
        <p:spPr>
          <a:xfrm>
            <a:off x="179512" y="836712"/>
            <a:ext cx="3672408" cy="5832648"/>
          </a:xfrm>
        </p:spPr>
        <p:txBody>
          <a:bodyPr>
            <a:normAutofit/>
          </a:bodyPr>
          <a:lstStyle/>
          <a:p>
            <a:pPr algn="just"/>
            <a:r>
              <a:rPr lang="en-IN" sz="2800" dirty="0" smtClean="0"/>
              <a:t>If either flag is set to 1 while </a:t>
            </a:r>
            <a:r>
              <a:rPr lang="en-IN" sz="2800" dirty="0" smtClean="0"/>
              <a:t>IEN </a:t>
            </a:r>
            <a:r>
              <a:rPr lang="en-IN" sz="2800" dirty="0" smtClean="0"/>
              <a:t>= 1, flip-flop R is set to 1. At the end of the execute phase, control checks the value of R, and if it is equal to 1, it goes to an interrupt cycle instead of an instruction cycle.</a:t>
            </a:r>
          </a:p>
        </p:txBody>
      </p:sp>
      <p:pic>
        <p:nvPicPr>
          <p:cNvPr id="1026" name="Picture 2"/>
          <p:cNvPicPr>
            <a:picLocks noChangeAspect="1" noChangeArrowheads="1"/>
          </p:cNvPicPr>
          <p:nvPr/>
        </p:nvPicPr>
        <p:blipFill>
          <a:blip r:embed="rId2" cstate="print"/>
          <a:srcRect r="1215"/>
          <a:stretch>
            <a:fillRect/>
          </a:stretch>
        </p:blipFill>
        <p:spPr bwMode="auto">
          <a:xfrm rot="-60000">
            <a:off x="3924532" y="722280"/>
            <a:ext cx="5204873" cy="59021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8098"/>
          </a:xfrm>
        </p:spPr>
        <p:txBody>
          <a:bodyPr>
            <a:normAutofit/>
          </a:bodyPr>
          <a:lstStyle/>
          <a:p>
            <a:r>
              <a:rPr lang="en-IN" sz="4000" dirty="0" smtClean="0"/>
              <a:t>Input-Output and Interrupt</a:t>
            </a:r>
            <a:endParaRPr lang="en-IN" sz="4000" dirty="0"/>
          </a:p>
        </p:txBody>
      </p:sp>
      <p:sp>
        <p:nvSpPr>
          <p:cNvPr id="3" name="Content Placeholder 2"/>
          <p:cNvSpPr>
            <a:spLocks noGrp="1"/>
          </p:cNvSpPr>
          <p:nvPr>
            <p:ph idx="1"/>
          </p:nvPr>
        </p:nvSpPr>
        <p:spPr>
          <a:xfrm>
            <a:off x="457200" y="908720"/>
            <a:ext cx="8229600" cy="5217443"/>
          </a:xfrm>
        </p:spPr>
        <p:txBody>
          <a:bodyPr>
            <a:normAutofit/>
          </a:bodyPr>
          <a:lstStyle/>
          <a:p>
            <a:pPr algn="just"/>
            <a:r>
              <a:rPr lang="en-IN" sz="2800" dirty="0" smtClean="0"/>
              <a:t>Instructions and data stored in memory come from some input device.</a:t>
            </a:r>
          </a:p>
          <a:p>
            <a:pPr algn="just"/>
            <a:r>
              <a:rPr lang="en-IN" sz="2800" dirty="0" smtClean="0"/>
              <a:t>Computational results must be transmitted to the user through some output device.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8098"/>
          </a:xfrm>
        </p:spPr>
        <p:txBody>
          <a:bodyPr>
            <a:normAutofit/>
          </a:bodyPr>
          <a:lstStyle/>
          <a:p>
            <a:r>
              <a:rPr lang="en-IN" sz="4000" dirty="0" smtClean="0"/>
              <a:t>Interrupt Cycle</a:t>
            </a:r>
            <a:endParaRPr lang="en-IN" sz="4000" dirty="0"/>
          </a:p>
        </p:txBody>
      </p:sp>
      <p:sp>
        <p:nvSpPr>
          <p:cNvPr id="3" name="Content Placeholder 2"/>
          <p:cNvSpPr>
            <a:spLocks noGrp="1"/>
          </p:cNvSpPr>
          <p:nvPr>
            <p:ph idx="1"/>
          </p:nvPr>
        </p:nvSpPr>
        <p:spPr>
          <a:xfrm>
            <a:off x="457200" y="908720"/>
            <a:ext cx="8229600" cy="5400600"/>
          </a:xfrm>
        </p:spPr>
        <p:txBody>
          <a:bodyPr>
            <a:normAutofit/>
          </a:bodyPr>
          <a:lstStyle/>
          <a:p>
            <a:pPr algn="just"/>
            <a:r>
              <a:rPr lang="en-IN" sz="2800" dirty="0" smtClean="0"/>
              <a:t>The interrupt cycle is a hardware implementation of a branch and save return address operation.</a:t>
            </a:r>
          </a:p>
          <a:p>
            <a:pPr algn="just"/>
            <a:r>
              <a:rPr lang="en-IN" sz="2800" dirty="0" smtClean="0"/>
              <a:t>The return address available in PC is stored in a specific location.</a:t>
            </a:r>
          </a:p>
          <a:p>
            <a:pPr algn="just"/>
            <a:r>
              <a:rPr lang="en-IN" sz="2800" dirty="0" smtClean="0"/>
              <a:t>This location may be a processor register, a memory stack, or a specific memory location.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sz="4000" dirty="0" smtClean="0"/>
              <a:t>Interrupt Cycle</a:t>
            </a:r>
            <a:endParaRPr lang="en-IN" sz="4000" dirty="0"/>
          </a:p>
        </p:txBody>
      </p:sp>
      <p:sp>
        <p:nvSpPr>
          <p:cNvPr id="3" name="Content Placeholder 2"/>
          <p:cNvSpPr>
            <a:spLocks noGrp="1"/>
          </p:cNvSpPr>
          <p:nvPr>
            <p:ph idx="1"/>
          </p:nvPr>
        </p:nvSpPr>
        <p:spPr>
          <a:xfrm>
            <a:off x="179512" y="836712"/>
            <a:ext cx="3672408" cy="5832648"/>
          </a:xfrm>
        </p:spPr>
        <p:txBody>
          <a:bodyPr>
            <a:normAutofit/>
          </a:bodyPr>
          <a:lstStyle/>
          <a:p>
            <a:pPr algn="just"/>
            <a:r>
              <a:rPr lang="en-IN" sz="2800" dirty="0" smtClean="0"/>
              <a:t>When an interrupt occurs and R is set to 1 while the control is executing the instruction at address 255.</a:t>
            </a:r>
          </a:p>
          <a:p>
            <a:pPr algn="just"/>
            <a:r>
              <a:rPr lang="en-IN" sz="2800" dirty="0" smtClean="0"/>
              <a:t>At this time, the returns address 256 is in PC.</a:t>
            </a:r>
          </a:p>
          <a:p>
            <a:pPr algn="just"/>
            <a:endParaRPr lang="en-IN" sz="2800" dirty="0" smtClean="0"/>
          </a:p>
        </p:txBody>
      </p:sp>
      <p:pic>
        <p:nvPicPr>
          <p:cNvPr id="2051" name="Picture 3"/>
          <p:cNvPicPr>
            <a:picLocks noChangeAspect="1" noChangeArrowheads="1"/>
          </p:cNvPicPr>
          <p:nvPr/>
        </p:nvPicPr>
        <p:blipFill>
          <a:blip r:embed="rId2" cstate="print"/>
          <a:srcRect/>
          <a:stretch>
            <a:fillRect/>
          </a:stretch>
        </p:blipFill>
        <p:spPr bwMode="auto">
          <a:xfrm>
            <a:off x="4060254" y="764704"/>
            <a:ext cx="5048250" cy="4140324"/>
          </a:xfrm>
          <a:prstGeom prst="rect">
            <a:avLst/>
          </a:prstGeom>
          <a:noFill/>
          <a:ln w="9525">
            <a:noFill/>
            <a:miter lim="800000"/>
            <a:headEnd/>
            <a:tailEnd/>
          </a:ln>
        </p:spPr>
      </p:pic>
      <p:sp>
        <p:nvSpPr>
          <p:cNvPr id="7" name="Content Placeholder 2"/>
          <p:cNvSpPr txBox="1">
            <a:spLocks/>
          </p:cNvSpPr>
          <p:nvPr/>
        </p:nvSpPr>
        <p:spPr>
          <a:xfrm>
            <a:off x="179512" y="5157192"/>
            <a:ext cx="8488560" cy="1512168"/>
          </a:xfrm>
          <a:prstGeom prst="rect">
            <a:avLst/>
          </a:prstGeom>
        </p:spPr>
        <p:txBody>
          <a:bodyPr vert="horz" lIns="91440" tIns="45720" rIns="91440" bIns="45720" rtlCol="0">
            <a:normAutofit/>
          </a:bodyPr>
          <a:lstStyle/>
          <a:p>
            <a:pPr marL="342900" lvl="0" indent="-342900" algn="just">
              <a:spcBef>
                <a:spcPct val="20000"/>
              </a:spcBef>
              <a:buFont typeface="Arial" pitchFamily="34" charset="0"/>
              <a:buChar char="•"/>
            </a:pPr>
            <a:r>
              <a:rPr lang="en-IN" sz="2800" dirty="0" smtClean="0"/>
              <a:t>The programmer has previously placed an input—output service program in memory starting from address 1120 and a BUN 1120 instruction at address 1.</a:t>
            </a:r>
            <a:endParaRPr kumimoji="0" lang="en-IN"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TextBox 7"/>
          <p:cNvSpPr txBox="1"/>
          <p:nvPr/>
        </p:nvSpPr>
        <p:spPr>
          <a:xfrm>
            <a:off x="4932040" y="4869160"/>
            <a:ext cx="4032448" cy="338554"/>
          </a:xfrm>
          <a:prstGeom prst="rect">
            <a:avLst/>
          </a:prstGeom>
          <a:noFill/>
        </p:spPr>
        <p:txBody>
          <a:bodyPr wrap="square" rtlCol="0">
            <a:spAutoFit/>
          </a:bodyPr>
          <a:lstStyle/>
          <a:p>
            <a:r>
              <a:rPr lang="en-IN" sz="1600" dirty="0" smtClean="0"/>
              <a:t>Fig: Demonstration of the interrupt cycle</a:t>
            </a:r>
            <a:endParaRPr lang="en-IN"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sz="4000" dirty="0" smtClean="0"/>
              <a:t>Interrupt Cycle</a:t>
            </a:r>
            <a:endParaRPr lang="en-IN" sz="4000" dirty="0"/>
          </a:p>
        </p:txBody>
      </p:sp>
      <p:sp>
        <p:nvSpPr>
          <p:cNvPr id="3" name="Content Placeholder 2"/>
          <p:cNvSpPr>
            <a:spLocks noGrp="1"/>
          </p:cNvSpPr>
          <p:nvPr>
            <p:ph idx="1"/>
          </p:nvPr>
        </p:nvSpPr>
        <p:spPr>
          <a:xfrm>
            <a:off x="179512" y="836712"/>
            <a:ext cx="3672408" cy="4392488"/>
          </a:xfrm>
        </p:spPr>
        <p:txBody>
          <a:bodyPr>
            <a:normAutofit lnSpcReduction="10000"/>
          </a:bodyPr>
          <a:lstStyle/>
          <a:p>
            <a:pPr algn="just"/>
            <a:r>
              <a:rPr lang="en-IN" sz="2800" dirty="0" smtClean="0"/>
              <a:t>When control reaches timing signal T</a:t>
            </a:r>
            <a:r>
              <a:rPr lang="en-IN" sz="2800" baseline="-25000" dirty="0" smtClean="0"/>
              <a:t>0</a:t>
            </a:r>
            <a:r>
              <a:rPr lang="en-IN" sz="2800" dirty="0" smtClean="0"/>
              <a:t> and finds that R = 1, it proceeds with the interrupt cycle.</a:t>
            </a:r>
          </a:p>
          <a:p>
            <a:pPr algn="just"/>
            <a:r>
              <a:rPr lang="en-IN" sz="2800" dirty="0" smtClean="0"/>
              <a:t>The content of PC (256) is stored in memory location 0, PC is set to 1, and R is cleared to 0.</a:t>
            </a:r>
          </a:p>
        </p:txBody>
      </p:sp>
      <p:pic>
        <p:nvPicPr>
          <p:cNvPr id="2051" name="Picture 3"/>
          <p:cNvPicPr>
            <a:picLocks noChangeAspect="1" noChangeArrowheads="1"/>
          </p:cNvPicPr>
          <p:nvPr/>
        </p:nvPicPr>
        <p:blipFill>
          <a:blip r:embed="rId2" cstate="print"/>
          <a:srcRect/>
          <a:stretch>
            <a:fillRect/>
          </a:stretch>
        </p:blipFill>
        <p:spPr bwMode="auto">
          <a:xfrm>
            <a:off x="4060254" y="764704"/>
            <a:ext cx="5048250" cy="4140324"/>
          </a:xfrm>
          <a:prstGeom prst="rect">
            <a:avLst/>
          </a:prstGeom>
          <a:noFill/>
          <a:ln w="9525">
            <a:noFill/>
            <a:miter lim="800000"/>
            <a:headEnd/>
            <a:tailEnd/>
          </a:ln>
        </p:spPr>
      </p:pic>
      <p:sp>
        <p:nvSpPr>
          <p:cNvPr id="7" name="Content Placeholder 2"/>
          <p:cNvSpPr txBox="1">
            <a:spLocks/>
          </p:cNvSpPr>
          <p:nvPr/>
        </p:nvSpPr>
        <p:spPr>
          <a:xfrm>
            <a:off x="179512" y="5157192"/>
            <a:ext cx="8488560" cy="1512168"/>
          </a:xfrm>
          <a:prstGeom prst="rect">
            <a:avLst/>
          </a:prstGeom>
        </p:spPr>
        <p:txBody>
          <a:bodyPr vert="horz" lIns="91440" tIns="45720" rIns="91440" bIns="45720" rtlCol="0">
            <a:normAutofit/>
          </a:bodyPr>
          <a:lstStyle/>
          <a:p>
            <a:pPr marL="342900" lvl="0" indent="-342900" algn="just">
              <a:spcBef>
                <a:spcPct val="20000"/>
              </a:spcBef>
              <a:buFont typeface="Arial" pitchFamily="34" charset="0"/>
              <a:buChar char="•"/>
            </a:pPr>
            <a:r>
              <a:rPr lang="en-IN" sz="2800" dirty="0" smtClean="0"/>
              <a:t>The branch instruction at address 1 causes the program to transfer to the input—output service program at address 1120.</a:t>
            </a:r>
            <a:endParaRPr kumimoji="0" lang="en-IN"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TextBox 7"/>
          <p:cNvSpPr txBox="1"/>
          <p:nvPr/>
        </p:nvSpPr>
        <p:spPr>
          <a:xfrm>
            <a:off x="4932040" y="4869160"/>
            <a:ext cx="4032448" cy="338554"/>
          </a:xfrm>
          <a:prstGeom prst="rect">
            <a:avLst/>
          </a:prstGeom>
          <a:noFill/>
        </p:spPr>
        <p:txBody>
          <a:bodyPr wrap="square" rtlCol="0">
            <a:spAutoFit/>
          </a:bodyPr>
          <a:lstStyle/>
          <a:p>
            <a:r>
              <a:rPr lang="en-IN" sz="1600" dirty="0" smtClean="0"/>
              <a:t>Fig: Demonstration of the interrupt cycle</a:t>
            </a:r>
            <a:endParaRPr lang="en-IN"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sz="4000" dirty="0" smtClean="0"/>
              <a:t>Interrupt Cycle</a:t>
            </a:r>
            <a:endParaRPr lang="en-IN" sz="4000" dirty="0"/>
          </a:p>
        </p:txBody>
      </p:sp>
      <p:sp>
        <p:nvSpPr>
          <p:cNvPr id="3" name="Content Placeholder 2"/>
          <p:cNvSpPr>
            <a:spLocks noGrp="1"/>
          </p:cNvSpPr>
          <p:nvPr>
            <p:ph idx="1"/>
          </p:nvPr>
        </p:nvSpPr>
        <p:spPr>
          <a:xfrm>
            <a:off x="179512" y="836712"/>
            <a:ext cx="3672408" cy="5760640"/>
          </a:xfrm>
        </p:spPr>
        <p:txBody>
          <a:bodyPr>
            <a:normAutofit/>
          </a:bodyPr>
          <a:lstStyle/>
          <a:p>
            <a:pPr algn="just"/>
            <a:r>
              <a:rPr lang="en-IN" sz="2800" dirty="0" smtClean="0"/>
              <a:t>This program checks the flags, determines which flag is set, and then transfers the required input or output information.</a:t>
            </a:r>
          </a:p>
          <a:p>
            <a:pPr algn="just"/>
            <a:r>
              <a:rPr lang="en-IN" sz="2800" dirty="0" smtClean="0"/>
              <a:t>Once this is done, the instruction ION is executed to set IEN to 1 (to enable further interrupts), </a:t>
            </a:r>
          </a:p>
        </p:txBody>
      </p:sp>
      <p:pic>
        <p:nvPicPr>
          <p:cNvPr id="2051" name="Picture 3"/>
          <p:cNvPicPr>
            <a:picLocks noChangeAspect="1" noChangeArrowheads="1"/>
          </p:cNvPicPr>
          <p:nvPr/>
        </p:nvPicPr>
        <p:blipFill>
          <a:blip r:embed="rId2" cstate="print"/>
          <a:srcRect/>
          <a:stretch>
            <a:fillRect/>
          </a:stretch>
        </p:blipFill>
        <p:spPr bwMode="auto">
          <a:xfrm>
            <a:off x="4060254" y="764704"/>
            <a:ext cx="5048250" cy="4140324"/>
          </a:xfrm>
          <a:prstGeom prst="rect">
            <a:avLst/>
          </a:prstGeom>
          <a:noFill/>
          <a:ln w="9525">
            <a:noFill/>
            <a:miter lim="800000"/>
            <a:headEnd/>
            <a:tailEnd/>
          </a:ln>
        </p:spPr>
      </p:pic>
      <p:sp>
        <p:nvSpPr>
          <p:cNvPr id="7" name="Content Placeholder 2"/>
          <p:cNvSpPr txBox="1">
            <a:spLocks/>
          </p:cNvSpPr>
          <p:nvPr/>
        </p:nvSpPr>
        <p:spPr>
          <a:xfrm>
            <a:off x="539552" y="5589240"/>
            <a:ext cx="8021016" cy="1008112"/>
          </a:xfrm>
          <a:prstGeom prst="rect">
            <a:avLst/>
          </a:prstGeom>
        </p:spPr>
        <p:txBody>
          <a:bodyPr vert="horz" lIns="91440" tIns="45720" rIns="91440" bIns="45720" rtlCol="0">
            <a:normAutofit/>
          </a:bodyPr>
          <a:lstStyle/>
          <a:p>
            <a:pPr algn="just"/>
            <a:r>
              <a:rPr lang="en-IN" sz="2800" dirty="0" smtClean="0"/>
              <a:t>and the program returns to the location where it was interrupted.</a:t>
            </a:r>
          </a:p>
        </p:txBody>
      </p:sp>
      <p:sp>
        <p:nvSpPr>
          <p:cNvPr id="8" name="TextBox 7"/>
          <p:cNvSpPr txBox="1"/>
          <p:nvPr/>
        </p:nvSpPr>
        <p:spPr>
          <a:xfrm>
            <a:off x="4932040" y="4869160"/>
            <a:ext cx="4032448" cy="338554"/>
          </a:xfrm>
          <a:prstGeom prst="rect">
            <a:avLst/>
          </a:prstGeom>
          <a:noFill/>
        </p:spPr>
        <p:txBody>
          <a:bodyPr wrap="square" rtlCol="0">
            <a:spAutoFit/>
          </a:bodyPr>
          <a:lstStyle/>
          <a:p>
            <a:r>
              <a:rPr lang="en-IN" sz="1600" dirty="0" smtClean="0"/>
              <a:t>Fig: Demonstration of the interrupt cycle</a:t>
            </a:r>
            <a:endParaRPr lang="en-IN" sz="1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8098"/>
          </a:xfrm>
        </p:spPr>
        <p:txBody>
          <a:bodyPr>
            <a:normAutofit/>
          </a:bodyPr>
          <a:lstStyle/>
          <a:p>
            <a:r>
              <a:rPr lang="en-IN" sz="4000" dirty="0" smtClean="0"/>
              <a:t>BUN: Branch Unconditionally</a:t>
            </a:r>
            <a:endParaRPr lang="en-IN" sz="4000" dirty="0"/>
          </a:p>
        </p:txBody>
      </p:sp>
      <p:sp>
        <p:nvSpPr>
          <p:cNvPr id="3" name="Content Placeholder 2"/>
          <p:cNvSpPr>
            <a:spLocks noGrp="1"/>
          </p:cNvSpPr>
          <p:nvPr>
            <p:ph idx="1"/>
          </p:nvPr>
        </p:nvSpPr>
        <p:spPr>
          <a:xfrm>
            <a:off x="457200" y="908720"/>
            <a:ext cx="8229600" cy="5400600"/>
          </a:xfrm>
        </p:spPr>
        <p:txBody>
          <a:bodyPr>
            <a:normAutofit/>
          </a:bodyPr>
          <a:lstStyle/>
          <a:p>
            <a:pPr algn="just"/>
            <a:r>
              <a:rPr lang="en-IN" sz="2800" dirty="0" smtClean="0"/>
              <a:t>BUN: Branch Unconditionally is an Memory-Reference Instructions.</a:t>
            </a:r>
          </a:p>
          <a:p>
            <a:pPr algn="just"/>
            <a:r>
              <a:rPr lang="en-IN" sz="2800" dirty="0" smtClean="0"/>
              <a:t>The BUN instruction allows the programmer to specify an instruction out of sequence and we say that the program branches (or jumps) unconditionally.</a:t>
            </a:r>
          </a:p>
          <a:p>
            <a:pPr algn="just"/>
            <a:r>
              <a:rPr lang="en-IN" sz="2800" dirty="0" smtClean="0"/>
              <a:t>The instruction is executed with one </a:t>
            </a:r>
            <a:r>
              <a:rPr lang="en-IN" sz="2800" dirty="0" err="1" smtClean="0"/>
              <a:t>microoperation</a:t>
            </a:r>
            <a:r>
              <a:rPr lang="en-IN" sz="2800" dirty="0" smtClean="0"/>
              <a:t>:</a:t>
            </a:r>
          </a:p>
          <a:p>
            <a:pPr algn="just"/>
            <a:endParaRPr lang="en-IN" sz="2800" dirty="0" smtClean="0"/>
          </a:p>
          <a:p>
            <a:pPr algn="just"/>
            <a:endParaRPr lang="en-IN" sz="2800" dirty="0"/>
          </a:p>
          <a:p>
            <a:pPr algn="just"/>
            <a:r>
              <a:rPr lang="en-IN" sz="2800" dirty="0" smtClean="0"/>
              <a:t>This instruction transfers the program to the instruction specified by the effective address.</a:t>
            </a:r>
          </a:p>
          <a:p>
            <a:pPr algn="just"/>
            <a:endParaRPr lang="en-IN" sz="2800" dirty="0" smtClean="0"/>
          </a:p>
        </p:txBody>
      </p:sp>
      <p:pic>
        <p:nvPicPr>
          <p:cNvPr id="1026" name="Picture 2"/>
          <p:cNvPicPr>
            <a:picLocks noChangeAspect="1" noChangeArrowheads="1"/>
          </p:cNvPicPr>
          <p:nvPr/>
        </p:nvPicPr>
        <p:blipFill>
          <a:blip r:embed="rId2" cstate="print"/>
          <a:srcRect/>
          <a:stretch>
            <a:fillRect/>
          </a:stretch>
        </p:blipFill>
        <p:spPr bwMode="auto">
          <a:xfrm>
            <a:off x="1907704" y="4325094"/>
            <a:ext cx="4488539" cy="6160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sz="4000" dirty="0" smtClean="0"/>
              <a:t>Input-Output Configuration</a:t>
            </a:r>
            <a:endParaRPr lang="en-IN" sz="4000" dirty="0"/>
          </a:p>
        </p:txBody>
      </p:sp>
      <p:sp>
        <p:nvSpPr>
          <p:cNvPr id="3" name="Content Placeholder 2"/>
          <p:cNvSpPr>
            <a:spLocks noGrp="1"/>
          </p:cNvSpPr>
          <p:nvPr>
            <p:ph idx="1"/>
          </p:nvPr>
        </p:nvSpPr>
        <p:spPr>
          <a:xfrm>
            <a:off x="457200" y="764704"/>
            <a:ext cx="8229600" cy="5217443"/>
          </a:xfrm>
        </p:spPr>
        <p:txBody>
          <a:bodyPr>
            <a:normAutofit/>
          </a:bodyPr>
          <a:lstStyle/>
          <a:p>
            <a:pPr algn="just"/>
            <a:r>
              <a:rPr lang="en-IN" sz="2800" dirty="0" smtClean="0"/>
              <a:t>The terminal sends and receives serial information.</a:t>
            </a:r>
          </a:p>
          <a:p>
            <a:pPr algn="just"/>
            <a:r>
              <a:rPr lang="en-IN" sz="2800" dirty="0" smtClean="0"/>
              <a:t>Each quantity of information has eight bits of an alphanumeric code.</a:t>
            </a:r>
          </a:p>
          <a:p>
            <a:pPr algn="just"/>
            <a:r>
              <a:rPr lang="en-IN" sz="2800" dirty="0" smtClean="0"/>
              <a:t>The serial information from the keyboard is shifted into the input register INPR.</a:t>
            </a:r>
          </a:p>
        </p:txBody>
      </p:sp>
      <p:pic>
        <p:nvPicPr>
          <p:cNvPr id="2050" name="Picture 2"/>
          <p:cNvPicPr>
            <a:picLocks noChangeAspect="1" noChangeArrowheads="1"/>
          </p:cNvPicPr>
          <p:nvPr/>
        </p:nvPicPr>
        <p:blipFill>
          <a:blip r:embed="rId2" cstate="print"/>
          <a:srcRect/>
          <a:stretch>
            <a:fillRect/>
          </a:stretch>
        </p:blipFill>
        <p:spPr bwMode="auto">
          <a:xfrm>
            <a:off x="1187624" y="3140968"/>
            <a:ext cx="6829425" cy="3672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sz="4000" dirty="0" smtClean="0"/>
              <a:t>Input-Output Configuration</a:t>
            </a:r>
            <a:endParaRPr lang="en-IN" sz="4000" dirty="0"/>
          </a:p>
        </p:txBody>
      </p:sp>
      <p:sp>
        <p:nvSpPr>
          <p:cNvPr id="3" name="Content Placeholder 2"/>
          <p:cNvSpPr>
            <a:spLocks noGrp="1"/>
          </p:cNvSpPr>
          <p:nvPr>
            <p:ph idx="1"/>
          </p:nvPr>
        </p:nvSpPr>
        <p:spPr>
          <a:xfrm>
            <a:off x="457200" y="764704"/>
            <a:ext cx="8229600" cy="5217443"/>
          </a:xfrm>
        </p:spPr>
        <p:txBody>
          <a:bodyPr>
            <a:normAutofit/>
          </a:bodyPr>
          <a:lstStyle/>
          <a:p>
            <a:pPr algn="just"/>
            <a:r>
              <a:rPr lang="en-IN" sz="2800" dirty="0" smtClean="0"/>
              <a:t>The serial information for the printer is stored in the output register OUTR.</a:t>
            </a:r>
          </a:p>
          <a:p>
            <a:pPr algn="just"/>
            <a:r>
              <a:rPr lang="en-IN" sz="2800" dirty="0" smtClean="0"/>
              <a:t>These two registers communicate with a communication interface serially and with the AC in parallel.</a:t>
            </a:r>
            <a:endParaRPr lang="en-IN" sz="2800" dirty="0"/>
          </a:p>
        </p:txBody>
      </p:sp>
      <p:pic>
        <p:nvPicPr>
          <p:cNvPr id="2050" name="Picture 2"/>
          <p:cNvPicPr>
            <a:picLocks noChangeAspect="1" noChangeArrowheads="1"/>
          </p:cNvPicPr>
          <p:nvPr/>
        </p:nvPicPr>
        <p:blipFill>
          <a:blip r:embed="rId2" cstate="print"/>
          <a:srcRect/>
          <a:stretch>
            <a:fillRect/>
          </a:stretch>
        </p:blipFill>
        <p:spPr bwMode="auto">
          <a:xfrm>
            <a:off x="1187624" y="3140968"/>
            <a:ext cx="6829425" cy="3672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sz="4000" dirty="0" smtClean="0"/>
              <a:t>Input-Output Configuration</a:t>
            </a:r>
            <a:endParaRPr lang="en-IN" sz="4000" dirty="0"/>
          </a:p>
        </p:txBody>
      </p:sp>
      <p:sp>
        <p:nvSpPr>
          <p:cNvPr id="3" name="Content Placeholder 2"/>
          <p:cNvSpPr>
            <a:spLocks noGrp="1"/>
          </p:cNvSpPr>
          <p:nvPr>
            <p:ph idx="1"/>
          </p:nvPr>
        </p:nvSpPr>
        <p:spPr>
          <a:xfrm>
            <a:off x="457200" y="764704"/>
            <a:ext cx="8229600" cy="5217443"/>
          </a:xfrm>
        </p:spPr>
        <p:txBody>
          <a:bodyPr>
            <a:normAutofit/>
          </a:bodyPr>
          <a:lstStyle/>
          <a:p>
            <a:pPr algn="just"/>
            <a:r>
              <a:rPr lang="en-IN" sz="2800" dirty="0" smtClean="0"/>
              <a:t>The input register INPR consists of eight bits and holds alphanumeric input information.</a:t>
            </a:r>
          </a:p>
          <a:p>
            <a:pPr algn="just"/>
            <a:r>
              <a:rPr lang="en-IN" sz="2800" dirty="0" smtClean="0"/>
              <a:t>The 1-bit input flag FGI is a control flip-flop.</a:t>
            </a:r>
          </a:p>
          <a:p>
            <a:pPr algn="just"/>
            <a:endParaRPr lang="en-IN" sz="2800" dirty="0"/>
          </a:p>
        </p:txBody>
      </p:sp>
      <p:pic>
        <p:nvPicPr>
          <p:cNvPr id="2050" name="Picture 2"/>
          <p:cNvPicPr>
            <a:picLocks noChangeAspect="1" noChangeArrowheads="1"/>
          </p:cNvPicPr>
          <p:nvPr/>
        </p:nvPicPr>
        <p:blipFill>
          <a:blip r:embed="rId2" cstate="print"/>
          <a:srcRect/>
          <a:stretch>
            <a:fillRect/>
          </a:stretch>
        </p:blipFill>
        <p:spPr bwMode="auto">
          <a:xfrm>
            <a:off x="1187624" y="3140968"/>
            <a:ext cx="6829425" cy="3672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sz="4000" dirty="0" smtClean="0"/>
              <a:t>Input-Output Configuration</a:t>
            </a:r>
            <a:endParaRPr lang="en-IN" sz="4000" dirty="0"/>
          </a:p>
        </p:txBody>
      </p:sp>
      <p:sp>
        <p:nvSpPr>
          <p:cNvPr id="3" name="Content Placeholder 2"/>
          <p:cNvSpPr>
            <a:spLocks noGrp="1"/>
          </p:cNvSpPr>
          <p:nvPr>
            <p:ph idx="1"/>
          </p:nvPr>
        </p:nvSpPr>
        <p:spPr>
          <a:xfrm>
            <a:off x="457200" y="764704"/>
            <a:ext cx="8229600" cy="5217443"/>
          </a:xfrm>
        </p:spPr>
        <p:txBody>
          <a:bodyPr>
            <a:normAutofit/>
          </a:bodyPr>
          <a:lstStyle/>
          <a:p>
            <a:pPr algn="just"/>
            <a:r>
              <a:rPr lang="en-IN" sz="2800" dirty="0" smtClean="0"/>
              <a:t>The flag bit is set to 1 when new information is available in the input device and is cleared to 0 when the information is accepted by the computer.</a:t>
            </a:r>
          </a:p>
          <a:p>
            <a:pPr algn="just"/>
            <a:r>
              <a:rPr lang="en-IN" sz="2800" dirty="0" smtClean="0"/>
              <a:t>The output register OUTR works similarly but the direction of information flow is reversed.</a:t>
            </a:r>
            <a:endParaRPr lang="en-IN" sz="2800" dirty="0"/>
          </a:p>
        </p:txBody>
      </p:sp>
      <p:pic>
        <p:nvPicPr>
          <p:cNvPr id="2050" name="Picture 2"/>
          <p:cNvPicPr>
            <a:picLocks noChangeAspect="1" noChangeArrowheads="1"/>
          </p:cNvPicPr>
          <p:nvPr/>
        </p:nvPicPr>
        <p:blipFill>
          <a:blip r:embed="rId2" cstate="print"/>
          <a:srcRect/>
          <a:stretch>
            <a:fillRect/>
          </a:stretch>
        </p:blipFill>
        <p:spPr bwMode="auto">
          <a:xfrm>
            <a:off x="1187624" y="3140968"/>
            <a:ext cx="6829425" cy="3672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sz="4000" dirty="0" smtClean="0"/>
              <a:t>Input-Output Configuration</a:t>
            </a:r>
            <a:endParaRPr lang="en-IN" sz="4000" dirty="0"/>
          </a:p>
        </p:txBody>
      </p:sp>
      <p:sp>
        <p:nvSpPr>
          <p:cNvPr id="3" name="Content Placeholder 2"/>
          <p:cNvSpPr>
            <a:spLocks noGrp="1"/>
          </p:cNvSpPr>
          <p:nvPr>
            <p:ph idx="1"/>
          </p:nvPr>
        </p:nvSpPr>
        <p:spPr>
          <a:xfrm>
            <a:off x="457200" y="764704"/>
            <a:ext cx="8229600" cy="5217443"/>
          </a:xfrm>
        </p:spPr>
        <p:txBody>
          <a:bodyPr>
            <a:normAutofit/>
          </a:bodyPr>
          <a:lstStyle/>
          <a:p>
            <a:pPr algn="just"/>
            <a:r>
              <a:rPr lang="en-IN" sz="2800" dirty="0" smtClean="0"/>
              <a:t>Initially, the input flag FGI is cleared to 0.</a:t>
            </a:r>
          </a:p>
          <a:p>
            <a:pPr algn="just"/>
            <a:r>
              <a:rPr lang="en-IN" sz="2800" dirty="0" smtClean="0"/>
              <a:t>When a key is struck in the keyboard, an 8-bit alphanumeric code is shifted into INPR and input flag FGI is set to 1.</a:t>
            </a:r>
          </a:p>
        </p:txBody>
      </p:sp>
      <p:pic>
        <p:nvPicPr>
          <p:cNvPr id="2050" name="Picture 2"/>
          <p:cNvPicPr>
            <a:picLocks noChangeAspect="1" noChangeArrowheads="1"/>
          </p:cNvPicPr>
          <p:nvPr/>
        </p:nvPicPr>
        <p:blipFill>
          <a:blip r:embed="rId2" cstate="print"/>
          <a:srcRect/>
          <a:stretch>
            <a:fillRect/>
          </a:stretch>
        </p:blipFill>
        <p:spPr bwMode="auto">
          <a:xfrm>
            <a:off x="1187624" y="3140968"/>
            <a:ext cx="6829425" cy="3672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sz="4000" dirty="0" smtClean="0"/>
              <a:t>Input-Output Configuration</a:t>
            </a:r>
            <a:endParaRPr lang="en-IN" sz="4000" dirty="0"/>
          </a:p>
        </p:txBody>
      </p:sp>
      <p:sp>
        <p:nvSpPr>
          <p:cNvPr id="3" name="Content Placeholder 2"/>
          <p:cNvSpPr>
            <a:spLocks noGrp="1"/>
          </p:cNvSpPr>
          <p:nvPr>
            <p:ph idx="1"/>
          </p:nvPr>
        </p:nvSpPr>
        <p:spPr>
          <a:xfrm>
            <a:off x="457200" y="764704"/>
            <a:ext cx="8229600" cy="5217443"/>
          </a:xfrm>
        </p:spPr>
        <p:txBody>
          <a:bodyPr>
            <a:normAutofit/>
          </a:bodyPr>
          <a:lstStyle/>
          <a:p>
            <a:pPr algn="just"/>
            <a:r>
              <a:rPr lang="en-US" sz="2800" dirty="0" smtClean="0"/>
              <a:t>As long as the flag is set, the information in INPR cannot be changed by striking another key.</a:t>
            </a:r>
            <a:endParaRPr lang="en-IN" sz="2800" dirty="0" smtClean="0"/>
          </a:p>
        </p:txBody>
      </p:sp>
      <p:pic>
        <p:nvPicPr>
          <p:cNvPr id="2050" name="Picture 2"/>
          <p:cNvPicPr>
            <a:picLocks noChangeAspect="1" noChangeArrowheads="1"/>
          </p:cNvPicPr>
          <p:nvPr/>
        </p:nvPicPr>
        <p:blipFill>
          <a:blip r:embed="rId2" cstate="print"/>
          <a:srcRect/>
          <a:stretch>
            <a:fillRect/>
          </a:stretch>
        </p:blipFill>
        <p:spPr bwMode="auto">
          <a:xfrm>
            <a:off x="1187624" y="3140968"/>
            <a:ext cx="6829425" cy="3672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a:bodyPr>
          <a:lstStyle/>
          <a:p>
            <a:r>
              <a:rPr lang="en-IN" sz="4000" dirty="0" smtClean="0"/>
              <a:t>Input-Output Configuration</a:t>
            </a:r>
            <a:endParaRPr lang="en-IN" sz="4000" dirty="0"/>
          </a:p>
        </p:txBody>
      </p:sp>
      <p:sp>
        <p:nvSpPr>
          <p:cNvPr id="3" name="Content Placeholder 2"/>
          <p:cNvSpPr>
            <a:spLocks noGrp="1"/>
          </p:cNvSpPr>
          <p:nvPr>
            <p:ph idx="1"/>
          </p:nvPr>
        </p:nvSpPr>
        <p:spPr>
          <a:xfrm>
            <a:off x="457200" y="764704"/>
            <a:ext cx="8229600" cy="5217443"/>
          </a:xfrm>
        </p:spPr>
        <p:txBody>
          <a:bodyPr>
            <a:normAutofit/>
          </a:bodyPr>
          <a:lstStyle/>
          <a:p>
            <a:pPr algn="just"/>
            <a:r>
              <a:rPr lang="en-IN" sz="2800" dirty="0" smtClean="0"/>
              <a:t>Initially, the output flag FGO is set to 1.</a:t>
            </a:r>
          </a:p>
          <a:p>
            <a:pPr algn="just"/>
            <a:r>
              <a:rPr lang="en-IN" sz="2800" dirty="0" smtClean="0"/>
              <a:t>The computer checks the flag bit; if it is 1, the information from AC is transferred in parallel to OUTR and FGO is cleared to 0.</a:t>
            </a:r>
            <a:endParaRPr lang="en-IN" sz="2800" dirty="0"/>
          </a:p>
        </p:txBody>
      </p:sp>
      <p:pic>
        <p:nvPicPr>
          <p:cNvPr id="2050" name="Picture 2"/>
          <p:cNvPicPr>
            <a:picLocks noChangeAspect="1" noChangeArrowheads="1"/>
          </p:cNvPicPr>
          <p:nvPr/>
        </p:nvPicPr>
        <p:blipFill>
          <a:blip r:embed="rId2" cstate="print"/>
          <a:srcRect/>
          <a:stretch>
            <a:fillRect/>
          </a:stretch>
        </p:blipFill>
        <p:spPr bwMode="auto">
          <a:xfrm>
            <a:off x="1187624" y="3140968"/>
            <a:ext cx="6829425" cy="3672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1189</Words>
  <Application>Microsoft Office PowerPoint</Application>
  <PresentationFormat>On-screen Show (4:3)</PresentationFormat>
  <Paragraphs>91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Input-Output and Interrupt</vt:lpstr>
      <vt:lpstr>Input-Output and Interrupt</vt:lpstr>
      <vt:lpstr>Input-Output Configuration</vt:lpstr>
      <vt:lpstr>Input-Output Configuration</vt:lpstr>
      <vt:lpstr>Input-Output Configuration</vt:lpstr>
      <vt:lpstr>Input-Output Configuration</vt:lpstr>
      <vt:lpstr>Input-Output Configuration</vt:lpstr>
      <vt:lpstr>Input-Output Configuration</vt:lpstr>
      <vt:lpstr>Input-Output Configuration</vt:lpstr>
      <vt:lpstr>Input-Output Configuration</vt:lpstr>
      <vt:lpstr>Input-Output Instructions</vt:lpstr>
      <vt:lpstr>Input-Output Instructions</vt:lpstr>
      <vt:lpstr>Input-Output Instructions</vt:lpstr>
      <vt:lpstr>Input-Output Instructions</vt:lpstr>
      <vt:lpstr>Program Interrupt</vt:lpstr>
      <vt:lpstr>Program Interrupt</vt:lpstr>
      <vt:lpstr>Program Interrupt</vt:lpstr>
      <vt:lpstr>Program Interrupt</vt:lpstr>
      <vt:lpstr>Program Interrupt</vt:lpstr>
      <vt:lpstr>Interrupt Cycle</vt:lpstr>
      <vt:lpstr>Interrupt Cycle</vt:lpstr>
      <vt:lpstr>Interrupt Cycle</vt:lpstr>
      <vt:lpstr>Interrupt Cycle</vt:lpstr>
      <vt:lpstr>BUN: Branch Unconditionally</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Input-Output and Interrupt</dc:title>
  <dc:creator>hp</dc:creator>
  <cp:lastModifiedBy>hp</cp:lastModifiedBy>
  <cp:revision>65</cp:revision>
  <dcterms:created xsi:type="dcterms:W3CDTF">2021-01-14T03:32:07Z</dcterms:created>
  <dcterms:modified xsi:type="dcterms:W3CDTF">2021-01-21T04:22:51Z</dcterms:modified>
</cp:coreProperties>
</file>