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8" r:id="rId10"/>
    <p:sldId id="266" r:id="rId11"/>
    <p:sldId id="265" r:id="rId12"/>
    <p:sldId id="267" r:id="rId13"/>
    <p:sldId id="269" r:id="rId14"/>
    <p:sldId id="270" r:id="rId15"/>
    <p:sldId id="273" r:id="rId16"/>
    <p:sldId id="275" r:id="rId17"/>
    <p:sldId id="276" r:id="rId18"/>
    <p:sldId id="277" r:id="rId19"/>
    <p:sldId id="278" r:id="rId20"/>
    <p:sldId id="279" r:id="rId21"/>
    <p:sldId id="272" r:id="rId22"/>
    <p:sldId id="274"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93BF8-ED65-4D80-BDCE-2EDCFC0EC223}" type="datetimeFigureOut">
              <a:rPr lang="en-IN" smtClean="0"/>
              <a:pPr/>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F3A012-BF01-44E8-8CC3-6E18F46EE62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3BF8-ED65-4D80-BDCE-2EDCFC0EC223}" type="datetimeFigureOut">
              <a:rPr lang="en-IN" smtClean="0"/>
              <a:pPr/>
              <a:t>28-01-2022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3A012-BF01-44E8-8CC3-6E18F46EE62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Central Processing Unit Organization</a:t>
            </a:r>
            <a:endParaRPr lang="en-IN" dirty="0"/>
          </a:p>
        </p:txBody>
      </p:sp>
      <p:sp>
        <p:nvSpPr>
          <p:cNvPr id="3" name="Subtitle 2"/>
          <p:cNvSpPr>
            <a:spLocks noGrp="1"/>
          </p:cNvSpPr>
          <p:nvPr>
            <p:ph type="subTitle" idx="1"/>
          </p:nvPr>
        </p:nvSpPr>
        <p:spPr/>
        <p:txBody>
          <a:bodyPr/>
          <a:lstStyle/>
          <a:p>
            <a:r>
              <a:rPr lang="en-IN" dirty="0" smtClean="0"/>
              <a:t>Register Organization and Stack Organization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692696"/>
            <a:ext cx="8229600" cy="1152128"/>
          </a:xfrm>
        </p:spPr>
        <p:txBody>
          <a:bodyPr>
            <a:normAutofit/>
          </a:bodyPr>
          <a:lstStyle/>
          <a:p>
            <a:pPr algn="just">
              <a:buNone/>
            </a:pPr>
            <a:r>
              <a:rPr lang="en-IN" sz="2800" dirty="0" smtClean="0"/>
              <a:t>For example, to perform the operation</a:t>
            </a:r>
          </a:p>
          <a:p>
            <a:pPr algn="just">
              <a:buNone/>
            </a:pPr>
            <a:endParaRPr lang="en-IN" sz="2800" dirty="0" smtClean="0"/>
          </a:p>
        </p:txBody>
      </p:sp>
      <p:pic>
        <p:nvPicPr>
          <p:cNvPr id="3074" name="Picture 2"/>
          <p:cNvPicPr>
            <a:picLocks noChangeAspect="1" noChangeArrowheads="1"/>
          </p:cNvPicPr>
          <p:nvPr/>
        </p:nvPicPr>
        <p:blipFill>
          <a:blip r:embed="rId2" cstate="print"/>
          <a:srcRect/>
          <a:stretch>
            <a:fillRect/>
          </a:stretch>
        </p:blipFill>
        <p:spPr bwMode="auto">
          <a:xfrm>
            <a:off x="-1" y="2492896"/>
            <a:ext cx="4470221" cy="36004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670498" y="2492896"/>
            <a:ext cx="4438006" cy="4392488"/>
          </a:xfrm>
          <a:prstGeom prst="rect">
            <a:avLst/>
          </a:prstGeom>
          <a:noFill/>
          <a:ln w="9525">
            <a:noFill/>
            <a:miter lim="800000"/>
            <a:headEnd/>
            <a:tailEnd/>
          </a:ln>
        </p:spPr>
      </p:pic>
      <p:pic>
        <p:nvPicPr>
          <p:cNvPr id="5122" name="Picture 2"/>
          <p:cNvPicPr>
            <a:picLocks noChangeAspect="1" noChangeArrowheads="1"/>
          </p:cNvPicPr>
          <p:nvPr/>
        </p:nvPicPr>
        <p:blipFill>
          <a:blip r:embed="rId4" cstate="print"/>
          <a:srcRect/>
          <a:stretch>
            <a:fillRect/>
          </a:stretch>
        </p:blipFill>
        <p:spPr bwMode="auto">
          <a:xfrm>
            <a:off x="1403648" y="1124744"/>
            <a:ext cx="1717114" cy="432048"/>
          </a:xfrm>
          <a:prstGeom prst="rect">
            <a:avLst/>
          </a:prstGeom>
          <a:noFill/>
          <a:ln w="9525">
            <a:noFill/>
            <a:miter lim="800000"/>
            <a:headEnd/>
            <a:tailEnd/>
          </a:ln>
        </p:spPr>
      </p:pic>
      <p:pic>
        <p:nvPicPr>
          <p:cNvPr id="5123" name="Picture 3"/>
          <p:cNvPicPr>
            <a:picLocks noChangeAspect="1" noChangeArrowheads="1"/>
          </p:cNvPicPr>
          <p:nvPr/>
        </p:nvPicPr>
        <p:blipFill>
          <a:blip r:embed="rId5" cstate="print"/>
          <a:srcRect/>
          <a:stretch>
            <a:fillRect/>
          </a:stretch>
        </p:blipFill>
        <p:spPr bwMode="auto">
          <a:xfrm>
            <a:off x="4140646" y="1268760"/>
            <a:ext cx="4895850" cy="1028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3212976"/>
            <a:ext cx="4470221" cy="36004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788024" y="3096344"/>
            <a:ext cx="4248472" cy="3789040"/>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971600" y="-27384"/>
            <a:ext cx="6896100"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The increment and transfer </a:t>
            </a:r>
            <a:r>
              <a:rPr lang="en-IN" sz="2800" dirty="0" err="1" smtClean="0"/>
              <a:t>microoperations</a:t>
            </a:r>
            <a:r>
              <a:rPr lang="en-IN" sz="2800" dirty="0" smtClean="0"/>
              <a:t> do not use the B input of the ALU. For these cases, the B field is marked with a dash.</a:t>
            </a:r>
          </a:p>
          <a:p>
            <a:pPr algn="just"/>
            <a:r>
              <a:rPr lang="en-IN" sz="2800" dirty="0" smtClean="0"/>
              <a:t>We assign 000 to any unused field when formulating the binary control word</a:t>
            </a:r>
          </a:p>
          <a:p>
            <a:pPr algn="just"/>
            <a:r>
              <a:rPr lang="en-IN" sz="2800" dirty="0" smtClean="0"/>
              <a:t>The direct transfer from input to output is accomplished with a control word of all 0's.</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Stack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A stack is a storage device that stores information in such a manner that the item stored last is the first item retrieved.</a:t>
            </a:r>
          </a:p>
          <a:p>
            <a:pPr algn="just"/>
            <a:r>
              <a:rPr lang="en-IN" sz="2800" dirty="0" smtClean="0"/>
              <a:t>Stack or LIFO(Last-In, First-Out)</a:t>
            </a:r>
          </a:p>
          <a:p>
            <a:pPr algn="just"/>
            <a:r>
              <a:rPr lang="en-IN" sz="2800" dirty="0" smtClean="0"/>
              <a:t>Stack Pointer (SP)</a:t>
            </a:r>
          </a:p>
          <a:p>
            <a:pPr marL="539750" indent="-269875" algn="just">
              <a:buFont typeface="Wingdings" pitchFamily="2" charset="2"/>
              <a:buChar char="ü"/>
            </a:pPr>
            <a:r>
              <a:rPr lang="en-IN" sz="2800" dirty="0" smtClean="0"/>
              <a:t>The register that holds the address for the stack</a:t>
            </a:r>
          </a:p>
          <a:p>
            <a:pPr marL="539750" indent="-269875" algn="just">
              <a:buFont typeface="Wingdings" pitchFamily="2" charset="2"/>
              <a:buChar char="ü"/>
            </a:pPr>
            <a:r>
              <a:rPr lang="en-IN" sz="2800" dirty="0" smtClean="0"/>
              <a:t>SP always points at the top item in the stack</a:t>
            </a:r>
          </a:p>
          <a:p>
            <a:pPr algn="just"/>
            <a:r>
              <a:rPr lang="en-IN" sz="2800" dirty="0" smtClean="0"/>
              <a:t>Two Operations of a stack : Insertion and Deletion of Items</a:t>
            </a:r>
          </a:p>
          <a:p>
            <a:pPr marL="539750" indent="-269875" algn="just">
              <a:buFont typeface="Wingdings" pitchFamily="2" charset="2"/>
              <a:buChar char="Ø"/>
            </a:pPr>
            <a:r>
              <a:rPr lang="en-IN" sz="2800" dirty="0" smtClean="0"/>
              <a:t>PUSH : Push-Down = Insertion</a:t>
            </a:r>
          </a:p>
          <a:p>
            <a:pPr marL="539750" indent="-269875" algn="just">
              <a:buFont typeface="Wingdings" pitchFamily="2" charset="2"/>
              <a:buChar char="Ø"/>
            </a:pPr>
            <a:r>
              <a:rPr lang="en-IN" sz="2800" dirty="0" smtClean="0"/>
              <a:t>POP : Pop-Up = Deletion</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Stack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 Stack can be implemented by using two ways:</a:t>
            </a:r>
          </a:p>
          <a:p>
            <a:pPr algn="just"/>
            <a:r>
              <a:rPr lang="en-IN" sz="2800" dirty="0" smtClean="0"/>
              <a:t>Register Stack</a:t>
            </a:r>
          </a:p>
          <a:p>
            <a:pPr algn="just">
              <a:buNone/>
            </a:pPr>
            <a:r>
              <a:rPr lang="en-IN" sz="2800" dirty="0" smtClean="0"/>
              <a:t>A finite number of memory words or register.</a:t>
            </a:r>
          </a:p>
          <a:p>
            <a:pPr algn="just"/>
            <a:r>
              <a:rPr lang="en-IN" sz="2800" dirty="0" smtClean="0"/>
              <a:t>Memory Stack</a:t>
            </a:r>
          </a:p>
          <a:p>
            <a:pPr algn="just">
              <a:buNone/>
            </a:pPr>
            <a:r>
              <a:rPr lang="en-IN" sz="2800" dirty="0" smtClean="0"/>
              <a:t>A portion of a large memory</a:t>
            </a:r>
          </a:p>
          <a:p>
            <a:pPr algn="just"/>
            <a:endParaRPr lang="en-IN"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a:t>
            </a:r>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A stack can be placed in a portion of a large memory or it can be organized as a collection of a </a:t>
            </a:r>
            <a:r>
              <a:rPr lang="en-IN" sz="2800" b="1" dirty="0" smtClean="0"/>
              <a:t>finite</a:t>
            </a:r>
            <a:r>
              <a:rPr lang="en-IN" sz="2800" dirty="0" smtClean="0"/>
              <a:t> number of memory words or registers.</a:t>
            </a:r>
          </a:p>
          <a:p>
            <a:pPr algn="just"/>
            <a:r>
              <a:rPr lang="en-IN" sz="2800" dirty="0" smtClean="0"/>
              <a:t>The stack pointer register SP contains a binary number whose value is equal to the address of the word</a:t>
            </a:r>
          </a:p>
          <a:p>
            <a:pPr algn="just"/>
            <a:endParaRPr lang="en-IN" sz="2800" dirty="0" smtClean="0"/>
          </a:p>
          <a:p>
            <a:pPr algn="just"/>
            <a:endParaRPr lang="en-IN"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a:t>
            </a:r>
          </a:p>
        </p:txBody>
      </p:sp>
      <p:sp>
        <p:nvSpPr>
          <p:cNvPr id="3" name="Content Placeholder 2"/>
          <p:cNvSpPr>
            <a:spLocks noGrp="1"/>
          </p:cNvSpPr>
          <p:nvPr>
            <p:ph idx="1"/>
          </p:nvPr>
        </p:nvSpPr>
        <p:spPr>
          <a:xfrm>
            <a:off x="251520" y="980728"/>
            <a:ext cx="3754760" cy="5544616"/>
          </a:xfrm>
        </p:spPr>
        <p:txBody>
          <a:bodyPr>
            <a:normAutofit fontScale="92500"/>
          </a:bodyPr>
          <a:lstStyle/>
          <a:p>
            <a:pPr marL="179388" indent="-179388" algn="just"/>
            <a:r>
              <a:rPr lang="en-IN" sz="2800" dirty="0" smtClean="0"/>
              <a:t>Initially, SP is cleared to 0, EMTY is set to 1, and FULL is cleared to 0, so that SP points to the word at address 0 and the stack is marked empty and not full.</a:t>
            </a:r>
          </a:p>
          <a:p>
            <a:pPr marL="179388" indent="-179388" algn="just"/>
            <a:r>
              <a:rPr lang="en-IN" sz="2800" dirty="0" smtClean="0"/>
              <a:t>In this diagram, three items are placed in the stack: A, B, and C, in that order. Item C is on top of the stack so that the content of SP is now 3.</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Push</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To insert a new item, the stack is pushed by incrementing SP and writing a word in the next-higher location in the stack.</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23528" y="4221088"/>
            <a:ext cx="5934075" cy="8001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23528" y="5373216"/>
            <a:ext cx="5467350" cy="7048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Push</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When 63 is incremented by 1, the result is 0 since 111111 + 1 = 1000000 in binary, but SP can accommodate only the six least significant bits. </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23528" y="4221088"/>
            <a:ext cx="5934075" cy="8001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23528" y="5373216"/>
            <a:ext cx="5467350" cy="7048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Pop</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To remove the top item, the stack is popped by reading the memory word at address 3 and decrementing the content of SP</a:t>
            </a:r>
          </a:p>
          <a:p>
            <a:pPr marL="179388" indent="-179388" algn="just"/>
            <a:r>
              <a:rPr lang="en-IN" sz="2800" dirty="0" smtClean="0"/>
              <a:t>A new item is deleted from the stack if the stack is not empty (if</a:t>
            </a:r>
          </a:p>
          <a:p>
            <a:pPr marL="179388" indent="-179388" algn="just"/>
            <a:r>
              <a:rPr lang="en-IN" sz="2800" dirty="0" smtClean="0"/>
              <a:t>EMTY = 0).</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Central Processing Unit </a:t>
            </a:r>
            <a:endParaRPr lang="en-IN" sz="4000" dirty="0"/>
          </a:p>
        </p:txBody>
      </p:sp>
      <p:sp>
        <p:nvSpPr>
          <p:cNvPr id="3" name="Content Placeholder 2"/>
          <p:cNvSpPr>
            <a:spLocks noGrp="1"/>
          </p:cNvSpPr>
          <p:nvPr>
            <p:ph idx="1"/>
          </p:nvPr>
        </p:nvSpPr>
        <p:spPr>
          <a:xfrm>
            <a:off x="457200" y="980728"/>
            <a:ext cx="8229600" cy="5544616"/>
          </a:xfrm>
        </p:spPr>
        <p:txBody>
          <a:bodyPr>
            <a:noAutofit/>
          </a:bodyPr>
          <a:lstStyle/>
          <a:p>
            <a:r>
              <a:rPr lang="en-IN" sz="2800" dirty="0" smtClean="0"/>
              <a:t>The CPU is made up of three major parts</a:t>
            </a:r>
          </a:p>
          <a:p>
            <a:r>
              <a:rPr lang="en-IN" sz="2800" dirty="0" smtClean="0"/>
              <a:t>1) Register Set</a:t>
            </a:r>
          </a:p>
          <a:p>
            <a:r>
              <a:rPr lang="en-IN" sz="2800" dirty="0" smtClean="0"/>
              <a:t>2) ALU</a:t>
            </a:r>
          </a:p>
          <a:p>
            <a:r>
              <a:rPr lang="en-IN" sz="2800" dirty="0" smtClean="0"/>
              <a:t>3) Control Unit</a:t>
            </a:r>
          </a:p>
          <a:p>
            <a:endParaRPr lang="en-IN" sz="2800" dirty="0" smtClean="0"/>
          </a:p>
          <a:p>
            <a:endParaRPr lang="en-IN" sz="2800" dirty="0" smtClean="0"/>
          </a:p>
          <a:p>
            <a:endParaRPr lang="en-IN" sz="2800" dirty="0"/>
          </a:p>
        </p:txBody>
      </p:sp>
      <p:pic>
        <p:nvPicPr>
          <p:cNvPr id="1026" name="Picture 2"/>
          <p:cNvPicPr>
            <a:picLocks noChangeAspect="1" noChangeArrowheads="1"/>
          </p:cNvPicPr>
          <p:nvPr/>
        </p:nvPicPr>
        <p:blipFill>
          <a:blip r:embed="rId2" cstate="print"/>
          <a:srcRect/>
          <a:stretch>
            <a:fillRect/>
          </a:stretch>
        </p:blipFill>
        <p:spPr bwMode="auto">
          <a:xfrm>
            <a:off x="1907704" y="3284984"/>
            <a:ext cx="4419600" cy="2000250"/>
          </a:xfrm>
          <a:prstGeom prst="rect">
            <a:avLst/>
          </a:prstGeom>
          <a:noFill/>
          <a:ln w="9525">
            <a:noFill/>
            <a:miter lim="800000"/>
            <a:headEnd/>
            <a:tailEnd/>
          </a:ln>
        </p:spPr>
      </p:pic>
      <p:sp>
        <p:nvSpPr>
          <p:cNvPr id="5" name="TextBox 4"/>
          <p:cNvSpPr txBox="1"/>
          <p:nvPr/>
        </p:nvSpPr>
        <p:spPr>
          <a:xfrm>
            <a:off x="2843808" y="5517232"/>
            <a:ext cx="3672408" cy="338554"/>
          </a:xfrm>
          <a:prstGeom prst="rect">
            <a:avLst/>
          </a:prstGeom>
          <a:noFill/>
        </p:spPr>
        <p:txBody>
          <a:bodyPr wrap="square" rtlCol="0">
            <a:spAutoFit/>
          </a:bodyPr>
          <a:lstStyle/>
          <a:p>
            <a:r>
              <a:rPr lang="en-US" sz="1600" dirty="0" smtClean="0"/>
              <a:t>Fig: Major components of CPU.</a:t>
            </a: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Register Stack- Pop</a:t>
            </a:r>
          </a:p>
        </p:txBody>
      </p:sp>
      <p:sp>
        <p:nvSpPr>
          <p:cNvPr id="3" name="Content Placeholder 2"/>
          <p:cNvSpPr>
            <a:spLocks noGrp="1"/>
          </p:cNvSpPr>
          <p:nvPr>
            <p:ph idx="1"/>
          </p:nvPr>
        </p:nvSpPr>
        <p:spPr>
          <a:xfrm>
            <a:off x="251520" y="980728"/>
            <a:ext cx="3754760" cy="5544616"/>
          </a:xfrm>
        </p:spPr>
        <p:txBody>
          <a:bodyPr>
            <a:normAutofit/>
          </a:bodyPr>
          <a:lstStyle/>
          <a:p>
            <a:pPr marL="179388" indent="-179388" algn="just"/>
            <a:r>
              <a:rPr lang="en-IN" sz="2800" dirty="0" smtClean="0"/>
              <a:t>To remove the top item, the stack is popped by reading the memory word at address 3 and decrementing the content of SP</a:t>
            </a:r>
          </a:p>
        </p:txBody>
      </p:sp>
      <p:pic>
        <p:nvPicPr>
          <p:cNvPr id="1026" name="Picture 2"/>
          <p:cNvPicPr>
            <a:picLocks noChangeAspect="1" noChangeArrowheads="1"/>
          </p:cNvPicPr>
          <p:nvPr/>
        </p:nvPicPr>
        <p:blipFill>
          <a:blip r:embed="rId2" cstate="print"/>
          <a:srcRect l="1248"/>
          <a:stretch>
            <a:fillRect/>
          </a:stretch>
        </p:blipFill>
        <p:spPr bwMode="auto">
          <a:xfrm>
            <a:off x="4139952" y="980728"/>
            <a:ext cx="5004048" cy="493395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51520" y="4365104"/>
            <a:ext cx="6153150" cy="14001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457200" y="980728"/>
            <a:ext cx="8229600" cy="5544616"/>
          </a:xfrm>
        </p:spPr>
        <p:txBody>
          <a:bodyPr>
            <a:normAutofit/>
          </a:bodyPr>
          <a:lstStyle/>
          <a:p>
            <a:pPr marL="0" indent="0" algn="just">
              <a:buNone/>
            </a:pPr>
            <a:r>
              <a:rPr lang="en-IN" sz="3600" dirty="0" smtClean="0"/>
              <a:t>Stack</a:t>
            </a:r>
            <a:endParaRPr lang="en-IN" sz="3600" dirty="0" smtClean="0"/>
          </a:p>
          <a:p>
            <a:pPr algn="just"/>
            <a:r>
              <a:rPr lang="en-IN" sz="2800" dirty="0" smtClean="0"/>
              <a:t>Register Stack</a:t>
            </a:r>
          </a:p>
          <a:p>
            <a:pPr algn="just"/>
            <a:r>
              <a:rPr lang="en-IN" sz="2800" dirty="0" smtClean="0"/>
              <a:t>Memory Stack</a:t>
            </a:r>
          </a:p>
          <a:p>
            <a:pPr algn="just"/>
            <a:endParaRPr lang="en-IN"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A Stack can be implemented in  a random-access memory.</a:t>
            </a:r>
          </a:p>
          <a:p>
            <a:pPr algn="just"/>
            <a:r>
              <a:rPr lang="en-IN" sz="2800" dirty="0" smtClean="0"/>
              <a:t>The implementation of a stack in the CPU is done by assigning a portion of memory to a stack operation and using a processor register as a stack pointer. </a:t>
            </a:r>
          </a:p>
          <a:p>
            <a:pPr algn="just"/>
            <a:r>
              <a:rPr lang="en-IN" sz="2800" dirty="0" smtClean="0"/>
              <a:t>The stack pointer SP points at the top of the stack. </a:t>
            </a:r>
          </a:p>
          <a:p>
            <a:pPr algn="just"/>
            <a:r>
              <a:rPr lang="en-IN" sz="2800" dirty="0" smtClean="0"/>
              <a:t>SP is used to push or pop or pop items into or from the stack.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179512" y="836712"/>
            <a:ext cx="4536504" cy="5832648"/>
          </a:xfrm>
        </p:spPr>
        <p:txBody>
          <a:bodyPr>
            <a:normAutofit/>
          </a:bodyPr>
          <a:lstStyle/>
          <a:p>
            <a:pPr marL="179388" indent="-179388" algn="just"/>
            <a:r>
              <a:rPr lang="en-IN" sz="2800" dirty="0" smtClean="0"/>
              <a:t>The initial value of SP is 4001 and the stack grows with decreasing addresses.</a:t>
            </a:r>
          </a:p>
          <a:p>
            <a:pPr marL="179388" indent="-179388" algn="just"/>
            <a:r>
              <a:rPr lang="en-IN" sz="2800" dirty="0" smtClean="0"/>
              <a:t>Thus the first item stored in the stack is at address 4000, the second item is stored at address3999, and the last address that can be used for the stack is 3000.</a:t>
            </a:r>
          </a:p>
        </p:txBody>
      </p:sp>
      <p:pic>
        <p:nvPicPr>
          <p:cNvPr id="1026" name="Picture 2"/>
          <p:cNvPicPr>
            <a:picLocks noChangeAspect="1" noChangeArrowheads="1"/>
          </p:cNvPicPr>
          <p:nvPr/>
        </p:nvPicPr>
        <p:blipFill>
          <a:blip r:embed="rId2" cstate="print"/>
          <a:srcRect l="1543" t="1679"/>
          <a:stretch>
            <a:fillRect/>
          </a:stretch>
        </p:blipFill>
        <p:spPr bwMode="auto">
          <a:xfrm rot="-60000">
            <a:off x="4767132" y="802682"/>
            <a:ext cx="4403615" cy="589610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179512" y="836712"/>
            <a:ext cx="4536504" cy="5832648"/>
          </a:xfrm>
        </p:spPr>
        <p:txBody>
          <a:bodyPr>
            <a:normAutofit/>
          </a:bodyPr>
          <a:lstStyle/>
          <a:p>
            <a:pPr marL="179388" indent="-179388" algn="just"/>
            <a:r>
              <a:rPr lang="en-IN" sz="2800" dirty="0" smtClean="0"/>
              <a:t>A new item is inserted with the push operation as follows:</a:t>
            </a:r>
          </a:p>
          <a:p>
            <a:pPr marL="179388" indent="-179388" algn="just"/>
            <a:endParaRPr lang="en-US" sz="2800" dirty="0" smtClean="0"/>
          </a:p>
          <a:p>
            <a:pPr marL="179388" indent="-179388" algn="just"/>
            <a:r>
              <a:rPr lang="en-IN" sz="2800" dirty="0" smtClean="0"/>
              <a:t>A new item is deleted with a pop operation as follows:</a:t>
            </a:r>
          </a:p>
          <a:p>
            <a:pPr marL="179388" indent="-179388" algn="just"/>
            <a:endParaRPr lang="en-US" sz="2800" dirty="0" smtClean="0"/>
          </a:p>
          <a:p>
            <a:pPr marL="179388" indent="-179388" algn="just"/>
            <a:endParaRPr lang="en-US" sz="2800" dirty="0" smtClean="0"/>
          </a:p>
          <a:p>
            <a:pPr marL="179388" indent="-179388" algn="just"/>
            <a:endParaRPr lang="en-US" sz="2800" dirty="0" smtClean="0"/>
          </a:p>
          <a:p>
            <a:pPr marL="179388" indent="-179388" algn="just"/>
            <a:endParaRPr lang="en-IN" sz="2800" dirty="0" smtClean="0"/>
          </a:p>
        </p:txBody>
      </p:sp>
      <p:pic>
        <p:nvPicPr>
          <p:cNvPr id="1026" name="Picture 2"/>
          <p:cNvPicPr>
            <a:picLocks noChangeAspect="1" noChangeArrowheads="1"/>
          </p:cNvPicPr>
          <p:nvPr/>
        </p:nvPicPr>
        <p:blipFill>
          <a:blip r:embed="rId2" cstate="print"/>
          <a:srcRect l="1543" t="1679"/>
          <a:stretch>
            <a:fillRect/>
          </a:stretch>
        </p:blipFill>
        <p:spPr bwMode="auto">
          <a:xfrm rot="-60000">
            <a:off x="4767132" y="802682"/>
            <a:ext cx="4403615" cy="589610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1979712" y="1916832"/>
            <a:ext cx="1476375" cy="7143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483768" y="3717032"/>
            <a:ext cx="1381125" cy="6762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179512" y="836712"/>
            <a:ext cx="4536504" cy="5832648"/>
          </a:xfrm>
        </p:spPr>
        <p:txBody>
          <a:bodyPr>
            <a:normAutofit/>
          </a:bodyPr>
          <a:lstStyle/>
          <a:p>
            <a:pPr marL="179388" indent="-179388" algn="just"/>
            <a:r>
              <a:rPr lang="en-IN" sz="2800" dirty="0" smtClean="0"/>
              <a:t>Most computers do not provide hardware to check for stack overflow (full stack) or underflow (empty stack).</a:t>
            </a:r>
          </a:p>
          <a:p>
            <a:pPr marL="179388" indent="-179388" algn="just"/>
            <a:r>
              <a:rPr lang="en-IN" sz="2800" dirty="0" smtClean="0"/>
              <a:t>The stack limits can be checked by using two processor registers: </a:t>
            </a:r>
          </a:p>
          <a:p>
            <a:pPr marL="179388" indent="-179388" algn="just"/>
            <a:r>
              <a:rPr lang="en-IN" sz="2800" dirty="0" smtClean="0"/>
              <a:t>One to hold the upper limit (3000 in this case), and </a:t>
            </a:r>
          </a:p>
          <a:p>
            <a:pPr marL="179388" indent="-179388" algn="just"/>
            <a:r>
              <a:rPr lang="en-IN" sz="2800" dirty="0" smtClean="0"/>
              <a:t>The other to hold the lower limit (4001 in this case).</a:t>
            </a:r>
          </a:p>
        </p:txBody>
      </p:sp>
      <p:pic>
        <p:nvPicPr>
          <p:cNvPr id="1026" name="Picture 2"/>
          <p:cNvPicPr>
            <a:picLocks noChangeAspect="1" noChangeArrowheads="1"/>
          </p:cNvPicPr>
          <p:nvPr/>
        </p:nvPicPr>
        <p:blipFill>
          <a:blip r:embed="rId2" cstate="print"/>
          <a:srcRect l="1543" t="1679"/>
          <a:stretch>
            <a:fillRect/>
          </a:stretch>
        </p:blipFill>
        <p:spPr bwMode="auto">
          <a:xfrm rot="-60000">
            <a:off x="4767132" y="802682"/>
            <a:ext cx="4403615" cy="589610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Memory Stack</a:t>
            </a:r>
          </a:p>
        </p:txBody>
      </p:sp>
      <p:sp>
        <p:nvSpPr>
          <p:cNvPr id="3" name="Content Placeholder 2"/>
          <p:cNvSpPr>
            <a:spLocks noGrp="1"/>
          </p:cNvSpPr>
          <p:nvPr>
            <p:ph idx="1"/>
          </p:nvPr>
        </p:nvSpPr>
        <p:spPr>
          <a:xfrm>
            <a:off x="539552" y="836712"/>
            <a:ext cx="7992888" cy="5832648"/>
          </a:xfrm>
        </p:spPr>
        <p:txBody>
          <a:bodyPr>
            <a:normAutofit/>
          </a:bodyPr>
          <a:lstStyle/>
          <a:p>
            <a:pPr marL="360363" indent="-360363" algn="just"/>
            <a:r>
              <a:rPr lang="en-IN" sz="2800" dirty="0" smtClean="0"/>
              <a:t>The stack may be constructed to grow by increasing the memory address. </a:t>
            </a:r>
          </a:p>
          <a:p>
            <a:pPr marL="360363" indent="-360363" algn="just"/>
            <a:r>
              <a:rPr lang="en-IN" sz="2800" dirty="0" smtClean="0"/>
              <a:t>In such a case, SP is incremented for the push operation and decremented for the pop operation.</a:t>
            </a:r>
          </a:p>
          <a:p>
            <a:pPr marL="360363" indent="-360363" algn="just"/>
            <a:r>
              <a:rPr lang="en-IN" sz="2800" dirty="0" smtClean="0"/>
              <a:t>A stack may be constructed so that SP points at the next empty location above the top of the stack. </a:t>
            </a:r>
          </a:p>
          <a:p>
            <a:pPr marL="360363" indent="-360363" algn="just"/>
            <a:r>
              <a:rPr lang="en-IN" sz="2800" dirty="0" smtClean="0"/>
              <a:t>In this case the sequence of </a:t>
            </a:r>
            <a:r>
              <a:rPr lang="en-IN" sz="2800" dirty="0" err="1" smtClean="0"/>
              <a:t>microoperations</a:t>
            </a:r>
            <a:r>
              <a:rPr lang="en-IN" sz="2800" dirty="0" smtClean="0"/>
              <a:t> must be interchanged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Central Processing Unit </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The register set stores intermediate data used during the execution of the instructions. </a:t>
            </a:r>
          </a:p>
          <a:p>
            <a:pPr algn="just"/>
            <a:r>
              <a:rPr lang="en-IN" sz="2800" dirty="0" smtClean="0"/>
              <a:t>The arithmetic logic unit (ALU) performs the required </a:t>
            </a:r>
            <a:r>
              <a:rPr lang="en-IN" sz="2800" dirty="0" err="1" smtClean="0"/>
              <a:t>microoperations</a:t>
            </a:r>
            <a:r>
              <a:rPr lang="en-IN" sz="2800" dirty="0" smtClean="0"/>
              <a:t> for executing the instructions. </a:t>
            </a:r>
          </a:p>
          <a:p>
            <a:pPr algn="just"/>
            <a:r>
              <a:rPr lang="en-IN" sz="2800" dirty="0" smtClean="0"/>
              <a:t>The control unit supervises the transfer of information among the registers and instructs the ALU as to which operation to perform.</a:t>
            </a:r>
          </a:p>
          <a:p>
            <a:pPr algn="just"/>
            <a:endParaRPr lang="en-IN" sz="2800" dirty="0" smtClean="0"/>
          </a:p>
          <a:p>
            <a:pPr algn="just"/>
            <a:endParaRPr lang="en-IN" sz="2800" dirty="0" smtClean="0"/>
          </a:p>
          <a:p>
            <a:pPr algn="just"/>
            <a:endParaRPr lang="en-IN" sz="2800" dirty="0"/>
          </a:p>
        </p:txBody>
      </p:sp>
      <p:pic>
        <p:nvPicPr>
          <p:cNvPr id="4" name="Picture 2"/>
          <p:cNvPicPr>
            <a:picLocks noChangeAspect="1" noChangeArrowheads="1"/>
          </p:cNvPicPr>
          <p:nvPr/>
        </p:nvPicPr>
        <p:blipFill>
          <a:blip r:embed="rId2" cstate="print"/>
          <a:srcRect/>
          <a:stretch>
            <a:fillRect/>
          </a:stretch>
        </p:blipFill>
        <p:spPr bwMode="auto">
          <a:xfrm>
            <a:off x="1907704" y="4170566"/>
            <a:ext cx="4419600" cy="2000250"/>
          </a:xfrm>
          <a:prstGeom prst="rect">
            <a:avLst/>
          </a:prstGeom>
          <a:noFill/>
          <a:ln w="9525">
            <a:noFill/>
            <a:miter lim="800000"/>
            <a:headEnd/>
            <a:tailEnd/>
          </a:ln>
        </p:spPr>
      </p:pic>
      <p:sp>
        <p:nvSpPr>
          <p:cNvPr id="5" name="TextBox 4"/>
          <p:cNvSpPr txBox="1"/>
          <p:nvPr/>
        </p:nvSpPr>
        <p:spPr>
          <a:xfrm>
            <a:off x="2843808" y="6402814"/>
            <a:ext cx="3672408" cy="338554"/>
          </a:xfrm>
          <a:prstGeom prst="rect">
            <a:avLst/>
          </a:prstGeom>
          <a:noFill/>
        </p:spPr>
        <p:txBody>
          <a:bodyPr wrap="square" rtlCol="0">
            <a:spAutoFit/>
          </a:bodyPr>
          <a:lstStyle/>
          <a:p>
            <a:r>
              <a:rPr lang="en-US" sz="1600" dirty="0" smtClean="0"/>
              <a:t>Fig: Major components of CPU.</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Earlier, we used memory locations  to store pointers, counters, return address, temporary results, and partial products during multiplication, etc.</a:t>
            </a:r>
          </a:p>
          <a:p>
            <a:pPr algn="just"/>
            <a:r>
              <a:rPr lang="en-IN" sz="2800" dirty="0" smtClean="0"/>
              <a:t>Memory access is the most time-consuming operation in a computer</a:t>
            </a:r>
          </a:p>
          <a:p>
            <a:pPr algn="just"/>
            <a:r>
              <a:rPr lang="en-IN" sz="2800" dirty="0" smtClean="0"/>
              <a:t>More convenient and efficient way is to store intermediate values in processor registers</a:t>
            </a:r>
          </a:p>
          <a:p>
            <a:pPr algn="just"/>
            <a:r>
              <a:rPr lang="en-IN" sz="2800" dirty="0" smtClean="0"/>
              <a:t>When a large number of registers are included in the CPU, it is most efficient to connect them through a common bus system</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normAutofit/>
          </a:bodyPr>
          <a:lstStyle/>
          <a:p>
            <a:r>
              <a:rPr lang="en-IN" sz="4000" dirty="0" smtClean="0"/>
              <a:t>General Register Organization</a:t>
            </a:r>
            <a:endParaRPr lang="en-IN" sz="4000" dirty="0"/>
          </a:p>
        </p:txBody>
      </p:sp>
      <p:pic>
        <p:nvPicPr>
          <p:cNvPr id="1026" name="Picture 2"/>
          <p:cNvPicPr>
            <a:picLocks noChangeAspect="1" noChangeArrowheads="1"/>
          </p:cNvPicPr>
          <p:nvPr/>
        </p:nvPicPr>
        <p:blipFill>
          <a:blip r:embed="rId2" cstate="print"/>
          <a:srcRect/>
          <a:stretch>
            <a:fillRect/>
          </a:stretch>
        </p:blipFill>
        <p:spPr bwMode="auto">
          <a:xfrm>
            <a:off x="1115616" y="805458"/>
            <a:ext cx="7124700" cy="5863902"/>
          </a:xfrm>
          <a:prstGeom prst="rect">
            <a:avLst/>
          </a:prstGeom>
          <a:noFill/>
          <a:ln w="9525">
            <a:noFill/>
            <a:miter lim="800000"/>
            <a:headEnd/>
            <a:tailEnd/>
          </a:ln>
        </p:spPr>
      </p:pic>
      <p:sp>
        <p:nvSpPr>
          <p:cNvPr id="6" name="TextBox 5"/>
          <p:cNvSpPr txBox="1"/>
          <p:nvPr/>
        </p:nvSpPr>
        <p:spPr>
          <a:xfrm>
            <a:off x="1907704" y="6525344"/>
            <a:ext cx="3096344" cy="338554"/>
          </a:xfrm>
          <a:prstGeom prst="rect">
            <a:avLst/>
          </a:prstGeom>
          <a:noFill/>
        </p:spPr>
        <p:txBody>
          <a:bodyPr wrap="square" rtlCol="0">
            <a:spAutoFit/>
          </a:bodyPr>
          <a:lstStyle/>
          <a:p>
            <a:r>
              <a:rPr lang="en-US" sz="1600" dirty="0" smtClean="0"/>
              <a:t>Fig: </a:t>
            </a:r>
            <a:r>
              <a:rPr lang="en-IN" sz="1600" dirty="0" smtClean="0"/>
              <a:t>Register set with common ALU</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Fig shows Bus organization for 7 CPU registers</a:t>
            </a:r>
          </a:p>
          <a:p>
            <a:pPr algn="just"/>
            <a:r>
              <a:rPr lang="en-IN" sz="2800" dirty="0" smtClean="0"/>
              <a:t>2 MUX : select one of 7 register or external data input by SELA and SELB</a:t>
            </a:r>
          </a:p>
          <a:p>
            <a:pPr algn="just"/>
            <a:r>
              <a:rPr lang="en-IN" sz="2800" dirty="0" smtClean="0"/>
              <a:t>BUS A and BUS B : form the inputs to a common ALU</a:t>
            </a:r>
          </a:p>
          <a:p>
            <a:pPr algn="just"/>
            <a:r>
              <a:rPr lang="en-IN" sz="2800" dirty="0" smtClean="0"/>
              <a:t>ALU : OPR determine the arithmetic or logic </a:t>
            </a:r>
            <a:r>
              <a:rPr lang="en-IN" sz="2800" dirty="0" err="1" smtClean="0"/>
              <a:t>microoperation</a:t>
            </a:r>
            <a:endParaRPr lang="en-IN" sz="2800" dirty="0" smtClean="0"/>
          </a:p>
          <a:p>
            <a:pPr algn="just"/>
            <a:r>
              <a:rPr lang="en-IN" sz="2800" dirty="0" smtClean="0"/>
              <a:t>3 X 8 Decoder : select the register (by SELD) that receives the information from ALU</a:t>
            </a:r>
          </a:p>
          <a:p>
            <a:pPr algn="just"/>
            <a:r>
              <a:rPr lang="en-IN" sz="2800" dirty="0" smtClean="0"/>
              <a:t>The result of the </a:t>
            </a:r>
            <a:r>
              <a:rPr lang="en-IN" sz="2800" dirty="0" err="1" smtClean="0"/>
              <a:t>microoperation</a:t>
            </a:r>
            <a:r>
              <a:rPr lang="en-IN" sz="2800" dirty="0" smtClean="0"/>
              <a:t> is available for external data output and also goes into the inputs of all the registers</a:t>
            </a:r>
          </a:p>
          <a:p>
            <a:pPr algn="just"/>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buNone/>
            </a:pPr>
            <a:r>
              <a:rPr lang="en-IN" sz="2800" dirty="0" smtClean="0"/>
              <a:t>For example, to perform the operation</a:t>
            </a:r>
          </a:p>
          <a:p>
            <a:pPr algn="just">
              <a:buNone/>
            </a:pPr>
            <a:endParaRPr lang="en-IN" sz="2800" dirty="0" smtClean="0"/>
          </a:p>
          <a:p>
            <a:pPr algn="just">
              <a:buNone/>
            </a:pPr>
            <a:r>
              <a:rPr lang="en-IN" sz="2800" dirty="0" smtClean="0"/>
              <a:t>Binary selector inputs:</a:t>
            </a:r>
            <a:endParaRPr lang="ko-KR" altLang="en-US" sz="2800" dirty="0" smtClean="0"/>
          </a:p>
          <a:p>
            <a:pPr algn="just"/>
            <a:r>
              <a:rPr lang="en-IN" sz="2800" dirty="0" smtClean="0"/>
              <a:t>MUX A selector (SELA) : to place the content of R2 into BUS A</a:t>
            </a:r>
          </a:p>
          <a:p>
            <a:pPr algn="just"/>
            <a:r>
              <a:rPr lang="en-IN" sz="2800" dirty="0" smtClean="0"/>
              <a:t>MUX B selector (SELB) : to place the content of R3 into BUS B</a:t>
            </a:r>
          </a:p>
          <a:p>
            <a:pPr algn="just"/>
            <a:r>
              <a:rPr lang="en-IN" sz="2800" dirty="0" smtClean="0"/>
              <a:t>ALU operation selector (OPR) : to provide the arithmetic addition R2 + R3</a:t>
            </a:r>
          </a:p>
          <a:p>
            <a:pPr algn="just"/>
            <a:r>
              <a:rPr lang="en-IN" sz="2800" dirty="0" smtClean="0"/>
              <a:t>Decoder selector (SELD) : to transfer the content of the output bus into R1</a:t>
            </a:r>
            <a:endParaRPr lang="en-IN" sz="2800" dirty="0"/>
          </a:p>
        </p:txBody>
      </p:sp>
      <p:pic>
        <p:nvPicPr>
          <p:cNvPr id="2050" name="Picture 2"/>
          <p:cNvPicPr>
            <a:picLocks noChangeAspect="1" noChangeArrowheads="1"/>
          </p:cNvPicPr>
          <p:nvPr/>
        </p:nvPicPr>
        <p:blipFill>
          <a:blip r:embed="rId2" cstate="print"/>
          <a:srcRect/>
          <a:stretch>
            <a:fillRect/>
          </a:stretch>
        </p:blipFill>
        <p:spPr bwMode="auto">
          <a:xfrm>
            <a:off x="2699792" y="1556791"/>
            <a:ext cx="2088232" cy="38980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1152128"/>
          </a:xfrm>
        </p:spPr>
        <p:txBody>
          <a:bodyPr>
            <a:normAutofit/>
          </a:bodyPr>
          <a:lstStyle/>
          <a:p>
            <a:pPr algn="just">
              <a:buNone/>
            </a:pPr>
            <a:r>
              <a:rPr lang="en-IN" sz="2800" dirty="0" smtClean="0"/>
              <a:t>For example, to perform the operation</a:t>
            </a:r>
          </a:p>
          <a:p>
            <a:pPr algn="just">
              <a:buNone/>
            </a:pPr>
            <a:endParaRPr lang="en-IN" sz="2800" dirty="0" smtClean="0"/>
          </a:p>
        </p:txBody>
      </p:sp>
      <p:pic>
        <p:nvPicPr>
          <p:cNvPr id="2050" name="Picture 2"/>
          <p:cNvPicPr>
            <a:picLocks noChangeAspect="1" noChangeArrowheads="1"/>
          </p:cNvPicPr>
          <p:nvPr/>
        </p:nvPicPr>
        <p:blipFill>
          <a:blip r:embed="rId2" cstate="print"/>
          <a:srcRect/>
          <a:stretch>
            <a:fillRect/>
          </a:stretch>
        </p:blipFill>
        <p:spPr bwMode="auto">
          <a:xfrm>
            <a:off x="2699792" y="1556791"/>
            <a:ext cx="2088232" cy="389803"/>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1" y="2204864"/>
            <a:ext cx="4470221" cy="36004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670498" y="2204864"/>
            <a:ext cx="4438006" cy="43924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IN" sz="4000" dirty="0" smtClean="0"/>
              <a:t>General Register Organization</a:t>
            </a:r>
            <a:endParaRPr lang="en-IN" sz="4000" dirty="0"/>
          </a:p>
        </p:txBody>
      </p:sp>
      <p:sp>
        <p:nvSpPr>
          <p:cNvPr id="3" name="Content Placeholder 2"/>
          <p:cNvSpPr>
            <a:spLocks noGrp="1"/>
          </p:cNvSpPr>
          <p:nvPr>
            <p:ph idx="1"/>
          </p:nvPr>
        </p:nvSpPr>
        <p:spPr>
          <a:xfrm>
            <a:off x="457200" y="980728"/>
            <a:ext cx="8229600" cy="5544616"/>
          </a:xfrm>
        </p:spPr>
        <p:txBody>
          <a:bodyPr>
            <a:normAutofit/>
          </a:bodyPr>
          <a:lstStyle/>
          <a:p>
            <a:pPr algn="just"/>
            <a:r>
              <a:rPr lang="en-IN" sz="2800" dirty="0" smtClean="0"/>
              <a:t>Control word is a combination of 4 fields and consists 14 bit </a:t>
            </a:r>
          </a:p>
          <a:p>
            <a:pPr algn="just"/>
            <a:r>
              <a:rPr lang="en-IN" sz="2800" dirty="0" smtClean="0"/>
              <a:t>SELA (3 bits) : select a source register for the A input of the ALU</a:t>
            </a:r>
          </a:p>
          <a:p>
            <a:pPr algn="just"/>
            <a:r>
              <a:rPr lang="en-IN" sz="2800" dirty="0" smtClean="0"/>
              <a:t>SELB (3 bits) : select a source register for the B input of the ALU</a:t>
            </a:r>
          </a:p>
          <a:p>
            <a:pPr algn="just"/>
            <a:r>
              <a:rPr lang="en-IN" sz="2800" dirty="0" smtClean="0"/>
              <a:t>SELD (3 bits) : select a destination register using the 3 X 8 decoder</a:t>
            </a:r>
          </a:p>
          <a:p>
            <a:pPr algn="just"/>
            <a:r>
              <a:rPr lang="en-IN" sz="2800" dirty="0" smtClean="0"/>
              <a:t>OPR (5 bits) : select one of the operations in the ALU</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8778</TotalTime>
  <Words>1172</Words>
  <Application>Microsoft Office PowerPoint</Application>
  <PresentationFormat>On-screen Show (4:3)</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맑은 고딕</vt:lpstr>
      <vt:lpstr>Arial</vt:lpstr>
      <vt:lpstr>Calibri</vt:lpstr>
      <vt:lpstr>Wingdings</vt:lpstr>
      <vt:lpstr>Office Theme</vt:lpstr>
      <vt:lpstr>Central Processing Unit Organization</vt:lpstr>
      <vt:lpstr>Central Processing Unit </vt:lpstr>
      <vt:lpstr>Central Processing Unit </vt:lpstr>
      <vt:lpstr>General Register Organization</vt:lpstr>
      <vt:lpstr>General Register Organization</vt:lpstr>
      <vt:lpstr>General Register Organization</vt:lpstr>
      <vt:lpstr>General Register Organization</vt:lpstr>
      <vt:lpstr>General Register Organization</vt:lpstr>
      <vt:lpstr>General Register Organization</vt:lpstr>
      <vt:lpstr>General Register Organization</vt:lpstr>
      <vt:lpstr>PowerPoint Presentation</vt:lpstr>
      <vt:lpstr>General Register Organization</vt:lpstr>
      <vt:lpstr>Stack Organization</vt:lpstr>
      <vt:lpstr>Stack Organization</vt:lpstr>
      <vt:lpstr>Register Stack</vt:lpstr>
      <vt:lpstr>Register Stack</vt:lpstr>
      <vt:lpstr>Register Stack- Push</vt:lpstr>
      <vt:lpstr>Register Stack- Push</vt:lpstr>
      <vt:lpstr>Register Stack- Pop</vt:lpstr>
      <vt:lpstr>Register Stack- Pop</vt:lpstr>
      <vt:lpstr>Memory Stack</vt:lpstr>
      <vt:lpstr>Memory Stack</vt:lpstr>
      <vt:lpstr>Memory Stack</vt:lpstr>
      <vt:lpstr>Memory Stack</vt:lpstr>
      <vt:lpstr>Memory Stack</vt:lpstr>
      <vt:lpstr>Memory Stack</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161</cp:revision>
  <dcterms:created xsi:type="dcterms:W3CDTF">2021-01-21T16:16:38Z</dcterms:created>
  <dcterms:modified xsi:type="dcterms:W3CDTF">2022-01-28T02:46:31Z</dcterms:modified>
</cp:coreProperties>
</file>