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39AB-568C-4FCC-A157-D55C6376FBBB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57B6-B94E-4769-8742-AFC927F7456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RISC and CISC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Reduced Instruction Set Architecture</a:t>
            </a:r>
          </a:p>
          <a:p>
            <a:r>
              <a:rPr lang="en-IN" dirty="0" smtClean="0"/>
              <a:t>&amp; </a:t>
            </a:r>
          </a:p>
          <a:p>
            <a:r>
              <a:rPr lang="en-IN" dirty="0" smtClean="0"/>
              <a:t>Complex Instruction Set Architecture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6165304"/>
          </a:xfrm>
        </p:spPr>
        <p:txBody>
          <a:bodyPr>
            <a:normAutofit fontScale="92500" lnSpcReduction="10000"/>
          </a:bodyPr>
          <a:lstStyle/>
          <a:p>
            <a:pPr marL="269875" indent="-269875" algn="just"/>
            <a:r>
              <a:rPr lang="en-IN" sz="2800" dirty="0" smtClean="0"/>
              <a:t>The overlapped register windows system has a total of 74 registers.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Registers </a:t>
            </a:r>
            <a:r>
              <a:rPr lang="en-IN" sz="2800" dirty="0" smtClean="0"/>
              <a:t>RO through R9 are global registers that hold parameters shared by all procedures.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The </a:t>
            </a:r>
            <a:r>
              <a:rPr lang="en-IN" sz="2800" dirty="0" smtClean="0"/>
              <a:t>other 64 registers are divided into </a:t>
            </a:r>
            <a:r>
              <a:rPr lang="en-IN" sz="2800" b="1" dirty="0" smtClean="0"/>
              <a:t>four</a:t>
            </a:r>
            <a:r>
              <a:rPr lang="en-IN" sz="2800" dirty="0" smtClean="0"/>
              <a:t> windows to accommodate procedures A, B, C, and D.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Each </a:t>
            </a:r>
            <a:r>
              <a:rPr lang="en-IN" sz="2800" dirty="0" smtClean="0"/>
              <a:t>register window consists of 10 local registers and two sets of six registers common to adjacent windows. </a:t>
            </a:r>
            <a:endParaRPr lang="en-IN" sz="2800" dirty="0" smtClean="0"/>
          </a:p>
          <a:p>
            <a:pPr marL="269875" indent="-269875" algn="just"/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5760640"/>
          </a:xfrm>
        </p:spPr>
        <p:txBody>
          <a:bodyPr>
            <a:normAutofit lnSpcReduction="10000"/>
          </a:bodyPr>
          <a:lstStyle/>
          <a:p>
            <a:pPr marL="269875" indent="-269875" algn="just"/>
            <a:r>
              <a:rPr lang="en-IN" sz="2800" dirty="0" smtClean="0"/>
              <a:t>Local </a:t>
            </a:r>
            <a:r>
              <a:rPr lang="en-IN" sz="2800" dirty="0" smtClean="0"/>
              <a:t>registers are used for local variables.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Common </a:t>
            </a:r>
            <a:r>
              <a:rPr lang="en-IN" sz="2800" dirty="0" smtClean="0"/>
              <a:t>registers are used for exchange of parameters and results between adjacent procedures</a:t>
            </a:r>
            <a:r>
              <a:rPr lang="en-IN" sz="2800" dirty="0" smtClean="0"/>
              <a:t>.</a:t>
            </a:r>
          </a:p>
          <a:p>
            <a:pPr marL="269875" indent="-269875" algn="just"/>
            <a:r>
              <a:rPr lang="en-IN" sz="2800" dirty="0" smtClean="0"/>
              <a:t>The common overlapped registers permit parameters to be passed without the actual movement of data.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Only </a:t>
            </a:r>
            <a:r>
              <a:rPr lang="en-IN" sz="2800" dirty="0" smtClean="0"/>
              <a:t>one register window is activated at any given time with a pointer indicating the active window.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5760640"/>
          </a:xfrm>
        </p:spPr>
        <p:txBody>
          <a:bodyPr>
            <a:normAutofit/>
          </a:bodyPr>
          <a:lstStyle/>
          <a:p>
            <a:pPr marL="269875" indent="-269875" algn="just"/>
            <a:r>
              <a:rPr lang="en-IN" sz="2800" dirty="0" smtClean="0"/>
              <a:t>Each procedure call activates a new register window by incrementing the pointer. </a:t>
            </a:r>
            <a:endParaRPr lang="en-IN" sz="2800" dirty="0" smtClean="0"/>
          </a:p>
          <a:p>
            <a:pPr marL="269875" indent="-269875" algn="just"/>
            <a:r>
              <a:rPr lang="en-IN" sz="2800" dirty="0" smtClean="0"/>
              <a:t>The </a:t>
            </a:r>
            <a:r>
              <a:rPr lang="en-IN" sz="2800" dirty="0" smtClean="0"/>
              <a:t>high registers of the calling procedure overlap the low registers of the called </a:t>
            </a:r>
            <a:r>
              <a:rPr lang="en-IN" sz="2800" dirty="0" smtClean="0"/>
              <a:t>procedure</a:t>
            </a:r>
          </a:p>
          <a:p>
            <a:pPr marL="269875" indent="-269875" algn="just"/>
            <a:r>
              <a:rPr lang="en-IN" sz="2800" dirty="0" smtClean="0"/>
              <a:t>Therefore </a:t>
            </a:r>
            <a:r>
              <a:rPr lang="en-IN" sz="2800" dirty="0" smtClean="0"/>
              <a:t>the parameters automatically transfer from calling to called procedure.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5760640"/>
          </a:xfrm>
        </p:spPr>
        <p:txBody>
          <a:bodyPr>
            <a:normAutofit/>
          </a:bodyPr>
          <a:lstStyle/>
          <a:p>
            <a:pPr marL="269875" indent="-269875" algn="just"/>
            <a:r>
              <a:rPr lang="en-IN" sz="2600" dirty="0" smtClean="0"/>
              <a:t>For example, the procedure A calls procedure B. </a:t>
            </a:r>
            <a:endParaRPr lang="en-IN" sz="2600" dirty="0" smtClean="0"/>
          </a:p>
          <a:p>
            <a:pPr marL="269875" indent="-269875" algn="just"/>
            <a:r>
              <a:rPr lang="en-IN" sz="2600" dirty="0" smtClean="0"/>
              <a:t>Registers </a:t>
            </a:r>
            <a:r>
              <a:rPr lang="en-IN" sz="2600" dirty="0" smtClean="0"/>
              <a:t>R26 through R31 are common to both </a:t>
            </a:r>
            <a:r>
              <a:rPr lang="en-IN" sz="2600" dirty="0" smtClean="0"/>
              <a:t>procedures.</a:t>
            </a:r>
          </a:p>
          <a:p>
            <a:pPr marL="269875" indent="-269875" algn="just"/>
            <a:r>
              <a:rPr lang="en-IN" sz="2600" dirty="0" smtClean="0"/>
              <a:t>Therefore, </a:t>
            </a:r>
            <a:r>
              <a:rPr lang="en-IN" sz="2600" dirty="0" smtClean="0"/>
              <a:t>procedure A stores the parameters for procedure B in these registers. </a:t>
            </a:r>
            <a:endParaRPr lang="en-IN" sz="2600" dirty="0" smtClean="0"/>
          </a:p>
          <a:p>
            <a:pPr marL="269875" indent="-269875" algn="just"/>
            <a:r>
              <a:rPr lang="en-IN" sz="2600" dirty="0" smtClean="0"/>
              <a:t>Procedure </a:t>
            </a:r>
            <a:r>
              <a:rPr lang="en-IN" sz="2600" dirty="0" smtClean="0"/>
              <a:t>B uses local registers R32 through R41 for local variable storage. </a:t>
            </a: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5760640"/>
          </a:xfrm>
        </p:spPr>
        <p:txBody>
          <a:bodyPr>
            <a:normAutofit/>
          </a:bodyPr>
          <a:lstStyle/>
          <a:p>
            <a:pPr marL="269875" indent="-269875" algn="just"/>
            <a:r>
              <a:rPr lang="en-IN" sz="2600" dirty="0" smtClean="0"/>
              <a:t>If </a:t>
            </a:r>
            <a:r>
              <a:rPr lang="en-IN" sz="2600" dirty="0" smtClean="0"/>
              <a:t>procedure B calls procedure C, it will pass the parameters through registers R42 through R47</a:t>
            </a:r>
            <a:r>
              <a:rPr lang="en-IN" sz="2600" dirty="0" smtClean="0"/>
              <a:t>.</a:t>
            </a:r>
          </a:p>
          <a:p>
            <a:pPr marL="269875" indent="-269875" algn="just"/>
            <a:r>
              <a:rPr lang="en-IN" sz="2600" dirty="0" smtClean="0"/>
              <a:t>When procedure B is ready to return at the end of its </a:t>
            </a:r>
            <a:r>
              <a:rPr lang="en-IN" sz="2600" dirty="0" smtClean="0"/>
              <a:t>computation.</a:t>
            </a:r>
          </a:p>
          <a:p>
            <a:pPr marL="269875" indent="-269875" algn="just"/>
            <a:r>
              <a:rPr lang="en-IN" sz="2600" dirty="0" smtClean="0"/>
              <a:t>The </a:t>
            </a:r>
            <a:r>
              <a:rPr lang="en-IN" sz="2600" dirty="0" smtClean="0"/>
              <a:t>program stores results of the computation in registers R26 through R31 and transfers back to the register window of procedure A. </a:t>
            </a:r>
            <a:endParaRPr lang="en-IN" sz="2600" dirty="0" smtClean="0"/>
          </a:p>
          <a:p>
            <a:pPr marL="269875" indent="-269875" algn="just"/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92696"/>
            <a:ext cx="4546848" cy="5760640"/>
          </a:xfrm>
        </p:spPr>
        <p:txBody>
          <a:bodyPr>
            <a:normAutofit/>
          </a:bodyPr>
          <a:lstStyle/>
          <a:p>
            <a:pPr marL="269875" indent="-269875" algn="just"/>
            <a:r>
              <a:rPr lang="en-IN" sz="2600" dirty="0" smtClean="0"/>
              <a:t>Note </a:t>
            </a:r>
            <a:r>
              <a:rPr lang="en-IN" sz="2600" dirty="0" smtClean="0"/>
              <a:t>that registers </a:t>
            </a:r>
            <a:r>
              <a:rPr lang="en-IN" sz="2600" dirty="0" smtClean="0"/>
              <a:t>R1O </a:t>
            </a:r>
            <a:r>
              <a:rPr lang="en-IN" sz="2600" dirty="0" smtClean="0"/>
              <a:t>through R 15 are common to procedures A and D because the four windows have a circular organization with A being adjacent to D</a:t>
            </a:r>
            <a:r>
              <a:rPr lang="en-IN" sz="2600" dirty="0" smtClean="0"/>
              <a:t>.</a:t>
            </a:r>
          </a:p>
          <a:p>
            <a:pPr marL="269875" indent="-269875" algn="just"/>
            <a:r>
              <a:rPr lang="en-IN" sz="2600" dirty="0" smtClean="0"/>
              <a:t>Other </a:t>
            </a:r>
            <a:r>
              <a:rPr lang="en-IN" sz="2600" dirty="0" smtClean="0"/>
              <a:t>fixed-size </a:t>
            </a:r>
            <a:r>
              <a:rPr lang="en-IN" sz="2600" dirty="0" smtClean="0"/>
              <a:t>register window schemes are possible, and each may differ in the size of the register window and the size of the total register file.</a:t>
            </a:r>
            <a:endParaRPr lang="en-IN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934" y="721568"/>
            <a:ext cx="4559570" cy="587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4048" y="6525344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Fig: Overlapped register </a:t>
            </a:r>
            <a:r>
              <a:rPr lang="en-US" sz="1600" dirty="0" smtClean="0"/>
              <a:t>windows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692696"/>
            <a:ext cx="8291264" cy="5760640"/>
          </a:xfrm>
        </p:spPr>
        <p:txBody>
          <a:bodyPr>
            <a:normAutofit lnSpcReduction="10000"/>
          </a:bodyPr>
          <a:lstStyle/>
          <a:p>
            <a:pPr marL="269875" indent="-269875" algn="just"/>
            <a:r>
              <a:rPr lang="en-IN" sz="2600" dirty="0" smtClean="0"/>
              <a:t>Number of global registers = G</a:t>
            </a:r>
          </a:p>
          <a:p>
            <a:pPr marL="269875" indent="-269875" algn="just"/>
            <a:r>
              <a:rPr lang="en-IN" sz="2600" dirty="0" smtClean="0"/>
              <a:t>Number of local registers in each window = L</a:t>
            </a:r>
          </a:p>
          <a:p>
            <a:pPr marL="269875" indent="-269875" algn="just"/>
            <a:r>
              <a:rPr lang="en-IN" sz="2600" dirty="0" smtClean="0"/>
              <a:t>Number of registers common to two windows = C</a:t>
            </a:r>
          </a:p>
          <a:p>
            <a:pPr marL="269875" indent="-269875" algn="just"/>
            <a:r>
              <a:rPr lang="en-IN" sz="2600" dirty="0" smtClean="0"/>
              <a:t>Number of windows = W</a:t>
            </a:r>
          </a:p>
          <a:p>
            <a:pPr marL="269875" indent="-269875" algn="just"/>
            <a:r>
              <a:rPr lang="en-IN" sz="2600" dirty="0" smtClean="0"/>
              <a:t>The number of registers available for each window is calculated as follows:</a:t>
            </a:r>
          </a:p>
          <a:p>
            <a:pPr marL="269875" indent="-269875" algn="just">
              <a:buNone/>
            </a:pPr>
            <a:r>
              <a:rPr lang="en-IN" sz="2600" dirty="0" smtClean="0"/>
              <a:t>		window </a:t>
            </a:r>
            <a:r>
              <a:rPr lang="en-IN" sz="2600" dirty="0" smtClean="0"/>
              <a:t>size = L + 2C + G</a:t>
            </a:r>
          </a:p>
          <a:p>
            <a:pPr marL="269875" indent="-269875" algn="just"/>
            <a:r>
              <a:rPr lang="en-IN" sz="2600" dirty="0" smtClean="0"/>
              <a:t>The total number of registers needed in the processor is</a:t>
            </a:r>
          </a:p>
          <a:p>
            <a:pPr marL="269875" indent="-269875" algn="just">
              <a:buNone/>
            </a:pPr>
            <a:r>
              <a:rPr lang="en-IN" sz="2600" dirty="0" smtClean="0"/>
              <a:t>		register </a:t>
            </a:r>
            <a:r>
              <a:rPr lang="en-IN" sz="2600" dirty="0" smtClean="0"/>
              <a:t>file = (L + C)W + </a:t>
            </a:r>
            <a:r>
              <a:rPr lang="en-IN" sz="2600" dirty="0" smtClean="0"/>
              <a:t>G</a:t>
            </a:r>
          </a:p>
          <a:p>
            <a:pPr marL="269875" indent="-269875" algn="just"/>
            <a:r>
              <a:rPr lang="en-IN" sz="2600" dirty="0" smtClean="0"/>
              <a:t>In the </a:t>
            </a:r>
            <a:r>
              <a:rPr lang="en-IN" sz="2600" dirty="0" smtClean="0"/>
              <a:t>running example, we </a:t>
            </a:r>
            <a:r>
              <a:rPr lang="en-IN" sz="2600" dirty="0" smtClean="0"/>
              <a:t>have G = 10, L = 10, C = 6, and W = 4. </a:t>
            </a:r>
            <a:endParaRPr lang="en-IN" sz="2600" dirty="0" smtClean="0"/>
          </a:p>
          <a:p>
            <a:pPr marL="269875" indent="-269875" algn="just"/>
            <a:r>
              <a:rPr lang="en-IN" sz="2600" dirty="0" smtClean="0"/>
              <a:t>The window </a:t>
            </a:r>
            <a:r>
              <a:rPr lang="en-IN" sz="2600" dirty="0" smtClean="0"/>
              <a:t>size is 10 + 12 + 10 = </a:t>
            </a:r>
            <a:r>
              <a:rPr lang="en-IN" sz="2600" smtClean="0"/>
              <a:t>32 </a:t>
            </a:r>
            <a:r>
              <a:rPr lang="en-IN" sz="2600" smtClean="0"/>
              <a:t>registers</a:t>
            </a:r>
          </a:p>
          <a:p>
            <a:pPr marL="269875" indent="-269875" algn="just"/>
            <a:r>
              <a:rPr lang="en-IN" sz="2600" smtClean="0"/>
              <a:t>register </a:t>
            </a:r>
            <a:r>
              <a:rPr lang="en-IN" sz="2600" dirty="0" smtClean="0"/>
              <a:t>file consists of (10 + 6) x 4 + 10 = 74 registers.</a:t>
            </a:r>
            <a:endParaRPr lang="en-I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Processor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Reduced Instruction Set Computer</a:t>
            </a:r>
          </a:p>
          <a:p>
            <a:pPr algn="just">
              <a:buNone/>
            </a:pPr>
            <a:r>
              <a:rPr lang="en-IN" sz="2800" b="1" dirty="0" smtClean="0"/>
              <a:t>Key features or major characteristics :</a:t>
            </a:r>
          </a:p>
          <a:p>
            <a:pPr algn="just"/>
            <a:r>
              <a:rPr lang="en-IN" sz="2800" dirty="0" smtClean="0"/>
              <a:t>It is a type of microprocessor</a:t>
            </a:r>
          </a:p>
          <a:p>
            <a:pPr algn="just"/>
            <a:r>
              <a:rPr lang="en-IN" sz="2800" dirty="0" smtClean="0"/>
              <a:t>It has a limited number of instructions. </a:t>
            </a:r>
          </a:p>
          <a:p>
            <a:pPr algn="just"/>
            <a:r>
              <a:rPr lang="en-IN" sz="2800" dirty="0" smtClean="0"/>
              <a:t>It has a simple instructions (fixed length and easy to decode).</a:t>
            </a:r>
          </a:p>
          <a:p>
            <a:pPr algn="just"/>
            <a:r>
              <a:rPr lang="en-IN" sz="2800" dirty="0" smtClean="0"/>
              <a:t>It can execute the instructions very fast </a:t>
            </a:r>
          </a:p>
          <a:p>
            <a:pPr algn="just"/>
            <a:r>
              <a:rPr lang="en-IN" sz="2800" dirty="0" smtClean="0"/>
              <a:t>Large number of general purpose registers</a:t>
            </a:r>
          </a:p>
          <a:p>
            <a:pPr algn="just"/>
            <a:r>
              <a:rPr lang="en-IN" sz="2800" dirty="0" smtClean="0"/>
              <a:t>It has ability to execute one instruction per dock cycle.</a:t>
            </a:r>
          </a:p>
          <a:p>
            <a:pPr algn="just"/>
            <a:r>
              <a:rPr lang="en-US" sz="2800" dirty="0" smtClean="0"/>
              <a:t>Hardwired rather than </a:t>
            </a:r>
            <a:r>
              <a:rPr lang="en-US" sz="2800" dirty="0" err="1" smtClean="0"/>
              <a:t>microprogrammed</a:t>
            </a:r>
            <a:r>
              <a:rPr lang="en-US" sz="2800" dirty="0" smtClean="0"/>
              <a:t> controlled.</a:t>
            </a:r>
            <a:endParaRPr lang="en-IN" sz="2800" dirty="0" smtClean="0"/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Processor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Register-to-register operations</a:t>
            </a:r>
          </a:p>
          <a:p>
            <a:pPr algn="just"/>
            <a:r>
              <a:rPr lang="en-IN" sz="2800" dirty="0" smtClean="0"/>
              <a:t>Only simple load and store operations for memory access.</a:t>
            </a:r>
          </a:p>
          <a:p>
            <a:pPr algn="just"/>
            <a:r>
              <a:rPr lang="en-IN" sz="2800" dirty="0" smtClean="0"/>
              <a:t>Each operand is brought into a processor register with a load instruction. </a:t>
            </a:r>
          </a:p>
          <a:p>
            <a:pPr algn="just"/>
            <a:r>
              <a:rPr lang="en-IN" sz="2800" dirty="0" smtClean="0"/>
              <a:t>Only a few addressing modes (such as immediate operands and relative mode)</a:t>
            </a:r>
          </a:p>
          <a:p>
            <a:pPr algn="just"/>
            <a:r>
              <a:rPr lang="en-IN" sz="2800" dirty="0" smtClean="0"/>
              <a:t>All operations or computations are done among the data stored in processor registers.</a:t>
            </a:r>
          </a:p>
          <a:p>
            <a:pPr algn="just"/>
            <a:r>
              <a:rPr lang="en-IN" sz="2800" dirty="0" smtClean="0"/>
              <a:t>Results are transferred to memory by means of store instructions.</a:t>
            </a:r>
          </a:p>
          <a:p>
            <a:pPr algn="just"/>
            <a:r>
              <a:rPr lang="en-IN" sz="2800" dirty="0" smtClean="0"/>
              <a:t>Less Data types.</a:t>
            </a:r>
          </a:p>
          <a:p>
            <a:pPr algn="just"/>
            <a:r>
              <a:rPr lang="en-IN" sz="2800" dirty="0" smtClean="0"/>
              <a:t>Code size is large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CISC Processor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Complex Instruction Set Architecture </a:t>
            </a:r>
          </a:p>
          <a:p>
            <a:pPr algn="just"/>
            <a:r>
              <a:rPr lang="en-IN" sz="2800" dirty="0" smtClean="0"/>
              <a:t>The design of an instruction set for a computer must take into consideration not only </a:t>
            </a:r>
            <a:r>
              <a:rPr lang="en-IN" sz="2800" b="1" dirty="0" smtClean="0"/>
              <a:t>machine language </a:t>
            </a:r>
            <a:r>
              <a:rPr lang="en-IN" sz="2800" dirty="0" smtClean="0"/>
              <a:t>constructs, but also the requirements imposed on the use of </a:t>
            </a:r>
            <a:r>
              <a:rPr lang="en-IN" sz="2800" b="1" dirty="0" smtClean="0"/>
              <a:t>high-level programming </a:t>
            </a:r>
            <a:r>
              <a:rPr lang="en-IN" sz="2800" dirty="0" smtClean="0"/>
              <a:t>languages.</a:t>
            </a:r>
          </a:p>
          <a:p>
            <a:pPr algn="just"/>
            <a:r>
              <a:rPr lang="en-IN" sz="2800" dirty="0" smtClean="0"/>
              <a:t>The translation from high-level to machine language programs is done by means of a compiler program.</a:t>
            </a:r>
          </a:p>
          <a:p>
            <a:pPr algn="just"/>
            <a:r>
              <a:rPr lang="en-IN" sz="2800" dirty="0" smtClean="0"/>
              <a:t>One reason for the trend to provide a complex instruction set is the desire to simplify the compilation and improve the overall computer performance. </a:t>
            </a:r>
          </a:p>
          <a:p>
            <a:pPr algn="just"/>
            <a:r>
              <a:rPr lang="en-IN" sz="2800" dirty="0" smtClean="0"/>
              <a:t>The task of a compiler is to generate a sequence of machine instructions for each high-level language statement. 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CISC Processor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Complex Instruction Set Architecture </a:t>
            </a:r>
          </a:p>
          <a:p>
            <a:pPr algn="just">
              <a:buNone/>
            </a:pPr>
            <a:r>
              <a:rPr lang="en-IN" sz="2800" b="1" dirty="0" smtClean="0"/>
              <a:t>Key features or major characteristics :</a:t>
            </a:r>
          </a:p>
          <a:p>
            <a:pPr algn="just"/>
            <a:r>
              <a:rPr lang="en-IN" sz="2800" dirty="0" smtClean="0"/>
              <a:t>A large number of instructions-typically from 100 to 250 instructions</a:t>
            </a:r>
          </a:p>
          <a:p>
            <a:pPr algn="just"/>
            <a:r>
              <a:rPr lang="en-IN" sz="2800" dirty="0" smtClean="0"/>
              <a:t>Some instructions that perform specialized tasks and are used infrequently.</a:t>
            </a:r>
          </a:p>
          <a:p>
            <a:pPr algn="just"/>
            <a:r>
              <a:rPr lang="en-IN" sz="2800" dirty="0" smtClean="0"/>
              <a:t>A large variety of addressing modes-typically from 5 to 20 different </a:t>
            </a:r>
            <a:r>
              <a:rPr lang="en-IN" sz="2800" b="1" dirty="0" smtClean="0"/>
              <a:t>modes</a:t>
            </a:r>
            <a:r>
              <a:rPr lang="en-IN" sz="2800" dirty="0" smtClean="0"/>
              <a:t> (Complex Addressing Modes)</a:t>
            </a:r>
          </a:p>
          <a:p>
            <a:pPr algn="just"/>
            <a:r>
              <a:rPr lang="en-IN" sz="2800" b="1" dirty="0" smtClean="0"/>
              <a:t>Variable-length</a:t>
            </a:r>
            <a:r>
              <a:rPr lang="en-IN" sz="2800" dirty="0" smtClean="0"/>
              <a:t> instruction formats</a:t>
            </a:r>
          </a:p>
          <a:p>
            <a:pPr algn="just"/>
            <a:r>
              <a:rPr lang="en-IN" sz="2800" dirty="0" smtClean="0"/>
              <a:t>Direct manipulation of operands residing in memory</a:t>
            </a:r>
          </a:p>
          <a:p>
            <a:pPr algn="just"/>
            <a:r>
              <a:rPr lang="en-IN" sz="2800" dirty="0" smtClean="0"/>
              <a:t>Instructions that manipulate operands in memory</a:t>
            </a:r>
          </a:p>
          <a:p>
            <a:pPr algn="just"/>
            <a:r>
              <a:rPr lang="en-IN" sz="2800" dirty="0" smtClean="0"/>
              <a:t>More Data types.</a:t>
            </a:r>
          </a:p>
          <a:p>
            <a:pPr algn="just"/>
            <a:r>
              <a:rPr lang="en-IN" sz="2800" dirty="0" smtClean="0"/>
              <a:t>Code size is small 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Processor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A large number of registers is useful for storing intermediate </a:t>
            </a:r>
            <a:r>
              <a:rPr lang="en-IN" sz="2800" dirty="0" smtClean="0"/>
              <a:t>results.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 smtClean="0"/>
              <a:t>advantage of register storage </a:t>
            </a:r>
            <a:r>
              <a:rPr lang="en-IN" sz="2800" dirty="0" smtClean="0"/>
              <a:t>is </a:t>
            </a:r>
            <a:r>
              <a:rPr lang="en-IN" sz="2800" dirty="0" smtClean="0"/>
              <a:t>that registers can transfer information to </a:t>
            </a:r>
            <a:r>
              <a:rPr lang="en-IN" sz="2800" dirty="0" smtClean="0"/>
              <a:t>other registers </a:t>
            </a:r>
            <a:r>
              <a:rPr lang="en-IN" sz="2800" dirty="0" smtClean="0"/>
              <a:t>much faster than the transfer of information to and from memory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Thus register-to-memory operations can be minimized by keeping the </a:t>
            </a:r>
            <a:r>
              <a:rPr lang="en-IN" sz="2800" dirty="0" smtClean="0"/>
              <a:t>most frequent </a:t>
            </a:r>
            <a:r>
              <a:rPr lang="en-IN" sz="2800" dirty="0" smtClean="0"/>
              <a:t>accessed operands in registers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The use of overlapped register windows when transferring program control after a procedure </a:t>
            </a:r>
            <a:r>
              <a:rPr lang="en-IN" sz="2800" dirty="0" smtClean="0"/>
              <a:t>call can improve the </a:t>
            </a:r>
            <a:r>
              <a:rPr lang="en-IN" sz="2800" dirty="0" smtClean="0"/>
              <a:t>performance for RISC </a:t>
            </a:r>
            <a:r>
              <a:rPr lang="en-IN" sz="2800" dirty="0" smtClean="0"/>
              <a:t>architecture.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Procedure call and return occurs quite often in high-level programming languages. </a:t>
            </a:r>
            <a:endParaRPr lang="en-IN" sz="2800" dirty="0" smtClean="0"/>
          </a:p>
          <a:p>
            <a:pPr algn="just"/>
            <a:r>
              <a:rPr lang="en-IN" sz="2800" dirty="0" smtClean="0"/>
              <a:t>When </a:t>
            </a:r>
            <a:r>
              <a:rPr lang="en-IN" sz="2800" dirty="0" smtClean="0"/>
              <a:t>translated into machine language, a procedure call produces a sequence of instructions that save register values, pass parameters needed for the procedure, and then calls a subroutine to execute the body of the procedure. </a:t>
            </a:r>
            <a:endParaRPr lang="en-IN" sz="2800" dirty="0" smtClean="0"/>
          </a:p>
          <a:p>
            <a:pPr algn="just"/>
            <a:r>
              <a:rPr lang="en-IN" sz="2800" dirty="0" smtClean="0"/>
              <a:t>After </a:t>
            </a:r>
            <a:r>
              <a:rPr lang="en-IN" sz="2800" dirty="0" smtClean="0"/>
              <a:t>a procedure return, the program restores the old register values, passes results to the calling program, and returns from the subroutine. </a:t>
            </a:r>
            <a:endParaRPr lang="en-IN" sz="2800" dirty="0" smtClean="0"/>
          </a:p>
          <a:p>
            <a:pPr algn="just"/>
            <a:r>
              <a:rPr lang="en-IN" sz="2800" dirty="0" smtClean="0"/>
              <a:t>Saving </a:t>
            </a:r>
            <a:r>
              <a:rPr lang="en-IN" sz="2800" dirty="0" smtClean="0"/>
              <a:t>and restoring registers and passing of parameters and results involve </a:t>
            </a:r>
            <a:r>
              <a:rPr lang="en-IN" sz="2800" dirty="0" smtClean="0"/>
              <a:t>time consuming </a:t>
            </a:r>
            <a:r>
              <a:rPr lang="en-IN" sz="2800" dirty="0" smtClean="0"/>
              <a:t>operations.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Some computers provide multiple-register banks, and each procedure is allocated its own bank of registers.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 smtClean="0"/>
              <a:t>eliminates the need for saving and restoring register values. </a:t>
            </a:r>
            <a:endParaRPr lang="en-IN" sz="2800" dirty="0" smtClean="0"/>
          </a:p>
          <a:p>
            <a:pPr algn="just"/>
            <a:r>
              <a:rPr lang="en-IN" sz="2800" dirty="0" smtClean="0"/>
              <a:t>Some </a:t>
            </a:r>
            <a:r>
              <a:rPr lang="en-IN" sz="2800" dirty="0" smtClean="0"/>
              <a:t>computers use the memory stack to store the parameters that are needed by the </a:t>
            </a:r>
            <a:r>
              <a:rPr lang="en-IN" sz="2800" dirty="0" smtClean="0"/>
              <a:t>procedure</a:t>
            </a:r>
          </a:p>
          <a:p>
            <a:pPr algn="just"/>
            <a:r>
              <a:rPr lang="en-IN" sz="2800" dirty="0" smtClean="0"/>
              <a:t>But this </a:t>
            </a:r>
            <a:r>
              <a:rPr lang="en-IN" sz="2800" dirty="0" smtClean="0"/>
              <a:t>requires a memory access every time the stack is accessed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RISC processors use of </a:t>
            </a:r>
            <a:r>
              <a:rPr lang="en-IN" sz="2800" b="1" dirty="0" smtClean="0"/>
              <a:t>overlapped</a:t>
            </a:r>
            <a:r>
              <a:rPr lang="en-IN" sz="2800" dirty="0" smtClean="0"/>
              <a:t> </a:t>
            </a:r>
            <a:r>
              <a:rPr lang="en-IN" sz="2800" b="1" dirty="0" smtClean="0"/>
              <a:t>register</a:t>
            </a:r>
            <a:r>
              <a:rPr lang="en-IN" sz="2800" dirty="0" smtClean="0"/>
              <a:t> </a:t>
            </a:r>
            <a:r>
              <a:rPr lang="en-IN" sz="2800" b="1" dirty="0" smtClean="0"/>
              <a:t>windows</a:t>
            </a:r>
            <a:r>
              <a:rPr lang="en-IN" sz="2800" dirty="0" smtClean="0"/>
              <a:t> to provide the passing of parameters and avoid the need for saving and restoring register values.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634082"/>
          </a:xfrm>
        </p:spPr>
        <p:txBody>
          <a:bodyPr>
            <a:noAutofit/>
          </a:bodyPr>
          <a:lstStyle/>
          <a:p>
            <a:r>
              <a:rPr lang="en-IN" sz="4000" dirty="0" smtClean="0"/>
              <a:t>RISC </a:t>
            </a:r>
            <a:r>
              <a:rPr lang="en-IN" sz="4000" dirty="0" smtClean="0"/>
              <a:t>Overlapped </a:t>
            </a:r>
            <a:r>
              <a:rPr lang="en-IN" sz="4000" dirty="0" smtClean="0"/>
              <a:t>Register Windows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Each procedure call results in the allocation of a new window consisting of a set of </a:t>
            </a:r>
            <a:r>
              <a:rPr lang="en-IN" sz="2800" dirty="0" smtClean="0"/>
              <a:t>registers. </a:t>
            </a:r>
          </a:p>
          <a:p>
            <a:pPr algn="just"/>
            <a:r>
              <a:rPr lang="en-IN" sz="2800" dirty="0" smtClean="0"/>
              <a:t>Each </a:t>
            </a:r>
            <a:r>
              <a:rPr lang="en-IN" sz="2800" dirty="0" smtClean="0"/>
              <a:t>procedure </a:t>
            </a:r>
            <a:r>
              <a:rPr lang="en-IN" sz="2800" b="1" dirty="0" smtClean="0"/>
              <a:t>call</a:t>
            </a:r>
            <a:r>
              <a:rPr lang="en-IN" sz="2800" dirty="0" smtClean="0"/>
              <a:t> activates a new register window by incrementing a </a:t>
            </a:r>
            <a:r>
              <a:rPr lang="en-IN" sz="2800" dirty="0" smtClean="0"/>
              <a:t>pointer. </a:t>
            </a:r>
          </a:p>
          <a:p>
            <a:pPr algn="just"/>
            <a:r>
              <a:rPr lang="en-IN" sz="2800" dirty="0" smtClean="0"/>
              <a:t>While </a:t>
            </a:r>
            <a:r>
              <a:rPr lang="en-IN" sz="2800" dirty="0" smtClean="0"/>
              <a:t>the </a:t>
            </a:r>
            <a:r>
              <a:rPr lang="en-IN" sz="2800" b="1" dirty="0" smtClean="0"/>
              <a:t>return</a:t>
            </a:r>
            <a:r>
              <a:rPr lang="en-IN" sz="2800" dirty="0" smtClean="0"/>
              <a:t> statement decrements the pointer and causes the activation of the previous window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Windows </a:t>
            </a:r>
            <a:r>
              <a:rPr lang="en-IN" sz="2800" dirty="0" smtClean="0"/>
              <a:t>for adjacent procedures have </a:t>
            </a:r>
            <a:r>
              <a:rPr lang="en-IN" sz="2800" b="1" dirty="0" smtClean="0"/>
              <a:t>overlapping registers</a:t>
            </a:r>
            <a:r>
              <a:rPr lang="en-IN" sz="2800" dirty="0" smtClean="0"/>
              <a:t> that are shared to provide the passing of parameters and results.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1078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RISC and CISC</vt:lpstr>
      <vt:lpstr>RISC Processor</vt:lpstr>
      <vt:lpstr>RISC Processor</vt:lpstr>
      <vt:lpstr>CISC Processor</vt:lpstr>
      <vt:lpstr>CISC Processor</vt:lpstr>
      <vt:lpstr>RISC Processor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  <vt:lpstr>RISC Overlapped Register Windows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95</cp:revision>
  <dcterms:created xsi:type="dcterms:W3CDTF">2021-03-01T03:43:16Z</dcterms:created>
  <dcterms:modified xsi:type="dcterms:W3CDTF">2021-03-02T05:23:25Z</dcterms:modified>
</cp:coreProperties>
</file>