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5"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6" r:id="rId20"/>
    <p:sldId id="273"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77"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761B3B-301E-4D40-A3E2-A78F713F28E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761B3B-301E-4D40-A3E2-A78F713F28E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761B3B-301E-4D40-A3E2-A78F713F28E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761B3B-301E-4D40-A3E2-A78F713F28E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61B3B-301E-4D40-A3E2-A78F713F28E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761B3B-301E-4D40-A3E2-A78F713F28E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761B3B-301E-4D40-A3E2-A78F713F28E2}" type="datetimeFigureOut">
              <a:rPr lang="en-IN" smtClean="0"/>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761B3B-301E-4D40-A3E2-A78F713F28E2}"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61B3B-301E-4D40-A3E2-A78F713F28E2}" type="datetimeFigureOut">
              <a:rPr lang="en-IN" smtClean="0"/>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61B3B-301E-4D40-A3E2-A78F713F28E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61B3B-301E-4D40-A3E2-A78F713F28E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B50B3-5F64-43DB-941D-583964F18C9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61B3B-301E-4D40-A3E2-A78F713F28E2}" type="datetimeFigureOut">
              <a:rPr lang="en-IN" smtClean="0"/>
              <a:t>16-02-2022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B50B3-5F64-43DB-941D-583964F18C9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Microprocessor Architecture</a:t>
            </a:r>
            <a:endParaRPr lang="en-IN" dirty="0"/>
          </a:p>
        </p:txBody>
      </p:sp>
      <p:sp>
        <p:nvSpPr>
          <p:cNvPr id="3" name="Subtitle 2"/>
          <p:cNvSpPr>
            <a:spLocks noGrp="1"/>
          </p:cNvSpPr>
          <p:nvPr>
            <p:ph type="subTitle" idx="1"/>
          </p:nvPr>
        </p:nvSpPr>
        <p:spPr/>
        <p:txBody>
          <a:bodyPr/>
          <a:lstStyle/>
          <a:p>
            <a:r>
              <a:rPr lang="en-IN" dirty="0" smtClean="0"/>
              <a:t>Microprocessor 8085 Architecture &amp; Pin </a:t>
            </a:r>
            <a:r>
              <a:rPr lang="en-IN" dirty="0"/>
              <a:t>Configuration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The control bus is contained of various single lines that carry synchronization signals.</a:t>
            </a:r>
          </a:p>
        </p:txBody>
      </p:sp>
      <p:pic>
        <p:nvPicPr>
          <p:cNvPr id="4098" name="Picture 2"/>
          <p:cNvPicPr>
            <a:picLocks noChangeAspect="1" noChangeArrowheads="1"/>
          </p:cNvPicPr>
          <p:nvPr/>
        </p:nvPicPr>
        <p:blipFill>
          <a:blip r:embed="rId2" cstate="print"/>
          <a:srcRect/>
          <a:stretch>
            <a:fillRect/>
          </a:stretch>
        </p:blipFill>
        <p:spPr bwMode="auto">
          <a:xfrm>
            <a:off x="286072" y="2636912"/>
            <a:ext cx="8534400" cy="3552825"/>
          </a:xfrm>
          <a:prstGeom prst="rect">
            <a:avLst/>
          </a:prstGeom>
          <a:noFill/>
          <a:ln w="9525">
            <a:noFill/>
            <a:miter lim="800000"/>
            <a:headEnd/>
            <a:tailEnd/>
          </a:ln>
        </p:spPr>
      </p:pic>
      <p:sp>
        <p:nvSpPr>
          <p:cNvPr id="5" name="TextBox 4"/>
          <p:cNvSpPr txBox="1"/>
          <p:nvPr/>
        </p:nvSpPr>
        <p:spPr>
          <a:xfrm>
            <a:off x="2555776" y="6228020"/>
            <a:ext cx="3456384" cy="369332"/>
          </a:xfrm>
          <a:prstGeom prst="rect">
            <a:avLst/>
          </a:prstGeom>
          <a:noFill/>
        </p:spPr>
        <p:txBody>
          <a:bodyPr wrap="square" rtlCol="0">
            <a:spAutoFit/>
          </a:bodyPr>
          <a:lstStyle/>
          <a:p>
            <a:r>
              <a:rPr lang="en-US" dirty="0" smtClean="0"/>
              <a:t>Fig: Bus structure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The fig. shows the internal registers and the accumulator.</a:t>
            </a:r>
          </a:p>
        </p:txBody>
      </p:sp>
      <p:sp>
        <p:nvSpPr>
          <p:cNvPr id="5" name="TextBox 4"/>
          <p:cNvSpPr txBox="1"/>
          <p:nvPr/>
        </p:nvSpPr>
        <p:spPr>
          <a:xfrm>
            <a:off x="3347864" y="6372036"/>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1979712" y="1933153"/>
            <a:ext cx="5467350" cy="444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Accumulator: It is an 8-bit register used to perform arithmetic, logical, I/O &amp; LOAD/STORE operations. It is connected to internal data bus &amp; ALU.</a:t>
            </a:r>
          </a:p>
        </p:txBody>
      </p:sp>
      <p:sp>
        <p:nvSpPr>
          <p:cNvPr id="5" name="TextBox 4"/>
          <p:cNvSpPr txBox="1"/>
          <p:nvPr/>
        </p:nvSpPr>
        <p:spPr>
          <a:xfrm>
            <a:off x="3347864" y="6516052"/>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b="1619"/>
          <a:stretch>
            <a:fillRect/>
          </a:stretch>
        </p:blipFill>
        <p:spPr bwMode="auto">
          <a:xfrm>
            <a:off x="1979712" y="2221185"/>
            <a:ext cx="5467350" cy="437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General purpose register: There are 6 general purpose registers in 8085 processor, i.e. B, C, D, E, H &amp; L. Each register can hold 8-bit data.</a:t>
            </a:r>
          </a:p>
        </p:txBody>
      </p:sp>
      <p:sp>
        <p:nvSpPr>
          <p:cNvPr id="5" name="TextBox 4"/>
          <p:cNvSpPr txBox="1"/>
          <p:nvPr/>
        </p:nvSpPr>
        <p:spPr>
          <a:xfrm>
            <a:off x="3347864" y="6516052"/>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b="1619"/>
          <a:stretch>
            <a:fillRect/>
          </a:stretch>
        </p:blipFill>
        <p:spPr bwMode="auto">
          <a:xfrm>
            <a:off x="1979712" y="2221185"/>
            <a:ext cx="5467350" cy="437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General purpose register: These registers can work in pair to hold 16-bit data and their pairing combination is like B-C, D-E &amp; H-L.</a:t>
            </a:r>
          </a:p>
        </p:txBody>
      </p:sp>
      <p:sp>
        <p:nvSpPr>
          <p:cNvPr id="5" name="TextBox 4"/>
          <p:cNvSpPr txBox="1"/>
          <p:nvPr/>
        </p:nvSpPr>
        <p:spPr>
          <a:xfrm>
            <a:off x="3347864" y="6516052"/>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b="1619"/>
          <a:stretch>
            <a:fillRect/>
          </a:stretch>
        </p:blipFill>
        <p:spPr bwMode="auto">
          <a:xfrm>
            <a:off x="1979712" y="2221185"/>
            <a:ext cx="5467350" cy="437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Stack pointer: It is also a 16-bit register works like stack, which is always incremented/decremented by 2 during push &amp; pop operations.</a:t>
            </a:r>
          </a:p>
        </p:txBody>
      </p:sp>
      <p:sp>
        <p:nvSpPr>
          <p:cNvPr id="5" name="TextBox 4"/>
          <p:cNvSpPr txBox="1"/>
          <p:nvPr/>
        </p:nvSpPr>
        <p:spPr>
          <a:xfrm>
            <a:off x="3347864" y="6516052"/>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b="1619"/>
          <a:stretch>
            <a:fillRect/>
          </a:stretch>
        </p:blipFill>
        <p:spPr bwMode="auto">
          <a:xfrm>
            <a:off x="1979712" y="2221185"/>
            <a:ext cx="5467350" cy="437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Program counter: It is a 16-bit register used to store the memory address location of the next instruction to be executed. </a:t>
            </a:r>
          </a:p>
        </p:txBody>
      </p:sp>
      <p:sp>
        <p:nvSpPr>
          <p:cNvPr id="5" name="TextBox 4"/>
          <p:cNvSpPr txBox="1"/>
          <p:nvPr/>
        </p:nvSpPr>
        <p:spPr>
          <a:xfrm>
            <a:off x="3347864" y="6516052"/>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b="1619"/>
          <a:stretch>
            <a:fillRect/>
          </a:stretch>
        </p:blipFill>
        <p:spPr bwMode="auto">
          <a:xfrm>
            <a:off x="1979712" y="2221185"/>
            <a:ext cx="5467350" cy="437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Flag register: It is an 8-bit register having five 1-bit flip-flops, which holds either 0 or 1 depending upon the result stored in the accumulator.</a:t>
            </a:r>
          </a:p>
        </p:txBody>
      </p:sp>
      <p:sp>
        <p:nvSpPr>
          <p:cNvPr id="5" name="TextBox 4"/>
          <p:cNvSpPr txBox="1"/>
          <p:nvPr/>
        </p:nvSpPr>
        <p:spPr>
          <a:xfrm>
            <a:off x="3347864" y="6516052"/>
            <a:ext cx="3456384" cy="369332"/>
          </a:xfrm>
          <a:prstGeom prst="rect">
            <a:avLst/>
          </a:prstGeom>
          <a:noFill/>
        </p:spPr>
        <p:txBody>
          <a:bodyPr wrap="square" rtlCol="0">
            <a:spAutoFit/>
          </a:bodyPr>
          <a:lstStyle/>
          <a:p>
            <a:r>
              <a:rPr lang="en-US" dirty="0" smtClean="0"/>
              <a:t>Fig: Registers</a:t>
            </a:r>
            <a:endParaRPr lang="en-IN" dirty="0"/>
          </a:p>
        </p:txBody>
      </p:sp>
      <p:pic>
        <p:nvPicPr>
          <p:cNvPr id="5122" name="Picture 2"/>
          <p:cNvPicPr>
            <a:picLocks noChangeAspect="1" noChangeArrowheads="1"/>
          </p:cNvPicPr>
          <p:nvPr/>
        </p:nvPicPr>
        <p:blipFill>
          <a:blip r:embed="rId2" cstate="print"/>
          <a:srcRect b="1619"/>
          <a:stretch>
            <a:fillRect/>
          </a:stretch>
        </p:blipFill>
        <p:spPr bwMode="auto">
          <a:xfrm>
            <a:off x="1979712" y="2221185"/>
            <a:ext cx="5467350" cy="437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Flag register:</a:t>
            </a:r>
            <a:endParaRPr lang="en-US" sz="2800" dirty="0" smtClean="0"/>
          </a:p>
          <a:p>
            <a:pPr algn="just"/>
            <a:r>
              <a:rPr lang="en-IN" sz="2800" dirty="0" smtClean="0"/>
              <a:t>These are the set of 5 flip-flops</a:t>
            </a:r>
            <a:r>
              <a:rPr lang="en-US" sz="2800" dirty="0" smtClean="0"/>
              <a:t>.</a:t>
            </a:r>
            <a:endParaRPr lang="en-IN" sz="2800" dirty="0" smtClean="0"/>
          </a:p>
          <a:p>
            <a:pPr algn="just"/>
            <a:endParaRPr lang="en-IN" sz="2800" dirty="0" smtClean="0"/>
          </a:p>
          <a:p>
            <a:pPr algn="just"/>
            <a:r>
              <a:rPr lang="en-IN" sz="2800" dirty="0" smtClean="0"/>
              <a:t>Sign (S)</a:t>
            </a:r>
          </a:p>
          <a:p>
            <a:pPr algn="just"/>
            <a:r>
              <a:rPr lang="en-IN" sz="2800" dirty="0" smtClean="0"/>
              <a:t>Zero (Z)</a:t>
            </a:r>
          </a:p>
          <a:p>
            <a:pPr algn="just"/>
            <a:r>
              <a:rPr lang="en-IN" sz="2800" dirty="0" smtClean="0"/>
              <a:t>Auxiliary Carry (AC)</a:t>
            </a:r>
          </a:p>
          <a:p>
            <a:pPr algn="just"/>
            <a:r>
              <a:rPr lang="en-IN" sz="2800" dirty="0" smtClean="0"/>
              <a:t>Parity (P)</a:t>
            </a:r>
          </a:p>
          <a:p>
            <a:pPr algn="just"/>
            <a:r>
              <a:rPr lang="en-IN" sz="2800" dirty="0" smtClean="0"/>
              <a:t>Carry (C)</a:t>
            </a:r>
          </a:p>
        </p:txBody>
      </p:sp>
      <p:sp>
        <p:nvSpPr>
          <p:cNvPr id="5" name="TextBox 4"/>
          <p:cNvSpPr txBox="1"/>
          <p:nvPr/>
        </p:nvSpPr>
        <p:spPr>
          <a:xfrm>
            <a:off x="3131840" y="6444044"/>
            <a:ext cx="3456384" cy="369332"/>
          </a:xfrm>
          <a:prstGeom prst="rect">
            <a:avLst/>
          </a:prstGeom>
          <a:noFill/>
        </p:spPr>
        <p:txBody>
          <a:bodyPr wrap="square" rtlCol="0">
            <a:spAutoFit/>
          </a:bodyPr>
          <a:lstStyle/>
          <a:p>
            <a:r>
              <a:rPr lang="en-US" dirty="0" smtClean="0"/>
              <a:t>Fig: Flag Register</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082768799"/>
              </p:ext>
            </p:extLst>
          </p:nvPr>
        </p:nvGraphicFramePr>
        <p:xfrm>
          <a:off x="1547664" y="5517232"/>
          <a:ext cx="6096000" cy="853440"/>
        </p:xfrm>
        <a:graphic>
          <a:graphicData uri="http://schemas.openxmlformats.org/drawingml/2006/table">
            <a:tbl>
              <a:tblPr firstRow="1" bandRow="1">
                <a:tableStyleId>{5C22544A-7EE6-4342-B048-85BDC9FD1C3A}</a:tableStyleId>
              </a:tblPr>
              <a:tblGrid>
                <a:gridCol w="762000"/>
                <a:gridCol w="762000"/>
                <a:gridCol w="492224"/>
                <a:gridCol w="1031776"/>
                <a:gridCol w="762000"/>
                <a:gridCol w="762000"/>
                <a:gridCol w="762000"/>
                <a:gridCol w="762000"/>
              </a:tblGrid>
              <a:tr h="370840">
                <a:tc>
                  <a:txBody>
                    <a:bodyPr/>
                    <a:lstStyle/>
                    <a:p>
                      <a:pPr fontAlgn="t"/>
                      <a:r>
                        <a:rPr lang="en-IN" dirty="0"/>
                        <a:t>D7</a:t>
                      </a:r>
                    </a:p>
                  </a:txBody>
                  <a:tcPr marL="76200" marR="76200" marT="76200" marB="76200"/>
                </a:tc>
                <a:tc>
                  <a:txBody>
                    <a:bodyPr/>
                    <a:lstStyle/>
                    <a:p>
                      <a:pPr fontAlgn="t"/>
                      <a:r>
                        <a:rPr lang="en-IN"/>
                        <a:t>D6</a:t>
                      </a:r>
                    </a:p>
                  </a:txBody>
                  <a:tcPr marL="76200" marR="76200" marT="76200" marB="76200"/>
                </a:tc>
                <a:tc>
                  <a:txBody>
                    <a:bodyPr/>
                    <a:lstStyle/>
                    <a:p>
                      <a:pPr fontAlgn="t"/>
                      <a:r>
                        <a:rPr lang="en-IN" dirty="0"/>
                        <a:t>D5</a:t>
                      </a:r>
                    </a:p>
                  </a:txBody>
                  <a:tcPr marL="76200" marR="76200" marT="76200" marB="76200"/>
                </a:tc>
                <a:tc>
                  <a:txBody>
                    <a:bodyPr/>
                    <a:lstStyle/>
                    <a:p>
                      <a:pPr fontAlgn="t"/>
                      <a:r>
                        <a:rPr lang="en-IN"/>
                        <a:t>D4</a:t>
                      </a:r>
                    </a:p>
                  </a:txBody>
                  <a:tcPr marL="76200" marR="76200" marT="76200" marB="76200"/>
                </a:tc>
                <a:tc>
                  <a:txBody>
                    <a:bodyPr/>
                    <a:lstStyle/>
                    <a:p>
                      <a:pPr fontAlgn="t"/>
                      <a:r>
                        <a:rPr lang="en-IN"/>
                        <a:t>D3</a:t>
                      </a:r>
                    </a:p>
                  </a:txBody>
                  <a:tcPr marL="76200" marR="76200" marT="76200" marB="76200"/>
                </a:tc>
                <a:tc>
                  <a:txBody>
                    <a:bodyPr/>
                    <a:lstStyle/>
                    <a:p>
                      <a:pPr fontAlgn="t"/>
                      <a:r>
                        <a:rPr lang="en-IN"/>
                        <a:t>D2</a:t>
                      </a:r>
                    </a:p>
                  </a:txBody>
                  <a:tcPr marL="76200" marR="76200" marT="76200" marB="76200"/>
                </a:tc>
                <a:tc>
                  <a:txBody>
                    <a:bodyPr/>
                    <a:lstStyle/>
                    <a:p>
                      <a:pPr fontAlgn="t"/>
                      <a:r>
                        <a:rPr lang="en-IN"/>
                        <a:t>D1</a:t>
                      </a:r>
                    </a:p>
                  </a:txBody>
                  <a:tcPr marL="76200" marR="76200" marT="76200" marB="76200"/>
                </a:tc>
                <a:tc>
                  <a:txBody>
                    <a:bodyPr/>
                    <a:lstStyle/>
                    <a:p>
                      <a:pPr fontAlgn="t"/>
                      <a:r>
                        <a:rPr lang="en-IN"/>
                        <a:t>D0</a:t>
                      </a:r>
                    </a:p>
                  </a:txBody>
                  <a:tcPr marL="76200" marR="76200" marT="76200" marB="76200"/>
                </a:tc>
              </a:tr>
              <a:tr h="370840">
                <a:tc>
                  <a:txBody>
                    <a:bodyPr/>
                    <a:lstStyle/>
                    <a:p>
                      <a:pPr fontAlgn="t"/>
                      <a:r>
                        <a:rPr lang="en-IN"/>
                        <a:t>S</a:t>
                      </a:r>
                    </a:p>
                  </a:txBody>
                  <a:tcPr marL="76200" marR="76200" marT="76200" marB="76200"/>
                </a:tc>
                <a:tc>
                  <a:txBody>
                    <a:bodyPr/>
                    <a:lstStyle/>
                    <a:p>
                      <a:pPr fontAlgn="t"/>
                      <a:r>
                        <a:rPr lang="en-IN"/>
                        <a:t>Z</a:t>
                      </a:r>
                    </a:p>
                  </a:txBody>
                  <a:tcPr marL="76200" marR="76200" marT="76200" marB="76200"/>
                </a:tc>
                <a:tc>
                  <a:txBody>
                    <a:bodyPr/>
                    <a:lstStyle/>
                    <a:p>
                      <a:pPr fontAlgn="t"/>
                      <a:endParaRPr lang="en-IN"/>
                    </a:p>
                  </a:txBody>
                  <a:tcPr marL="76200" marR="76200" marT="76200" marB="76200"/>
                </a:tc>
                <a:tc>
                  <a:txBody>
                    <a:bodyPr/>
                    <a:lstStyle/>
                    <a:p>
                      <a:pPr fontAlgn="t"/>
                      <a:r>
                        <a:rPr lang="en-IN"/>
                        <a:t>AC</a:t>
                      </a:r>
                    </a:p>
                  </a:txBody>
                  <a:tcPr marL="76200" marR="76200" marT="76200" marB="76200"/>
                </a:tc>
                <a:tc>
                  <a:txBody>
                    <a:bodyPr/>
                    <a:lstStyle/>
                    <a:p>
                      <a:pPr fontAlgn="t"/>
                      <a:endParaRPr lang="en-IN" dirty="0"/>
                    </a:p>
                  </a:txBody>
                  <a:tcPr marL="76200" marR="76200" marT="76200" marB="76200"/>
                </a:tc>
                <a:tc>
                  <a:txBody>
                    <a:bodyPr/>
                    <a:lstStyle/>
                    <a:p>
                      <a:pPr fontAlgn="t"/>
                      <a:r>
                        <a:rPr lang="en-IN"/>
                        <a:t>P</a:t>
                      </a:r>
                    </a:p>
                  </a:txBody>
                  <a:tcPr marL="76200" marR="76200" marT="76200" marB="76200"/>
                </a:tc>
                <a:tc>
                  <a:txBody>
                    <a:bodyPr/>
                    <a:lstStyle/>
                    <a:p>
                      <a:pPr fontAlgn="t"/>
                      <a:endParaRPr lang="en-IN"/>
                    </a:p>
                  </a:txBody>
                  <a:tcPr marL="76200" marR="76200" marT="76200" marB="76200"/>
                </a:tc>
                <a:tc>
                  <a:txBody>
                    <a:bodyPr/>
                    <a:lstStyle/>
                    <a:p>
                      <a:pPr fontAlgn="t"/>
                      <a:r>
                        <a:rPr lang="en-IN" dirty="0"/>
                        <a:t>CY</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958"/>
            <a:ext cx="9144000" cy="5550386"/>
          </a:xfrm>
          <a:prstGeom prst="rect">
            <a:avLst/>
          </a:prstGeom>
        </p:spPr>
      </p:pic>
    </p:spTree>
    <p:extLst>
      <p:ext uri="{BB962C8B-B14F-4D97-AF65-F5344CB8AC3E}">
        <p14:creationId xmlns:p14="http://schemas.microsoft.com/office/powerpoint/2010/main" val="2490529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400600"/>
          </a:xfrm>
        </p:spPr>
        <p:txBody>
          <a:bodyPr>
            <a:normAutofit/>
          </a:bodyPr>
          <a:lstStyle/>
          <a:p>
            <a:pPr algn="just"/>
            <a:r>
              <a:rPr lang="en-IN" sz="2800" dirty="0" smtClean="0"/>
              <a:t>A microcomputer system consists of four components, the microprocessor, memory and Input and Output devices.</a:t>
            </a:r>
          </a:p>
          <a:p>
            <a:pPr algn="just"/>
            <a:r>
              <a:rPr lang="en-IN" sz="2800" dirty="0" smtClean="0"/>
              <a:t>The microprocessor manipulates data, controls the timing of various operations, and communicates with peripherals , memory and I/O.</a:t>
            </a:r>
            <a:endParaRPr lang="en-IN" sz="2800" dirty="0"/>
          </a:p>
        </p:txBody>
      </p:sp>
      <p:sp>
        <p:nvSpPr>
          <p:cNvPr id="5" name="TextBox 4"/>
          <p:cNvSpPr txBox="1"/>
          <p:nvPr/>
        </p:nvSpPr>
        <p:spPr>
          <a:xfrm>
            <a:off x="2843808" y="6516052"/>
            <a:ext cx="5184576" cy="369332"/>
          </a:xfrm>
          <a:prstGeom prst="rect">
            <a:avLst/>
          </a:prstGeom>
          <a:noFill/>
        </p:spPr>
        <p:txBody>
          <a:bodyPr wrap="square" rtlCol="0">
            <a:spAutoFit/>
          </a:bodyPr>
          <a:lstStyle/>
          <a:p>
            <a:r>
              <a:rPr lang="en-US" dirty="0" smtClean="0"/>
              <a:t>Fig: A microcomputer system</a:t>
            </a:r>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1763688" y="3905969"/>
            <a:ext cx="511492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a:t>Microprocessor Architecture</a:t>
            </a:r>
          </a:p>
        </p:txBody>
      </p:sp>
      <p:sp>
        <p:nvSpPr>
          <p:cNvPr id="3" name="Content Placeholder 2"/>
          <p:cNvSpPr>
            <a:spLocks noGrp="1"/>
          </p:cNvSpPr>
          <p:nvPr>
            <p:ph idx="1"/>
          </p:nvPr>
        </p:nvSpPr>
        <p:spPr>
          <a:xfrm>
            <a:off x="323528" y="908720"/>
            <a:ext cx="8424936" cy="5949280"/>
          </a:xfrm>
        </p:spPr>
        <p:txBody>
          <a:bodyPr>
            <a:normAutofit/>
          </a:bodyPr>
          <a:lstStyle/>
          <a:p>
            <a:pPr marL="0" indent="0" algn="just">
              <a:buNone/>
            </a:pPr>
            <a:r>
              <a:rPr lang="en-US" sz="2800" dirty="0"/>
              <a:t>Instruction register and decoder</a:t>
            </a:r>
          </a:p>
          <a:p>
            <a:pPr algn="just"/>
            <a:r>
              <a:rPr lang="en-US" sz="2800" dirty="0" smtClean="0"/>
              <a:t>When </a:t>
            </a:r>
            <a:r>
              <a:rPr lang="en-US" sz="2800" dirty="0"/>
              <a:t>an instruction is fetched from memory then it is stored in the Instruction register. Instruction decoder decodes the information present in the Instruction register.</a:t>
            </a:r>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a:t>Microprocessor Architecture</a:t>
            </a:r>
          </a:p>
        </p:txBody>
      </p:sp>
      <p:sp>
        <p:nvSpPr>
          <p:cNvPr id="3" name="Content Placeholder 2"/>
          <p:cNvSpPr>
            <a:spLocks noGrp="1"/>
          </p:cNvSpPr>
          <p:nvPr>
            <p:ph idx="1"/>
          </p:nvPr>
        </p:nvSpPr>
        <p:spPr>
          <a:xfrm>
            <a:off x="323528" y="908720"/>
            <a:ext cx="8424936" cy="5949280"/>
          </a:xfrm>
        </p:spPr>
        <p:txBody>
          <a:bodyPr>
            <a:normAutofit/>
          </a:bodyPr>
          <a:lstStyle/>
          <a:p>
            <a:pPr marL="0" indent="0">
              <a:buNone/>
            </a:pPr>
            <a:r>
              <a:rPr lang="en-US" sz="2800" dirty="0"/>
              <a:t>Timing and control unit</a:t>
            </a:r>
          </a:p>
          <a:p>
            <a:pPr algn="just"/>
            <a:r>
              <a:rPr lang="en-US" sz="2800" dirty="0"/>
              <a:t>It provides timing and control signal to the microprocessor to perform operations. Following are the timing and control signals, which control external and internal circuits −</a:t>
            </a:r>
          </a:p>
          <a:p>
            <a:pPr marL="800100">
              <a:buFont typeface="Wingdings" panose="05000000000000000000" pitchFamily="2" charset="2"/>
              <a:buChar char="Ø"/>
            </a:pPr>
            <a:r>
              <a:rPr lang="en-US" sz="2800" dirty="0"/>
              <a:t>Control Signals: READY, RD’, WR’, ALE</a:t>
            </a:r>
          </a:p>
          <a:p>
            <a:pPr marL="800100">
              <a:buFont typeface="Wingdings" panose="05000000000000000000" pitchFamily="2" charset="2"/>
              <a:buChar char="Ø"/>
            </a:pPr>
            <a:r>
              <a:rPr lang="en-US" sz="2800" dirty="0"/>
              <a:t>Status Signals: S</a:t>
            </a:r>
            <a:r>
              <a:rPr lang="en-US" sz="2800" baseline="-25000" dirty="0"/>
              <a:t>0</a:t>
            </a:r>
            <a:r>
              <a:rPr lang="en-US" sz="2800" dirty="0"/>
              <a:t>, S</a:t>
            </a:r>
            <a:r>
              <a:rPr lang="en-US" sz="2800" baseline="-25000" dirty="0"/>
              <a:t>1</a:t>
            </a:r>
            <a:r>
              <a:rPr lang="en-US" sz="2800" dirty="0"/>
              <a:t>, IO/M’</a:t>
            </a:r>
          </a:p>
          <a:p>
            <a:pPr marL="800100">
              <a:buFont typeface="Wingdings" panose="05000000000000000000" pitchFamily="2" charset="2"/>
              <a:buChar char="Ø"/>
            </a:pPr>
            <a:r>
              <a:rPr lang="en-US" sz="2800" dirty="0"/>
              <a:t>DMA Signals: HOLD, HLDA</a:t>
            </a:r>
          </a:p>
          <a:p>
            <a:pPr marL="800100">
              <a:buFont typeface="Wingdings" panose="05000000000000000000" pitchFamily="2" charset="2"/>
              <a:buChar char="Ø"/>
            </a:pPr>
            <a:r>
              <a:rPr lang="en-US" sz="2800" dirty="0"/>
              <a:t>RESET Signals: RESET IN, RESET OUT</a:t>
            </a:r>
          </a:p>
        </p:txBody>
      </p:sp>
    </p:spTree>
    <p:extLst>
      <p:ext uri="{BB962C8B-B14F-4D97-AF65-F5344CB8AC3E}">
        <p14:creationId xmlns:p14="http://schemas.microsoft.com/office/powerpoint/2010/main" val="635339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a:t>Microprocessor Architecture</a:t>
            </a:r>
          </a:p>
        </p:txBody>
      </p:sp>
      <p:sp>
        <p:nvSpPr>
          <p:cNvPr id="3" name="Content Placeholder 2"/>
          <p:cNvSpPr>
            <a:spLocks noGrp="1"/>
          </p:cNvSpPr>
          <p:nvPr>
            <p:ph idx="1"/>
          </p:nvPr>
        </p:nvSpPr>
        <p:spPr>
          <a:xfrm>
            <a:off x="323528" y="908720"/>
            <a:ext cx="8424936" cy="5949280"/>
          </a:xfrm>
        </p:spPr>
        <p:txBody>
          <a:bodyPr>
            <a:normAutofit/>
          </a:bodyPr>
          <a:lstStyle/>
          <a:p>
            <a:pPr marL="0" indent="0">
              <a:buNone/>
            </a:pPr>
            <a:r>
              <a:rPr lang="en-US" sz="2800" dirty="0"/>
              <a:t>Interrupt control</a:t>
            </a:r>
          </a:p>
          <a:p>
            <a:pPr algn="just"/>
            <a:r>
              <a:rPr lang="en-US" sz="2800" dirty="0"/>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p>
          <a:p>
            <a:r>
              <a:rPr lang="en-US" sz="2800" dirty="0"/>
              <a:t>There are 5 interrupt signals in 8085 microprocessor: INTR</a:t>
            </a:r>
            <a:r>
              <a:rPr lang="en-US" sz="2800" dirty="0" smtClean="0"/>
              <a:t>, (INTA)’ </a:t>
            </a:r>
            <a:r>
              <a:rPr lang="en-US" sz="2800" dirty="0"/>
              <a:t>RST 7.5, RST 6.5, RST 5.5, TRAP.</a:t>
            </a:r>
          </a:p>
        </p:txBody>
      </p:sp>
    </p:spTree>
    <p:extLst>
      <p:ext uri="{BB962C8B-B14F-4D97-AF65-F5344CB8AC3E}">
        <p14:creationId xmlns:p14="http://schemas.microsoft.com/office/powerpoint/2010/main" val="3114612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a:t>Microprocessor Architecture</a:t>
            </a:r>
          </a:p>
        </p:txBody>
      </p:sp>
      <p:sp>
        <p:nvSpPr>
          <p:cNvPr id="3" name="Content Placeholder 2"/>
          <p:cNvSpPr>
            <a:spLocks noGrp="1"/>
          </p:cNvSpPr>
          <p:nvPr>
            <p:ph idx="1"/>
          </p:nvPr>
        </p:nvSpPr>
        <p:spPr>
          <a:xfrm>
            <a:off x="323528" y="908720"/>
            <a:ext cx="8424936" cy="5949280"/>
          </a:xfrm>
        </p:spPr>
        <p:txBody>
          <a:bodyPr>
            <a:normAutofit/>
          </a:bodyPr>
          <a:lstStyle/>
          <a:p>
            <a:pPr marL="0" indent="0">
              <a:buNone/>
            </a:pPr>
            <a:r>
              <a:rPr lang="en-US" sz="2800" dirty="0"/>
              <a:t>Serial Input/output control</a:t>
            </a:r>
          </a:p>
          <a:p>
            <a:pPr algn="just"/>
            <a:r>
              <a:rPr lang="en-US" sz="2800" dirty="0"/>
              <a:t>It controls the serial data communication by using these two instructions: SID (Serial input data) and SOD (Serial output data).</a:t>
            </a:r>
          </a:p>
        </p:txBody>
      </p:sp>
    </p:spTree>
    <p:extLst>
      <p:ext uri="{BB962C8B-B14F-4D97-AF65-F5344CB8AC3E}">
        <p14:creationId xmlns:p14="http://schemas.microsoft.com/office/powerpoint/2010/main" val="406395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009" y="620688"/>
            <a:ext cx="5043223" cy="6179908"/>
          </a:xfrm>
        </p:spPr>
      </p:pic>
    </p:spTree>
    <p:extLst>
      <p:ext uri="{BB962C8B-B14F-4D97-AF65-F5344CB8AC3E}">
        <p14:creationId xmlns:p14="http://schemas.microsoft.com/office/powerpoint/2010/main" val="356056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424936" cy="5949280"/>
          </a:xfrm>
        </p:spPr>
        <p:txBody>
          <a:bodyPr>
            <a:normAutofit/>
          </a:bodyPr>
          <a:lstStyle/>
          <a:p>
            <a:pPr marL="0" indent="0" algn="just">
              <a:buNone/>
            </a:pPr>
            <a:r>
              <a:rPr lang="en-US" sz="2800" b="1" dirty="0"/>
              <a:t>Address Bus and Data Bus</a:t>
            </a:r>
            <a:endParaRPr lang="en-US" sz="2800" dirty="0"/>
          </a:p>
          <a:p>
            <a:pPr algn="just"/>
            <a:r>
              <a:rPr lang="en-US" sz="2800" b="1" dirty="0"/>
              <a:t>A</a:t>
            </a:r>
            <a:r>
              <a:rPr lang="en-US" sz="2800" b="1" baseline="-25000" dirty="0"/>
              <a:t>8</a:t>
            </a:r>
            <a:r>
              <a:rPr lang="en-US" sz="2800" b="1" dirty="0"/>
              <a:t> </a:t>
            </a:r>
            <a:r>
              <a:rPr lang="en-US" sz="2800" b="1" dirty="0" smtClean="0"/>
              <a:t>- </a:t>
            </a:r>
            <a:r>
              <a:rPr lang="en-US" sz="2800" b="1" dirty="0"/>
              <a:t>A</a:t>
            </a:r>
            <a:r>
              <a:rPr lang="en-US" sz="2800" b="1" baseline="-25000" dirty="0"/>
              <a:t>15</a:t>
            </a:r>
            <a:r>
              <a:rPr lang="en-US" sz="2800" b="1" dirty="0"/>
              <a:t> (Output):</a:t>
            </a:r>
            <a:r>
              <a:rPr lang="en-US" sz="2800" dirty="0"/>
              <a:t> </a:t>
            </a:r>
            <a:endParaRPr lang="en-US" sz="2800" dirty="0" smtClean="0"/>
          </a:p>
          <a:p>
            <a:pPr algn="just"/>
            <a:r>
              <a:rPr lang="en-US" sz="2800" dirty="0" smtClean="0"/>
              <a:t>These </a:t>
            </a:r>
            <a:r>
              <a:rPr lang="en-US" sz="2800" dirty="0"/>
              <a:t>are </a:t>
            </a:r>
            <a:r>
              <a:rPr lang="en-US" sz="2800" b="1" dirty="0"/>
              <a:t>address bus</a:t>
            </a:r>
            <a:r>
              <a:rPr lang="en-US" sz="2800" dirty="0"/>
              <a:t> and are used for the most significant bits of the memory address or 8-bits of I/O address</a:t>
            </a:r>
            <a:r>
              <a:rPr lang="en-US" sz="2800" dirty="0" smtClean="0"/>
              <a:t>. A</a:t>
            </a:r>
            <a:r>
              <a:rPr lang="en-US" sz="2800" baseline="-25000" dirty="0" smtClean="0"/>
              <a:t>8</a:t>
            </a:r>
            <a:r>
              <a:rPr lang="en-US" sz="2800" dirty="0" smtClean="0"/>
              <a:t> –A</a:t>
            </a:r>
            <a:r>
              <a:rPr lang="en-US" sz="2800" baseline="-25000" dirty="0" smtClean="0"/>
              <a:t>15</a:t>
            </a:r>
            <a:r>
              <a:rPr lang="en-US" sz="2800" dirty="0" smtClean="0"/>
              <a:t> are unidirectional buses.</a:t>
            </a:r>
            <a:endParaRPr lang="en-US" sz="2800" dirty="0"/>
          </a:p>
          <a:p>
            <a:pPr algn="just"/>
            <a:r>
              <a:rPr lang="en-US" sz="2800" b="1" dirty="0"/>
              <a:t>AD</a:t>
            </a:r>
            <a:r>
              <a:rPr lang="en-US" sz="2800" b="1" baseline="-25000" dirty="0"/>
              <a:t>0</a:t>
            </a:r>
            <a:r>
              <a:rPr lang="en-US" sz="2800" b="1" dirty="0"/>
              <a:t> </a:t>
            </a:r>
            <a:r>
              <a:rPr lang="en-US" sz="2800" b="1" dirty="0" smtClean="0"/>
              <a:t>- </a:t>
            </a:r>
            <a:r>
              <a:rPr lang="en-US" sz="2800" b="1" dirty="0"/>
              <a:t>AD</a:t>
            </a:r>
            <a:r>
              <a:rPr lang="en-US" sz="2800" b="1" baseline="-25000" dirty="0"/>
              <a:t>7</a:t>
            </a:r>
            <a:r>
              <a:rPr lang="en-US" sz="2800" b="1" dirty="0"/>
              <a:t> (Input/output):</a:t>
            </a:r>
            <a:r>
              <a:rPr lang="en-US" sz="2800" dirty="0"/>
              <a:t> </a:t>
            </a:r>
            <a:endParaRPr lang="en-US" sz="2800" dirty="0" smtClean="0"/>
          </a:p>
          <a:p>
            <a:pPr algn="just"/>
            <a:r>
              <a:rPr lang="en-US" sz="2800" dirty="0" smtClean="0"/>
              <a:t>These </a:t>
            </a:r>
            <a:r>
              <a:rPr lang="en-US" sz="2800" dirty="0"/>
              <a:t>are time multiplexed </a:t>
            </a:r>
            <a:r>
              <a:rPr lang="en-US" sz="2800" b="1" dirty="0"/>
              <a:t>address/data bus</a:t>
            </a:r>
            <a:r>
              <a:rPr lang="en-US" sz="2800" dirty="0"/>
              <a:t> i.e. they serve dual purpose. </a:t>
            </a:r>
            <a:endParaRPr lang="en-US" sz="2800" dirty="0" smtClean="0"/>
          </a:p>
          <a:p>
            <a:pPr algn="just"/>
            <a:r>
              <a:rPr lang="en-US" sz="2800" dirty="0" smtClean="0"/>
              <a:t>They </a:t>
            </a:r>
            <a:r>
              <a:rPr lang="en-US" sz="2800" dirty="0"/>
              <a:t>are used for the least significant 8 bits of the memory address or I/O address during the first cycle. </a:t>
            </a:r>
            <a:endParaRPr lang="en-US" sz="2800" dirty="0" smtClean="0"/>
          </a:p>
          <a:p>
            <a:pPr algn="just"/>
            <a:r>
              <a:rPr lang="en-US" sz="2800" dirty="0" smtClean="0"/>
              <a:t>Again </a:t>
            </a:r>
            <a:r>
              <a:rPr lang="en-US" sz="2800" dirty="0"/>
              <a:t>they are used for data during 2nd and 3rd clock cycles.</a:t>
            </a:r>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spTree>
    <p:extLst>
      <p:ext uri="{BB962C8B-B14F-4D97-AF65-F5344CB8AC3E}">
        <p14:creationId xmlns:p14="http://schemas.microsoft.com/office/powerpoint/2010/main" val="1362594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96944" cy="5949280"/>
          </a:xfrm>
        </p:spPr>
        <p:txBody>
          <a:bodyPr>
            <a:normAutofit/>
          </a:bodyPr>
          <a:lstStyle/>
          <a:p>
            <a:pPr marL="0" indent="0" algn="just">
              <a:buNone/>
            </a:pPr>
            <a:r>
              <a:rPr lang="en-US" sz="2800" b="1" dirty="0"/>
              <a:t>Control and Status Signals</a:t>
            </a:r>
            <a:endParaRPr lang="en-US" sz="2800" dirty="0"/>
          </a:p>
          <a:p>
            <a:pPr algn="just"/>
            <a:r>
              <a:rPr lang="en-US" sz="2800" b="1" dirty="0"/>
              <a:t>ALE (Output):</a:t>
            </a:r>
            <a:r>
              <a:rPr lang="en-US" sz="2800" dirty="0"/>
              <a:t>  </a:t>
            </a:r>
            <a:r>
              <a:rPr lang="en-US" sz="2800" dirty="0" smtClean="0"/>
              <a:t>(</a:t>
            </a:r>
            <a:r>
              <a:rPr lang="en-US" sz="2800" b="1" dirty="0" smtClean="0"/>
              <a:t>Address </a:t>
            </a:r>
            <a:r>
              <a:rPr lang="en-US" sz="2800" b="1" dirty="0"/>
              <a:t>Latch </a:t>
            </a:r>
            <a:r>
              <a:rPr lang="en-US" sz="2800" b="1" dirty="0" smtClean="0"/>
              <a:t>Enable)</a:t>
            </a:r>
            <a:r>
              <a:rPr lang="en-US" sz="2800" dirty="0" smtClean="0"/>
              <a:t>. </a:t>
            </a:r>
            <a:r>
              <a:rPr lang="en-US" sz="2800" dirty="0"/>
              <a:t>ALE goes high during first clock cycle of a machine cycle and enables the lower 8-bits of the address to be latched either into the memory or external latch.</a:t>
            </a:r>
          </a:p>
          <a:p>
            <a:pPr algn="just"/>
            <a:r>
              <a:rPr lang="en-US" sz="2800" b="1" dirty="0" smtClean="0"/>
              <a:t>IO/M </a:t>
            </a:r>
            <a:r>
              <a:rPr lang="en-US" sz="2800" b="1" dirty="0"/>
              <a:t>(Output):</a:t>
            </a:r>
            <a:r>
              <a:rPr lang="en-US" sz="2800" dirty="0"/>
              <a:t> It is a </a:t>
            </a:r>
            <a:r>
              <a:rPr lang="en-US" sz="2800" b="1" dirty="0"/>
              <a:t>status signal</a:t>
            </a:r>
            <a:r>
              <a:rPr lang="en-US" sz="2800" dirty="0"/>
              <a:t> which distinguishes whether the address is for memory or I/O device.</a:t>
            </a:r>
          </a:p>
          <a:p>
            <a:pPr algn="just"/>
            <a:r>
              <a:rPr lang="en-US" sz="2800" b="1" dirty="0"/>
              <a:t>S</a:t>
            </a:r>
            <a:r>
              <a:rPr lang="en-US" sz="2800" b="1" baseline="-25000" dirty="0"/>
              <a:t>0</a:t>
            </a:r>
            <a:r>
              <a:rPr lang="en-US" sz="2800" b="1" dirty="0"/>
              <a:t>, S</a:t>
            </a:r>
            <a:r>
              <a:rPr lang="en-US" sz="2800" b="1" baseline="-25000" dirty="0"/>
              <a:t>1</a:t>
            </a:r>
            <a:r>
              <a:rPr lang="en-US" sz="2800" b="1" dirty="0"/>
              <a:t> (Output):</a:t>
            </a:r>
            <a:r>
              <a:rPr lang="en-US" sz="2800" dirty="0"/>
              <a:t> These are </a:t>
            </a:r>
            <a:r>
              <a:rPr lang="en-US" sz="2800" b="1" dirty="0"/>
              <a:t>status signals</a:t>
            </a:r>
            <a:r>
              <a:rPr lang="en-US" sz="2800" dirty="0"/>
              <a:t> sent by the microprocessors to distinguish the various types of </a:t>
            </a:r>
            <a:r>
              <a:rPr lang="en-US" sz="2800" dirty="0" smtClean="0"/>
              <a:t>operation:</a:t>
            </a:r>
            <a:endParaRPr lang="en-US" sz="2800" dirty="0"/>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graphicFrame>
        <p:nvGraphicFramePr>
          <p:cNvPr id="4" name="Table 3"/>
          <p:cNvGraphicFramePr>
            <a:graphicFrameLocks noGrp="1"/>
          </p:cNvGraphicFramePr>
          <p:nvPr>
            <p:extLst>
              <p:ext uri="{D42A27DB-BD31-4B8C-83A1-F6EECF244321}">
                <p14:modId xmlns:p14="http://schemas.microsoft.com/office/powerpoint/2010/main" val="3571201544"/>
              </p:ext>
            </p:extLst>
          </p:nvPr>
        </p:nvGraphicFramePr>
        <p:xfrm>
          <a:off x="2699792" y="5157192"/>
          <a:ext cx="4608513" cy="1700806"/>
        </p:xfrm>
        <a:graphic>
          <a:graphicData uri="http://schemas.openxmlformats.org/drawingml/2006/table">
            <a:tbl>
              <a:tblPr firstRow="1" bandRow="1">
                <a:tableStyleId>{5940675A-B579-460E-94D1-54222C63F5DA}</a:tableStyleId>
              </a:tblPr>
              <a:tblGrid>
                <a:gridCol w="1536171"/>
                <a:gridCol w="1536171"/>
                <a:gridCol w="1536171"/>
              </a:tblGrid>
              <a:tr h="392494">
                <a:tc>
                  <a:txBody>
                    <a:bodyPr/>
                    <a:lstStyle/>
                    <a:p>
                      <a:pPr algn="ctr" fontAlgn="b"/>
                      <a:r>
                        <a:rPr lang="en-US" sz="2000" u="none" strike="noStrike" dirty="0">
                          <a:effectLst/>
                        </a:rPr>
                        <a:t>S</a:t>
                      </a:r>
                      <a:r>
                        <a:rPr lang="en-US" sz="2000" u="none" strike="noStrike" baseline="-25000" dirty="0">
                          <a:effectLst/>
                        </a:rPr>
                        <a:t>1</a:t>
                      </a:r>
                      <a:endParaRPr lang="en-US"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S</a:t>
                      </a:r>
                      <a:r>
                        <a:rPr lang="en-US" sz="2000" u="none" strike="noStrike" baseline="-25000">
                          <a:effectLst/>
                        </a:rPr>
                        <a:t>0</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Operations</a:t>
                      </a:r>
                      <a:endParaRPr lang="en-US" sz="2000" b="0" i="0" u="none" strike="noStrike">
                        <a:solidFill>
                          <a:schemeClr val="tx1"/>
                        </a:solidFill>
                        <a:effectLst/>
                        <a:latin typeface="Calibri" panose="020F0502020204030204" pitchFamily="34" charset="0"/>
                      </a:endParaRPr>
                    </a:p>
                  </a:txBody>
                  <a:tcPr marL="9525" marR="9525" marT="9525" marB="0" anchor="b"/>
                </a:tc>
              </a:tr>
              <a:tr h="327078">
                <a:tc>
                  <a:txBody>
                    <a:bodyPr/>
                    <a:lstStyle/>
                    <a:p>
                      <a:pPr algn="ctr" fontAlgn="b"/>
                      <a:r>
                        <a:rPr lang="en-US" sz="2000" u="none" strike="noStrike" dirty="0">
                          <a:effectLst/>
                        </a:rPr>
                        <a:t>0</a:t>
                      </a:r>
                      <a:endParaRPr lang="en-US" sz="20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HALT</a:t>
                      </a:r>
                      <a:endParaRPr lang="en-US" sz="2000" b="0" i="0" u="none" strike="noStrike">
                        <a:solidFill>
                          <a:schemeClr val="tx1"/>
                        </a:solidFill>
                        <a:effectLst/>
                        <a:latin typeface="Calibri" panose="020F0502020204030204" pitchFamily="34" charset="0"/>
                      </a:endParaRPr>
                    </a:p>
                  </a:txBody>
                  <a:tcPr marL="9525" marR="9525" marT="9525" marB="0" anchor="b"/>
                </a:tc>
              </a:tr>
              <a:tr h="327078">
                <a:tc>
                  <a:txBody>
                    <a:bodyPr/>
                    <a:lstStyle/>
                    <a:p>
                      <a:pPr algn="ctr" fontAlgn="b"/>
                      <a:r>
                        <a:rPr lang="en-US" sz="2000" u="none" strike="noStrike">
                          <a:effectLst/>
                        </a:rPr>
                        <a:t>0</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WRITE</a:t>
                      </a:r>
                      <a:endParaRPr lang="en-US" sz="2000" b="0" i="0" u="none" strike="noStrike">
                        <a:solidFill>
                          <a:schemeClr val="tx1"/>
                        </a:solidFill>
                        <a:effectLst/>
                        <a:latin typeface="Calibri" panose="020F0502020204030204" pitchFamily="34" charset="0"/>
                      </a:endParaRPr>
                    </a:p>
                  </a:txBody>
                  <a:tcPr marL="9525" marR="9525" marT="9525" marB="0" anchor="b"/>
                </a:tc>
              </a:tr>
              <a:tr h="327078">
                <a:tc>
                  <a:txBody>
                    <a:bodyPr/>
                    <a:lstStyle/>
                    <a:p>
                      <a:pPr algn="ctr" fontAlgn="b"/>
                      <a:r>
                        <a:rPr lang="en-US" sz="2000" u="none" strike="noStrike">
                          <a:effectLst/>
                        </a:rPr>
                        <a:t>1</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READ</a:t>
                      </a:r>
                      <a:endParaRPr lang="en-US" sz="2000" b="0" i="0" u="none" strike="noStrike">
                        <a:solidFill>
                          <a:schemeClr val="tx1"/>
                        </a:solidFill>
                        <a:effectLst/>
                        <a:latin typeface="Calibri" panose="020F0502020204030204" pitchFamily="34" charset="0"/>
                      </a:endParaRPr>
                    </a:p>
                  </a:txBody>
                  <a:tcPr marL="9525" marR="9525" marT="9525" marB="0" anchor="b"/>
                </a:tc>
              </a:tr>
              <a:tr h="327078">
                <a:tc>
                  <a:txBody>
                    <a:bodyPr/>
                    <a:lstStyle/>
                    <a:p>
                      <a:pPr algn="ctr" fontAlgn="b"/>
                      <a:r>
                        <a:rPr lang="en-US" sz="2000" u="none" strike="noStrike">
                          <a:effectLst/>
                        </a:rPr>
                        <a:t>1</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FETCH</a:t>
                      </a:r>
                      <a:endParaRPr lang="en-US" sz="2000" b="0" i="0" u="none" strike="noStrike" dirty="0">
                        <a:solidFill>
                          <a:schemeClr val="tx1"/>
                        </a:solidFill>
                        <a:effectLst/>
                        <a:latin typeface="Calibri" panose="020F0502020204030204" pitchFamily="34" charset="0"/>
                      </a:endParaRPr>
                    </a:p>
                  </a:txBody>
                  <a:tcPr marL="9525" marR="9525" marT="9525" marB="0" anchor="b"/>
                </a:tc>
              </a:tr>
            </a:tbl>
          </a:graphicData>
        </a:graphic>
      </p:graphicFrame>
      <p:cxnSp>
        <p:nvCxnSpPr>
          <p:cNvPr id="6" name="Straight Connector 5"/>
          <p:cNvCxnSpPr/>
          <p:nvPr/>
        </p:nvCxnSpPr>
        <p:spPr>
          <a:xfrm>
            <a:off x="1259632" y="2996952"/>
            <a:ext cx="36004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9106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24936" cy="5949280"/>
          </a:xfrm>
        </p:spPr>
        <p:txBody>
          <a:bodyPr>
            <a:normAutofit/>
          </a:bodyPr>
          <a:lstStyle/>
          <a:p>
            <a:pPr marL="0" indent="0" algn="just">
              <a:buNone/>
            </a:pPr>
            <a:r>
              <a:rPr lang="en-US" sz="2800" b="1" dirty="0"/>
              <a:t>Control and Status Signals</a:t>
            </a:r>
            <a:endParaRPr lang="en-US" sz="2800" dirty="0"/>
          </a:p>
          <a:p>
            <a:pPr algn="just"/>
            <a:r>
              <a:rPr lang="en-US" sz="2800" b="1" dirty="0" smtClean="0"/>
              <a:t>RD </a:t>
            </a:r>
            <a:r>
              <a:rPr lang="en-US" sz="2800" b="1" dirty="0"/>
              <a:t>(Output):</a:t>
            </a:r>
            <a:r>
              <a:rPr lang="en-US" sz="2800" dirty="0"/>
              <a:t> RD is a </a:t>
            </a:r>
            <a:r>
              <a:rPr lang="en-US" sz="2800" b="1" dirty="0"/>
              <a:t>signal to control READ operation</a:t>
            </a:r>
            <a:r>
              <a:rPr lang="en-US" sz="2800" dirty="0"/>
              <a:t>. When it goes low, the selected I/O device or memory is read.</a:t>
            </a:r>
          </a:p>
          <a:p>
            <a:pPr algn="just"/>
            <a:r>
              <a:rPr lang="en-US" sz="2800" b="1" dirty="0" smtClean="0"/>
              <a:t>WR </a:t>
            </a:r>
            <a:r>
              <a:rPr lang="en-US" sz="2800" b="1" dirty="0"/>
              <a:t>(Output):</a:t>
            </a:r>
            <a:r>
              <a:rPr lang="en-US" sz="2800" dirty="0"/>
              <a:t> WR is a </a:t>
            </a:r>
            <a:r>
              <a:rPr lang="en-US" sz="2800" b="1" dirty="0"/>
              <a:t>signal to control WRITE operation</a:t>
            </a:r>
            <a:r>
              <a:rPr lang="en-US" sz="2800" dirty="0"/>
              <a:t>. When it goes low, the data bus' data is written into the selected memory or I/O location.</a:t>
            </a:r>
          </a:p>
          <a:p>
            <a:pPr algn="just"/>
            <a:r>
              <a:rPr lang="en-US" sz="2800" b="1" dirty="0"/>
              <a:t>READY (Input):</a:t>
            </a:r>
            <a:r>
              <a:rPr lang="en-US" sz="2800" dirty="0"/>
              <a:t> It is used by the microprocessor to sense whether a peripheral is ready to transfer a data or not. If READY is high, the peripheral is ready. If it is low the micro processor waits till it goes high</a:t>
            </a:r>
            <a:r>
              <a:rPr lang="en-US" sz="2800" dirty="0" smtClean="0"/>
              <a:t>.</a:t>
            </a:r>
            <a:endParaRPr lang="en-US" sz="2800" dirty="0"/>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cxnSp>
        <p:nvCxnSpPr>
          <p:cNvPr id="7" name="Straight Connector 6"/>
          <p:cNvCxnSpPr/>
          <p:nvPr/>
        </p:nvCxnSpPr>
        <p:spPr>
          <a:xfrm>
            <a:off x="755576" y="1196752"/>
            <a:ext cx="3600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755576" y="2564904"/>
            <a:ext cx="50405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550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24936" cy="6048672"/>
          </a:xfrm>
        </p:spPr>
        <p:txBody>
          <a:bodyPr>
            <a:noAutofit/>
          </a:bodyPr>
          <a:lstStyle/>
          <a:p>
            <a:pPr marL="0" indent="0" algn="just">
              <a:buNone/>
            </a:pPr>
            <a:r>
              <a:rPr lang="en-US" sz="2800" b="1" dirty="0"/>
              <a:t>Interrupts and Externally Initiated Signals</a:t>
            </a:r>
            <a:endParaRPr lang="en-US" sz="2800" dirty="0"/>
          </a:p>
          <a:p>
            <a:pPr algn="just"/>
            <a:r>
              <a:rPr lang="en-US" sz="2800" b="1" dirty="0"/>
              <a:t>HOLD (INPUT):</a:t>
            </a:r>
            <a:r>
              <a:rPr lang="en-US" sz="2800" dirty="0"/>
              <a:t> HOLD indicates that another device is requesting for the use of the address and data bus</a:t>
            </a:r>
            <a:r>
              <a:rPr lang="en-US" sz="2800" dirty="0" smtClean="0"/>
              <a:t>. The processor relinquishes the uses of the buses as soon as the current cycle is completed.</a:t>
            </a:r>
            <a:endParaRPr lang="en-US" sz="2800" dirty="0"/>
          </a:p>
          <a:p>
            <a:pPr algn="just"/>
            <a:r>
              <a:rPr lang="en-US" sz="2800" b="1" dirty="0"/>
              <a:t>HLDA (OUTPUT):</a:t>
            </a:r>
            <a:r>
              <a:rPr lang="en-US" sz="2800" dirty="0"/>
              <a:t> HLDA is a signal for </a:t>
            </a:r>
            <a:r>
              <a:rPr lang="en-US" sz="2800" b="1" dirty="0"/>
              <a:t>HOLD acknowledgement</a:t>
            </a:r>
            <a:r>
              <a:rPr lang="en-US" sz="2800" dirty="0"/>
              <a:t> which indicates that the HOLD request has been received. After the removal of this request the HLDA goes low.</a:t>
            </a:r>
          </a:p>
          <a:p>
            <a:pPr algn="just"/>
            <a:r>
              <a:rPr lang="en-US" sz="2800" b="1" dirty="0"/>
              <a:t>INTR (Input):</a:t>
            </a:r>
            <a:r>
              <a:rPr lang="en-US" sz="2800" dirty="0"/>
              <a:t> INTR is an </a:t>
            </a:r>
            <a:r>
              <a:rPr lang="en-US" sz="2800" b="1" dirty="0"/>
              <a:t>Interrupt Request Signal</a:t>
            </a:r>
            <a:r>
              <a:rPr lang="en-US" sz="2800" dirty="0"/>
              <a:t>. Among interrupts it has the lowest priority. The INTR is enabled or disabled by software</a:t>
            </a:r>
            <a:r>
              <a:rPr lang="en-US" sz="2800" dirty="0" smtClean="0"/>
              <a:t>.</a:t>
            </a:r>
            <a:endParaRPr lang="en-US" sz="2800" dirty="0"/>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spTree>
    <p:extLst>
      <p:ext uri="{BB962C8B-B14F-4D97-AF65-F5344CB8AC3E}">
        <p14:creationId xmlns:p14="http://schemas.microsoft.com/office/powerpoint/2010/main" val="341217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24936" cy="6237312"/>
          </a:xfrm>
        </p:spPr>
        <p:txBody>
          <a:bodyPr>
            <a:noAutofit/>
          </a:bodyPr>
          <a:lstStyle/>
          <a:p>
            <a:pPr marL="0" indent="0" algn="just">
              <a:buNone/>
            </a:pPr>
            <a:r>
              <a:rPr lang="en-US" sz="2800" b="1" dirty="0"/>
              <a:t>Interrupts and Externally Initiated Signals</a:t>
            </a:r>
            <a:endParaRPr lang="en-US" sz="2800" dirty="0"/>
          </a:p>
          <a:p>
            <a:pPr algn="just"/>
            <a:r>
              <a:rPr lang="en-US" sz="2800" b="1" dirty="0"/>
              <a:t>INTA (Output):</a:t>
            </a:r>
            <a:r>
              <a:rPr lang="en-US" sz="2800" dirty="0"/>
              <a:t> INTA is an </a:t>
            </a:r>
            <a:r>
              <a:rPr lang="en-US" sz="2800" b="1" dirty="0"/>
              <a:t>interrupt acknowledgement</a:t>
            </a:r>
            <a:r>
              <a:rPr lang="en-US" sz="2800" dirty="0"/>
              <a:t> sent by the microprocessor after INTR is received.</a:t>
            </a:r>
          </a:p>
          <a:p>
            <a:pPr algn="just"/>
            <a:r>
              <a:rPr lang="en-US" sz="2800" b="1" dirty="0" smtClean="0"/>
              <a:t>RST </a:t>
            </a:r>
            <a:r>
              <a:rPr lang="en-US" sz="2800" b="1" dirty="0"/>
              <a:t>5.5, 6.5, 7.5 and TRAP (Inputs):</a:t>
            </a:r>
            <a:r>
              <a:rPr lang="en-US" sz="2800" dirty="0"/>
              <a:t> These </a:t>
            </a:r>
            <a:r>
              <a:rPr lang="en-US" sz="2800" b="1" dirty="0"/>
              <a:t>all are interrupts</a:t>
            </a:r>
            <a:r>
              <a:rPr lang="en-US" sz="2800" dirty="0" smtClean="0"/>
              <a:t>.</a:t>
            </a:r>
          </a:p>
          <a:p>
            <a:pPr algn="just"/>
            <a:r>
              <a:rPr lang="en-US" sz="2800" dirty="0"/>
              <a:t>The TRAP has the highest priority among interrupts. The order of priority of interrupts is as follows:</a:t>
            </a:r>
          </a:p>
          <a:p>
            <a:pPr marL="971550" indent="-400050" algn="just">
              <a:buFont typeface="Wingdings" panose="05000000000000000000" pitchFamily="2" charset="2"/>
              <a:buChar char="Ø"/>
            </a:pPr>
            <a:r>
              <a:rPr lang="en-US" sz="2800" dirty="0"/>
              <a:t>TRAP (Highest priority)</a:t>
            </a:r>
          </a:p>
          <a:p>
            <a:pPr marL="971550" indent="-400050" algn="just">
              <a:buFont typeface="Wingdings" panose="05000000000000000000" pitchFamily="2" charset="2"/>
              <a:buChar char="Ø"/>
            </a:pPr>
            <a:r>
              <a:rPr lang="en-US" sz="2800" dirty="0"/>
              <a:t>RST 7.5</a:t>
            </a:r>
          </a:p>
          <a:p>
            <a:pPr marL="971550" indent="-400050" algn="just">
              <a:buFont typeface="Wingdings" panose="05000000000000000000" pitchFamily="2" charset="2"/>
              <a:buChar char="Ø"/>
            </a:pPr>
            <a:r>
              <a:rPr lang="en-US" sz="2800" dirty="0"/>
              <a:t>RST 6.5</a:t>
            </a:r>
          </a:p>
          <a:p>
            <a:pPr marL="971550" indent="-400050" algn="just">
              <a:buFont typeface="Wingdings" panose="05000000000000000000" pitchFamily="2" charset="2"/>
              <a:buChar char="Ø"/>
            </a:pPr>
            <a:r>
              <a:rPr lang="en-US" sz="2800" dirty="0"/>
              <a:t>RST 5.5</a:t>
            </a:r>
          </a:p>
          <a:p>
            <a:pPr marL="971550" indent="-400050" algn="just">
              <a:buFont typeface="Wingdings" panose="05000000000000000000" pitchFamily="2" charset="2"/>
              <a:buChar char="Ø"/>
            </a:pPr>
            <a:r>
              <a:rPr lang="en-US" sz="2800" dirty="0"/>
              <a:t>INTR (Lowest priority</a:t>
            </a:r>
            <a:r>
              <a:rPr lang="en-US" sz="2800" dirty="0" smtClean="0"/>
              <a:t>).</a:t>
            </a:r>
            <a:endParaRPr lang="en-US" sz="2800" dirty="0"/>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cxnSp>
        <p:nvCxnSpPr>
          <p:cNvPr id="4" name="Straight Connector 3"/>
          <p:cNvCxnSpPr/>
          <p:nvPr/>
        </p:nvCxnSpPr>
        <p:spPr>
          <a:xfrm>
            <a:off x="755576" y="1196752"/>
            <a:ext cx="72008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1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400600"/>
          </a:xfrm>
        </p:spPr>
        <p:txBody>
          <a:bodyPr>
            <a:normAutofit/>
          </a:bodyPr>
          <a:lstStyle/>
          <a:p>
            <a:pPr algn="just"/>
            <a:r>
              <a:rPr lang="en-IN" sz="2800" dirty="0" smtClean="0"/>
              <a:t>The internal logic design of the microprocessor called its architecture, determines how and when various operations are performed by the microprocessor.</a:t>
            </a:r>
            <a:endParaRPr lang="en-IN" sz="2800" dirty="0"/>
          </a:p>
        </p:txBody>
      </p:sp>
      <p:pic>
        <p:nvPicPr>
          <p:cNvPr id="1028" name="Picture 4"/>
          <p:cNvPicPr>
            <a:picLocks noChangeAspect="1" noChangeArrowheads="1"/>
          </p:cNvPicPr>
          <p:nvPr/>
        </p:nvPicPr>
        <p:blipFill>
          <a:blip r:embed="rId2" cstate="print"/>
          <a:srcRect/>
          <a:stretch>
            <a:fillRect/>
          </a:stretch>
        </p:blipFill>
        <p:spPr bwMode="auto">
          <a:xfrm>
            <a:off x="1763688" y="2852936"/>
            <a:ext cx="5353050" cy="2981325"/>
          </a:xfrm>
          <a:prstGeom prst="rect">
            <a:avLst/>
          </a:prstGeom>
          <a:noFill/>
          <a:ln w="9525">
            <a:noFill/>
            <a:miter lim="800000"/>
            <a:headEnd/>
            <a:tailEnd/>
          </a:ln>
        </p:spPr>
      </p:pic>
      <p:sp>
        <p:nvSpPr>
          <p:cNvPr id="7" name="TextBox 6"/>
          <p:cNvSpPr txBox="1"/>
          <p:nvPr/>
        </p:nvSpPr>
        <p:spPr>
          <a:xfrm>
            <a:off x="2555776" y="6093296"/>
            <a:ext cx="3456384" cy="369332"/>
          </a:xfrm>
          <a:prstGeom prst="rect">
            <a:avLst/>
          </a:prstGeom>
          <a:noFill/>
        </p:spPr>
        <p:txBody>
          <a:bodyPr wrap="square" rtlCol="0">
            <a:spAutoFit/>
          </a:bodyPr>
          <a:lstStyle/>
          <a:p>
            <a:r>
              <a:rPr lang="en-US" dirty="0" smtClean="0"/>
              <a:t>Fig: A microcomputer system</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24936" cy="6237312"/>
          </a:xfrm>
        </p:spPr>
        <p:txBody>
          <a:bodyPr>
            <a:noAutofit/>
          </a:bodyPr>
          <a:lstStyle/>
          <a:p>
            <a:pPr marL="0" indent="0" algn="just">
              <a:buNone/>
            </a:pPr>
            <a:r>
              <a:rPr lang="en-US" sz="2800" b="1" dirty="0"/>
              <a:t>Reset Signals</a:t>
            </a:r>
            <a:endParaRPr lang="en-US" sz="2800" dirty="0"/>
          </a:p>
          <a:p>
            <a:pPr algn="just"/>
            <a:r>
              <a:rPr lang="en-US" sz="2800" b="1" dirty="0"/>
              <a:t>RESET IN (Input):</a:t>
            </a:r>
            <a:r>
              <a:rPr lang="en-US" sz="2800" dirty="0"/>
              <a:t> It resets the program counter (PC) to 0. It also resets interrupt enable and HLDA </a:t>
            </a:r>
            <a:r>
              <a:rPr lang="en-US" sz="2800" dirty="0" smtClean="0"/>
              <a:t>flip-flops.</a:t>
            </a:r>
          </a:p>
          <a:p>
            <a:pPr algn="just"/>
            <a:r>
              <a:rPr lang="en-US" sz="2800" b="1" dirty="0" smtClean="0"/>
              <a:t>RESET </a:t>
            </a:r>
            <a:r>
              <a:rPr lang="en-US" sz="2800" b="1" dirty="0"/>
              <a:t>OUT (Output):</a:t>
            </a:r>
            <a:r>
              <a:rPr lang="en-US" sz="2800" dirty="0"/>
              <a:t> RESET OUT indicates that the CPU is being reset</a:t>
            </a:r>
            <a:r>
              <a:rPr lang="en-US" sz="2800" dirty="0" smtClean="0"/>
              <a:t>. The signal can be used to reset other devices. </a:t>
            </a:r>
            <a:endParaRPr lang="en-US" sz="2800" dirty="0"/>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cxnSp>
        <p:nvCxnSpPr>
          <p:cNvPr id="4" name="Straight Connector 3"/>
          <p:cNvCxnSpPr/>
          <p:nvPr/>
        </p:nvCxnSpPr>
        <p:spPr>
          <a:xfrm>
            <a:off x="755576" y="1196752"/>
            <a:ext cx="129614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26608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24936" cy="6237312"/>
          </a:xfrm>
        </p:spPr>
        <p:txBody>
          <a:bodyPr>
            <a:noAutofit/>
          </a:bodyPr>
          <a:lstStyle/>
          <a:p>
            <a:pPr marL="0" indent="0" algn="just">
              <a:buNone/>
            </a:pPr>
            <a:r>
              <a:rPr lang="en-US" sz="2800" b="1" dirty="0"/>
              <a:t>Clock Signals</a:t>
            </a:r>
            <a:endParaRPr lang="en-US" sz="2800" dirty="0"/>
          </a:p>
          <a:p>
            <a:pPr algn="just"/>
            <a:r>
              <a:rPr lang="en-US" sz="2800" b="1" dirty="0"/>
              <a:t>X</a:t>
            </a:r>
            <a:r>
              <a:rPr lang="en-US" sz="2800" b="1" baseline="-25000" dirty="0"/>
              <a:t>1</a:t>
            </a:r>
            <a:r>
              <a:rPr lang="en-US" sz="2800" b="1" dirty="0"/>
              <a:t>, X</a:t>
            </a:r>
            <a:r>
              <a:rPr lang="en-US" sz="2800" b="1" baseline="-25000" dirty="0"/>
              <a:t>2</a:t>
            </a:r>
            <a:r>
              <a:rPr lang="en-US" sz="2800" b="1" dirty="0"/>
              <a:t> (Input):</a:t>
            </a:r>
            <a:r>
              <a:rPr lang="en-US" sz="2800" dirty="0"/>
              <a:t> X</a:t>
            </a:r>
            <a:r>
              <a:rPr lang="en-US" sz="2800" baseline="-25000" dirty="0"/>
              <a:t>1</a:t>
            </a:r>
            <a:r>
              <a:rPr lang="en-US" sz="2800" dirty="0"/>
              <a:t> and X</a:t>
            </a:r>
            <a:r>
              <a:rPr lang="en-US" sz="2800" baseline="-25000" dirty="0"/>
              <a:t>2</a:t>
            </a:r>
            <a:r>
              <a:rPr lang="en-US" sz="2800" dirty="0"/>
              <a:t> are terminals to be connected to an external crystal oscillator which drives an internal circuitry of the microprocessor. </a:t>
            </a:r>
            <a:endParaRPr lang="en-US" sz="2800" dirty="0" smtClean="0"/>
          </a:p>
          <a:p>
            <a:pPr algn="just"/>
            <a:r>
              <a:rPr lang="en-US" sz="2800" dirty="0" smtClean="0"/>
              <a:t>It </a:t>
            </a:r>
            <a:r>
              <a:rPr lang="en-US" sz="2800" dirty="0"/>
              <a:t>is used to produce a suitable clock for the operation of microprocessor.</a:t>
            </a:r>
          </a:p>
          <a:p>
            <a:pPr algn="just"/>
            <a:r>
              <a:rPr lang="en-US" sz="2800" b="1" dirty="0"/>
              <a:t>CLK (Output):</a:t>
            </a:r>
            <a:r>
              <a:rPr lang="en-US" sz="2800" dirty="0"/>
              <a:t> CLK is a </a:t>
            </a:r>
            <a:r>
              <a:rPr lang="en-US" sz="2800" b="1" dirty="0"/>
              <a:t>clock output</a:t>
            </a:r>
            <a:r>
              <a:rPr lang="en-US" sz="2800" dirty="0"/>
              <a:t> for user, which can be </a:t>
            </a:r>
            <a:r>
              <a:rPr lang="en-US" sz="2800" dirty="0" smtClean="0"/>
              <a:t>used as the </a:t>
            </a:r>
            <a:r>
              <a:rPr lang="en-US" sz="2800" b="1" dirty="0" smtClean="0"/>
              <a:t>system clock</a:t>
            </a:r>
            <a:r>
              <a:rPr lang="en-US" sz="2800" dirty="0" smtClean="0"/>
              <a:t> </a:t>
            </a:r>
            <a:r>
              <a:rPr lang="en-US" sz="2800" dirty="0"/>
              <a:t>for other digital ICs. Its frequency is same at which processor operates.</a:t>
            </a:r>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spTree>
    <p:extLst>
      <p:ext uri="{BB962C8B-B14F-4D97-AF65-F5344CB8AC3E}">
        <p14:creationId xmlns:p14="http://schemas.microsoft.com/office/powerpoint/2010/main" val="112922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424936" cy="6237312"/>
          </a:xfrm>
        </p:spPr>
        <p:txBody>
          <a:bodyPr>
            <a:noAutofit/>
          </a:bodyPr>
          <a:lstStyle/>
          <a:p>
            <a:pPr marL="0" indent="0">
              <a:buNone/>
            </a:pPr>
            <a:r>
              <a:rPr lang="en-US" sz="2800" b="1" dirty="0"/>
              <a:t>Serial I/O Signals</a:t>
            </a:r>
            <a:endParaRPr lang="en-US" sz="2800" dirty="0"/>
          </a:p>
          <a:p>
            <a:r>
              <a:rPr lang="en-US" sz="2800" b="1" dirty="0"/>
              <a:t>SID (Input):</a:t>
            </a:r>
            <a:r>
              <a:rPr lang="en-US" sz="2800" dirty="0"/>
              <a:t> SID is data line for </a:t>
            </a:r>
            <a:r>
              <a:rPr lang="en-US" sz="2800" b="1" dirty="0"/>
              <a:t>serial input</a:t>
            </a:r>
            <a:r>
              <a:rPr lang="en-US" sz="2800" dirty="0"/>
              <a:t>. The data on this line is loaded into the seventh bit of the accumulator when </a:t>
            </a:r>
            <a:r>
              <a:rPr lang="en-US" sz="2800" b="1" dirty="0"/>
              <a:t>RIM</a:t>
            </a:r>
            <a:r>
              <a:rPr lang="en-US" sz="2800" dirty="0"/>
              <a:t> instruction is executed.</a:t>
            </a:r>
          </a:p>
          <a:p>
            <a:r>
              <a:rPr lang="en-US" sz="2800" b="1" dirty="0"/>
              <a:t>SOD (Output):</a:t>
            </a:r>
            <a:r>
              <a:rPr lang="en-US" sz="2800" dirty="0"/>
              <a:t> SOD is a data line for </a:t>
            </a:r>
            <a:r>
              <a:rPr lang="en-US" sz="2800" b="1" dirty="0"/>
              <a:t>serial output</a:t>
            </a:r>
            <a:r>
              <a:rPr lang="en-US" sz="2800" dirty="0"/>
              <a:t>. The seventh bit of the accumulator is output on SOD line when </a:t>
            </a:r>
            <a:r>
              <a:rPr lang="en-US" sz="2800" b="1" dirty="0"/>
              <a:t>SIM</a:t>
            </a:r>
            <a:r>
              <a:rPr lang="en-US" sz="2800" dirty="0"/>
              <a:t> instruction is executed</a:t>
            </a:r>
            <a:r>
              <a:rPr lang="en-US" sz="2800" dirty="0" smtClean="0"/>
              <a:t>.</a:t>
            </a:r>
          </a:p>
          <a:p>
            <a:pPr marL="0" indent="0">
              <a:buNone/>
            </a:pPr>
            <a:endParaRPr lang="en-US" sz="2800" b="1" dirty="0" smtClean="0"/>
          </a:p>
          <a:p>
            <a:pPr marL="0" indent="0">
              <a:buNone/>
            </a:pPr>
            <a:r>
              <a:rPr lang="en-US" sz="2800" b="1" dirty="0" smtClean="0"/>
              <a:t>Power </a:t>
            </a:r>
            <a:r>
              <a:rPr lang="en-US" sz="2800" b="1" dirty="0"/>
              <a:t>Supply</a:t>
            </a:r>
            <a:endParaRPr lang="en-US" sz="2800" dirty="0"/>
          </a:p>
          <a:p>
            <a:r>
              <a:rPr lang="en-US" sz="2800" dirty="0" err="1"/>
              <a:t>V</a:t>
            </a:r>
            <a:r>
              <a:rPr lang="en-US" sz="2800" baseline="-25000" dirty="0" err="1"/>
              <a:t>cc</a:t>
            </a:r>
            <a:r>
              <a:rPr lang="en-US" sz="2800" dirty="0"/>
              <a:t> : +5 </a:t>
            </a:r>
            <a:r>
              <a:rPr lang="en-US" sz="2800" dirty="0" err="1"/>
              <a:t>Vlots</a:t>
            </a:r>
            <a:r>
              <a:rPr lang="en-US" sz="2800" dirty="0"/>
              <a:t> supply</a:t>
            </a:r>
          </a:p>
          <a:p>
            <a:r>
              <a:rPr lang="en-US" sz="2800" dirty="0" err="1"/>
              <a:t>V</a:t>
            </a:r>
            <a:r>
              <a:rPr lang="en-US" sz="2800" baseline="-25000" dirty="0" err="1"/>
              <a:t>ss</a:t>
            </a:r>
            <a:r>
              <a:rPr lang="en-US" sz="2800" dirty="0"/>
              <a:t> : ground reference</a:t>
            </a:r>
          </a:p>
          <a:p>
            <a:endParaRPr lang="en-US" sz="2800" dirty="0"/>
          </a:p>
        </p:txBody>
      </p:sp>
      <p:sp>
        <p:nvSpPr>
          <p:cNvPr id="5" name="Title 1"/>
          <p:cNvSpPr>
            <a:spLocks noGrp="1"/>
          </p:cNvSpPr>
          <p:nvPr>
            <p:ph type="title"/>
          </p:nvPr>
        </p:nvSpPr>
        <p:spPr>
          <a:xfrm>
            <a:off x="0" y="-27384"/>
            <a:ext cx="9252520" cy="706090"/>
          </a:xfrm>
        </p:spPr>
        <p:txBody>
          <a:bodyPr>
            <a:noAutofit/>
          </a:bodyPr>
          <a:lstStyle/>
          <a:p>
            <a:r>
              <a:rPr lang="en-IN" sz="3700" dirty="0"/>
              <a:t>Microprocessor Architecture-Pin Configuration</a:t>
            </a:r>
          </a:p>
        </p:txBody>
      </p:sp>
    </p:spTree>
    <p:extLst>
      <p:ext uri="{BB962C8B-B14F-4D97-AF65-F5344CB8AC3E}">
        <p14:creationId xmlns:p14="http://schemas.microsoft.com/office/powerpoint/2010/main" val="56097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 Classification</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A microprocessor can be classified into three categories −</a:t>
            </a:r>
          </a:p>
          <a:p>
            <a:pPr algn="just"/>
            <a:r>
              <a:rPr lang="en-US" sz="2800" dirty="0"/>
              <a:t>R</a:t>
            </a:r>
            <a:r>
              <a:rPr lang="en-US" sz="2800" dirty="0" smtClean="0"/>
              <a:t>ISC Processor: RISC (Reduced Instruction Set Computer), Hardwired control unit</a:t>
            </a:r>
            <a:endParaRPr lang="en-US" sz="2800" dirty="0"/>
          </a:p>
          <a:p>
            <a:pPr algn="just"/>
            <a:r>
              <a:rPr lang="en-US" sz="2800" dirty="0" smtClean="0"/>
              <a:t>CISC Processor: CISC (Complex Instruction Set Computer), Programmed control unit</a:t>
            </a:r>
          </a:p>
        </p:txBody>
      </p:sp>
      <p:sp>
        <p:nvSpPr>
          <p:cNvPr id="5" name="TextBox 4"/>
          <p:cNvSpPr txBox="1"/>
          <p:nvPr/>
        </p:nvSpPr>
        <p:spPr>
          <a:xfrm>
            <a:off x="2411760" y="6488668"/>
            <a:ext cx="4104456" cy="369332"/>
          </a:xfrm>
          <a:prstGeom prst="rect">
            <a:avLst/>
          </a:prstGeom>
          <a:noFill/>
        </p:spPr>
        <p:txBody>
          <a:bodyPr wrap="square" rtlCol="0">
            <a:spAutoFit/>
          </a:bodyPr>
          <a:lstStyle/>
          <a:p>
            <a:r>
              <a:rPr lang="en-US" dirty="0" smtClean="0"/>
              <a:t>Fig: classification of microprocessor</a:t>
            </a:r>
            <a:endParaRPr lang="en-IN" dirty="0"/>
          </a:p>
        </p:txBody>
      </p:sp>
      <p:pic>
        <p:nvPicPr>
          <p:cNvPr id="6146" name="Picture 2" descr="C:\Users\hp\Desktop\classification_of_microprocessor.jpg"/>
          <p:cNvPicPr>
            <a:picLocks noChangeAspect="1" noChangeArrowheads="1"/>
          </p:cNvPicPr>
          <p:nvPr/>
        </p:nvPicPr>
        <p:blipFill>
          <a:blip r:embed="rId2" cstate="print"/>
          <a:srcRect/>
          <a:stretch>
            <a:fillRect/>
          </a:stretch>
        </p:blipFill>
        <p:spPr bwMode="auto">
          <a:xfrm>
            <a:off x="1619672" y="3948261"/>
            <a:ext cx="5114925" cy="2505075"/>
          </a:xfrm>
          <a:prstGeom prst="rect">
            <a:avLst/>
          </a:prstGeom>
          <a:noFill/>
        </p:spPr>
      </p:pic>
    </p:spTree>
    <p:extLst>
      <p:ext uri="{BB962C8B-B14F-4D97-AF65-F5344CB8AC3E}">
        <p14:creationId xmlns:p14="http://schemas.microsoft.com/office/powerpoint/2010/main" val="385524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 Classification</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Special Processors: These are the processors which are designed for some special purposes.</a:t>
            </a:r>
          </a:p>
          <a:p>
            <a:pPr algn="just"/>
            <a:r>
              <a:rPr lang="en-IN" sz="2800" dirty="0" err="1" smtClean="0"/>
              <a:t>Input/Output</a:t>
            </a:r>
            <a:r>
              <a:rPr lang="en-IN" sz="2800" dirty="0" smtClean="0"/>
              <a:t> Processor  (DMA - direct Memory Access)</a:t>
            </a:r>
          </a:p>
          <a:p>
            <a:pPr algn="just"/>
            <a:r>
              <a:rPr lang="en-IN" sz="2800" dirty="0" smtClean="0"/>
              <a:t>Coprocessor (math-coprocessor)</a:t>
            </a:r>
          </a:p>
          <a:p>
            <a:pPr algn="just"/>
            <a:r>
              <a:rPr lang="en-IN" sz="2800" dirty="0" smtClean="0"/>
              <a:t>Digital Signal Processor</a:t>
            </a:r>
          </a:p>
        </p:txBody>
      </p:sp>
      <p:sp>
        <p:nvSpPr>
          <p:cNvPr id="5" name="TextBox 4"/>
          <p:cNvSpPr txBox="1"/>
          <p:nvPr/>
        </p:nvSpPr>
        <p:spPr>
          <a:xfrm>
            <a:off x="2411760" y="6488668"/>
            <a:ext cx="4104456" cy="369332"/>
          </a:xfrm>
          <a:prstGeom prst="rect">
            <a:avLst/>
          </a:prstGeom>
          <a:noFill/>
        </p:spPr>
        <p:txBody>
          <a:bodyPr wrap="square" rtlCol="0">
            <a:spAutoFit/>
          </a:bodyPr>
          <a:lstStyle/>
          <a:p>
            <a:r>
              <a:rPr lang="en-US" dirty="0" smtClean="0"/>
              <a:t>Fig: classification of microprocessor</a:t>
            </a:r>
            <a:endParaRPr lang="en-IN" dirty="0"/>
          </a:p>
        </p:txBody>
      </p:sp>
      <p:pic>
        <p:nvPicPr>
          <p:cNvPr id="6146" name="Picture 2" descr="C:\Users\hp\Desktop\classification_of_microprocessor.jpg"/>
          <p:cNvPicPr>
            <a:picLocks noChangeAspect="1" noChangeArrowheads="1"/>
          </p:cNvPicPr>
          <p:nvPr/>
        </p:nvPicPr>
        <p:blipFill>
          <a:blip r:embed="rId2" cstate="print"/>
          <a:srcRect/>
          <a:stretch>
            <a:fillRect/>
          </a:stretch>
        </p:blipFill>
        <p:spPr bwMode="auto">
          <a:xfrm>
            <a:off x="1619672" y="3948261"/>
            <a:ext cx="5114925" cy="25050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400600"/>
          </a:xfrm>
        </p:spPr>
        <p:txBody>
          <a:bodyPr>
            <a:normAutofit/>
          </a:bodyPr>
          <a:lstStyle/>
          <a:p>
            <a:pPr algn="just"/>
            <a:r>
              <a:rPr lang="en-IN" sz="2800" dirty="0" smtClean="0"/>
              <a:t>The microprocessor can be divided into three segments, ALU, Register Array and Control Unit</a:t>
            </a:r>
            <a:endParaRPr lang="en-IN" sz="2800" dirty="0"/>
          </a:p>
        </p:txBody>
      </p:sp>
      <p:sp>
        <p:nvSpPr>
          <p:cNvPr id="7" name="TextBox 6"/>
          <p:cNvSpPr txBox="1"/>
          <p:nvPr/>
        </p:nvSpPr>
        <p:spPr>
          <a:xfrm>
            <a:off x="2555776" y="6093296"/>
            <a:ext cx="3456384" cy="369332"/>
          </a:xfrm>
          <a:prstGeom prst="rect">
            <a:avLst/>
          </a:prstGeom>
          <a:noFill/>
        </p:spPr>
        <p:txBody>
          <a:bodyPr wrap="square" rtlCol="0">
            <a:spAutoFit/>
          </a:bodyPr>
          <a:lstStyle/>
          <a:p>
            <a:r>
              <a:rPr lang="en-US" dirty="0" smtClean="0"/>
              <a:t>Fig: A microcomputer system</a:t>
            </a: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403648" y="2996952"/>
            <a:ext cx="5667375" cy="2914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lnSpcReduction="10000"/>
          </a:bodyPr>
          <a:lstStyle/>
          <a:p>
            <a:pPr algn="just"/>
            <a:r>
              <a:rPr lang="en-IN" sz="2800" b="1" dirty="0" smtClean="0"/>
              <a:t>ALU</a:t>
            </a:r>
            <a:r>
              <a:rPr lang="en-IN" sz="2800" dirty="0" smtClean="0"/>
              <a:t> performs arithmetical and logical operations on the data received from the memory or an input device. </a:t>
            </a:r>
          </a:p>
          <a:p>
            <a:pPr algn="just"/>
            <a:r>
              <a:rPr lang="en-IN" sz="2800" b="1" dirty="0" smtClean="0"/>
              <a:t>Register array </a:t>
            </a:r>
            <a:r>
              <a:rPr lang="en-IN" sz="2800" dirty="0" smtClean="0"/>
              <a:t>consists of registers identified by letters like B, C, D, E, H, L and accumulator. </a:t>
            </a:r>
          </a:p>
          <a:p>
            <a:pPr algn="just"/>
            <a:r>
              <a:rPr lang="en-IN" sz="2800" dirty="0" smtClean="0"/>
              <a:t>These registers are primarily used to store data temporarily during the execution of a program. </a:t>
            </a:r>
          </a:p>
          <a:p>
            <a:pPr algn="just"/>
            <a:r>
              <a:rPr lang="en-IN" sz="2800" dirty="0" smtClean="0"/>
              <a:t>Some of the registers are accessible to the user through instructions.</a:t>
            </a:r>
          </a:p>
          <a:p>
            <a:pPr algn="just"/>
            <a:r>
              <a:rPr lang="en-IN" sz="2800" dirty="0" smtClean="0"/>
              <a:t>The </a:t>
            </a:r>
            <a:r>
              <a:rPr lang="en-IN" sz="2800" b="1" dirty="0" smtClean="0"/>
              <a:t>control unit </a:t>
            </a:r>
            <a:r>
              <a:rPr lang="en-IN" sz="2800" dirty="0" smtClean="0"/>
              <a:t>controls the flow of data and instructions within the computer.</a:t>
            </a:r>
          </a:p>
          <a:p>
            <a:pPr algn="just"/>
            <a:r>
              <a:rPr lang="en-IN" sz="2800" dirty="0" smtClean="0"/>
              <a:t>The control unit provides the necessary timing and control signals to all the operations in the microcomputer.</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lnSpcReduction="10000"/>
          </a:bodyPr>
          <a:lstStyle/>
          <a:p>
            <a:pPr algn="just"/>
            <a:r>
              <a:rPr lang="en-IN" sz="2800" b="1" dirty="0" smtClean="0"/>
              <a:t>ALU</a:t>
            </a:r>
            <a:r>
              <a:rPr lang="en-IN" sz="2800" dirty="0" smtClean="0"/>
              <a:t> performs arithmetical and logical operations on the data received from the memory or an input device. </a:t>
            </a:r>
          </a:p>
          <a:p>
            <a:pPr algn="just"/>
            <a:r>
              <a:rPr lang="en-IN" sz="2800" b="1" dirty="0" smtClean="0"/>
              <a:t>Register array </a:t>
            </a:r>
            <a:r>
              <a:rPr lang="en-IN" sz="2800" dirty="0" smtClean="0"/>
              <a:t>consists of registers identified by letters like B, C, D, E, H, L and accumulator. </a:t>
            </a:r>
          </a:p>
          <a:p>
            <a:pPr algn="just"/>
            <a:r>
              <a:rPr lang="en-IN" sz="2800" dirty="0" smtClean="0"/>
              <a:t>These registers are primarily used to store data temporarily during the execution of a program. </a:t>
            </a:r>
          </a:p>
          <a:p>
            <a:pPr algn="just"/>
            <a:r>
              <a:rPr lang="en-IN" sz="2800" dirty="0" smtClean="0"/>
              <a:t>Some of the registers are accessible to the user through instructions.</a:t>
            </a:r>
          </a:p>
          <a:p>
            <a:pPr algn="just"/>
            <a:r>
              <a:rPr lang="en-IN" sz="2800" dirty="0" smtClean="0"/>
              <a:t>The </a:t>
            </a:r>
            <a:r>
              <a:rPr lang="en-IN" sz="2800" b="1" dirty="0" smtClean="0"/>
              <a:t>control unit </a:t>
            </a:r>
            <a:r>
              <a:rPr lang="en-IN" sz="2800" dirty="0" smtClean="0"/>
              <a:t>controls the flow of data and instructions within the computer.</a:t>
            </a:r>
          </a:p>
          <a:p>
            <a:pPr algn="just"/>
            <a:r>
              <a:rPr lang="en-IN" sz="2800" dirty="0" smtClean="0"/>
              <a:t>The control unit provides the necessary timing and control signals to all the operations in the microcomputer.</a:t>
            </a:r>
            <a:endParaRPr lang="en-IN" sz="2800" dirty="0"/>
          </a:p>
        </p:txBody>
      </p:sp>
    </p:spTree>
    <p:extLst>
      <p:ext uri="{BB962C8B-B14F-4D97-AF65-F5344CB8AC3E}">
        <p14:creationId xmlns:p14="http://schemas.microsoft.com/office/powerpoint/2010/main" val="252460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The bus  carries bits (data) between the microprocessor and the memory and peripheral devices.</a:t>
            </a:r>
          </a:p>
        </p:txBody>
      </p:sp>
      <p:pic>
        <p:nvPicPr>
          <p:cNvPr id="4098" name="Picture 2"/>
          <p:cNvPicPr>
            <a:picLocks noChangeAspect="1" noChangeArrowheads="1"/>
          </p:cNvPicPr>
          <p:nvPr/>
        </p:nvPicPr>
        <p:blipFill>
          <a:blip r:embed="rId2" cstate="print"/>
          <a:srcRect/>
          <a:stretch>
            <a:fillRect/>
          </a:stretch>
        </p:blipFill>
        <p:spPr bwMode="auto">
          <a:xfrm>
            <a:off x="286072" y="2636912"/>
            <a:ext cx="8534400" cy="3552825"/>
          </a:xfrm>
          <a:prstGeom prst="rect">
            <a:avLst/>
          </a:prstGeom>
          <a:noFill/>
          <a:ln w="9525">
            <a:noFill/>
            <a:miter lim="800000"/>
            <a:headEnd/>
            <a:tailEnd/>
          </a:ln>
        </p:spPr>
      </p:pic>
      <p:sp>
        <p:nvSpPr>
          <p:cNvPr id="5" name="TextBox 4"/>
          <p:cNvSpPr txBox="1"/>
          <p:nvPr/>
        </p:nvSpPr>
        <p:spPr>
          <a:xfrm>
            <a:off x="2555776" y="6228020"/>
            <a:ext cx="3456384" cy="369332"/>
          </a:xfrm>
          <a:prstGeom prst="rect">
            <a:avLst/>
          </a:prstGeom>
          <a:noFill/>
        </p:spPr>
        <p:txBody>
          <a:bodyPr wrap="square" rtlCol="0">
            <a:spAutoFit/>
          </a:bodyPr>
          <a:lstStyle/>
          <a:p>
            <a:r>
              <a:rPr lang="en-US" dirty="0" smtClean="0"/>
              <a:t>Fig: Bus structure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The address bus is unidirectional- bits flow in one directions- from microprocessor to peripheral devices. </a:t>
            </a:r>
          </a:p>
        </p:txBody>
      </p:sp>
      <p:pic>
        <p:nvPicPr>
          <p:cNvPr id="4098" name="Picture 2"/>
          <p:cNvPicPr>
            <a:picLocks noChangeAspect="1" noChangeArrowheads="1"/>
          </p:cNvPicPr>
          <p:nvPr/>
        </p:nvPicPr>
        <p:blipFill>
          <a:blip r:embed="rId2" cstate="print"/>
          <a:srcRect/>
          <a:stretch>
            <a:fillRect/>
          </a:stretch>
        </p:blipFill>
        <p:spPr bwMode="auto">
          <a:xfrm>
            <a:off x="286072" y="2636912"/>
            <a:ext cx="8534400" cy="3552825"/>
          </a:xfrm>
          <a:prstGeom prst="rect">
            <a:avLst/>
          </a:prstGeom>
          <a:noFill/>
          <a:ln w="9525">
            <a:noFill/>
            <a:miter lim="800000"/>
            <a:headEnd/>
            <a:tailEnd/>
          </a:ln>
        </p:spPr>
      </p:pic>
      <p:sp>
        <p:nvSpPr>
          <p:cNvPr id="5" name="TextBox 4"/>
          <p:cNvSpPr txBox="1"/>
          <p:nvPr/>
        </p:nvSpPr>
        <p:spPr>
          <a:xfrm>
            <a:off x="2555776" y="6228020"/>
            <a:ext cx="3456384" cy="369332"/>
          </a:xfrm>
          <a:prstGeom prst="rect">
            <a:avLst/>
          </a:prstGeom>
          <a:noFill/>
        </p:spPr>
        <p:txBody>
          <a:bodyPr wrap="square" rtlCol="0">
            <a:spAutoFit/>
          </a:bodyPr>
          <a:lstStyle/>
          <a:p>
            <a:r>
              <a:rPr lang="en-US" dirty="0" smtClean="0"/>
              <a:t>Fig: Bus structure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IN" dirty="0" smtClean="0"/>
              <a:t>Microprocessor Architecture</a:t>
            </a:r>
            <a:endParaRPr lang="en-IN" dirty="0"/>
          </a:p>
        </p:txBody>
      </p:sp>
      <p:sp>
        <p:nvSpPr>
          <p:cNvPr id="3" name="Content Placeholder 2"/>
          <p:cNvSpPr>
            <a:spLocks noGrp="1"/>
          </p:cNvSpPr>
          <p:nvPr>
            <p:ph idx="1"/>
          </p:nvPr>
        </p:nvSpPr>
        <p:spPr>
          <a:xfrm>
            <a:off x="323528" y="908720"/>
            <a:ext cx="8424936" cy="5949280"/>
          </a:xfrm>
        </p:spPr>
        <p:txBody>
          <a:bodyPr>
            <a:normAutofit/>
          </a:bodyPr>
          <a:lstStyle/>
          <a:p>
            <a:pPr algn="just"/>
            <a:r>
              <a:rPr lang="en-IN" sz="2800" dirty="0" smtClean="0"/>
              <a:t>The data bus is bidirectional- data flow in both directions. </a:t>
            </a:r>
          </a:p>
        </p:txBody>
      </p:sp>
      <p:pic>
        <p:nvPicPr>
          <p:cNvPr id="4098" name="Picture 2"/>
          <p:cNvPicPr>
            <a:picLocks noChangeAspect="1" noChangeArrowheads="1"/>
          </p:cNvPicPr>
          <p:nvPr/>
        </p:nvPicPr>
        <p:blipFill>
          <a:blip r:embed="rId2" cstate="print"/>
          <a:srcRect/>
          <a:stretch>
            <a:fillRect/>
          </a:stretch>
        </p:blipFill>
        <p:spPr bwMode="auto">
          <a:xfrm>
            <a:off x="286072" y="2636912"/>
            <a:ext cx="8534400" cy="3552825"/>
          </a:xfrm>
          <a:prstGeom prst="rect">
            <a:avLst/>
          </a:prstGeom>
          <a:noFill/>
          <a:ln w="9525">
            <a:noFill/>
            <a:miter lim="800000"/>
            <a:headEnd/>
            <a:tailEnd/>
          </a:ln>
        </p:spPr>
      </p:pic>
      <p:sp>
        <p:nvSpPr>
          <p:cNvPr id="5" name="TextBox 4"/>
          <p:cNvSpPr txBox="1"/>
          <p:nvPr/>
        </p:nvSpPr>
        <p:spPr>
          <a:xfrm>
            <a:off x="2555776" y="6228020"/>
            <a:ext cx="3456384" cy="369332"/>
          </a:xfrm>
          <a:prstGeom prst="rect">
            <a:avLst/>
          </a:prstGeom>
          <a:noFill/>
        </p:spPr>
        <p:txBody>
          <a:bodyPr wrap="square" rtlCol="0">
            <a:spAutoFit/>
          </a:bodyPr>
          <a:lstStyle/>
          <a:p>
            <a:r>
              <a:rPr lang="en-US" dirty="0" smtClean="0"/>
              <a:t>Fig: Bus structure</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1058</Words>
  <Application>Microsoft Office PowerPoint</Application>
  <PresentationFormat>On-screen Show (4:3)</PresentationFormat>
  <Paragraphs>177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Office Theme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vt:lpstr>
      <vt:lpstr>Microprocessor Architecture-Pin Configuration</vt:lpstr>
      <vt:lpstr>Microprocessor Architecture-Pin Configuration</vt:lpstr>
      <vt:lpstr>Microprocessor Architecture-Pin Configuration</vt:lpstr>
      <vt:lpstr>Microprocessor Architecture-Pin Configuration</vt:lpstr>
      <vt:lpstr>Microprocessor Architecture-Pin Configuration</vt:lpstr>
      <vt:lpstr>Microprocessor Architecture-Pin Configuration</vt:lpstr>
      <vt:lpstr>Microprocessor Architecture-Pin Configuration</vt:lpstr>
      <vt:lpstr>Microprocessor Architecture-Pin Configuration</vt:lpstr>
      <vt:lpstr>Microprocessor Architecture-Pin Configuration</vt:lpstr>
      <vt:lpstr>Microprocessor - Classification</vt:lpstr>
      <vt:lpstr>Microprocessor - Classification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Architecture</dc:title>
  <dc:creator>hp</dc:creator>
  <cp:lastModifiedBy>Windows User</cp:lastModifiedBy>
  <cp:revision>113</cp:revision>
  <dcterms:created xsi:type="dcterms:W3CDTF">2021-03-04T07:21:55Z</dcterms:created>
  <dcterms:modified xsi:type="dcterms:W3CDTF">2022-02-16T12:07:21Z</dcterms:modified>
</cp:coreProperties>
</file>