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73" r:id="rId5"/>
    <p:sldId id="274" r:id="rId6"/>
    <p:sldId id="275" r:id="rId7"/>
    <p:sldId id="276" r:id="rId8"/>
    <p:sldId id="271" r:id="rId9"/>
    <p:sldId id="263" r:id="rId10"/>
    <p:sldId id="258" r:id="rId11"/>
    <p:sldId id="259" r:id="rId12"/>
    <p:sldId id="264" r:id="rId13"/>
    <p:sldId id="260" r:id="rId14"/>
    <p:sldId id="266" r:id="rId15"/>
    <p:sldId id="265" r:id="rId16"/>
    <p:sldId id="261" r:id="rId17"/>
    <p:sldId id="267" r:id="rId18"/>
    <p:sldId id="262" r:id="rId19"/>
    <p:sldId id="268" r:id="rId20"/>
    <p:sldId id="269" r:id="rId21"/>
    <p:sldId id="270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0C36-CA38-4F3E-9E9A-F8EFE8FC4ED2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47820-772D-475D-AF5A-07B18E8A8DB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0C36-CA38-4F3E-9E9A-F8EFE8FC4ED2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47820-772D-475D-AF5A-07B18E8A8DB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0C36-CA38-4F3E-9E9A-F8EFE8FC4ED2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47820-772D-475D-AF5A-07B18E8A8DB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0C36-CA38-4F3E-9E9A-F8EFE8FC4ED2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47820-772D-475D-AF5A-07B18E8A8DB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0C36-CA38-4F3E-9E9A-F8EFE8FC4ED2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47820-772D-475D-AF5A-07B18E8A8DB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0C36-CA38-4F3E-9E9A-F8EFE8FC4ED2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47820-772D-475D-AF5A-07B18E8A8DB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0C36-CA38-4F3E-9E9A-F8EFE8FC4ED2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47820-772D-475D-AF5A-07B18E8A8DB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0C36-CA38-4F3E-9E9A-F8EFE8FC4ED2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47820-772D-475D-AF5A-07B18E8A8DB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0C36-CA38-4F3E-9E9A-F8EFE8FC4ED2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47820-772D-475D-AF5A-07B18E8A8DB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0C36-CA38-4F3E-9E9A-F8EFE8FC4ED2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47820-772D-475D-AF5A-07B18E8A8DB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0C36-CA38-4F3E-9E9A-F8EFE8FC4ED2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47820-772D-475D-AF5A-07B18E8A8DB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B0C36-CA38-4F3E-9E9A-F8EFE8FC4ED2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47820-772D-475D-AF5A-07B18E8A8DBE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Modern Computing Architecture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Von Neumann </a:t>
            </a:r>
            <a:r>
              <a:rPr lang="en-US" dirty="0" smtClean="0"/>
              <a:t>Architecture</a:t>
            </a:r>
          </a:p>
          <a:p>
            <a:r>
              <a:rPr lang="en-US" dirty="0" smtClean="0"/>
              <a:t>&amp;</a:t>
            </a:r>
          </a:p>
          <a:p>
            <a:r>
              <a:rPr lang="en-IN" dirty="0"/>
              <a:t>Flynn's classification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92088"/>
          </a:xfrm>
        </p:spPr>
        <p:txBody>
          <a:bodyPr>
            <a:normAutofit/>
          </a:bodyPr>
          <a:lstStyle/>
          <a:p>
            <a:r>
              <a:rPr lang="en-IN" sz="4200" dirty="0" smtClean="0"/>
              <a:t>Flynn's classification</a:t>
            </a:r>
            <a:endParaRPr lang="en-IN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pPr algn="just"/>
            <a:r>
              <a:rPr lang="en-IN" sz="2800" dirty="0" smtClean="0"/>
              <a:t>According to Flynn's classification, either of the instruction or data streams can be single or multiple.</a:t>
            </a:r>
          </a:p>
          <a:p>
            <a:pPr algn="just"/>
            <a:r>
              <a:rPr lang="en-IN" sz="2800" dirty="0" smtClean="0"/>
              <a:t>Computer architecture can be classified into the following four distinct categories: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en-IN" sz="2800" dirty="0" smtClean="0"/>
              <a:t>Single Instruction Single Data Streams (SISD)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en-IN" sz="2800" dirty="0" smtClean="0"/>
              <a:t>Single Instruction Multiple Data Streams (SIMD)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en-IN" sz="2800" dirty="0" smtClean="0"/>
              <a:t>Multiple Instruction Single Data Streams (MISD)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en-IN" sz="2800" dirty="0" smtClean="0"/>
              <a:t>Multiple Instruction Multiple Data Streams (MIMD)</a:t>
            </a:r>
            <a:endParaRPr lang="en-IN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92088"/>
          </a:xfrm>
        </p:spPr>
        <p:txBody>
          <a:bodyPr>
            <a:normAutofit/>
          </a:bodyPr>
          <a:lstStyle/>
          <a:p>
            <a:r>
              <a:rPr lang="en-IN" sz="4200" dirty="0" smtClean="0"/>
              <a:t>Flynn's classification</a:t>
            </a:r>
            <a:endParaRPr lang="en-IN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arenR"/>
            </a:pPr>
            <a:r>
              <a:rPr lang="en-IN" sz="2800" dirty="0" smtClean="0"/>
              <a:t>Single Instruction Single Data Streams (SISD)</a:t>
            </a:r>
          </a:p>
          <a:p>
            <a:pPr algn="just"/>
            <a:r>
              <a:rPr lang="en-IN" sz="2800" dirty="0" smtClean="0"/>
              <a:t>A serial (non-parallel) computer</a:t>
            </a:r>
          </a:p>
          <a:p>
            <a:pPr algn="just"/>
            <a:r>
              <a:rPr lang="en-IN" sz="2800" dirty="0" smtClean="0"/>
              <a:t>Single Instruction: Only one instruction stream is being acted on by the CPU during any one clock cycle</a:t>
            </a:r>
          </a:p>
          <a:p>
            <a:pPr algn="just"/>
            <a:r>
              <a:rPr lang="en-IN" sz="2800" dirty="0" smtClean="0"/>
              <a:t>Single Data: Only one data stream is being used as input during any one clock cycle</a:t>
            </a:r>
          </a:p>
        </p:txBody>
      </p:sp>
      <p:pic>
        <p:nvPicPr>
          <p:cNvPr id="1026" name="Picture 2" descr="C:\Users\hp\Desktop\SIS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3933056"/>
            <a:ext cx="7440613" cy="17335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92088"/>
          </a:xfrm>
        </p:spPr>
        <p:txBody>
          <a:bodyPr>
            <a:normAutofit/>
          </a:bodyPr>
          <a:lstStyle/>
          <a:p>
            <a:r>
              <a:rPr lang="en-IN" sz="4200" dirty="0" smtClean="0"/>
              <a:t>Flynn's classification</a:t>
            </a:r>
            <a:endParaRPr lang="en-IN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arenR"/>
            </a:pPr>
            <a:r>
              <a:rPr lang="en-IN" sz="2800" dirty="0" smtClean="0"/>
              <a:t>Single Instruction Single Data Streams (SISD)</a:t>
            </a:r>
          </a:p>
          <a:p>
            <a:pPr algn="just"/>
            <a:r>
              <a:rPr lang="en-IN" sz="2800" dirty="0" smtClean="0"/>
              <a:t>This is the oldest type of computer</a:t>
            </a:r>
          </a:p>
          <a:p>
            <a:pPr algn="just"/>
            <a:r>
              <a:rPr lang="en-IN" sz="2800" dirty="0" smtClean="0"/>
              <a:t>Examples: older generation mainframes, minicomputers, workstations and single processor/core PCs.</a:t>
            </a:r>
            <a:endParaRPr lang="en-IN" sz="2800" dirty="0"/>
          </a:p>
        </p:txBody>
      </p:sp>
      <p:pic>
        <p:nvPicPr>
          <p:cNvPr id="4" name="Picture 2" descr="C:\Users\hp\Desktop\SIS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3933056"/>
            <a:ext cx="7440613" cy="17335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en-IN" sz="4200" dirty="0" smtClean="0"/>
              <a:t>Flynn's classification</a:t>
            </a:r>
            <a:endParaRPr lang="en-IN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616624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arenR" startAt="2"/>
            </a:pPr>
            <a:r>
              <a:rPr lang="en-IN" sz="2800" dirty="0" smtClean="0"/>
              <a:t>Single Instruction Multiple Data Streams (SIMD)</a:t>
            </a:r>
          </a:p>
          <a:p>
            <a:pPr algn="just"/>
            <a:r>
              <a:rPr lang="en-IN" sz="2800" dirty="0" smtClean="0"/>
              <a:t>A type of parallel computer</a:t>
            </a:r>
          </a:p>
          <a:p>
            <a:pPr algn="just"/>
            <a:r>
              <a:rPr lang="en-IN" sz="2800" dirty="0" smtClean="0"/>
              <a:t>Single Instruction: All processing units execute the same instruction at any given clock cycle</a:t>
            </a:r>
          </a:p>
          <a:p>
            <a:pPr algn="just"/>
            <a:r>
              <a:rPr lang="en-IN" sz="2800" dirty="0" smtClean="0"/>
              <a:t>Multiple Data: Each processing unit can operate on a different data element</a:t>
            </a:r>
          </a:p>
        </p:txBody>
      </p:sp>
      <p:pic>
        <p:nvPicPr>
          <p:cNvPr id="2051" name="Picture 3" descr="C:\Users\hp\Desktop\SIM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5225" y="3429000"/>
            <a:ext cx="6811963" cy="34563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92088"/>
          </a:xfrm>
        </p:spPr>
        <p:txBody>
          <a:bodyPr>
            <a:normAutofit/>
          </a:bodyPr>
          <a:lstStyle/>
          <a:p>
            <a:r>
              <a:rPr lang="en-IN" sz="4200" dirty="0" smtClean="0"/>
              <a:t>Flynn's classification</a:t>
            </a:r>
            <a:endParaRPr lang="en-IN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16624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arenR" startAt="2"/>
            </a:pPr>
            <a:r>
              <a:rPr lang="en-IN" sz="2800" dirty="0" smtClean="0"/>
              <a:t>Single Instruction Multiple Data Streams (SIMD)</a:t>
            </a:r>
          </a:p>
          <a:p>
            <a:pPr algn="just"/>
            <a:r>
              <a:rPr lang="en-IN" sz="2800" dirty="0" smtClean="0"/>
              <a:t>Best suited for specialized problems characterized by a high degree of regularity, such as graphics/image processing.</a:t>
            </a:r>
          </a:p>
          <a:p>
            <a:pPr algn="just"/>
            <a:r>
              <a:rPr lang="en-IN" sz="2800" dirty="0" smtClean="0"/>
              <a:t>Two varieties: Processor Arrays and Vector Pipelines</a:t>
            </a:r>
          </a:p>
        </p:txBody>
      </p:sp>
      <p:pic>
        <p:nvPicPr>
          <p:cNvPr id="4" name="Picture 3" descr="C:\Users\hp\Desktop\SIM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5225" y="3429000"/>
            <a:ext cx="6811963" cy="34563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IN" sz="4200" dirty="0" smtClean="0"/>
              <a:t>Flynn's classification</a:t>
            </a:r>
            <a:endParaRPr lang="en-IN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904656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arenR" startAt="2"/>
            </a:pPr>
            <a:r>
              <a:rPr lang="en-IN" sz="2800" dirty="0" smtClean="0"/>
              <a:t>Single Instruction Multiple Data Streams (SIMD)</a:t>
            </a:r>
          </a:p>
          <a:p>
            <a:pPr algn="just"/>
            <a:r>
              <a:rPr lang="en-IN" sz="2200" dirty="0" smtClean="0"/>
              <a:t>Processor Arrays: Thinking Machines CM-2, </a:t>
            </a:r>
            <a:r>
              <a:rPr lang="en-IN" sz="2200" dirty="0" err="1" smtClean="0"/>
              <a:t>MasPar</a:t>
            </a:r>
            <a:r>
              <a:rPr lang="en-IN" sz="2200" dirty="0" smtClean="0"/>
              <a:t> MP-1 &amp; MP-2, ILLIAC IV</a:t>
            </a:r>
          </a:p>
          <a:p>
            <a:pPr algn="just"/>
            <a:r>
              <a:rPr lang="en-IN" sz="2200" dirty="0" smtClean="0"/>
              <a:t>Vector Pipelines: IBM 9000, Cray X-MP, Y-MP &amp; C90, Fujitsu VP, NEC SX-2, Hitachi S820, ETA10</a:t>
            </a:r>
          </a:p>
          <a:p>
            <a:pPr algn="just"/>
            <a:r>
              <a:rPr lang="en-IN" sz="2200" dirty="0" smtClean="0"/>
              <a:t>Most modern computers, particularly those with graphics processor units (GPUs) employ SIMD instructions and execution units.</a:t>
            </a:r>
            <a:endParaRPr lang="en-IN" sz="2200" dirty="0"/>
          </a:p>
        </p:txBody>
      </p:sp>
      <p:pic>
        <p:nvPicPr>
          <p:cNvPr id="4" name="Picture 3" descr="C:\Users\hp\Desktop\SIM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5225" y="3429000"/>
            <a:ext cx="6811963" cy="34563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en-IN" sz="4200" dirty="0" smtClean="0"/>
              <a:t>Flynn's classification</a:t>
            </a:r>
            <a:endParaRPr lang="en-IN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832648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arenR" startAt="3"/>
            </a:pPr>
            <a:r>
              <a:rPr lang="en-IN" sz="2800" dirty="0" smtClean="0"/>
              <a:t>Multiple Instruction Single Data Streams (MISD)</a:t>
            </a:r>
          </a:p>
          <a:p>
            <a:pPr algn="just"/>
            <a:r>
              <a:rPr lang="en-IN" sz="2600" dirty="0" smtClean="0"/>
              <a:t>A type of parallel computer</a:t>
            </a:r>
          </a:p>
          <a:p>
            <a:pPr algn="just"/>
            <a:r>
              <a:rPr lang="en-IN" sz="2600" dirty="0" smtClean="0"/>
              <a:t>Multiple Instruction: Each processing unit operates on the data independently via separate instruction streams.</a:t>
            </a:r>
          </a:p>
          <a:p>
            <a:pPr algn="just"/>
            <a:r>
              <a:rPr lang="en-IN" sz="2600" dirty="0" smtClean="0"/>
              <a:t>Single Data: A single data stream is fed into multiple processing units</a:t>
            </a:r>
            <a:r>
              <a:rPr lang="en-IN" sz="2800" dirty="0" smtClean="0"/>
              <a:t>.</a:t>
            </a:r>
          </a:p>
        </p:txBody>
      </p:sp>
      <p:pic>
        <p:nvPicPr>
          <p:cNvPr id="3074" name="Picture 2" descr="C:\Users\hp\Desktop\MIS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3403426"/>
            <a:ext cx="7678737" cy="34099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en-IN" sz="4200" dirty="0" smtClean="0"/>
              <a:t>Flynn's classification</a:t>
            </a:r>
            <a:endParaRPr lang="en-IN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692696"/>
            <a:ext cx="8424936" cy="5832648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arenR" startAt="3"/>
            </a:pPr>
            <a:r>
              <a:rPr lang="en-IN" sz="2800" dirty="0" smtClean="0"/>
              <a:t>Multiple Instruction Single Data Streams (MISD)</a:t>
            </a:r>
          </a:p>
          <a:p>
            <a:pPr algn="just"/>
            <a:r>
              <a:rPr lang="en-IN" sz="2450" dirty="0" smtClean="0"/>
              <a:t>Few (if any) actual examples of this class of parallel computer have ever existed.</a:t>
            </a:r>
          </a:p>
          <a:p>
            <a:pPr algn="just"/>
            <a:r>
              <a:rPr lang="en-IN" sz="2450" dirty="0" smtClean="0"/>
              <a:t>Some conceivable uses might be:</a:t>
            </a:r>
          </a:p>
          <a:p>
            <a:pPr algn="just"/>
            <a:r>
              <a:rPr lang="en-IN" sz="2450" dirty="0" smtClean="0"/>
              <a:t>multiple frequency filters operating on a single signal stream</a:t>
            </a:r>
          </a:p>
          <a:p>
            <a:pPr algn="just"/>
            <a:r>
              <a:rPr lang="en-IN" sz="2450" dirty="0" smtClean="0"/>
              <a:t>multiple cryptography algorithms attempting to crack a single coded message.</a:t>
            </a:r>
            <a:endParaRPr lang="en-IN" sz="2450" dirty="0"/>
          </a:p>
        </p:txBody>
      </p:sp>
      <p:pic>
        <p:nvPicPr>
          <p:cNvPr id="4" name="Picture 2" descr="C:\Users\hp\Desktop\MIS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3645024"/>
            <a:ext cx="7678737" cy="34099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648072"/>
          </a:xfrm>
        </p:spPr>
        <p:txBody>
          <a:bodyPr>
            <a:noAutofit/>
          </a:bodyPr>
          <a:lstStyle/>
          <a:p>
            <a:r>
              <a:rPr lang="en-IN" sz="4000" dirty="0" smtClean="0"/>
              <a:t>Flynn's classification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832648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arenR" startAt="4"/>
            </a:pPr>
            <a:r>
              <a:rPr lang="en-IN" sz="2800" dirty="0" smtClean="0"/>
              <a:t>Multiple Instruction Multiple Data Streams (MIMD)</a:t>
            </a:r>
          </a:p>
          <a:p>
            <a:pPr algn="just"/>
            <a:r>
              <a:rPr lang="en-IN" sz="2600" dirty="0" smtClean="0"/>
              <a:t>A type of parallel computer</a:t>
            </a:r>
          </a:p>
          <a:p>
            <a:pPr algn="just"/>
            <a:r>
              <a:rPr lang="en-IN" sz="2600" dirty="0" smtClean="0"/>
              <a:t>Multiple Instruction: Every processor may be executing a different instruction stream</a:t>
            </a:r>
          </a:p>
          <a:p>
            <a:pPr algn="just"/>
            <a:r>
              <a:rPr lang="en-IN" sz="2600" dirty="0" smtClean="0"/>
              <a:t>Multiple Data: Every processor may be working with a different data stream</a:t>
            </a:r>
          </a:p>
        </p:txBody>
      </p:sp>
      <p:pic>
        <p:nvPicPr>
          <p:cNvPr id="4098" name="Picture 2" descr="C:\Users\hp\Desktop\MIM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3429000"/>
            <a:ext cx="8335963" cy="33762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648072"/>
          </a:xfrm>
        </p:spPr>
        <p:txBody>
          <a:bodyPr>
            <a:noAutofit/>
          </a:bodyPr>
          <a:lstStyle/>
          <a:p>
            <a:r>
              <a:rPr lang="en-IN" sz="4000" dirty="0" smtClean="0"/>
              <a:t>Flynn's classification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832648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arenR" startAt="4"/>
            </a:pPr>
            <a:r>
              <a:rPr lang="en-IN" sz="2800" dirty="0" smtClean="0"/>
              <a:t>Multiple Instruction Multiple Data Streams (MIMD)</a:t>
            </a:r>
          </a:p>
          <a:p>
            <a:pPr algn="just"/>
            <a:r>
              <a:rPr lang="en-IN" sz="2800" dirty="0" smtClean="0"/>
              <a:t>Execution can be synchronous or asynchronous, deterministic or non-deterministic</a:t>
            </a:r>
          </a:p>
          <a:p>
            <a:pPr algn="just"/>
            <a:r>
              <a:rPr lang="en-IN" sz="2800" dirty="0" smtClean="0"/>
              <a:t>Currently, the most common type of parallel computer - most modern supercomputers fall into this category.</a:t>
            </a:r>
          </a:p>
        </p:txBody>
      </p:sp>
      <p:pic>
        <p:nvPicPr>
          <p:cNvPr id="4" name="Picture 2" descr="C:\Users\hp\Desktop\MIM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3429000"/>
            <a:ext cx="8335963" cy="33762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92088"/>
          </a:xfrm>
        </p:spPr>
        <p:txBody>
          <a:bodyPr>
            <a:normAutofit/>
          </a:bodyPr>
          <a:lstStyle/>
          <a:p>
            <a:r>
              <a:rPr lang="en-US" sz="4000" dirty="0"/>
              <a:t>Von Neumann Architecture</a:t>
            </a:r>
            <a:endParaRPr lang="en-IN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949280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Von Neumann architecture was first published by John von Neumann in 1945</a:t>
            </a:r>
            <a:r>
              <a:rPr lang="en-US" sz="2800" dirty="0" smtClean="0"/>
              <a:t>.</a:t>
            </a:r>
          </a:p>
          <a:p>
            <a:pPr algn="just"/>
            <a:r>
              <a:rPr lang="en-US" sz="2800" dirty="0" smtClean="0"/>
              <a:t>Neumann </a:t>
            </a:r>
            <a:r>
              <a:rPr lang="en-US" sz="2800" dirty="0"/>
              <a:t>architecture  design consists </a:t>
            </a:r>
            <a:r>
              <a:rPr lang="en-US" sz="2800" dirty="0" smtClean="0"/>
              <a:t>of</a:t>
            </a:r>
          </a:p>
          <a:p>
            <a:pPr marL="742950" indent="-400050" algn="just">
              <a:buFont typeface="Wingdings" panose="05000000000000000000" pitchFamily="2" charset="2"/>
              <a:buChar char="Ø"/>
            </a:pPr>
            <a:r>
              <a:rPr lang="en-US" sz="2600" dirty="0" smtClean="0"/>
              <a:t>Control </a:t>
            </a:r>
            <a:r>
              <a:rPr lang="en-US" sz="2600" dirty="0"/>
              <a:t>Unit, </a:t>
            </a:r>
            <a:endParaRPr lang="en-US" sz="2600" dirty="0" smtClean="0"/>
          </a:p>
          <a:p>
            <a:pPr marL="742950" indent="-400050" algn="just">
              <a:buFont typeface="Wingdings" panose="05000000000000000000" pitchFamily="2" charset="2"/>
              <a:buChar char="Ø"/>
            </a:pPr>
            <a:r>
              <a:rPr lang="en-US" sz="2600" dirty="0" smtClean="0"/>
              <a:t>Arithmetic </a:t>
            </a:r>
            <a:r>
              <a:rPr lang="en-US" sz="2600" dirty="0"/>
              <a:t>and Logic Unit (ALU), </a:t>
            </a:r>
            <a:endParaRPr lang="en-US" sz="2600" dirty="0" smtClean="0"/>
          </a:p>
          <a:p>
            <a:pPr marL="742950" indent="-400050" algn="just">
              <a:buFont typeface="Wingdings" panose="05000000000000000000" pitchFamily="2" charset="2"/>
              <a:buChar char="Ø"/>
            </a:pPr>
            <a:r>
              <a:rPr lang="en-US" sz="2600" dirty="0" smtClean="0"/>
              <a:t>Memory </a:t>
            </a:r>
            <a:r>
              <a:rPr lang="en-US" sz="2600" dirty="0"/>
              <a:t>Unit, </a:t>
            </a:r>
            <a:endParaRPr lang="en-US" sz="2600" dirty="0" smtClean="0"/>
          </a:p>
          <a:p>
            <a:pPr marL="742950" indent="-400050" algn="just">
              <a:buFont typeface="Wingdings" panose="05000000000000000000" pitchFamily="2" charset="2"/>
              <a:buChar char="Ø"/>
            </a:pPr>
            <a:r>
              <a:rPr lang="en-US" sz="2600" dirty="0" smtClean="0"/>
              <a:t>Registers </a:t>
            </a:r>
            <a:r>
              <a:rPr lang="en-US" sz="2600" dirty="0"/>
              <a:t>and </a:t>
            </a:r>
            <a:endParaRPr lang="en-US" sz="2600" dirty="0" smtClean="0"/>
          </a:p>
          <a:p>
            <a:pPr marL="742950" indent="-400050" algn="just">
              <a:buFont typeface="Wingdings" panose="05000000000000000000" pitchFamily="2" charset="2"/>
              <a:buChar char="Ø"/>
            </a:pPr>
            <a:r>
              <a:rPr lang="en-US" sz="2600" dirty="0" smtClean="0"/>
              <a:t>Inputs/Outputs.</a:t>
            </a:r>
          </a:p>
          <a:p>
            <a:r>
              <a:rPr lang="en-US" sz="2800" dirty="0"/>
              <a:t>Uses a single processor</a:t>
            </a:r>
          </a:p>
          <a:p>
            <a:r>
              <a:rPr lang="en-US" sz="2800" dirty="0"/>
              <a:t>Uses one memory for both instructions and data.</a:t>
            </a:r>
          </a:p>
          <a:p>
            <a:r>
              <a:rPr lang="en-US" sz="2800" dirty="0"/>
              <a:t>Executes programs following the fetch-decode-execute </a:t>
            </a:r>
            <a:r>
              <a:rPr lang="en-US" sz="2800" dirty="0" smtClean="0"/>
              <a:t>cycle</a:t>
            </a:r>
            <a:r>
              <a:rPr lang="en-US" sz="2800" dirty="0"/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648072"/>
          </a:xfrm>
        </p:spPr>
        <p:txBody>
          <a:bodyPr>
            <a:noAutofit/>
          </a:bodyPr>
          <a:lstStyle/>
          <a:p>
            <a:r>
              <a:rPr lang="en-IN" sz="4000" dirty="0" smtClean="0"/>
              <a:t>Flynn's classification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832648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arenR" startAt="4"/>
            </a:pPr>
            <a:r>
              <a:rPr lang="en-IN" sz="2800" dirty="0" smtClean="0"/>
              <a:t>Multiple Instruction Multiple Data Streams (MIMD)</a:t>
            </a:r>
          </a:p>
          <a:p>
            <a:pPr algn="just"/>
            <a:r>
              <a:rPr lang="en-IN" sz="2800" dirty="0" smtClean="0"/>
              <a:t>Examples: most current supercomputers, networked parallel computer clusters and "grids", multi-processor SMP computers, multi-core PCs.</a:t>
            </a:r>
          </a:p>
          <a:p>
            <a:pPr algn="just"/>
            <a:r>
              <a:rPr lang="en-IN" sz="2800" dirty="0" smtClean="0"/>
              <a:t>Note: many MIMD architectures also include SIMD execution sub-components</a:t>
            </a:r>
            <a:endParaRPr lang="en-IN" sz="2800" dirty="0"/>
          </a:p>
        </p:txBody>
      </p:sp>
      <p:pic>
        <p:nvPicPr>
          <p:cNvPr id="4" name="Picture 2" descr="C:\Users\hp\Desktop\MIM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3429000"/>
            <a:ext cx="8335963" cy="33762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92088"/>
          </a:xfrm>
        </p:spPr>
        <p:txBody>
          <a:bodyPr>
            <a:normAutofit/>
          </a:bodyPr>
          <a:lstStyle/>
          <a:p>
            <a:r>
              <a:rPr lang="en-IN" sz="4200" dirty="0" smtClean="0"/>
              <a:t>Flynn's classification</a:t>
            </a:r>
            <a:endParaRPr lang="en-IN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pPr algn="just"/>
            <a:r>
              <a:rPr lang="en-IN" sz="2800" dirty="0" smtClean="0"/>
              <a:t>Parallel computers are either SIMD or MIMD</a:t>
            </a:r>
          </a:p>
          <a:p>
            <a:pPr algn="just"/>
            <a:endParaRPr lang="en-IN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92088"/>
          </a:xfrm>
        </p:spPr>
        <p:txBody>
          <a:bodyPr>
            <a:normAutofit/>
          </a:bodyPr>
          <a:lstStyle/>
          <a:p>
            <a:r>
              <a:rPr lang="en-US" sz="4000" dirty="0"/>
              <a:t>Von Neumann Architecture</a:t>
            </a:r>
            <a:endParaRPr lang="en-IN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Von </a:t>
            </a:r>
            <a:r>
              <a:rPr lang="en-US" sz="2800" dirty="0"/>
              <a:t>Neumann architecture is based on the </a:t>
            </a:r>
            <a:r>
              <a:rPr lang="en-US" sz="2800" b="1" dirty="0"/>
              <a:t>stored-program </a:t>
            </a:r>
            <a:r>
              <a:rPr lang="en-US" sz="2800" dirty="0"/>
              <a:t>computer concept, where instruction data and program data are stored in the same memory</a:t>
            </a:r>
            <a:r>
              <a:rPr lang="en-US" sz="2800" dirty="0" smtClean="0"/>
              <a:t>.</a:t>
            </a:r>
          </a:p>
          <a:p>
            <a:pPr algn="just"/>
            <a:r>
              <a:rPr lang="en-US" sz="2800" dirty="0"/>
              <a:t>Fixed Program </a:t>
            </a:r>
            <a:r>
              <a:rPr lang="en-US" sz="2800" dirty="0" smtClean="0"/>
              <a:t>Computers– </a:t>
            </a:r>
            <a:r>
              <a:rPr lang="en-US" sz="2800" dirty="0"/>
              <a:t>Their function is very specific and they couldn’t be programmed, e.g. Calculators. </a:t>
            </a:r>
          </a:p>
          <a:p>
            <a:pPr algn="just"/>
            <a:r>
              <a:rPr lang="en-US" sz="2800" dirty="0"/>
              <a:t>Stored Program </a:t>
            </a:r>
            <a:r>
              <a:rPr lang="en-US" sz="2800" dirty="0" smtClean="0"/>
              <a:t>Computers– </a:t>
            </a:r>
            <a:r>
              <a:rPr lang="en-US" sz="2800" dirty="0"/>
              <a:t>These can be programmed to carry out many different tasks, applications are stored on them. </a:t>
            </a:r>
            <a:r>
              <a:rPr lang="en-US" sz="2800" dirty="0" smtClean="0"/>
              <a:t>Programs </a:t>
            </a:r>
            <a:r>
              <a:rPr lang="en-US" sz="2800" dirty="0"/>
              <a:t>and data are stored in </a:t>
            </a:r>
            <a:r>
              <a:rPr lang="en-US" sz="2800" dirty="0" smtClean="0"/>
              <a:t>memory.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85665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62384"/>
          </a:xfrm>
        </p:spPr>
        <p:txBody>
          <a:bodyPr>
            <a:noAutofit/>
          </a:bodyPr>
          <a:lstStyle/>
          <a:p>
            <a:r>
              <a:rPr lang="en-US" sz="4000" dirty="0"/>
              <a:t>Von Neumann </a:t>
            </a:r>
            <a:r>
              <a:rPr lang="en-US" sz="4000" dirty="0" smtClean="0"/>
              <a:t>Architecture</a:t>
            </a:r>
            <a:endParaRPr lang="en-IN"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62384"/>
            <a:ext cx="8890000" cy="622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729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92088"/>
          </a:xfrm>
        </p:spPr>
        <p:txBody>
          <a:bodyPr>
            <a:normAutofit/>
          </a:bodyPr>
          <a:lstStyle/>
          <a:p>
            <a:r>
              <a:rPr lang="en-US" sz="4000" dirty="0"/>
              <a:t>Von Neumann Architecture</a:t>
            </a:r>
            <a:endParaRPr lang="en-IN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b="1" dirty="0"/>
              <a:t>Registers</a:t>
            </a:r>
          </a:p>
          <a:p>
            <a:pPr algn="just"/>
            <a:r>
              <a:rPr lang="en-US" sz="2800" dirty="0"/>
              <a:t>Registers are high speed storage areas in the CPU.  All data must be stored in a register before it can be processed.</a:t>
            </a:r>
            <a:endParaRPr lang="en-IN" sz="28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27550"/>
              </p:ext>
            </p:extLst>
          </p:nvPr>
        </p:nvGraphicFramePr>
        <p:xfrm>
          <a:off x="251520" y="2924944"/>
          <a:ext cx="8435280" cy="385572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811884"/>
                <a:gridCol w="2509461"/>
                <a:gridCol w="5113935"/>
              </a:tblGrid>
              <a:tr h="6627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875"/>
                        </a:spcBef>
                        <a:spcAft>
                          <a:spcPts val="1875"/>
                        </a:spcAft>
                      </a:pPr>
                      <a:r>
                        <a:rPr lang="en-US" sz="2000" u="none" dirty="0">
                          <a:effectLst/>
                        </a:rPr>
                        <a:t>MAR</a:t>
                      </a:r>
                      <a:endParaRPr lang="en-US" sz="2000" u="non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875"/>
                        </a:spcBef>
                        <a:spcAft>
                          <a:spcPts val="1875"/>
                        </a:spcAft>
                      </a:pPr>
                      <a:r>
                        <a:rPr lang="en-US" sz="2000" u="none" dirty="0">
                          <a:effectLst/>
                        </a:rPr>
                        <a:t>Memory Address Register</a:t>
                      </a:r>
                      <a:endParaRPr lang="en-US" sz="2000" u="non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1875"/>
                        </a:spcBef>
                        <a:spcAft>
                          <a:spcPts val="1875"/>
                        </a:spcAft>
                      </a:pPr>
                      <a:r>
                        <a:rPr lang="en-US" sz="2000" u="none">
                          <a:effectLst/>
                        </a:rPr>
                        <a:t>Holds the memory location of data that needs to be accessed</a:t>
                      </a:r>
                      <a:endParaRPr lang="en-US" sz="2000" u="non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 anchor="ctr"/>
                </a:tc>
              </a:tr>
              <a:tr h="6627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875"/>
                        </a:spcBef>
                        <a:spcAft>
                          <a:spcPts val="1875"/>
                        </a:spcAft>
                      </a:pPr>
                      <a:r>
                        <a:rPr lang="en-US" sz="2000" u="none">
                          <a:effectLst/>
                        </a:rPr>
                        <a:t>MDR</a:t>
                      </a:r>
                      <a:endParaRPr lang="en-US" sz="2000" u="non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875"/>
                        </a:spcBef>
                        <a:spcAft>
                          <a:spcPts val="1875"/>
                        </a:spcAft>
                      </a:pPr>
                      <a:r>
                        <a:rPr lang="en-US" sz="2000" u="none">
                          <a:effectLst/>
                        </a:rPr>
                        <a:t>Memory Data Register</a:t>
                      </a:r>
                      <a:endParaRPr lang="en-US" sz="2000" u="non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1875"/>
                        </a:spcBef>
                        <a:spcAft>
                          <a:spcPts val="1875"/>
                        </a:spcAft>
                      </a:pPr>
                      <a:r>
                        <a:rPr lang="en-US" sz="2000" u="none">
                          <a:effectLst/>
                        </a:rPr>
                        <a:t>Holds data that is being transferred to or from memory</a:t>
                      </a:r>
                      <a:endParaRPr lang="en-US" sz="2000" u="non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 anchor="ctr"/>
                </a:tc>
              </a:tr>
              <a:tr h="6627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875"/>
                        </a:spcBef>
                        <a:spcAft>
                          <a:spcPts val="1875"/>
                        </a:spcAft>
                      </a:pPr>
                      <a:r>
                        <a:rPr lang="en-US" sz="2000" u="none">
                          <a:effectLst/>
                        </a:rPr>
                        <a:t>AC</a:t>
                      </a:r>
                      <a:endParaRPr lang="en-US" sz="2000" u="non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875"/>
                        </a:spcBef>
                        <a:spcAft>
                          <a:spcPts val="1875"/>
                        </a:spcAft>
                      </a:pPr>
                      <a:r>
                        <a:rPr lang="en-US" sz="2000" u="none">
                          <a:effectLst/>
                        </a:rPr>
                        <a:t>Accumulator</a:t>
                      </a:r>
                      <a:endParaRPr lang="en-US" sz="2000" u="non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1875"/>
                        </a:spcBef>
                        <a:spcAft>
                          <a:spcPts val="1875"/>
                        </a:spcAft>
                      </a:pPr>
                      <a:r>
                        <a:rPr lang="en-US" sz="2000" u="none">
                          <a:effectLst/>
                        </a:rPr>
                        <a:t>Where intermediate arithmetic and logic results are stored</a:t>
                      </a:r>
                      <a:endParaRPr lang="en-US" sz="2000" u="non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 anchor="ctr"/>
                </a:tc>
              </a:tr>
              <a:tr h="6627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875"/>
                        </a:spcBef>
                        <a:spcAft>
                          <a:spcPts val="1875"/>
                        </a:spcAft>
                      </a:pPr>
                      <a:r>
                        <a:rPr lang="en-US" sz="2000" u="none">
                          <a:effectLst/>
                        </a:rPr>
                        <a:t>PC</a:t>
                      </a:r>
                      <a:endParaRPr lang="en-US" sz="2000" u="non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875"/>
                        </a:spcBef>
                        <a:spcAft>
                          <a:spcPts val="1875"/>
                        </a:spcAft>
                      </a:pPr>
                      <a:r>
                        <a:rPr lang="en-US" sz="2000" u="none">
                          <a:effectLst/>
                        </a:rPr>
                        <a:t>Program Counter</a:t>
                      </a:r>
                      <a:endParaRPr lang="en-US" sz="2000" u="non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1875"/>
                        </a:spcBef>
                        <a:spcAft>
                          <a:spcPts val="1875"/>
                        </a:spcAft>
                      </a:pPr>
                      <a:r>
                        <a:rPr lang="en-US" sz="2000" u="none">
                          <a:effectLst/>
                        </a:rPr>
                        <a:t>Contains the address of the next instruction to be executed</a:t>
                      </a:r>
                      <a:endParaRPr lang="en-US" sz="2000" u="non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 anchor="ctr"/>
                </a:tc>
              </a:tr>
              <a:tr h="6627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875"/>
                        </a:spcBef>
                        <a:spcAft>
                          <a:spcPts val="1875"/>
                        </a:spcAft>
                      </a:pPr>
                      <a:r>
                        <a:rPr lang="en-US" sz="2000" u="none">
                          <a:effectLst/>
                        </a:rPr>
                        <a:t>CIR</a:t>
                      </a:r>
                      <a:endParaRPr lang="en-US" sz="2000" u="non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875"/>
                        </a:spcBef>
                        <a:spcAft>
                          <a:spcPts val="1875"/>
                        </a:spcAft>
                      </a:pPr>
                      <a:r>
                        <a:rPr lang="en-US" sz="2000" u="none">
                          <a:effectLst/>
                        </a:rPr>
                        <a:t>Current Instruction Register</a:t>
                      </a:r>
                      <a:endParaRPr lang="en-US" sz="2000" u="non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1875"/>
                        </a:spcBef>
                        <a:spcAft>
                          <a:spcPts val="1875"/>
                        </a:spcAft>
                      </a:pPr>
                      <a:r>
                        <a:rPr lang="en-US" sz="2000" u="none" dirty="0">
                          <a:effectLst/>
                        </a:rPr>
                        <a:t>Contains the current instruction during processing</a:t>
                      </a:r>
                      <a:endParaRPr lang="en-US" sz="2000" u="non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3464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92088"/>
          </a:xfrm>
        </p:spPr>
        <p:txBody>
          <a:bodyPr>
            <a:normAutofit/>
          </a:bodyPr>
          <a:lstStyle/>
          <a:p>
            <a:r>
              <a:rPr lang="en-US" sz="4000" dirty="0"/>
              <a:t>Von Neumann Architecture</a:t>
            </a:r>
            <a:endParaRPr lang="en-IN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Memory stores </a:t>
            </a:r>
            <a:r>
              <a:rPr lang="en-US" sz="2800" dirty="0"/>
              <a:t>both the data values and the program instructions. </a:t>
            </a:r>
            <a:endParaRPr lang="en-US" sz="2800" dirty="0" smtClean="0"/>
          </a:p>
          <a:p>
            <a:pPr algn="just"/>
            <a:r>
              <a:rPr lang="en-US" sz="2800" dirty="0" smtClean="0"/>
              <a:t>During </a:t>
            </a:r>
            <a:r>
              <a:rPr lang="en-US" sz="2800" dirty="0"/>
              <a:t>execution, an instruction is read from the memory and decoded, appropriate operands are fetched from the memory, and, finally, the instruction is executed. </a:t>
            </a:r>
            <a:endParaRPr lang="en-US" sz="2800" dirty="0" smtClean="0"/>
          </a:p>
          <a:p>
            <a:pPr algn="just"/>
            <a:r>
              <a:rPr lang="en-US" sz="2800" dirty="0" smtClean="0"/>
              <a:t>The </a:t>
            </a:r>
            <a:r>
              <a:rPr lang="en-US" sz="2800" dirty="0"/>
              <a:t>main disadvantage is that </a:t>
            </a:r>
            <a:r>
              <a:rPr lang="en-US" sz="2800" b="1" dirty="0"/>
              <a:t>memory bandwidth </a:t>
            </a:r>
            <a:r>
              <a:rPr lang="en-US" sz="2800" dirty="0"/>
              <a:t>becomes the bottleneck in such an architecture</a:t>
            </a:r>
            <a:r>
              <a:rPr lang="en-US" sz="2800" dirty="0" smtClean="0"/>
              <a:t>.</a:t>
            </a:r>
          </a:p>
          <a:p>
            <a:pPr algn="just"/>
            <a:r>
              <a:rPr lang="en-US" sz="2800" dirty="0"/>
              <a:t>Several memory buses and on-chip memories are therefore used so that reads and writes to different memory units can take place concurrently.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954454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92088"/>
          </a:xfrm>
        </p:spPr>
        <p:txBody>
          <a:bodyPr>
            <a:normAutofit/>
          </a:bodyPr>
          <a:lstStyle/>
          <a:p>
            <a:r>
              <a:rPr lang="en-US" sz="4000" dirty="0"/>
              <a:t>Von Neumann Architecture</a:t>
            </a:r>
            <a:endParaRPr lang="en-IN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Two separate memories are used</a:t>
            </a:r>
            <a:endParaRPr lang="en-IN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916832"/>
            <a:ext cx="6635023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608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92088"/>
          </a:xfrm>
        </p:spPr>
        <p:txBody>
          <a:bodyPr>
            <a:normAutofit/>
          </a:bodyPr>
          <a:lstStyle/>
          <a:p>
            <a:r>
              <a:rPr lang="en-IN" sz="4200" dirty="0" smtClean="0"/>
              <a:t>Flynn's classification</a:t>
            </a:r>
            <a:endParaRPr lang="en-IN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pPr algn="just"/>
            <a:r>
              <a:rPr lang="en-IN" sz="2800" dirty="0" smtClean="0"/>
              <a:t>The most popular taxonomy of computer architecture was defined by Flynn in 1966. </a:t>
            </a:r>
          </a:p>
          <a:p>
            <a:pPr algn="just"/>
            <a:r>
              <a:rPr lang="en-IN" sz="2800" dirty="0" smtClean="0"/>
              <a:t>Flynn's classification scheme is based on the notion of a stream of information.</a:t>
            </a:r>
          </a:p>
          <a:p>
            <a:pPr algn="just"/>
            <a:r>
              <a:rPr lang="en-IN" sz="2800" dirty="0" smtClean="0"/>
              <a:t>Two types of information flow into a processor: instructions and data.</a:t>
            </a:r>
          </a:p>
          <a:p>
            <a:pPr algn="just"/>
            <a:r>
              <a:rPr lang="en-IN" sz="2800" dirty="0" smtClean="0"/>
              <a:t>The </a:t>
            </a:r>
            <a:r>
              <a:rPr lang="en-IN" sz="2800" b="1" dirty="0" smtClean="0"/>
              <a:t>instruction</a:t>
            </a:r>
            <a:r>
              <a:rPr lang="en-IN" sz="2800" dirty="0" smtClean="0"/>
              <a:t> </a:t>
            </a:r>
            <a:r>
              <a:rPr lang="en-IN" sz="2800" b="1" dirty="0" smtClean="0"/>
              <a:t>stream</a:t>
            </a:r>
            <a:r>
              <a:rPr lang="en-IN" sz="2800" dirty="0" smtClean="0"/>
              <a:t> is defined as the sequence of instructions.</a:t>
            </a:r>
          </a:p>
          <a:p>
            <a:pPr algn="just"/>
            <a:r>
              <a:rPr lang="en-IN" sz="2800" dirty="0" smtClean="0"/>
              <a:t>The </a:t>
            </a:r>
            <a:r>
              <a:rPr lang="en-IN" sz="2800" b="1" dirty="0" smtClean="0"/>
              <a:t>data</a:t>
            </a:r>
            <a:r>
              <a:rPr lang="en-IN" sz="2800" dirty="0" smtClean="0"/>
              <a:t> </a:t>
            </a:r>
            <a:r>
              <a:rPr lang="en-IN" sz="2800" b="1" dirty="0" smtClean="0"/>
              <a:t>stream</a:t>
            </a:r>
            <a:r>
              <a:rPr lang="en-IN" sz="2800" dirty="0" smtClean="0"/>
              <a:t> is defined as the sequence of data and exchanged between the memory and the processing unit.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350645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92088"/>
          </a:xfrm>
        </p:spPr>
        <p:txBody>
          <a:bodyPr>
            <a:normAutofit/>
          </a:bodyPr>
          <a:lstStyle/>
          <a:p>
            <a:r>
              <a:rPr lang="en-IN" sz="4200" dirty="0" smtClean="0"/>
              <a:t>Flynn's classification</a:t>
            </a:r>
            <a:endParaRPr lang="en-IN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pPr algn="just"/>
            <a:r>
              <a:rPr lang="en-IN" sz="2800" dirty="0" smtClean="0"/>
              <a:t>Instructions are decoded by the control unit and then control unit send the instructions to the processing units for execution.</a:t>
            </a:r>
          </a:p>
          <a:p>
            <a:pPr algn="just"/>
            <a:r>
              <a:rPr lang="en-IN" sz="2800" dirty="0" smtClean="0"/>
              <a:t>Data Stream flows between the processors and memory bi directionally.</a:t>
            </a:r>
          </a:p>
          <a:p>
            <a:pPr algn="just"/>
            <a:r>
              <a:rPr lang="en-IN" sz="2800" dirty="0" smtClean="0"/>
              <a:t>A sequential computer which exploits no parallelism in either the instruction or data streams.</a:t>
            </a:r>
            <a:endParaRPr lang="en-IN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909</Words>
  <Application>Microsoft Office PowerPoint</Application>
  <PresentationFormat>On-screen Show (4:3)</PresentationFormat>
  <Paragraphs>111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Times New Roman</vt:lpstr>
      <vt:lpstr>Wingdings</vt:lpstr>
      <vt:lpstr>Office Theme</vt:lpstr>
      <vt:lpstr>Modern Computing Architecture</vt:lpstr>
      <vt:lpstr>Von Neumann Architecture</vt:lpstr>
      <vt:lpstr>Von Neumann Architecture</vt:lpstr>
      <vt:lpstr>Von Neumann Architecture</vt:lpstr>
      <vt:lpstr>Von Neumann Architecture</vt:lpstr>
      <vt:lpstr>Von Neumann Architecture</vt:lpstr>
      <vt:lpstr>Von Neumann Architecture</vt:lpstr>
      <vt:lpstr>Flynn's classification</vt:lpstr>
      <vt:lpstr>Flynn's classification</vt:lpstr>
      <vt:lpstr>Flynn's classification</vt:lpstr>
      <vt:lpstr>Flynn's classification</vt:lpstr>
      <vt:lpstr>Flynn's classification</vt:lpstr>
      <vt:lpstr>Flynn's classification</vt:lpstr>
      <vt:lpstr>Flynn's classification</vt:lpstr>
      <vt:lpstr>Flynn's classification</vt:lpstr>
      <vt:lpstr>Flynn's classification</vt:lpstr>
      <vt:lpstr>Flynn's classification</vt:lpstr>
      <vt:lpstr>Flynn's classification</vt:lpstr>
      <vt:lpstr>Flynn's classification</vt:lpstr>
      <vt:lpstr>Flynn's classification</vt:lpstr>
      <vt:lpstr>Flynn's classification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Computing Architecture</dc:title>
  <dc:creator>hp</dc:creator>
  <cp:lastModifiedBy>Windows User</cp:lastModifiedBy>
  <cp:revision>69</cp:revision>
  <dcterms:created xsi:type="dcterms:W3CDTF">2021-03-05T05:00:44Z</dcterms:created>
  <dcterms:modified xsi:type="dcterms:W3CDTF">2022-02-11T04:16:33Z</dcterms:modified>
</cp:coreProperties>
</file>