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2DF13-042E-4A4F-AC05-3EE93747F380}"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2B229-84A1-4850-9205-F8D449BCC1A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2DF13-042E-4A4F-AC05-3EE93747F380}" type="datetimeFigureOut">
              <a:rPr lang="en-IN" smtClean="0"/>
              <a:pPr/>
              <a:t>09-03-2021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2B229-84A1-4850-9205-F8D449BCC1A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Associative Memory</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640960" cy="2088232"/>
          </a:xfrm>
        </p:spPr>
        <p:txBody>
          <a:bodyPr>
            <a:normAutofit/>
          </a:bodyPr>
          <a:lstStyle/>
          <a:p>
            <a:pPr marL="269875" indent="-269875" algn="just"/>
            <a:r>
              <a:rPr lang="en-IN" sz="2800" dirty="0" smtClean="0"/>
              <a:t>The cell </a:t>
            </a:r>
            <a:r>
              <a:rPr lang="en-IN" sz="2800" dirty="0" err="1" smtClean="0"/>
              <a:t>C</a:t>
            </a:r>
            <a:r>
              <a:rPr lang="en-IN" sz="2800" baseline="-25000" dirty="0" err="1" smtClean="0"/>
              <a:t>ij</a:t>
            </a:r>
            <a:r>
              <a:rPr lang="en-IN" sz="2800" dirty="0" smtClean="0"/>
              <a:t> is the cell for bit j in word </a:t>
            </a:r>
            <a:r>
              <a:rPr lang="en-IN" sz="2800" dirty="0" err="1" smtClean="0"/>
              <a:t>i</a:t>
            </a:r>
            <a:r>
              <a:rPr lang="en-IN" sz="2800" dirty="0" smtClean="0"/>
              <a:t>. A bit </a:t>
            </a:r>
            <a:r>
              <a:rPr lang="en-IN" sz="2800" dirty="0" err="1" smtClean="0"/>
              <a:t>A</a:t>
            </a:r>
            <a:r>
              <a:rPr lang="en-IN" sz="2800" baseline="-25000" dirty="0" err="1" smtClean="0"/>
              <a:t>j</a:t>
            </a:r>
            <a:r>
              <a:rPr lang="en-IN" sz="2800" dirty="0" smtClean="0"/>
              <a:t> in the argument register is compared with all the bits in column j of the array provided that </a:t>
            </a:r>
            <a:r>
              <a:rPr lang="en-IN" sz="2800" dirty="0" err="1" smtClean="0"/>
              <a:t>K</a:t>
            </a:r>
            <a:r>
              <a:rPr lang="en-IN" sz="2800" baseline="-25000" dirty="0" err="1" smtClean="0"/>
              <a:t>j</a:t>
            </a:r>
            <a:r>
              <a:rPr lang="en-IN" sz="2800" dirty="0" smtClean="0"/>
              <a:t> = 1. This is done for all columns j = 1, 2, . . . , n.</a:t>
            </a:r>
          </a:p>
        </p:txBody>
      </p:sp>
      <p:sp>
        <p:nvSpPr>
          <p:cNvPr id="5" name="TextBox 4"/>
          <p:cNvSpPr txBox="1"/>
          <p:nvPr/>
        </p:nvSpPr>
        <p:spPr>
          <a:xfrm>
            <a:off x="3203848" y="6504057"/>
            <a:ext cx="5040560" cy="353943"/>
          </a:xfrm>
          <a:prstGeom prst="rect">
            <a:avLst/>
          </a:prstGeom>
          <a:noFill/>
        </p:spPr>
        <p:txBody>
          <a:bodyPr wrap="square" rtlCol="0">
            <a:spAutoFit/>
          </a:bodyPr>
          <a:lstStyle/>
          <a:p>
            <a:r>
              <a:rPr lang="en-US" sz="1700" dirty="0" smtClean="0"/>
              <a:t>Fig: </a:t>
            </a:r>
            <a:r>
              <a:rPr lang="en-IN" sz="1700" dirty="0" smtClean="0"/>
              <a:t>Associative memory of m word, n cells per word</a:t>
            </a:r>
            <a:endParaRPr lang="en-IN" sz="1700" dirty="0"/>
          </a:p>
        </p:txBody>
      </p:sp>
      <p:pic>
        <p:nvPicPr>
          <p:cNvPr id="3074" name="Picture 2"/>
          <p:cNvPicPr>
            <a:picLocks noChangeAspect="1" noChangeArrowheads="1"/>
          </p:cNvPicPr>
          <p:nvPr/>
        </p:nvPicPr>
        <p:blipFill>
          <a:blip r:embed="rId2" cstate="print"/>
          <a:srcRect/>
          <a:stretch>
            <a:fillRect/>
          </a:stretch>
        </p:blipFill>
        <p:spPr bwMode="auto">
          <a:xfrm>
            <a:off x="2411760" y="2825738"/>
            <a:ext cx="5633244" cy="37716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640960" cy="2088232"/>
          </a:xfrm>
        </p:spPr>
        <p:txBody>
          <a:bodyPr>
            <a:normAutofit fontScale="92500" lnSpcReduction="10000"/>
          </a:bodyPr>
          <a:lstStyle/>
          <a:p>
            <a:pPr marL="269875" indent="-269875" algn="just"/>
            <a:r>
              <a:rPr lang="en-IN" sz="2800" dirty="0" smtClean="0"/>
              <a:t>If a match occurs between all the unmasked bits of the argument and the bits in word </a:t>
            </a:r>
            <a:r>
              <a:rPr lang="en-IN" sz="2800" dirty="0" err="1" smtClean="0"/>
              <a:t>i</a:t>
            </a:r>
            <a:r>
              <a:rPr lang="en-IN" sz="2800" dirty="0" smtClean="0"/>
              <a:t>, the corresponding bit M</a:t>
            </a:r>
            <a:r>
              <a:rPr lang="en-IN" sz="2800" baseline="-25000" dirty="0" smtClean="0"/>
              <a:t>1</a:t>
            </a:r>
            <a:r>
              <a:rPr lang="en-IN" sz="2800" dirty="0" smtClean="0"/>
              <a:t> in the match register is set to 1. </a:t>
            </a:r>
          </a:p>
          <a:p>
            <a:pPr marL="269875" indent="-269875" algn="just"/>
            <a:r>
              <a:rPr lang="en-IN" sz="2800" dirty="0" smtClean="0"/>
              <a:t>If one or more unmasked bits of the argument and the word do not match, M</a:t>
            </a:r>
            <a:r>
              <a:rPr lang="en-IN" sz="2800" baseline="-25000" dirty="0" smtClean="0"/>
              <a:t>1</a:t>
            </a:r>
            <a:r>
              <a:rPr lang="en-IN" sz="2800" dirty="0" smtClean="0"/>
              <a:t> is cleared to 0.</a:t>
            </a:r>
          </a:p>
        </p:txBody>
      </p:sp>
      <p:sp>
        <p:nvSpPr>
          <p:cNvPr id="5" name="TextBox 4"/>
          <p:cNvSpPr txBox="1"/>
          <p:nvPr/>
        </p:nvSpPr>
        <p:spPr>
          <a:xfrm>
            <a:off x="3203848" y="6504057"/>
            <a:ext cx="5040560" cy="353943"/>
          </a:xfrm>
          <a:prstGeom prst="rect">
            <a:avLst/>
          </a:prstGeom>
          <a:noFill/>
        </p:spPr>
        <p:txBody>
          <a:bodyPr wrap="square" rtlCol="0">
            <a:spAutoFit/>
          </a:bodyPr>
          <a:lstStyle/>
          <a:p>
            <a:r>
              <a:rPr lang="en-US" sz="1700" dirty="0" smtClean="0"/>
              <a:t>Fig: </a:t>
            </a:r>
            <a:r>
              <a:rPr lang="en-IN" sz="1700" dirty="0" smtClean="0"/>
              <a:t>Associative memory of m word, n cells per word</a:t>
            </a:r>
            <a:endParaRPr lang="en-IN" sz="1700" dirty="0"/>
          </a:p>
        </p:txBody>
      </p:sp>
      <p:pic>
        <p:nvPicPr>
          <p:cNvPr id="3074" name="Picture 2"/>
          <p:cNvPicPr>
            <a:picLocks noChangeAspect="1" noChangeArrowheads="1"/>
          </p:cNvPicPr>
          <p:nvPr/>
        </p:nvPicPr>
        <p:blipFill>
          <a:blip r:embed="rId2" cstate="print"/>
          <a:srcRect/>
          <a:stretch>
            <a:fillRect/>
          </a:stretch>
        </p:blipFill>
        <p:spPr bwMode="auto">
          <a:xfrm>
            <a:off x="2411760" y="2825738"/>
            <a:ext cx="5633244" cy="37716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640960" cy="2088232"/>
          </a:xfrm>
        </p:spPr>
        <p:txBody>
          <a:bodyPr>
            <a:normAutofit fontScale="92500" lnSpcReduction="10000"/>
          </a:bodyPr>
          <a:lstStyle/>
          <a:p>
            <a:pPr marL="269875" indent="-269875" algn="just"/>
            <a:r>
              <a:rPr lang="en-IN" sz="2800" dirty="0" smtClean="0"/>
              <a:t>The internal organization of a typical cell </a:t>
            </a:r>
            <a:r>
              <a:rPr lang="en-IN" sz="2800" dirty="0" err="1" smtClean="0"/>
              <a:t>C</a:t>
            </a:r>
            <a:r>
              <a:rPr lang="en-IN" sz="2800" baseline="-25000" dirty="0" err="1" smtClean="0"/>
              <a:t>ij</a:t>
            </a:r>
            <a:r>
              <a:rPr lang="en-IN" sz="2800" dirty="0" smtClean="0"/>
              <a:t> is shown in Fig. </a:t>
            </a:r>
          </a:p>
          <a:p>
            <a:pPr marL="269875" indent="-269875" algn="just"/>
            <a:r>
              <a:rPr lang="en-IN" sz="2800" dirty="0" smtClean="0"/>
              <a:t>It consists of a flip-flop storage element </a:t>
            </a:r>
            <a:r>
              <a:rPr lang="en-IN" sz="2800" dirty="0" err="1" smtClean="0"/>
              <a:t>F</a:t>
            </a:r>
            <a:r>
              <a:rPr lang="en-IN" sz="2800" baseline="-25000" dirty="0" err="1" smtClean="0"/>
              <a:t>ij</a:t>
            </a:r>
            <a:r>
              <a:rPr lang="en-IN" sz="2800" dirty="0" smtClean="0"/>
              <a:t> and the circuits for reading, writing, and matching the cell. </a:t>
            </a:r>
          </a:p>
          <a:p>
            <a:pPr marL="269875" indent="-269875" algn="just"/>
            <a:r>
              <a:rPr lang="en-IN" sz="2800" dirty="0" smtClean="0"/>
              <a:t>The input bit is transferred into the storage cell during a write operation.</a:t>
            </a:r>
          </a:p>
        </p:txBody>
      </p:sp>
      <p:sp>
        <p:nvSpPr>
          <p:cNvPr id="5" name="TextBox 4"/>
          <p:cNvSpPr txBox="1"/>
          <p:nvPr/>
        </p:nvSpPr>
        <p:spPr>
          <a:xfrm>
            <a:off x="3203848" y="6504057"/>
            <a:ext cx="5040560" cy="353943"/>
          </a:xfrm>
          <a:prstGeom prst="rect">
            <a:avLst/>
          </a:prstGeom>
          <a:noFill/>
        </p:spPr>
        <p:txBody>
          <a:bodyPr wrap="square" rtlCol="0">
            <a:spAutoFit/>
          </a:bodyPr>
          <a:lstStyle/>
          <a:p>
            <a:r>
              <a:rPr lang="en-US" sz="1700" dirty="0" smtClean="0"/>
              <a:t>Fig: </a:t>
            </a:r>
            <a:r>
              <a:rPr lang="en-IN" sz="1700" dirty="0" smtClean="0"/>
              <a:t>One cell of associative memory</a:t>
            </a:r>
            <a:endParaRPr lang="en-IN" sz="1700" dirty="0"/>
          </a:p>
        </p:txBody>
      </p:sp>
      <p:pic>
        <p:nvPicPr>
          <p:cNvPr id="4098" name="Picture 2"/>
          <p:cNvPicPr>
            <a:picLocks noChangeAspect="1" noChangeArrowheads="1"/>
          </p:cNvPicPr>
          <p:nvPr/>
        </p:nvPicPr>
        <p:blipFill>
          <a:blip r:embed="rId2" cstate="print"/>
          <a:srcRect/>
          <a:stretch>
            <a:fillRect/>
          </a:stretch>
        </p:blipFill>
        <p:spPr bwMode="auto">
          <a:xfrm>
            <a:off x="2627784" y="2708920"/>
            <a:ext cx="4371975" cy="3771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2232248"/>
          </a:xfrm>
        </p:spPr>
        <p:txBody>
          <a:bodyPr>
            <a:normAutofit/>
          </a:bodyPr>
          <a:lstStyle/>
          <a:p>
            <a:pPr marL="269875" indent="-269875" algn="just"/>
            <a:r>
              <a:rPr lang="en-IN" sz="2600" dirty="0" smtClean="0"/>
              <a:t>The bit stored is read out during a read operation. </a:t>
            </a:r>
          </a:p>
          <a:p>
            <a:pPr marL="269875" indent="-269875" algn="just"/>
            <a:r>
              <a:rPr lang="en-IN" sz="2600" dirty="0" smtClean="0"/>
              <a:t>The match logic compares the content of the storage cell with the corresponding unmasked bit of the argument and provides an output for the decision logic that sets the bit in M</a:t>
            </a:r>
            <a:r>
              <a:rPr lang="en-IN" sz="2600" baseline="-25000" dirty="0" smtClean="0"/>
              <a:t>i</a:t>
            </a:r>
            <a:r>
              <a:rPr lang="en-IN" sz="2600" dirty="0" smtClean="0"/>
              <a:t>.</a:t>
            </a:r>
          </a:p>
        </p:txBody>
      </p:sp>
      <p:sp>
        <p:nvSpPr>
          <p:cNvPr id="5" name="TextBox 4"/>
          <p:cNvSpPr txBox="1"/>
          <p:nvPr/>
        </p:nvSpPr>
        <p:spPr>
          <a:xfrm>
            <a:off x="3203848" y="6504057"/>
            <a:ext cx="5040560" cy="353943"/>
          </a:xfrm>
          <a:prstGeom prst="rect">
            <a:avLst/>
          </a:prstGeom>
          <a:noFill/>
        </p:spPr>
        <p:txBody>
          <a:bodyPr wrap="square" rtlCol="0">
            <a:spAutoFit/>
          </a:bodyPr>
          <a:lstStyle/>
          <a:p>
            <a:r>
              <a:rPr lang="en-US" sz="1700" dirty="0" smtClean="0"/>
              <a:t>Fig: </a:t>
            </a:r>
            <a:r>
              <a:rPr lang="en-IN" sz="1700" dirty="0" smtClean="0"/>
              <a:t>One cell of associative memory</a:t>
            </a:r>
            <a:endParaRPr lang="en-IN" sz="1700" dirty="0"/>
          </a:p>
        </p:txBody>
      </p:sp>
      <p:pic>
        <p:nvPicPr>
          <p:cNvPr id="4098" name="Picture 2"/>
          <p:cNvPicPr>
            <a:picLocks noChangeAspect="1" noChangeArrowheads="1"/>
          </p:cNvPicPr>
          <p:nvPr/>
        </p:nvPicPr>
        <p:blipFill>
          <a:blip r:embed="rId2" cstate="print"/>
          <a:srcRect/>
          <a:stretch>
            <a:fillRect/>
          </a:stretch>
        </p:blipFill>
        <p:spPr bwMode="auto">
          <a:xfrm>
            <a:off x="2627784" y="2708920"/>
            <a:ext cx="4371975" cy="3771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6165304"/>
          </a:xfrm>
        </p:spPr>
        <p:txBody>
          <a:bodyPr>
            <a:noAutofit/>
          </a:bodyPr>
          <a:lstStyle/>
          <a:p>
            <a:pPr marL="269875" indent="-269875" algn="just"/>
            <a:r>
              <a:rPr lang="en-IN" sz="2800" dirty="0" smtClean="0"/>
              <a:t>The match logic for each word can be derived from the comparison algorithm for two binary numbers. </a:t>
            </a:r>
            <a:endParaRPr lang="en-IN" sz="2800" dirty="0" smtClean="0"/>
          </a:p>
          <a:p>
            <a:pPr marL="269875" indent="-269875" algn="just"/>
            <a:r>
              <a:rPr lang="en-IN" sz="2800" dirty="0" smtClean="0"/>
              <a:t>First</a:t>
            </a:r>
            <a:r>
              <a:rPr lang="en-IN" sz="2800" dirty="0" smtClean="0"/>
              <a:t>, we neglect the key bits and compare the argument in A with the bits stored in the cells of the words. </a:t>
            </a:r>
            <a:endParaRPr lang="en-IN" sz="2800" dirty="0" smtClean="0"/>
          </a:p>
          <a:p>
            <a:pPr marL="269875" indent="-269875" algn="just"/>
            <a:r>
              <a:rPr lang="en-IN" sz="2800" dirty="0" smtClean="0"/>
              <a:t>Word </a:t>
            </a:r>
            <a:r>
              <a:rPr lang="en-IN" sz="2800" dirty="0" err="1" smtClean="0"/>
              <a:t>i</a:t>
            </a:r>
            <a:r>
              <a:rPr lang="en-IN" sz="2800" dirty="0" smtClean="0"/>
              <a:t> is equal to the argument in A if A</a:t>
            </a:r>
            <a:r>
              <a:rPr lang="en-IN" sz="2800" baseline="-25000" dirty="0" smtClean="0"/>
              <a:t>i</a:t>
            </a:r>
            <a:r>
              <a:rPr lang="en-IN" sz="2800" dirty="0" smtClean="0"/>
              <a:t> = </a:t>
            </a:r>
            <a:r>
              <a:rPr lang="en-IN" sz="2800" dirty="0" err="1" smtClean="0"/>
              <a:t>F</a:t>
            </a:r>
            <a:r>
              <a:rPr lang="en-IN" sz="2800" baseline="-25000" dirty="0" err="1" smtClean="0"/>
              <a:t>ij</a:t>
            </a:r>
            <a:r>
              <a:rPr lang="en-IN" sz="2800" dirty="0" smtClean="0"/>
              <a:t> </a:t>
            </a:r>
            <a:r>
              <a:rPr lang="en-IN" sz="2800" dirty="0" smtClean="0"/>
              <a:t>for j = 1, 2, . . . , n . </a:t>
            </a:r>
            <a:endParaRPr lang="en-IN" sz="2800" dirty="0" smtClean="0"/>
          </a:p>
          <a:p>
            <a:pPr marL="269875" indent="-269875" algn="just"/>
            <a:r>
              <a:rPr lang="en-IN" sz="2800" dirty="0" smtClean="0"/>
              <a:t>Two </a:t>
            </a:r>
            <a:r>
              <a:rPr lang="en-IN" sz="2800" dirty="0" smtClean="0"/>
              <a:t>bits are equal if they are both 1 or both 0. </a:t>
            </a:r>
            <a:endParaRPr lang="en-IN" sz="2800" dirty="0" smtClean="0"/>
          </a:p>
          <a:p>
            <a:pPr marL="269875" indent="-269875" algn="just"/>
            <a:r>
              <a:rPr lang="en-IN" sz="2800" dirty="0" smtClean="0"/>
              <a:t>The </a:t>
            </a:r>
            <a:r>
              <a:rPr lang="en-IN" sz="2800" dirty="0" smtClean="0"/>
              <a:t>equality of two bits can be expressed logically by the Boolean </a:t>
            </a:r>
            <a:r>
              <a:rPr lang="en-IN" sz="2800" dirty="0" smtClean="0"/>
              <a:t>function</a:t>
            </a:r>
          </a:p>
          <a:p>
            <a:pPr marL="269875" indent="-269875" algn="just"/>
            <a:endParaRPr lang="en-US" sz="2800" dirty="0" smtClean="0"/>
          </a:p>
          <a:p>
            <a:pPr marL="269875" indent="-269875" algn="just"/>
            <a:r>
              <a:rPr lang="en-IN" sz="2800" dirty="0" smtClean="0"/>
              <a:t>where </a:t>
            </a:r>
            <a:r>
              <a:rPr lang="en-IN" sz="2800" dirty="0" err="1" smtClean="0"/>
              <a:t>x</a:t>
            </a:r>
            <a:r>
              <a:rPr lang="en-IN" sz="2800" baseline="-25000" dirty="0" err="1" smtClean="0"/>
              <a:t>j</a:t>
            </a:r>
            <a:r>
              <a:rPr lang="en-IN" sz="2800" dirty="0" smtClean="0"/>
              <a:t> </a:t>
            </a:r>
            <a:r>
              <a:rPr lang="en-IN" sz="2800" dirty="0" smtClean="0"/>
              <a:t>= 1 if the pair of bits in position j are equal; otherwise, </a:t>
            </a:r>
            <a:r>
              <a:rPr lang="en-IN" sz="2800" dirty="0" err="1" smtClean="0"/>
              <a:t>x</a:t>
            </a:r>
            <a:r>
              <a:rPr lang="en-IN" sz="2800" baseline="-25000" dirty="0" err="1" smtClean="0"/>
              <a:t>j</a:t>
            </a:r>
            <a:r>
              <a:rPr lang="en-IN" sz="2800" dirty="0" smtClean="0"/>
              <a:t> </a:t>
            </a:r>
            <a:r>
              <a:rPr lang="en-IN" sz="2800" dirty="0" smtClean="0"/>
              <a:t>= 0.</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2699792" y="5301208"/>
            <a:ext cx="3384376" cy="65807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For a word </a:t>
            </a:r>
            <a:r>
              <a:rPr lang="en-IN" sz="2800" dirty="0" err="1" smtClean="0"/>
              <a:t>i</a:t>
            </a:r>
            <a:r>
              <a:rPr lang="en-IN" sz="2800" dirty="0" smtClean="0"/>
              <a:t> to be equal to the argument in A we must have all </a:t>
            </a:r>
            <a:r>
              <a:rPr lang="en-IN" sz="2800" dirty="0" err="1" smtClean="0"/>
              <a:t>x</a:t>
            </a:r>
            <a:r>
              <a:rPr lang="en-IN" sz="2800" baseline="-25000" dirty="0" err="1" smtClean="0"/>
              <a:t>j</a:t>
            </a:r>
            <a:r>
              <a:rPr lang="en-IN" sz="2800" dirty="0" smtClean="0"/>
              <a:t> </a:t>
            </a:r>
            <a:r>
              <a:rPr lang="en-IN" sz="2800" dirty="0" smtClean="0"/>
              <a:t>variables equal to 1. </a:t>
            </a:r>
            <a:endParaRPr lang="en-IN" sz="2800" dirty="0" smtClean="0"/>
          </a:p>
          <a:p>
            <a:pPr marL="269875" indent="-269875" algn="just"/>
            <a:r>
              <a:rPr lang="en-IN" sz="2800" dirty="0" smtClean="0"/>
              <a:t>This </a:t>
            </a:r>
            <a:r>
              <a:rPr lang="en-IN" sz="2800" dirty="0" smtClean="0"/>
              <a:t>is the condition for setting the corresponding match bit M, to 1. </a:t>
            </a:r>
            <a:endParaRPr lang="en-IN" sz="2800" dirty="0" smtClean="0"/>
          </a:p>
          <a:p>
            <a:pPr marL="269875" indent="-269875" algn="just"/>
            <a:r>
              <a:rPr lang="en-IN" sz="2800" dirty="0" smtClean="0"/>
              <a:t>The </a:t>
            </a:r>
            <a:r>
              <a:rPr lang="en-IN" sz="2800" dirty="0" smtClean="0"/>
              <a:t>Boolean function for this condition is</a:t>
            </a: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3466465" y="3140968"/>
            <a:ext cx="2302722" cy="44995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We now include the key bit </a:t>
            </a:r>
            <a:r>
              <a:rPr lang="en-IN" sz="2800" dirty="0" err="1" smtClean="0"/>
              <a:t>K</a:t>
            </a:r>
            <a:r>
              <a:rPr lang="en-IN" sz="2800" baseline="-25000" dirty="0" err="1" smtClean="0"/>
              <a:t>j</a:t>
            </a:r>
            <a:r>
              <a:rPr lang="en-IN" sz="2800" dirty="0" smtClean="0"/>
              <a:t> in the comparison logic. </a:t>
            </a:r>
            <a:endParaRPr lang="en-IN" sz="2800" dirty="0" smtClean="0"/>
          </a:p>
          <a:p>
            <a:pPr marL="269875" indent="-269875" algn="just"/>
            <a:r>
              <a:rPr lang="en-IN" sz="2800" dirty="0" smtClean="0"/>
              <a:t>The </a:t>
            </a:r>
            <a:r>
              <a:rPr lang="en-IN" sz="2800" dirty="0" smtClean="0"/>
              <a:t>requirement is that if </a:t>
            </a:r>
            <a:r>
              <a:rPr lang="en-IN" sz="2800" dirty="0" err="1" smtClean="0"/>
              <a:t>K</a:t>
            </a:r>
            <a:r>
              <a:rPr lang="en-IN" sz="2800" baseline="-25000" dirty="0" err="1" smtClean="0"/>
              <a:t>j</a:t>
            </a:r>
            <a:r>
              <a:rPr lang="en-IN" sz="2800" dirty="0" smtClean="0"/>
              <a:t> </a:t>
            </a:r>
            <a:r>
              <a:rPr lang="en-IN" sz="2800" dirty="0" smtClean="0"/>
              <a:t>= 0, the corresponding bits of </a:t>
            </a:r>
            <a:r>
              <a:rPr lang="en-IN" sz="2800" dirty="0" err="1" smtClean="0"/>
              <a:t>A</a:t>
            </a:r>
            <a:r>
              <a:rPr lang="en-IN" sz="2800" baseline="-25000" dirty="0" err="1" smtClean="0"/>
              <a:t>j</a:t>
            </a:r>
            <a:r>
              <a:rPr lang="en-IN" sz="2800" dirty="0" smtClean="0"/>
              <a:t> </a:t>
            </a:r>
            <a:r>
              <a:rPr lang="en-IN" sz="2800" dirty="0" smtClean="0"/>
              <a:t>and </a:t>
            </a:r>
            <a:r>
              <a:rPr lang="en-IN" sz="2800" dirty="0" err="1" smtClean="0"/>
              <a:t>F</a:t>
            </a:r>
            <a:r>
              <a:rPr lang="en-IN" sz="2800" baseline="-25000" dirty="0" err="1" smtClean="0"/>
              <a:t>ij</a:t>
            </a:r>
            <a:r>
              <a:rPr lang="en-IN" sz="2800" dirty="0" smtClean="0"/>
              <a:t> </a:t>
            </a:r>
            <a:r>
              <a:rPr lang="en-IN" sz="2800" dirty="0" smtClean="0"/>
              <a:t>need no comparison. </a:t>
            </a:r>
            <a:endParaRPr lang="en-IN" sz="2800" dirty="0" smtClean="0"/>
          </a:p>
          <a:p>
            <a:pPr marL="269875" indent="-269875" algn="just"/>
            <a:r>
              <a:rPr lang="en-IN" sz="2800" dirty="0" smtClean="0"/>
              <a:t>Only </a:t>
            </a:r>
            <a:r>
              <a:rPr lang="en-IN" sz="2800" dirty="0" smtClean="0"/>
              <a:t>when </a:t>
            </a:r>
            <a:r>
              <a:rPr lang="en-IN" sz="2800" dirty="0" err="1" smtClean="0"/>
              <a:t>K</a:t>
            </a:r>
            <a:r>
              <a:rPr lang="en-IN" sz="2800" baseline="-25000" dirty="0" err="1" smtClean="0"/>
              <a:t>j</a:t>
            </a:r>
            <a:r>
              <a:rPr lang="en-IN" sz="2800" dirty="0" smtClean="0"/>
              <a:t> </a:t>
            </a:r>
            <a:r>
              <a:rPr lang="en-IN" sz="2800" dirty="0" smtClean="0"/>
              <a:t>= 1 must they be compared. This requirement is achieved by </a:t>
            </a:r>
            <a:r>
              <a:rPr lang="en-IN" sz="2800" dirty="0" err="1" smtClean="0"/>
              <a:t>ORing</a:t>
            </a:r>
            <a:r>
              <a:rPr lang="en-IN" sz="2800" dirty="0" smtClean="0"/>
              <a:t> each term with </a:t>
            </a:r>
            <a:r>
              <a:rPr lang="en-IN" sz="2800" dirty="0" err="1" smtClean="0"/>
              <a:t>K’</a:t>
            </a:r>
            <a:r>
              <a:rPr lang="en-IN" sz="2800" baseline="-25000" dirty="0" err="1" smtClean="0"/>
              <a:t>j</a:t>
            </a:r>
            <a:r>
              <a:rPr lang="en-IN" sz="2800" dirty="0" smtClean="0"/>
              <a:t> thus:</a:t>
            </a:r>
          </a:p>
          <a:p>
            <a:pPr marL="269875" indent="-269875" algn="just"/>
            <a:endParaRPr lang="en-US" sz="2800" dirty="0" smtClean="0"/>
          </a:p>
          <a:p>
            <a:pPr marL="269875" indent="-269875" algn="just"/>
            <a:r>
              <a:rPr lang="en-IN" sz="2800" dirty="0" smtClean="0"/>
              <a:t>When </a:t>
            </a:r>
            <a:r>
              <a:rPr lang="en-IN" sz="2800" dirty="0" err="1" smtClean="0"/>
              <a:t>K</a:t>
            </a:r>
            <a:r>
              <a:rPr lang="en-IN" sz="2800" baseline="-25000" dirty="0" err="1" smtClean="0"/>
              <a:t>j</a:t>
            </a:r>
            <a:r>
              <a:rPr lang="en-IN" sz="2800" dirty="0" smtClean="0"/>
              <a:t> </a:t>
            </a:r>
            <a:r>
              <a:rPr lang="en-IN" sz="2800" dirty="0" smtClean="0"/>
              <a:t>= 1, we have </a:t>
            </a:r>
            <a:r>
              <a:rPr lang="en-IN" sz="2800" dirty="0" err="1" smtClean="0"/>
              <a:t>K’</a:t>
            </a:r>
            <a:r>
              <a:rPr lang="en-IN" sz="2800" baseline="-25000" dirty="0" err="1" smtClean="0"/>
              <a:t>j</a:t>
            </a:r>
            <a:r>
              <a:rPr lang="en-IN" sz="2800" dirty="0" smtClean="0"/>
              <a:t> </a:t>
            </a:r>
            <a:r>
              <a:rPr lang="en-IN" sz="2800" dirty="0" smtClean="0"/>
              <a:t>= 0 and </a:t>
            </a:r>
            <a:r>
              <a:rPr lang="en-IN" sz="2800" dirty="0" err="1" smtClean="0"/>
              <a:t>x</a:t>
            </a:r>
            <a:r>
              <a:rPr lang="en-IN" sz="2800" baseline="-25000" dirty="0" err="1" smtClean="0"/>
              <a:t>j</a:t>
            </a:r>
            <a:r>
              <a:rPr lang="en-IN" sz="2800" dirty="0" smtClean="0"/>
              <a:t> </a:t>
            </a:r>
            <a:r>
              <a:rPr lang="en-IN" sz="2800" dirty="0" smtClean="0"/>
              <a:t>+ 0 = </a:t>
            </a:r>
            <a:r>
              <a:rPr lang="en-IN" sz="2800" dirty="0" err="1" smtClean="0"/>
              <a:t>x</a:t>
            </a:r>
            <a:r>
              <a:rPr lang="en-IN" sz="2800" baseline="-25000" dirty="0" err="1" smtClean="0"/>
              <a:t>j</a:t>
            </a:r>
            <a:r>
              <a:rPr lang="en-IN" sz="2800" dirty="0" smtClean="0"/>
              <a:t> </a:t>
            </a:r>
            <a:r>
              <a:rPr lang="en-IN" sz="2800" dirty="0" smtClean="0"/>
              <a:t>. </a:t>
            </a:r>
            <a:endParaRPr lang="en-IN" sz="2800" dirty="0" smtClean="0"/>
          </a:p>
          <a:p>
            <a:pPr marL="269875" indent="-269875" algn="just"/>
            <a:r>
              <a:rPr lang="en-IN" sz="2800" dirty="0" smtClean="0"/>
              <a:t>When </a:t>
            </a:r>
            <a:r>
              <a:rPr lang="en-IN" sz="2800" dirty="0" err="1" smtClean="0"/>
              <a:t>K</a:t>
            </a:r>
            <a:r>
              <a:rPr lang="en-IN" sz="2800" baseline="-25000" dirty="0" err="1" smtClean="0"/>
              <a:t>j</a:t>
            </a:r>
            <a:r>
              <a:rPr lang="en-IN" sz="2800" dirty="0" smtClean="0"/>
              <a:t> </a:t>
            </a:r>
            <a:r>
              <a:rPr lang="en-IN" sz="2800" dirty="0" smtClean="0"/>
              <a:t>= 0, then </a:t>
            </a:r>
            <a:r>
              <a:rPr lang="en-IN" sz="2800" dirty="0" err="1" smtClean="0"/>
              <a:t>K’</a:t>
            </a:r>
            <a:r>
              <a:rPr lang="en-IN" sz="2800" baseline="-25000" dirty="0" err="1" smtClean="0"/>
              <a:t>j</a:t>
            </a:r>
            <a:r>
              <a:rPr lang="en-IN" sz="2800" dirty="0" smtClean="0"/>
              <a:t> </a:t>
            </a:r>
            <a:r>
              <a:rPr lang="en-IN" sz="2800" dirty="0" smtClean="0"/>
              <a:t>= 1 and </a:t>
            </a:r>
            <a:r>
              <a:rPr lang="en-IN" sz="2800" dirty="0" err="1" smtClean="0"/>
              <a:t>x</a:t>
            </a:r>
            <a:r>
              <a:rPr lang="en-IN" sz="2800" baseline="-25000" dirty="0" err="1" smtClean="0"/>
              <a:t>j</a:t>
            </a:r>
            <a:r>
              <a:rPr lang="en-IN" sz="2800" dirty="0" smtClean="0"/>
              <a:t> </a:t>
            </a:r>
            <a:r>
              <a:rPr lang="en-IN" sz="2800" dirty="0" smtClean="0"/>
              <a:t>+ 1 = 1. </a:t>
            </a:r>
            <a:endParaRPr lang="en-IN" sz="2800" dirty="0" smtClean="0"/>
          </a:p>
          <a:p>
            <a:pPr marL="269875" indent="-269875" algn="just"/>
            <a:r>
              <a:rPr lang="en-IN" sz="2800" dirty="0" smtClean="0"/>
              <a:t>A </a:t>
            </a:r>
            <a:r>
              <a:rPr lang="en-IN" sz="2800" dirty="0" smtClean="0"/>
              <a:t>term (</a:t>
            </a:r>
            <a:r>
              <a:rPr lang="en-IN" sz="2800" dirty="0" err="1" smtClean="0"/>
              <a:t>x</a:t>
            </a:r>
            <a:r>
              <a:rPr lang="en-IN" sz="2800" baseline="-25000" dirty="0" err="1" smtClean="0"/>
              <a:t>j</a:t>
            </a:r>
            <a:r>
              <a:rPr lang="en-IN" sz="2800" dirty="0" smtClean="0"/>
              <a:t> </a:t>
            </a:r>
            <a:r>
              <a:rPr lang="en-IN" sz="2800" dirty="0" smtClean="0"/>
              <a:t>+ </a:t>
            </a:r>
            <a:r>
              <a:rPr lang="en-IN" sz="2800" dirty="0" err="1" smtClean="0"/>
              <a:t>K’</a:t>
            </a:r>
            <a:r>
              <a:rPr lang="en-IN" sz="2800" baseline="-25000" dirty="0" err="1" smtClean="0"/>
              <a:t>j</a:t>
            </a:r>
            <a:r>
              <a:rPr lang="en-IN" sz="2800" dirty="0" smtClean="0"/>
              <a:t>) </a:t>
            </a:r>
            <a:r>
              <a:rPr lang="en-IN" sz="2800" dirty="0" smtClean="0"/>
              <a:t>will be in the 1 state if its pair of bits is not compared. </a:t>
            </a:r>
            <a:endParaRPr lang="en-IN" sz="2800" dirty="0" smtClean="0"/>
          </a:p>
        </p:txBody>
      </p:sp>
      <p:pic>
        <p:nvPicPr>
          <p:cNvPr id="3074" name="Picture 2"/>
          <p:cNvPicPr>
            <a:picLocks noChangeAspect="1" noChangeArrowheads="1"/>
          </p:cNvPicPr>
          <p:nvPr/>
        </p:nvPicPr>
        <p:blipFill>
          <a:blip r:embed="rId2" cstate="print"/>
          <a:srcRect/>
          <a:stretch>
            <a:fillRect/>
          </a:stretch>
        </p:blipFill>
        <p:spPr bwMode="auto">
          <a:xfrm>
            <a:off x="3333749" y="3138488"/>
            <a:ext cx="2772845" cy="65055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The match logic for word </a:t>
            </a:r>
            <a:r>
              <a:rPr lang="en-IN" sz="2800" dirty="0" err="1" smtClean="0"/>
              <a:t>i</a:t>
            </a:r>
            <a:r>
              <a:rPr lang="en-IN" sz="2800" dirty="0" smtClean="0"/>
              <a:t> in an associative memory can now be expressed by the following Boolean function</a:t>
            </a:r>
            <a:r>
              <a:rPr lang="en-IN" sz="2800" dirty="0" smtClean="0"/>
              <a:t>:</a:t>
            </a:r>
          </a:p>
          <a:p>
            <a:pPr marL="269875" indent="-269875" algn="just"/>
            <a:endParaRPr lang="en-US" sz="2800" dirty="0" smtClean="0"/>
          </a:p>
          <a:p>
            <a:pPr marL="269875" indent="-269875" algn="just"/>
            <a:r>
              <a:rPr lang="en-IN" sz="2800" dirty="0" smtClean="0"/>
              <a:t>Each term in the expression will be equal to 1 if its corresponding </a:t>
            </a:r>
            <a:r>
              <a:rPr lang="en-IN" sz="2800" dirty="0" err="1" smtClean="0"/>
              <a:t>K</a:t>
            </a:r>
            <a:r>
              <a:rPr lang="en-IN" sz="2800" baseline="-25000" dirty="0" err="1" smtClean="0"/>
              <a:t>j</a:t>
            </a:r>
            <a:r>
              <a:rPr lang="en-IN" sz="2800" dirty="0" smtClean="0"/>
              <a:t> </a:t>
            </a:r>
            <a:r>
              <a:rPr lang="en-IN" sz="2800" dirty="0" smtClean="0"/>
              <a:t>= 0. </a:t>
            </a:r>
            <a:endParaRPr lang="en-IN" sz="2800" dirty="0" smtClean="0"/>
          </a:p>
          <a:p>
            <a:pPr marL="269875" indent="-269875" algn="just"/>
            <a:r>
              <a:rPr lang="en-IN" sz="2800" dirty="0" smtClean="0"/>
              <a:t>If </a:t>
            </a:r>
            <a:r>
              <a:rPr lang="en-IN" sz="2800" dirty="0" err="1" smtClean="0"/>
              <a:t>K</a:t>
            </a:r>
            <a:r>
              <a:rPr lang="en-IN" sz="2800" baseline="-25000" dirty="0" err="1" smtClean="0"/>
              <a:t>j</a:t>
            </a:r>
            <a:r>
              <a:rPr lang="en-IN" sz="2800" dirty="0" smtClean="0"/>
              <a:t> </a:t>
            </a:r>
            <a:r>
              <a:rPr lang="en-IN" sz="2800" dirty="0" smtClean="0"/>
              <a:t>= 1, the term will be either 0 or 1 depending on the value of </a:t>
            </a:r>
            <a:r>
              <a:rPr lang="en-IN" sz="2800" dirty="0" err="1" smtClean="0"/>
              <a:t>x</a:t>
            </a:r>
            <a:r>
              <a:rPr lang="en-IN" sz="2800" baseline="-25000" dirty="0" err="1" smtClean="0"/>
              <a:t>j</a:t>
            </a:r>
            <a:r>
              <a:rPr lang="en-IN" sz="2800" dirty="0" smtClean="0"/>
              <a:t>. </a:t>
            </a:r>
          </a:p>
          <a:p>
            <a:pPr marL="269875" indent="-269875" algn="just"/>
            <a:r>
              <a:rPr lang="en-IN" sz="2800" dirty="0" smtClean="0"/>
              <a:t>A </a:t>
            </a:r>
            <a:r>
              <a:rPr lang="en-IN" sz="2800" dirty="0" smtClean="0"/>
              <a:t>match will occur and </a:t>
            </a:r>
            <a:r>
              <a:rPr lang="en-IN" sz="2800" dirty="0" smtClean="0"/>
              <a:t>M</a:t>
            </a:r>
            <a:r>
              <a:rPr lang="en-IN" sz="2800" baseline="-25000" dirty="0" smtClean="0"/>
              <a:t>i</a:t>
            </a:r>
            <a:r>
              <a:rPr lang="en-IN" sz="2800" dirty="0" smtClean="0"/>
              <a:t> </a:t>
            </a:r>
            <a:r>
              <a:rPr lang="en-IN" sz="2800" dirty="0" smtClean="0"/>
              <a:t>will be equal to 1 if all terms are equal to 1 .</a:t>
            </a:r>
            <a:endParaRPr lang="en-IN" sz="2800" dirty="0" smtClean="0"/>
          </a:p>
        </p:txBody>
      </p:sp>
      <p:pic>
        <p:nvPicPr>
          <p:cNvPr id="4098" name="Picture 2"/>
          <p:cNvPicPr>
            <a:picLocks noChangeAspect="1" noChangeArrowheads="1"/>
          </p:cNvPicPr>
          <p:nvPr/>
        </p:nvPicPr>
        <p:blipFill>
          <a:blip r:embed="rId2" cstate="print"/>
          <a:srcRect/>
          <a:stretch>
            <a:fillRect/>
          </a:stretch>
        </p:blipFill>
        <p:spPr bwMode="auto">
          <a:xfrm>
            <a:off x="2339752" y="1844824"/>
            <a:ext cx="5175463" cy="34823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If we substitute the original definition </a:t>
            </a:r>
            <a:r>
              <a:rPr lang="en-IN" sz="2800" dirty="0" smtClean="0"/>
              <a:t>of </a:t>
            </a:r>
            <a:r>
              <a:rPr lang="en-IN" sz="2800" dirty="0" err="1" smtClean="0"/>
              <a:t>x</a:t>
            </a:r>
            <a:r>
              <a:rPr lang="en-IN" sz="2800" baseline="-25000" dirty="0" err="1" smtClean="0"/>
              <a:t>j</a:t>
            </a:r>
            <a:r>
              <a:rPr lang="en-IN" sz="2800" dirty="0" smtClean="0"/>
              <a:t>, </a:t>
            </a:r>
            <a:r>
              <a:rPr lang="en-IN" sz="2800" dirty="0" smtClean="0"/>
              <a:t>the Boolean function </a:t>
            </a:r>
            <a:r>
              <a:rPr lang="en-IN" sz="2800" dirty="0" smtClean="0"/>
              <a:t>can </a:t>
            </a:r>
            <a:r>
              <a:rPr lang="en-IN" sz="2800" dirty="0" smtClean="0"/>
              <a:t>be expressed as follows</a:t>
            </a:r>
            <a:r>
              <a:rPr lang="en-IN" sz="2800" dirty="0" smtClean="0"/>
              <a:t>:</a:t>
            </a:r>
          </a:p>
          <a:p>
            <a:pPr marL="269875" indent="-269875" algn="just"/>
            <a:endParaRPr lang="en-IN" sz="2800" dirty="0" smtClean="0"/>
          </a:p>
        </p:txBody>
      </p:sp>
      <p:pic>
        <p:nvPicPr>
          <p:cNvPr id="5122" name="Picture 2"/>
          <p:cNvPicPr>
            <a:picLocks noChangeAspect="1" noChangeArrowheads="1"/>
          </p:cNvPicPr>
          <p:nvPr/>
        </p:nvPicPr>
        <p:blipFill>
          <a:blip r:embed="rId2" cstate="print"/>
          <a:srcRect/>
          <a:stretch>
            <a:fillRect/>
          </a:stretch>
        </p:blipFill>
        <p:spPr bwMode="auto">
          <a:xfrm>
            <a:off x="2627784" y="1633364"/>
            <a:ext cx="3024336" cy="63894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l="2253" t="1617"/>
          <a:stretch>
            <a:fillRect/>
          </a:stretch>
        </p:blipFill>
        <p:spPr bwMode="auto">
          <a:xfrm>
            <a:off x="1547664" y="2348880"/>
            <a:ext cx="6191399" cy="453650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READ Operation:</a:t>
            </a:r>
          </a:p>
          <a:p>
            <a:pPr marL="269875" indent="-269875" algn="just"/>
            <a:r>
              <a:rPr lang="en-IN" sz="2800" dirty="0" smtClean="0"/>
              <a:t>If more than one word in memory matches the unmasked argument field, all the matched words will have 1's in the corresponding bit position of the match register. </a:t>
            </a:r>
            <a:endParaRPr lang="en-IN" sz="2800" dirty="0" smtClean="0"/>
          </a:p>
          <a:p>
            <a:pPr marL="269875" indent="-269875" algn="just"/>
            <a:r>
              <a:rPr lang="en-IN" sz="2800" dirty="0" smtClean="0"/>
              <a:t>It </a:t>
            </a:r>
            <a:r>
              <a:rPr lang="en-IN" sz="2800" dirty="0" smtClean="0"/>
              <a:t>is then necessary to scan the bits of the match register one at a time. </a:t>
            </a:r>
            <a:endParaRPr lang="en-IN" sz="2800" dirty="0" smtClean="0"/>
          </a:p>
          <a:p>
            <a:pPr marL="269875" indent="-269875" algn="just"/>
            <a:r>
              <a:rPr lang="en-IN" sz="2800" dirty="0" smtClean="0"/>
              <a:t>The </a:t>
            </a:r>
            <a:r>
              <a:rPr lang="en-IN" sz="2800" dirty="0" smtClean="0"/>
              <a:t>matched words are read in sequence by applying a read signal to each word line whose corresponding M, bit is a 1.</a:t>
            </a:r>
            <a:endParaRPr lang="en-IN"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323528" y="980728"/>
            <a:ext cx="8363272" cy="5145435"/>
          </a:xfrm>
        </p:spPr>
        <p:txBody>
          <a:bodyPr>
            <a:normAutofit lnSpcReduction="10000"/>
          </a:bodyPr>
          <a:lstStyle/>
          <a:p>
            <a:pPr algn="just"/>
            <a:r>
              <a:rPr lang="en-IN" sz="2800" dirty="0" smtClean="0"/>
              <a:t>A memory unit accessed by </a:t>
            </a:r>
            <a:r>
              <a:rPr lang="en-IN" sz="2800" b="1" dirty="0" smtClean="0"/>
              <a:t>content</a:t>
            </a:r>
            <a:r>
              <a:rPr lang="en-IN" sz="2800" dirty="0" smtClean="0"/>
              <a:t> is called an associative memory or content addressable memory (CAM). </a:t>
            </a:r>
          </a:p>
          <a:p>
            <a:pPr algn="just"/>
            <a:r>
              <a:rPr lang="en-IN" sz="2800" dirty="0" smtClean="0"/>
              <a:t>This type of memory is accessed simultaneously and in </a:t>
            </a:r>
            <a:r>
              <a:rPr lang="en-IN" sz="2800" b="1" dirty="0" smtClean="0"/>
              <a:t>parallel</a:t>
            </a:r>
            <a:r>
              <a:rPr lang="en-IN" sz="2800" dirty="0" smtClean="0"/>
              <a:t> on the basis of data content rather than by specific address or location.</a:t>
            </a:r>
          </a:p>
          <a:p>
            <a:pPr algn="just"/>
            <a:r>
              <a:rPr lang="en-IN" sz="2800" dirty="0" smtClean="0"/>
              <a:t>The </a:t>
            </a:r>
            <a:r>
              <a:rPr lang="en-IN" sz="2800" b="1" dirty="0" smtClean="0"/>
              <a:t>time</a:t>
            </a:r>
            <a:r>
              <a:rPr lang="en-IN" sz="2800" dirty="0" smtClean="0"/>
              <a:t> required to find an item stored in memory can be reduced considerably if stored data can be identified for access by the content of the data itself rather than by an address.</a:t>
            </a:r>
          </a:p>
          <a:p>
            <a:pPr algn="just"/>
            <a:r>
              <a:rPr lang="en-IN" sz="2800" dirty="0" smtClean="0"/>
              <a:t>When a word is written in an associative memory, no address is given.</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READ Operation:</a:t>
            </a:r>
          </a:p>
          <a:p>
            <a:pPr marL="269875" indent="-269875" algn="just"/>
            <a:r>
              <a:rPr lang="en-IN" sz="2800" dirty="0" smtClean="0"/>
              <a:t>In most applications, the associative memory stores a table with no two identical </a:t>
            </a:r>
            <a:r>
              <a:rPr lang="en-IN" sz="2800" dirty="0" smtClean="0"/>
              <a:t>items under </a:t>
            </a:r>
            <a:r>
              <a:rPr lang="en-IN" sz="2800" dirty="0" smtClean="0"/>
              <a:t>a given key. </a:t>
            </a:r>
            <a:endParaRPr lang="en-IN" sz="2800" dirty="0" smtClean="0"/>
          </a:p>
          <a:p>
            <a:pPr marL="269875" indent="-269875" algn="just"/>
            <a:r>
              <a:rPr lang="en-IN" sz="2800" dirty="0" smtClean="0"/>
              <a:t>In </a:t>
            </a:r>
            <a:r>
              <a:rPr lang="en-IN" sz="2800" dirty="0" smtClean="0"/>
              <a:t>this case, only one word may match the unmasked argument field. </a:t>
            </a:r>
            <a:endParaRPr lang="en-IN" sz="2800" dirty="0" smtClean="0"/>
          </a:p>
          <a:p>
            <a:pPr marL="269875" indent="-269875" algn="just"/>
            <a:r>
              <a:rPr lang="en-IN" sz="2800" dirty="0" smtClean="0"/>
              <a:t>By </a:t>
            </a:r>
            <a:r>
              <a:rPr lang="en-IN" sz="2800" dirty="0" smtClean="0"/>
              <a:t>connecting output </a:t>
            </a:r>
            <a:r>
              <a:rPr lang="en-IN" sz="2800" dirty="0" smtClean="0"/>
              <a:t>M</a:t>
            </a:r>
            <a:r>
              <a:rPr lang="en-IN" sz="2800" baseline="-25000" dirty="0" smtClean="0"/>
              <a:t>i</a:t>
            </a:r>
            <a:r>
              <a:rPr lang="en-IN" sz="2800" dirty="0" smtClean="0"/>
              <a:t> </a:t>
            </a:r>
            <a:r>
              <a:rPr lang="en-IN" sz="2800" dirty="0" smtClean="0"/>
              <a:t>directly to the read line in the same word position (instead of the M register</a:t>
            </a:r>
            <a:r>
              <a:rPr lang="en-IN" sz="2800" dirty="0" smtClean="0"/>
              <a:t>)</a:t>
            </a:r>
          </a:p>
          <a:p>
            <a:pPr marL="269875" indent="-269875" algn="just"/>
            <a:r>
              <a:rPr lang="en-IN" sz="2800" dirty="0" smtClean="0"/>
              <a:t>The </a:t>
            </a:r>
            <a:r>
              <a:rPr lang="en-IN" sz="2800" dirty="0" smtClean="0"/>
              <a:t>content of the matched word will be presented automatically at the output lines and no </a:t>
            </a:r>
            <a:r>
              <a:rPr lang="en-IN" sz="2800" b="1" dirty="0" smtClean="0"/>
              <a:t>special read </a:t>
            </a:r>
            <a:r>
              <a:rPr lang="en-IN" sz="2800" dirty="0" smtClean="0"/>
              <a:t>command signal is needed</a:t>
            </a:r>
            <a:r>
              <a:rPr lang="en-IN" sz="2800" dirty="0" smtClean="0"/>
              <a:t>.</a:t>
            </a:r>
            <a:endParaRPr lang="en-IN"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WRITE Operation:</a:t>
            </a:r>
          </a:p>
          <a:p>
            <a:pPr marL="269875" indent="-269875" algn="just"/>
            <a:r>
              <a:rPr lang="en-IN" sz="2800" dirty="0" smtClean="0"/>
              <a:t>An associative memory must have a write capability for storing the information to be searched. </a:t>
            </a:r>
            <a:endParaRPr lang="en-IN" sz="2800" dirty="0" smtClean="0"/>
          </a:p>
          <a:p>
            <a:pPr marL="269875" indent="-269875" algn="just"/>
            <a:r>
              <a:rPr lang="en-IN" sz="2800" dirty="0" smtClean="0"/>
              <a:t>Writing </a:t>
            </a:r>
            <a:r>
              <a:rPr lang="en-IN" sz="2800" dirty="0" smtClean="0"/>
              <a:t>in an associative memory can take different forms, depending on the application</a:t>
            </a:r>
            <a:r>
              <a:rPr lang="en-IN" sz="2800" dirty="0" smtClean="0"/>
              <a:t>.</a:t>
            </a:r>
          </a:p>
          <a:p>
            <a:pPr marL="269875" indent="-269875" algn="just"/>
            <a:r>
              <a:rPr lang="en-IN" sz="2800" dirty="0" smtClean="0"/>
              <a:t>If unwanted words have to be deleted and new words inserted one at a time, there is a need for a special register to distinguish between active and inactive words. </a:t>
            </a:r>
            <a:endParaRPr lang="en-IN" sz="2800" dirty="0" smtClean="0"/>
          </a:p>
          <a:p>
            <a:pPr marL="269875" indent="-269875" algn="just"/>
            <a:r>
              <a:rPr lang="en-IN" sz="2800" dirty="0" smtClean="0"/>
              <a:t>This </a:t>
            </a:r>
            <a:r>
              <a:rPr lang="en-IN" sz="2800" dirty="0" smtClean="0"/>
              <a:t>register, sometimes called a tag register, would have as many bits as there are words in the memory. </a:t>
            </a:r>
            <a:endParaRPr lang="en-IN" sz="2800" dirty="0" smtClean="0"/>
          </a:p>
          <a:p>
            <a:pPr marL="269875" indent="-269875" algn="just"/>
            <a:r>
              <a:rPr lang="en-IN" sz="2800" dirty="0" smtClean="0"/>
              <a:t>For </a:t>
            </a:r>
            <a:r>
              <a:rPr lang="en-IN" sz="2800" dirty="0" smtClean="0"/>
              <a:t>every active word stored in memory, the corresponding bit in the tag register is set to 1.</a:t>
            </a:r>
            <a:endParaRPr lang="en-I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496944" cy="5904656"/>
          </a:xfrm>
        </p:spPr>
        <p:txBody>
          <a:bodyPr>
            <a:noAutofit/>
          </a:bodyPr>
          <a:lstStyle/>
          <a:p>
            <a:pPr marL="269875" indent="-269875" algn="just"/>
            <a:r>
              <a:rPr lang="en-IN" sz="2800" dirty="0" smtClean="0"/>
              <a:t>WRITE Operation:</a:t>
            </a:r>
          </a:p>
          <a:p>
            <a:pPr marL="269875" indent="-269875" algn="just"/>
            <a:r>
              <a:rPr lang="en-IN" sz="2800" dirty="0" smtClean="0"/>
              <a:t>A word is deleted from memory by clearing its tag bit to 0. </a:t>
            </a:r>
            <a:endParaRPr lang="en-IN" sz="2800" dirty="0" smtClean="0"/>
          </a:p>
          <a:p>
            <a:pPr marL="269875" indent="-269875" algn="just"/>
            <a:r>
              <a:rPr lang="en-IN" sz="2800" dirty="0" smtClean="0"/>
              <a:t>Words </a:t>
            </a:r>
            <a:r>
              <a:rPr lang="en-IN" sz="2800" dirty="0" smtClean="0"/>
              <a:t>are stored in memory </a:t>
            </a:r>
            <a:r>
              <a:rPr lang="en-IN" sz="2800" dirty="0" smtClean="0"/>
              <a:t>by scanning </a:t>
            </a:r>
            <a:r>
              <a:rPr lang="en-IN" sz="2800" dirty="0" smtClean="0"/>
              <a:t>the tag register until the first 0 bit is encountered</a:t>
            </a:r>
            <a:r>
              <a:rPr lang="en-IN" sz="2800" dirty="0" smtClean="0"/>
              <a:t>.</a:t>
            </a:r>
          </a:p>
          <a:p>
            <a:pPr marL="269875" indent="-269875" algn="just"/>
            <a:r>
              <a:rPr lang="en-IN" sz="2800" smtClean="0"/>
              <a:t>This gives the first available inactive word and a position for writing a new word.</a:t>
            </a:r>
            <a:endParaRPr lang="en-IN"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323528" y="980728"/>
            <a:ext cx="8363272" cy="5145435"/>
          </a:xfrm>
        </p:spPr>
        <p:txBody>
          <a:bodyPr>
            <a:normAutofit lnSpcReduction="10000"/>
          </a:bodyPr>
          <a:lstStyle/>
          <a:p>
            <a:pPr algn="just"/>
            <a:r>
              <a:rPr lang="en-IN" sz="2800" dirty="0" smtClean="0"/>
              <a:t>When a word is to be read from an associative memory, the content of the word, or part of the word, is specified. </a:t>
            </a:r>
          </a:p>
          <a:p>
            <a:pPr algn="just"/>
            <a:r>
              <a:rPr lang="en-IN" sz="2800" dirty="0" smtClean="0"/>
              <a:t>The memory locates all words which match the specified content and marks them for reading.</a:t>
            </a:r>
          </a:p>
          <a:p>
            <a:pPr algn="just"/>
            <a:r>
              <a:rPr lang="en-IN" sz="2800" dirty="0" smtClean="0"/>
              <a:t>An associative memory is more expensive than a RAM because each cell must have storage capability as well as logic circuits for matching its content with an external argument. </a:t>
            </a:r>
          </a:p>
          <a:p>
            <a:pPr algn="just"/>
            <a:r>
              <a:rPr lang="en-IN" sz="2800" dirty="0" smtClean="0"/>
              <a:t>For this reason, associative memories are used in applications where the search </a:t>
            </a:r>
            <a:r>
              <a:rPr lang="en-IN" sz="2800" b="1" dirty="0" smtClean="0"/>
              <a:t>time is very critical </a:t>
            </a:r>
            <a:r>
              <a:rPr lang="en-IN" sz="2800" dirty="0" smtClean="0"/>
              <a:t>and must be very short.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179512" y="980728"/>
            <a:ext cx="4896544" cy="5145435"/>
          </a:xfrm>
        </p:spPr>
        <p:txBody>
          <a:bodyPr>
            <a:normAutofit/>
          </a:bodyPr>
          <a:lstStyle/>
          <a:p>
            <a:pPr marL="269875" indent="-269875" algn="just"/>
            <a:r>
              <a:rPr lang="en-IN" sz="2800" dirty="0" smtClean="0"/>
              <a:t>The block diagram of an associative memory is shown in Fig. consists of a memory array and logic for </a:t>
            </a:r>
            <a:r>
              <a:rPr lang="en-IN" sz="2800" b="1" dirty="0" smtClean="0"/>
              <a:t>m</a:t>
            </a:r>
            <a:r>
              <a:rPr lang="en-IN" sz="2800" dirty="0" smtClean="0"/>
              <a:t> words with </a:t>
            </a:r>
            <a:r>
              <a:rPr lang="en-IN" sz="2800" b="1" dirty="0" smtClean="0"/>
              <a:t>n</a:t>
            </a:r>
            <a:r>
              <a:rPr lang="en-IN" sz="2800" dirty="0" smtClean="0"/>
              <a:t> bits per word. </a:t>
            </a:r>
          </a:p>
          <a:p>
            <a:pPr marL="269875" indent="-269875" algn="just"/>
            <a:r>
              <a:rPr lang="en-IN" sz="2800" dirty="0" smtClean="0"/>
              <a:t>The argument register A and key register K each have </a:t>
            </a:r>
            <a:r>
              <a:rPr lang="en-IN" sz="2800" b="1" dirty="0" smtClean="0"/>
              <a:t>n</a:t>
            </a:r>
            <a:r>
              <a:rPr lang="en-IN" sz="2800" dirty="0" smtClean="0"/>
              <a:t> bits, one for each bit of a word. </a:t>
            </a:r>
          </a:p>
          <a:p>
            <a:pPr marL="269875" indent="-269875" algn="just"/>
            <a:r>
              <a:rPr lang="en-IN" sz="2800" dirty="0" smtClean="0"/>
              <a:t>The match register M has </a:t>
            </a:r>
            <a:r>
              <a:rPr lang="en-IN" sz="2800" b="1" dirty="0" smtClean="0"/>
              <a:t>m</a:t>
            </a:r>
            <a:r>
              <a:rPr lang="en-IN" sz="2800" dirty="0" smtClean="0"/>
              <a:t> bits, one for each memory word. </a:t>
            </a:r>
          </a:p>
        </p:txBody>
      </p:sp>
      <p:pic>
        <p:nvPicPr>
          <p:cNvPr id="1026" name="Picture 2"/>
          <p:cNvPicPr>
            <a:picLocks noChangeAspect="1" noChangeArrowheads="1"/>
          </p:cNvPicPr>
          <p:nvPr/>
        </p:nvPicPr>
        <p:blipFill>
          <a:blip r:embed="rId2" cstate="print"/>
          <a:srcRect l="5074"/>
          <a:stretch>
            <a:fillRect/>
          </a:stretch>
        </p:blipFill>
        <p:spPr bwMode="auto">
          <a:xfrm>
            <a:off x="5148064" y="1104900"/>
            <a:ext cx="4041651" cy="4648200"/>
          </a:xfrm>
          <a:prstGeom prst="rect">
            <a:avLst/>
          </a:prstGeom>
          <a:noFill/>
          <a:ln w="9525">
            <a:noFill/>
            <a:miter lim="800000"/>
            <a:headEnd/>
            <a:tailEnd/>
          </a:ln>
        </p:spPr>
      </p:pic>
      <p:sp>
        <p:nvSpPr>
          <p:cNvPr id="5" name="TextBox 4"/>
          <p:cNvSpPr txBox="1"/>
          <p:nvPr/>
        </p:nvSpPr>
        <p:spPr>
          <a:xfrm>
            <a:off x="5292080" y="5949280"/>
            <a:ext cx="3851920" cy="353943"/>
          </a:xfrm>
          <a:prstGeom prst="rect">
            <a:avLst/>
          </a:prstGeom>
          <a:noFill/>
        </p:spPr>
        <p:txBody>
          <a:bodyPr wrap="square" rtlCol="0">
            <a:spAutoFit/>
          </a:bodyPr>
          <a:lstStyle/>
          <a:p>
            <a:r>
              <a:rPr lang="en-US" sz="1700" dirty="0" smtClean="0"/>
              <a:t>Fig: </a:t>
            </a:r>
            <a:r>
              <a:rPr lang="en-IN" sz="1700" dirty="0" smtClean="0"/>
              <a:t>Block diagram of associative memory.</a:t>
            </a:r>
            <a:endParaRPr lang="en-IN"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179512" y="692696"/>
            <a:ext cx="4896544" cy="5904656"/>
          </a:xfrm>
        </p:spPr>
        <p:txBody>
          <a:bodyPr>
            <a:normAutofit lnSpcReduction="10000"/>
          </a:bodyPr>
          <a:lstStyle/>
          <a:p>
            <a:pPr marL="269875" indent="-269875" algn="just"/>
            <a:r>
              <a:rPr lang="en-IN" sz="2800" dirty="0" smtClean="0"/>
              <a:t>Each word in memory is compared in parallel with the content of the argument register. </a:t>
            </a:r>
          </a:p>
          <a:p>
            <a:pPr marL="269875" indent="-269875" algn="just"/>
            <a:r>
              <a:rPr lang="en-IN" sz="2800" dirty="0" smtClean="0"/>
              <a:t>The words that match the bits of the argument register set a corresponding bit in the match register. </a:t>
            </a:r>
          </a:p>
          <a:p>
            <a:pPr marL="269875" indent="-269875" algn="just"/>
            <a:r>
              <a:rPr lang="en-IN" sz="2800" dirty="0" smtClean="0"/>
              <a:t>After the matching process, those bits in the match register that have been set indicate the fact that their corresponding words have been matched.</a:t>
            </a:r>
          </a:p>
        </p:txBody>
      </p:sp>
      <p:pic>
        <p:nvPicPr>
          <p:cNvPr id="1026" name="Picture 2"/>
          <p:cNvPicPr>
            <a:picLocks noChangeAspect="1" noChangeArrowheads="1"/>
          </p:cNvPicPr>
          <p:nvPr/>
        </p:nvPicPr>
        <p:blipFill>
          <a:blip r:embed="rId2" cstate="print"/>
          <a:srcRect l="5074"/>
          <a:stretch>
            <a:fillRect/>
          </a:stretch>
        </p:blipFill>
        <p:spPr bwMode="auto">
          <a:xfrm>
            <a:off x="5148064" y="1104900"/>
            <a:ext cx="4041651" cy="4648200"/>
          </a:xfrm>
          <a:prstGeom prst="rect">
            <a:avLst/>
          </a:prstGeom>
          <a:noFill/>
          <a:ln w="9525">
            <a:noFill/>
            <a:miter lim="800000"/>
            <a:headEnd/>
            <a:tailEnd/>
          </a:ln>
        </p:spPr>
      </p:pic>
      <p:sp>
        <p:nvSpPr>
          <p:cNvPr id="5" name="TextBox 4"/>
          <p:cNvSpPr txBox="1"/>
          <p:nvPr/>
        </p:nvSpPr>
        <p:spPr>
          <a:xfrm>
            <a:off x="5292080" y="5949280"/>
            <a:ext cx="3851920" cy="353943"/>
          </a:xfrm>
          <a:prstGeom prst="rect">
            <a:avLst/>
          </a:prstGeom>
          <a:noFill/>
        </p:spPr>
        <p:txBody>
          <a:bodyPr wrap="square" rtlCol="0">
            <a:spAutoFit/>
          </a:bodyPr>
          <a:lstStyle/>
          <a:p>
            <a:r>
              <a:rPr lang="en-US" sz="1700" dirty="0" smtClean="0"/>
              <a:t>Fig: </a:t>
            </a:r>
            <a:r>
              <a:rPr lang="en-IN" sz="1700" dirty="0" smtClean="0"/>
              <a:t>Block diagram of associative memory.</a:t>
            </a:r>
            <a:endParaRPr lang="en-IN"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179512" y="692696"/>
            <a:ext cx="4896544" cy="5904656"/>
          </a:xfrm>
        </p:spPr>
        <p:txBody>
          <a:bodyPr>
            <a:normAutofit/>
          </a:bodyPr>
          <a:lstStyle/>
          <a:p>
            <a:pPr marL="269875" indent="-269875" algn="just"/>
            <a:r>
              <a:rPr lang="en-IN" sz="2800" dirty="0" smtClean="0"/>
              <a:t>The key register provides a mask for choosing a particular field or key in the argument word. </a:t>
            </a:r>
          </a:p>
          <a:p>
            <a:pPr marL="269875" indent="-269875" algn="just"/>
            <a:r>
              <a:rPr lang="en-IN" sz="2800" dirty="0" smtClean="0"/>
              <a:t>The entire argument is compared with each memory word if the key register contains all 1's. </a:t>
            </a:r>
          </a:p>
          <a:p>
            <a:pPr marL="269875" indent="-269875" algn="just"/>
            <a:r>
              <a:rPr lang="en-IN" sz="2800" dirty="0" smtClean="0"/>
              <a:t>Otherwise, only those bits in the argument that have 1's in their corresponding position of the key register are compared.</a:t>
            </a:r>
          </a:p>
        </p:txBody>
      </p:sp>
      <p:pic>
        <p:nvPicPr>
          <p:cNvPr id="1026" name="Picture 2"/>
          <p:cNvPicPr>
            <a:picLocks noChangeAspect="1" noChangeArrowheads="1"/>
          </p:cNvPicPr>
          <p:nvPr/>
        </p:nvPicPr>
        <p:blipFill>
          <a:blip r:embed="rId2" cstate="print"/>
          <a:srcRect l="5074"/>
          <a:stretch>
            <a:fillRect/>
          </a:stretch>
        </p:blipFill>
        <p:spPr bwMode="auto">
          <a:xfrm>
            <a:off x="5148064" y="1104900"/>
            <a:ext cx="4041651" cy="4648200"/>
          </a:xfrm>
          <a:prstGeom prst="rect">
            <a:avLst/>
          </a:prstGeom>
          <a:noFill/>
          <a:ln w="9525">
            <a:noFill/>
            <a:miter lim="800000"/>
            <a:headEnd/>
            <a:tailEnd/>
          </a:ln>
        </p:spPr>
      </p:pic>
      <p:sp>
        <p:nvSpPr>
          <p:cNvPr id="5" name="TextBox 4"/>
          <p:cNvSpPr txBox="1"/>
          <p:nvPr/>
        </p:nvSpPr>
        <p:spPr>
          <a:xfrm>
            <a:off x="5292080" y="5949280"/>
            <a:ext cx="3851920" cy="353943"/>
          </a:xfrm>
          <a:prstGeom prst="rect">
            <a:avLst/>
          </a:prstGeom>
          <a:noFill/>
        </p:spPr>
        <p:txBody>
          <a:bodyPr wrap="square" rtlCol="0">
            <a:spAutoFit/>
          </a:bodyPr>
          <a:lstStyle/>
          <a:p>
            <a:r>
              <a:rPr lang="en-US" sz="1700" dirty="0" smtClean="0"/>
              <a:t>Fig: </a:t>
            </a:r>
            <a:r>
              <a:rPr lang="en-IN" sz="1700" dirty="0" smtClean="0"/>
              <a:t>Block diagram of associative memory.</a:t>
            </a:r>
            <a:endParaRPr lang="en-IN"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179512" y="692696"/>
            <a:ext cx="4896544" cy="5904656"/>
          </a:xfrm>
        </p:spPr>
        <p:txBody>
          <a:bodyPr>
            <a:normAutofit/>
          </a:bodyPr>
          <a:lstStyle/>
          <a:p>
            <a:pPr marL="269875" indent="-269875" algn="just"/>
            <a:r>
              <a:rPr lang="en-IN" sz="2800" dirty="0" smtClean="0"/>
              <a:t>For example, suppose that the argument register A and the key register K have the bit configuration shown below. </a:t>
            </a:r>
          </a:p>
          <a:p>
            <a:pPr marL="269875" indent="-269875" algn="just"/>
            <a:r>
              <a:rPr lang="en-IN" sz="2800" dirty="0" smtClean="0"/>
              <a:t>Only the three leftmost bits of A are compared with memory words because K has 1's in these positions.</a:t>
            </a:r>
          </a:p>
        </p:txBody>
      </p:sp>
      <p:pic>
        <p:nvPicPr>
          <p:cNvPr id="1026" name="Picture 2"/>
          <p:cNvPicPr>
            <a:picLocks noChangeAspect="1" noChangeArrowheads="1"/>
          </p:cNvPicPr>
          <p:nvPr/>
        </p:nvPicPr>
        <p:blipFill>
          <a:blip r:embed="rId2" cstate="print"/>
          <a:srcRect l="5074"/>
          <a:stretch>
            <a:fillRect/>
          </a:stretch>
        </p:blipFill>
        <p:spPr bwMode="auto">
          <a:xfrm>
            <a:off x="5148064" y="1104900"/>
            <a:ext cx="4041651" cy="4648200"/>
          </a:xfrm>
          <a:prstGeom prst="rect">
            <a:avLst/>
          </a:prstGeom>
          <a:noFill/>
          <a:ln w="9525">
            <a:noFill/>
            <a:miter lim="800000"/>
            <a:headEnd/>
            <a:tailEnd/>
          </a:ln>
        </p:spPr>
      </p:pic>
      <p:sp>
        <p:nvSpPr>
          <p:cNvPr id="5" name="TextBox 4"/>
          <p:cNvSpPr txBox="1"/>
          <p:nvPr/>
        </p:nvSpPr>
        <p:spPr>
          <a:xfrm>
            <a:off x="5292080" y="5949280"/>
            <a:ext cx="3851920" cy="353943"/>
          </a:xfrm>
          <a:prstGeom prst="rect">
            <a:avLst/>
          </a:prstGeom>
          <a:noFill/>
        </p:spPr>
        <p:txBody>
          <a:bodyPr wrap="square" rtlCol="0">
            <a:spAutoFit/>
          </a:bodyPr>
          <a:lstStyle/>
          <a:p>
            <a:r>
              <a:rPr lang="en-US" sz="1700" dirty="0" smtClean="0"/>
              <a:t>Fig: </a:t>
            </a:r>
            <a:r>
              <a:rPr lang="en-IN" sz="1700" dirty="0" smtClean="0"/>
              <a:t>Block diagram of associative memory.</a:t>
            </a:r>
            <a:endParaRPr lang="en-IN" sz="1700" dirty="0"/>
          </a:p>
        </p:txBody>
      </p:sp>
      <p:pic>
        <p:nvPicPr>
          <p:cNvPr id="2050" name="Picture 2"/>
          <p:cNvPicPr>
            <a:picLocks noChangeAspect="1" noChangeArrowheads="1"/>
          </p:cNvPicPr>
          <p:nvPr/>
        </p:nvPicPr>
        <p:blipFill>
          <a:blip r:embed="rId3" cstate="print"/>
          <a:srcRect/>
          <a:stretch>
            <a:fillRect/>
          </a:stretch>
        </p:blipFill>
        <p:spPr bwMode="auto">
          <a:xfrm>
            <a:off x="549371" y="4437112"/>
            <a:ext cx="4166645" cy="136815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179512" y="692696"/>
            <a:ext cx="4896544" cy="5904656"/>
          </a:xfrm>
        </p:spPr>
        <p:txBody>
          <a:bodyPr>
            <a:normAutofit/>
          </a:bodyPr>
          <a:lstStyle/>
          <a:p>
            <a:pPr marL="269875" indent="-269875" algn="just"/>
            <a:r>
              <a:rPr lang="en-IN" sz="2800" dirty="0" smtClean="0"/>
              <a:t>Reading is accomplished by a sequential access to memory for those words whose corresponding bits in the match register have been set.</a:t>
            </a:r>
          </a:p>
        </p:txBody>
      </p:sp>
      <p:pic>
        <p:nvPicPr>
          <p:cNvPr id="1026" name="Picture 2"/>
          <p:cNvPicPr>
            <a:picLocks noChangeAspect="1" noChangeArrowheads="1"/>
          </p:cNvPicPr>
          <p:nvPr/>
        </p:nvPicPr>
        <p:blipFill>
          <a:blip r:embed="rId2" cstate="print"/>
          <a:srcRect l="5074"/>
          <a:stretch>
            <a:fillRect/>
          </a:stretch>
        </p:blipFill>
        <p:spPr bwMode="auto">
          <a:xfrm>
            <a:off x="5148064" y="1104900"/>
            <a:ext cx="4041651" cy="4648200"/>
          </a:xfrm>
          <a:prstGeom prst="rect">
            <a:avLst/>
          </a:prstGeom>
          <a:noFill/>
          <a:ln w="9525">
            <a:noFill/>
            <a:miter lim="800000"/>
            <a:headEnd/>
            <a:tailEnd/>
          </a:ln>
        </p:spPr>
      </p:pic>
      <p:sp>
        <p:nvSpPr>
          <p:cNvPr id="5" name="TextBox 4"/>
          <p:cNvSpPr txBox="1"/>
          <p:nvPr/>
        </p:nvSpPr>
        <p:spPr>
          <a:xfrm>
            <a:off x="5292080" y="5949280"/>
            <a:ext cx="3851920" cy="353943"/>
          </a:xfrm>
          <a:prstGeom prst="rect">
            <a:avLst/>
          </a:prstGeom>
          <a:noFill/>
        </p:spPr>
        <p:txBody>
          <a:bodyPr wrap="square" rtlCol="0">
            <a:spAutoFit/>
          </a:bodyPr>
          <a:lstStyle/>
          <a:p>
            <a:r>
              <a:rPr lang="en-US" sz="1700" dirty="0" smtClean="0"/>
              <a:t>Fig: </a:t>
            </a:r>
            <a:r>
              <a:rPr lang="en-IN" sz="1700" dirty="0" smtClean="0"/>
              <a:t>Block diagram of associative memory.</a:t>
            </a:r>
            <a:endParaRPr lang="en-IN"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a:bodyPr>
          <a:lstStyle/>
          <a:p>
            <a:r>
              <a:rPr lang="en-IN" sz="4000" dirty="0" smtClean="0"/>
              <a:t>Associative Memory</a:t>
            </a:r>
            <a:endParaRPr lang="en-IN" sz="4000" dirty="0"/>
          </a:p>
        </p:txBody>
      </p:sp>
      <p:sp>
        <p:nvSpPr>
          <p:cNvPr id="3" name="Content Placeholder 2"/>
          <p:cNvSpPr>
            <a:spLocks noGrp="1"/>
          </p:cNvSpPr>
          <p:nvPr>
            <p:ph idx="1"/>
          </p:nvPr>
        </p:nvSpPr>
        <p:spPr>
          <a:xfrm>
            <a:off x="251520" y="692696"/>
            <a:ext cx="8640960" cy="2088232"/>
          </a:xfrm>
        </p:spPr>
        <p:txBody>
          <a:bodyPr>
            <a:normAutofit fontScale="92500" lnSpcReduction="10000"/>
          </a:bodyPr>
          <a:lstStyle/>
          <a:p>
            <a:pPr marL="269875" indent="-269875" algn="just"/>
            <a:r>
              <a:rPr lang="en-IN" sz="2800" dirty="0" smtClean="0"/>
              <a:t>The relation between the memory array and external registers in an associative memory is shown in Fig. </a:t>
            </a:r>
          </a:p>
          <a:p>
            <a:pPr marL="269875" indent="-269875" algn="just"/>
            <a:r>
              <a:rPr lang="en-IN" sz="2800" dirty="0" smtClean="0"/>
              <a:t>The cells in the array are marked by the letter C with two subscripts. The first subscript gives the word number and the second specifies the bit position in the word.</a:t>
            </a:r>
          </a:p>
        </p:txBody>
      </p:sp>
      <p:sp>
        <p:nvSpPr>
          <p:cNvPr id="5" name="TextBox 4"/>
          <p:cNvSpPr txBox="1"/>
          <p:nvPr/>
        </p:nvSpPr>
        <p:spPr>
          <a:xfrm>
            <a:off x="3203848" y="6504057"/>
            <a:ext cx="5040560" cy="353943"/>
          </a:xfrm>
          <a:prstGeom prst="rect">
            <a:avLst/>
          </a:prstGeom>
          <a:noFill/>
        </p:spPr>
        <p:txBody>
          <a:bodyPr wrap="square" rtlCol="0">
            <a:spAutoFit/>
          </a:bodyPr>
          <a:lstStyle/>
          <a:p>
            <a:r>
              <a:rPr lang="en-US" sz="1700" dirty="0" smtClean="0"/>
              <a:t>Fig: </a:t>
            </a:r>
            <a:r>
              <a:rPr lang="en-IN" sz="1700" dirty="0" smtClean="0"/>
              <a:t>Associative memory of m word, n cells per word</a:t>
            </a:r>
            <a:endParaRPr lang="en-IN" sz="1700" dirty="0"/>
          </a:p>
        </p:txBody>
      </p:sp>
      <p:pic>
        <p:nvPicPr>
          <p:cNvPr id="3074" name="Picture 2"/>
          <p:cNvPicPr>
            <a:picLocks noChangeAspect="1" noChangeArrowheads="1"/>
          </p:cNvPicPr>
          <p:nvPr/>
        </p:nvPicPr>
        <p:blipFill>
          <a:blip r:embed="rId2" cstate="print"/>
          <a:srcRect/>
          <a:stretch>
            <a:fillRect/>
          </a:stretch>
        </p:blipFill>
        <p:spPr bwMode="auto">
          <a:xfrm>
            <a:off x="2411760" y="2825738"/>
            <a:ext cx="5633244" cy="377161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1497</Words>
  <Application>Microsoft Office PowerPoint</Application>
  <PresentationFormat>On-screen Show (4:3)</PresentationFormat>
  <Paragraphs>104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lpstr>Associative Memory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Associative Memory</dc:title>
  <dc:creator>hp</dc:creator>
  <cp:lastModifiedBy>hp</cp:lastModifiedBy>
  <cp:revision>82</cp:revision>
  <dcterms:created xsi:type="dcterms:W3CDTF">2021-03-08T04:46:00Z</dcterms:created>
  <dcterms:modified xsi:type="dcterms:W3CDTF">2021-03-09T05:30:56Z</dcterms:modified>
</cp:coreProperties>
</file>