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4"/>
  </p:notesMasterIdLst>
  <p:handoutMasterIdLst>
    <p:handoutMasterId r:id="rId25"/>
  </p:handoutMasterIdLst>
  <p:sldIdLst>
    <p:sldId id="299" r:id="rId2"/>
    <p:sldId id="259" r:id="rId3"/>
    <p:sldId id="261" r:id="rId4"/>
    <p:sldId id="262" r:id="rId5"/>
    <p:sldId id="263" r:id="rId6"/>
    <p:sldId id="267" r:id="rId7"/>
    <p:sldId id="268" r:id="rId8"/>
    <p:sldId id="317" r:id="rId9"/>
    <p:sldId id="271" r:id="rId10"/>
    <p:sldId id="328" r:id="rId11"/>
    <p:sldId id="275" r:id="rId12"/>
    <p:sldId id="276" r:id="rId13"/>
    <p:sldId id="277" r:id="rId14"/>
    <p:sldId id="278" r:id="rId15"/>
    <p:sldId id="279" r:id="rId16"/>
    <p:sldId id="282" r:id="rId17"/>
    <p:sldId id="283" r:id="rId18"/>
    <p:sldId id="289" r:id="rId19"/>
    <p:sldId id="291" r:id="rId20"/>
    <p:sldId id="294" r:id="rId21"/>
    <p:sldId id="295" r:id="rId22"/>
    <p:sldId id="297" r:id="rId2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8">
          <p15:clr>
            <a:srgbClr val="A4A3A4"/>
          </p15:clr>
        </p15:guide>
        <p15:guide id="2" pos="5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xmlns="" id="{735A9A38-DE15-4F2D-BC94-664E8B09B5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xmlns="" id="{B5BE9A9B-06E1-42BA-ACDB-8AA07DF9C8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xmlns="" id="{A63FE874-8A81-49BE-9AC9-3EF208693C8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xmlns="" id="{9D2A509D-B34B-4A24-B554-CE9E8742590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61FFF480-7E66-4101-A47C-E6131EDC1A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558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xmlns="" id="{31B98FB9-73AC-40FC-9D8B-A470E60500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xmlns="" id="{29E4B636-7DF4-41BF-86D5-0D9E80FB6D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xmlns="" id="{2F7A02D2-7010-40C4-A449-90FA382C603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xmlns="" id="{08AAC6F2-D374-43B5-8522-0EF6425828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xmlns="" id="{B258F406-0E13-4260-B07F-CE632DA388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xmlns="" id="{19300492-8891-464F-A699-73C66BFA9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78AFE39E-2D58-4A31-AACD-1D42310015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534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xmlns="" id="{6E7CF920-488B-42E0-9440-9A11B7D93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9A8748-23BD-4604-ABD1-36CC9D1DFE60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xmlns="" id="{7FDAFEDA-D70D-4C20-A7EA-D2F3B7BEB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xmlns="" id="{89C75285-E37E-4014-8E71-F896080F1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158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xmlns="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xmlns="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xmlns="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954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xmlns="" id="{D97F732C-F89E-47E2-B59C-A12FFB782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33D637-BCE5-4E5D-9874-9EFBFE9D9D08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xmlns="" id="{5E4F0DE8-E8B5-4C7D-B055-95C406BC3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xmlns="" id="{06954C32-A2A8-47D3-9E0F-1137C1B68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298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xmlns="" id="{EC461AAA-CFEF-42EE-8AF1-5A6128228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9A6CA-A27A-48DC-A193-6688F0032372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xmlns="" id="{7267D01B-0B18-468C-84E3-0EC1B30BF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xmlns="" id="{CE469E36-4F41-4F57-B693-9C7C11FBA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966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xmlns="" id="{C2E8DE37-7674-4FDC-BDA6-36D02C25C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4F0040-1B98-4F0E-BD49-DF658C3D7C95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xmlns="" id="{FE40D393-2DEC-49FB-B799-1F946CFFA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xmlns="" id="{148EB59F-476B-4E98-B58A-D56625568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033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xmlns="" id="{94970420-6BEE-4A26-A5B6-1CBF978BE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2A2EC-CEA9-4304-B5CE-E4AECC768278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xmlns="" id="{829884F7-6903-412F-8748-6D35529EB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xmlns="" id="{B6143852-93F3-4D3F-AFF6-82478CE0C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765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xmlns="" id="{88D94CA6-A8CB-4B96-A231-B80C7BBA1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E775A-D9F7-4A95-B333-F891C5D4DA5D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xmlns="" id="{BF1B1340-F7F3-4773-999D-DAC5CDB94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xmlns="" id="{1A0AD820-C113-4453-9FD3-41D1AB4B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996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xmlns="" id="{B11D5468-5ACE-4DA5-A8B3-8976C1D5A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D4EAF-AB70-4F97-88AE-0E564E534DC9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xmlns="" id="{DC303E0B-E9C9-4AFB-88A2-B0CBA1A00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xmlns="" id="{ABA8AF9E-F66F-45D5-B27C-7473154DB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639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xmlns="" id="{681E090F-6E9F-41B7-B8FC-51E19263B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C88994-3A7F-4528-A778-185C8514683A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xmlns="" id="{D84D11C4-FDED-490D-B439-4268CDBFB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xmlns="" id="{EF7021B9-2DCA-441F-AAA2-93E810255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459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xmlns="" id="{861D5B23-CEE4-4445-8DFE-F6B28D490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C7D5AA-39BA-4F8F-A890-B1F5B49DA567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xmlns="" id="{A81AFF8A-EE99-412E-BAD9-AC0C1A4DF8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xmlns="" id="{BCC42746-95B0-4B2C-9607-C309DB883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106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xmlns="" id="{E6D25FEF-5E4D-4C99-98F8-EEB99972E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C9DF329-54E3-44C3-9177-165975EE8103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xmlns="" id="{8E9452DC-CDDE-4207-8575-299144681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xmlns="" id="{17146AC7-CFEF-436F-9271-076805FA2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91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xmlns="" id="{F5D8EF20-2B33-42A0-BE9B-7019395EC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908165-D958-4DDB-9065-BCEC095E6272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xmlns="" id="{435883FA-9470-47C6-B1C9-F4922A905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xmlns="" id="{542B7158-1EFC-46BC-9606-F2841363D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159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xmlns="" id="{9C1148F4-4F7F-4260-8B6E-87505DA2D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A784DC-949B-4BF3-B1F2-10FEF9DEDAD0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xmlns="" id="{DF05173A-578A-4DA8-9CB6-428F8B5CA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xmlns="" id="{55EDC5B3-11F6-45E3-8BF5-793B62555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278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xmlns="" id="{A33D151D-6DE0-42D5-BDBB-75D3552AC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3C6E41-7C41-477A-A042-BB5743EEB66C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xmlns="" id="{C856F83E-1078-46D8-971F-88F38709C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xmlns="" id="{06AB2421-AE25-4CC7-866A-D96F9CA46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762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xmlns="" id="{2CC0B1F1-4027-4F0F-84D3-CDBE772BF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347DC2-786D-435A-BEA1-8D182729303C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xmlns="" id="{A7A0605C-56F8-4CC7-8D92-C691C245A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xmlns="" id="{DFACDC2C-C783-4142-8BEB-94AF9BF86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867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xmlns="" id="{CB9BEDC9-DDB7-4C3C-B40A-C8652229F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C65E7B-61F4-475C-84B4-05AD95DE5E9F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1C36A8BF-4187-41C0-9B41-F46AF5CB1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xmlns="" id="{3AEB5067-E056-414F-A796-10B6C2F10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97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xmlns="" id="{47090E75-20C9-492E-A8E1-CA46BD6FC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5418E6-809C-4662-89DF-BEF89E899F00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xmlns="" id="{B65CDCB2-F76A-4019-900A-C03B6A3A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xmlns="" id="{26B99814-4B6A-4EEF-9FAD-83D73A5AE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037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xmlns="" id="{5224D5E7-E3EB-41B1-9826-418BB7E56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4DE445-2236-4A35-B82B-A5220EEE4671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xmlns="" id="{DC336EF1-6542-40D6-A1D9-C69DACB2A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xmlns="" id="{D23A2B31-DB3C-4DB5-894A-BEAD12DD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743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xmlns="" id="{4874DE05-8D7E-4071-94C0-99D5B53A1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D6D5B-AC78-4527-B106-10E3B86FB87E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xmlns="" id="{16A9DAD7-0014-4C1F-B6BC-383369EB97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xmlns="" id="{E2041AF8-40BC-4BD4-AE4B-9C3610199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724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xmlns="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xmlns="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xmlns="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5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xmlns="" id="{4B0E816B-8497-42ED-AAFC-698C4827A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6A1499-5760-4D5F-9D28-0D4A9225FA87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xmlns="" id="{5BF9D266-E370-4558-9DA3-DB2CB8BCE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xmlns="" id="{BAC30B81-DF9B-4FFE-82D2-095784BF9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881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xmlns="" id="{B47DE476-F064-4BC2-BB84-DF70684A9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F1983C-71EA-4E9A-B879-3FD6451350F8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xmlns="" id="{85A80A8B-978B-4040-92E8-87614818B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xmlns="" id="{372A5C9A-C2D4-406C-B882-A44011AC5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44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67EE-DB09-4DFB-8A83-BD91EBDBE994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A4DE-DAB1-4FD4-A3DF-75256478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1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67EE-DB09-4DFB-8A83-BD91EBDBE994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A4DE-DAB1-4FD4-A3DF-75256478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1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67EE-DB09-4DFB-8A83-BD91EBDBE994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A4DE-DAB1-4FD4-A3DF-75256478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50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4896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556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67EE-DB09-4DFB-8A83-BD91EBDBE994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A4DE-DAB1-4FD4-A3DF-75256478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67EE-DB09-4DFB-8A83-BD91EBDBE994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A4DE-DAB1-4FD4-A3DF-75256478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2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67EE-DB09-4DFB-8A83-BD91EBDBE994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A4DE-DAB1-4FD4-A3DF-75256478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6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67EE-DB09-4DFB-8A83-BD91EBDBE994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A4DE-DAB1-4FD4-A3DF-75256478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67EE-DB09-4DFB-8A83-BD91EBDBE994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A4DE-DAB1-4FD4-A3DF-75256478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7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67EE-DB09-4DFB-8A83-BD91EBDBE994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A4DE-DAB1-4FD4-A3DF-75256478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67EE-DB09-4DFB-8A83-BD91EBDBE994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A4DE-DAB1-4FD4-A3DF-75256478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8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67EE-DB09-4DFB-8A83-BD91EBDBE994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A4DE-DAB1-4FD4-A3DF-75256478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67EE-DB09-4DFB-8A83-BD91EBDBE994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9A4DE-DAB1-4FD4-A3DF-75256478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1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BE30A934-7B5E-4C49-8AA9-85E72C0A93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28687" y="2372233"/>
            <a:ext cx="7772400" cy="21272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800" dirty="0" smtClean="0"/>
              <a:t>File Management</a:t>
            </a:r>
            <a:endParaRPr lang="en-US" alt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140318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FF944469-B704-4C95-B54F-B06D7A5DF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5739" y="1123315"/>
            <a:ext cx="7862181" cy="51454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collection of nodes containing information about all files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Both the directory structure and the files reside on disk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EFA0E160-EA21-4EED-AEA0-5382DEE31E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700" y="1706880"/>
          <a:ext cx="3309590" cy="2865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Acrobat Document" r:id="rId4" imgW="2171594" imgH="1874473" progId="AcroExch.Document.DC">
                  <p:embed/>
                </p:oleObj>
              </mc:Choice>
              <mc:Fallback>
                <p:oleObj name="Acrobat Document" r:id="rId4" imgW="2171594" imgH="1874473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xmlns="" id="{EFA0E160-EA21-4EED-AEA0-5382DEE31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6700" y="1706880"/>
                        <a:ext cx="3309590" cy="2865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97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0ACF19F4-426B-4C1D-B08A-FA62E4E6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9551" y="129822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Operations Performed on Directory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DB69FBC2-80F7-43A8-A6AB-561417C6C9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603" y="871539"/>
            <a:ext cx="7678899" cy="4937996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Search for a file</a:t>
            </a:r>
          </a:p>
          <a:p>
            <a:endParaRPr lang="en-US" altLang="en-US" sz="1000" dirty="0"/>
          </a:p>
          <a:p>
            <a:r>
              <a:rPr lang="en-US" altLang="en-US" sz="2800" dirty="0"/>
              <a:t>Create a file</a:t>
            </a:r>
          </a:p>
          <a:p>
            <a:endParaRPr lang="en-US" altLang="en-US" sz="1000" dirty="0"/>
          </a:p>
          <a:p>
            <a:r>
              <a:rPr lang="en-US" altLang="en-US" sz="2800" dirty="0"/>
              <a:t>Delete a file</a:t>
            </a:r>
          </a:p>
          <a:p>
            <a:endParaRPr lang="en-US" altLang="en-US" sz="1000" dirty="0"/>
          </a:p>
          <a:p>
            <a:r>
              <a:rPr lang="en-US" altLang="en-US" sz="2800" dirty="0"/>
              <a:t>List a directory</a:t>
            </a:r>
          </a:p>
          <a:p>
            <a:endParaRPr lang="en-US" altLang="en-US" sz="1000" dirty="0"/>
          </a:p>
          <a:p>
            <a:r>
              <a:rPr lang="en-US" altLang="en-US" sz="2800" dirty="0"/>
              <a:t>Rename a file</a:t>
            </a:r>
          </a:p>
          <a:p>
            <a:endParaRPr lang="en-US" altLang="en-US" sz="1000" dirty="0"/>
          </a:p>
          <a:p>
            <a:r>
              <a:rPr lang="en-US" altLang="en-US" sz="2800" dirty="0"/>
              <a:t>Traverse the file system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47414293-0AF3-4A9F-BE3B-DCA02E9A7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7221" y="166775"/>
            <a:ext cx="7743825" cy="457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Directory Organization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F79B2879-15AF-4085-9167-1D59489A4A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7221" y="885826"/>
            <a:ext cx="7743825" cy="5196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 smtClean="0"/>
              <a:t>The directory is organized logically to obtain </a:t>
            </a:r>
          </a:p>
          <a:p>
            <a:r>
              <a:rPr lang="en-US" altLang="en-US" sz="2800" dirty="0" smtClean="0"/>
              <a:t>Efficiency </a:t>
            </a:r>
            <a:r>
              <a:rPr lang="en-US" altLang="en-US" sz="2800" dirty="0"/>
              <a:t>– locating a file quickly</a:t>
            </a:r>
          </a:p>
          <a:p>
            <a:r>
              <a:rPr lang="en-US" altLang="en-US" sz="2800" dirty="0"/>
              <a:t>Naming – convenient to users</a:t>
            </a:r>
          </a:p>
          <a:p>
            <a:pPr lvl="1"/>
            <a:r>
              <a:rPr lang="en-US" altLang="en-US" sz="2400" dirty="0"/>
              <a:t>Two users can have same name for different files</a:t>
            </a:r>
          </a:p>
          <a:p>
            <a:pPr lvl="1"/>
            <a:r>
              <a:rPr lang="en-US" altLang="en-US" sz="2400" dirty="0"/>
              <a:t>The same file can have several different names</a:t>
            </a:r>
          </a:p>
          <a:p>
            <a:r>
              <a:rPr lang="en-US" altLang="en-US" sz="2800" dirty="0"/>
              <a:t>Grouping – logical grouping of files by properties, (e.g., all Java programs, all games, …)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65A99D68-2D0E-4041-A56C-2E8506F0E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748"/>
            <a:ext cx="8229600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Single-Level Directory</a:t>
            </a:r>
            <a:endParaRPr lang="en-US" altLang="en-US" sz="3200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A6992309-99B3-429C-97D5-9162A2154F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1242527"/>
            <a:ext cx="7275512" cy="4130675"/>
          </a:xfrm>
        </p:spPr>
        <p:txBody>
          <a:bodyPr/>
          <a:lstStyle/>
          <a:p>
            <a:r>
              <a:rPr lang="en-US" altLang="en-US" dirty="0"/>
              <a:t>A single directory for all users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Naming problem</a:t>
            </a:r>
          </a:p>
          <a:p>
            <a:r>
              <a:rPr lang="en-US" altLang="en-US" dirty="0"/>
              <a:t>Grouping problem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xmlns="" id="{A485EA9C-1F05-4BCE-9C7C-9A04E7B2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27653" name="Picture 7">
            <a:extLst>
              <a:ext uri="{FF2B5EF4-FFF2-40B4-BE49-F238E27FC236}">
                <a16:creationId xmlns:a16="http://schemas.microsoft.com/office/drawing/2014/main" xmlns="" id="{76218F22-7939-4544-9D7D-2F1E4045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1829902"/>
            <a:ext cx="6100762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BB8D356E-9517-4510-B89B-830CEC942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244704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Two-Level Directory</a:t>
            </a:r>
            <a:endParaRPr lang="en-US" altLang="en-US" sz="32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ECB33359-9268-4EDE-93A3-90B81EE486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313" y="1120775"/>
            <a:ext cx="7869237" cy="555625"/>
          </a:xfrm>
        </p:spPr>
        <p:txBody>
          <a:bodyPr/>
          <a:lstStyle/>
          <a:p>
            <a:r>
              <a:rPr lang="en-US" altLang="en-US" dirty="0"/>
              <a:t>Separate directory for each user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xmlns="" id="{E1D5DF09-0166-4795-A39B-12D29BA6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4111625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Path name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Can have the same file name for different user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Efficient searching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No grouping capability</a:t>
            </a:r>
          </a:p>
        </p:txBody>
      </p:sp>
      <p:pic>
        <p:nvPicPr>
          <p:cNvPr id="28677" name="Picture 8">
            <a:extLst>
              <a:ext uri="{FF2B5EF4-FFF2-40B4-BE49-F238E27FC236}">
                <a16:creationId xmlns:a16="http://schemas.microsoft.com/office/drawing/2014/main" xmlns="" id="{67867623-FB52-4C18-9523-A6343747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724025"/>
            <a:ext cx="642778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08349A3E-B928-493E-B782-F5B3F0006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93" y="244705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Tree-Structured Directories</a:t>
            </a:r>
          </a:p>
        </p:txBody>
      </p:sp>
      <p:pic>
        <p:nvPicPr>
          <p:cNvPr id="29699" name="Picture 6">
            <a:extLst>
              <a:ext uri="{FF2B5EF4-FFF2-40B4-BE49-F238E27FC236}">
                <a16:creationId xmlns:a16="http://schemas.microsoft.com/office/drawing/2014/main" xmlns="" id="{B50CD35F-5849-418A-BDA3-1E2065B4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39838"/>
            <a:ext cx="69151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CE8C4438-D35F-4569-A192-4F79B3071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3186" y="141253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Acyclic-Graph Directories</a:t>
            </a:r>
            <a:endParaRPr lang="en-US" altLang="en-US" sz="32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7F1500EF-5192-4078-8D70-C47011CA4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7867" y="1093788"/>
            <a:ext cx="7029450" cy="522287"/>
          </a:xfrm>
        </p:spPr>
        <p:txBody>
          <a:bodyPr/>
          <a:lstStyle/>
          <a:p>
            <a:r>
              <a:rPr lang="en-US" altLang="en-US" dirty="0"/>
              <a:t>Have shared subdirectories and files</a:t>
            </a:r>
          </a:p>
        </p:txBody>
      </p:sp>
      <p:pic>
        <p:nvPicPr>
          <p:cNvPr id="32772" name="Picture 7" descr="10">
            <a:extLst>
              <a:ext uri="{FF2B5EF4-FFF2-40B4-BE49-F238E27FC236}">
                <a16:creationId xmlns:a16="http://schemas.microsoft.com/office/drawing/2014/main" xmlns="" id="{19C737FE-E339-4EEE-A6C3-70AEB5A3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80" y="1760545"/>
            <a:ext cx="4420235" cy="35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116B4625-FB4C-47D0-8A30-A6CC09CC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1238" y="189247"/>
            <a:ext cx="7718425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Acyclic-Graph </a:t>
            </a:r>
            <a:r>
              <a:rPr lang="en-US" altLang="en-US" sz="4000" dirty="0" smtClean="0"/>
              <a:t>Directories</a:t>
            </a:r>
            <a:endParaRPr lang="en-US" altLang="en-US" sz="4000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5CBDBADA-C34E-4024-A3E9-3C106235E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3264" y="1028701"/>
            <a:ext cx="7564437" cy="46228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Two different names (aliasing)</a:t>
            </a:r>
          </a:p>
          <a:p>
            <a:r>
              <a:rPr lang="en-US" altLang="en-US" sz="2800" dirty="0"/>
              <a:t>If </a:t>
            </a:r>
            <a:r>
              <a:rPr lang="en-US" altLang="en-US" sz="2800" b="1" i="1" dirty="0" err="1"/>
              <a:t>dict</a:t>
            </a:r>
            <a:r>
              <a:rPr lang="en-US" altLang="en-US" sz="2800" dirty="0"/>
              <a:t> deletes </a:t>
            </a:r>
            <a:r>
              <a:rPr lang="en-US" altLang="en-US" sz="2800" b="1" dirty="0"/>
              <a:t>w</a:t>
            </a:r>
            <a:r>
              <a:rPr lang="en-US" altLang="en-US" sz="2800" dirty="0"/>
              <a:t>/</a:t>
            </a:r>
            <a:r>
              <a:rPr lang="en-US" altLang="en-US" sz="2800" b="1" i="1" dirty="0"/>
              <a:t>list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 dangling pointer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800" dirty="0"/>
              <a:t>	Solutions:</a:t>
            </a:r>
          </a:p>
          <a:p>
            <a:pPr lvl="1"/>
            <a:r>
              <a:rPr lang="en-US" altLang="en-US" sz="2400" dirty="0" err="1"/>
              <a:t>Backpointers</a:t>
            </a:r>
            <a:r>
              <a:rPr lang="en-US" altLang="en-US" sz="2400" dirty="0"/>
              <a:t>, so we can delete all pointers.</a:t>
            </a:r>
          </a:p>
          <a:p>
            <a:pPr lvl="2"/>
            <a:r>
              <a:rPr lang="en-US" altLang="en-US" sz="1800" dirty="0"/>
              <a:t>Variable size records a problem</a:t>
            </a:r>
          </a:p>
          <a:p>
            <a:pPr lvl="1"/>
            <a:r>
              <a:rPr lang="en-US" altLang="en-US" sz="2400" dirty="0" err="1"/>
              <a:t>Backpointers</a:t>
            </a:r>
            <a:r>
              <a:rPr lang="en-US" altLang="en-US" sz="2400" dirty="0"/>
              <a:t> using a daisy chain organization</a:t>
            </a:r>
          </a:p>
          <a:p>
            <a:pPr lvl="1"/>
            <a:r>
              <a:rPr lang="en-US" altLang="en-US" sz="2400" dirty="0"/>
              <a:t>Entry-hold-count solution</a:t>
            </a:r>
          </a:p>
          <a:p>
            <a:r>
              <a:rPr lang="en-US" altLang="en-US" sz="2800" dirty="0"/>
              <a:t>New directory entry type</a:t>
            </a:r>
          </a:p>
          <a:p>
            <a:pPr lvl="1"/>
            <a:r>
              <a:rPr lang="en-US" altLang="en-US" sz="2400" b="1" dirty="0">
                <a:latin typeface="+mj-lt"/>
              </a:rPr>
              <a:t>Link</a:t>
            </a:r>
            <a:r>
              <a:rPr lang="en-US" altLang="en-US" sz="2400" dirty="0"/>
              <a:t> – another name (pointer) to an existing file</a:t>
            </a:r>
          </a:p>
          <a:p>
            <a:pPr lvl="1"/>
            <a:r>
              <a:rPr lang="en-US" altLang="en-US" sz="2400" b="1" dirty="0">
                <a:latin typeface="+mj-lt"/>
              </a:rPr>
              <a:t>Resolve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+mj-lt"/>
              </a:rPr>
              <a:t>the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+mj-lt"/>
              </a:rPr>
              <a:t>link</a:t>
            </a:r>
            <a:r>
              <a:rPr lang="en-US" altLang="en-US" sz="2400" b="1" dirty="0"/>
              <a:t> </a:t>
            </a:r>
            <a:r>
              <a:rPr lang="en-US" altLang="en-US" sz="2400" dirty="0"/>
              <a:t>– follow pointer to locate the file</a:t>
            </a:r>
            <a:endParaRPr lang="en-US" alt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33981EA3-EBBE-4F74-A2A2-066B1C4C4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166"/>
            <a:ext cx="8229600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File Sharing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F4BD1919-9017-4557-8F58-2364EF506B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2348" y="815429"/>
            <a:ext cx="7646501" cy="5571083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Sharing of files on multi-user systems is desirable</a:t>
            </a:r>
          </a:p>
          <a:p>
            <a:r>
              <a:rPr lang="en-US" altLang="en-US" sz="2800" dirty="0"/>
              <a:t>Sharing may be done through a </a:t>
            </a:r>
            <a:r>
              <a:rPr lang="en-US" altLang="en-US" sz="2800" b="1" dirty="0">
                <a:latin typeface="+mj-lt"/>
              </a:rPr>
              <a:t>protection</a:t>
            </a:r>
            <a:r>
              <a:rPr lang="en-US" altLang="en-US" sz="2800" dirty="0"/>
              <a:t> scheme</a:t>
            </a:r>
          </a:p>
          <a:p>
            <a:r>
              <a:rPr lang="en-US" altLang="en-US" sz="2800" dirty="0"/>
              <a:t>On distributed systems, files may be shared across a network</a:t>
            </a:r>
          </a:p>
          <a:p>
            <a:r>
              <a:rPr lang="en-US" altLang="en-US" sz="2800" dirty="0"/>
              <a:t>Network File System (NFS) is a common distributed file-sharing method</a:t>
            </a:r>
          </a:p>
          <a:p>
            <a:r>
              <a:rPr lang="en-US" altLang="en-US" sz="2800" dirty="0"/>
              <a:t>If multi-user system</a:t>
            </a:r>
          </a:p>
          <a:p>
            <a:pPr lvl="1"/>
            <a:r>
              <a:rPr lang="en-US" altLang="en-US" sz="2400" b="1" dirty="0">
                <a:latin typeface="+mj-lt"/>
              </a:rPr>
              <a:t>User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+mj-lt"/>
              </a:rPr>
              <a:t>IDs</a:t>
            </a:r>
            <a:r>
              <a:rPr lang="en-US" altLang="en-US" sz="2400" b="1" dirty="0"/>
              <a:t> </a:t>
            </a:r>
            <a:r>
              <a:rPr lang="en-US" altLang="en-US" sz="2400" dirty="0"/>
              <a:t>identify users, allowing permissions and protections to be per-user</a:t>
            </a:r>
            <a:br>
              <a:rPr lang="en-US" altLang="en-US" sz="2400" dirty="0"/>
            </a:br>
            <a:r>
              <a:rPr lang="en-US" altLang="en-US" sz="2400" b="1" dirty="0">
                <a:latin typeface="+mj-lt"/>
              </a:rPr>
              <a:t>Group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+mj-lt"/>
              </a:rPr>
              <a:t>IDs</a:t>
            </a:r>
            <a:r>
              <a:rPr lang="en-US" altLang="en-US" sz="2400" b="1" dirty="0"/>
              <a:t> </a:t>
            </a:r>
            <a:r>
              <a:rPr lang="en-US" altLang="en-US" sz="2400" dirty="0"/>
              <a:t>allow users to be in groups, permitting group access rights</a:t>
            </a:r>
          </a:p>
          <a:p>
            <a:pPr lvl="1"/>
            <a:r>
              <a:rPr lang="en-US" altLang="en-US" sz="2400" dirty="0"/>
              <a:t>Owner of a file / directory</a:t>
            </a:r>
          </a:p>
          <a:p>
            <a:pPr lvl="1"/>
            <a:r>
              <a:rPr lang="en-US" altLang="en-US" sz="2400" dirty="0"/>
              <a:t>Group of a file / directory</a:t>
            </a:r>
          </a:p>
          <a:p>
            <a:endParaRPr lang="en-US" alt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9F2C238A-497B-4E5A-9FD1-79E4B2026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888" y="113839"/>
            <a:ext cx="8566143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File Sharing – Remote File Systems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xmlns="" id="{DF0B30E2-5967-410F-A73B-3B2080B57F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8363" y="690101"/>
            <a:ext cx="7725131" cy="5939299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Uses networking to allow file system access between systems</a:t>
            </a:r>
          </a:p>
          <a:p>
            <a:pPr lvl="1"/>
            <a:r>
              <a:rPr lang="en-US" altLang="en-US" sz="2000" dirty="0"/>
              <a:t>Manually via programs like FTP</a:t>
            </a:r>
          </a:p>
          <a:p>
            <a:pPr lvl="1"/>
            <a:r>
              <a:rPr lang="en-US" altLang="en-US" sz="2000" dirty="0"/>
              <a:t>Automatically, seamlessly using </a:t>
            </a:r>
            <a:r>
              <a:rPr lang="en-US" altLang="en-US" sz="2000" b="1" dirty="0">
                <a:latin typeface="+mj-lt"/>
              </a:rPr>
              <a:t>distributed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latin typeface="+mj-lt"/>
              </a:rPr>
              <a:t>file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latin typeface="+mj-lt"/>
              </a:rPr>
              <a:t>systems</a:t>
            </a:r>
          </a:p>
          <a:p>
            <a:pPr lvl="1"/>
            <a:r>
              <a:rPr lang="en-US" altLang="en-US" sz="2000" dirty="0"/>
              <a:t>Semi automatically via the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latin typeface="+mj-lt"/>
              </a:rPr>
              <a:t>world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latin typeface="+mj-lt"/>
              </a:rPr>
              <a:t>wide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latin typeface="+mj-lt"/>
              </a:rPr>
              <a:t>web</a:t>
            </a:r>
          </a:p>
          <a:p>
            <a:r>
              <a:rPr lang="en-US" altLang="en-US" sz="2400" b="1" dirty="0">
                <a:latin typeface="+mj-lt"/>
              </a:rPr>
              <a:t>Client-server</a:t>
            </a:r>
            <a:r>
              <a:rPr lang="en-US" altLang="en-US" sz="2400" b="1" dirty="0"/>
              <a:t> </a:t>
            </a:r>
            <a:r>
              <a:rPr lang="en-US" altLang="en-US" sz="2400" dirty="0"/>
              <a:t>model allows clients to mount remote file systems from servers</a:t>
            </a:r>
          </a:p>
          <a:p>
            <a:pPr lvl="1"/>
            <a:r>
              <a:rPr lang="en-US" altLang="en-US" sz="2000" dirty="0"/>
              <a:t>Server can serve multiple clients</a:t>
            </a:r>
          </a:p>
          <a:p>
            <a:pPr lvl="1"/>
            <a:r>
              <a:rPr lang="en-US" altLang="en-US" sz="2000" dirty="0"/>
              <a:t>Client and user-on-client identification is insecure or complicated</a:t>
            </a:r>
          </a:p>
          <a:p>
            <a:pPr lvl="1"/>
            <a:r>
              <a:rPr lang="en-US" altLang="en-US" sz="2000" b="1" dirty="0">
                <a:latin typeface="+mj-lt"/>
              </a:rPr>
              <a:t>NFS</a:t>
            </a:r>
            <a:r>
              <a:rPr lang="en-US" altLang="en-US" sz="2000" dirty="0"/>
              <a:t> is standard UNIX client-server file sharing protocol</a:t>
            </a:r>
          </a:p>
          <a:p>
            <a:pPr lvl="1"/>
            <a:r>
              <a:rPr lang="en-US" altLang="en-US" sz="2000" b="1" dirty="0">
                <a:latin typeface="+mj-lt"/>
              </a:rPr>
              <a:t>CIFS</a:t>
            </a:r>
            <a:r>
              <a:rPr lang="en-US" altLang="en-US" sz="2000" dirty="0"/>
              <a:t> is standard Windows protocol</a:t>
            </a:r>
          </a:p>
          <a:p>
            <a:pPr lvl="1"/>
            <a:r>
              <a:rPr lang="en-US" altLang="en-US" sz="2000" dirty="0"/>
              <a:t>Standard operating system file calls are translated into remote calls</a:t>
            </a:r>
          </a:p>
          <a:p>
            <a:r>
              <a:rPr lang="en-US" altLang="en-US" sz="2400" dirty="0"/>
              <a:t>Distributed Information Systems </a:t>
            </a:r>
            <a:r>
              <a:rPr lang="en-US" altLang="en-US" sz="2400" b="1" dirty="0"/>
              <a:t>(</a:t>
            </a:r>
            <a:r>
              <a:rPr lang="en-US" altLang="en-US" sz="2400" b="1" dirty="0">
                <a:latin typeface="+mj-lt"/>
              </a:rPr>
              <a:t>distributed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+mj-lt"/>
              </a:rPr>
              <a:t>naming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+mj-lt"/>
              </a:rPr>
              <a:t>services</a:t>
            </a:r>
            <a:r>
              <a:rPr lang="en-US" altLang="en-US" sz="2400" b="1" dirty="0"/>
              <a:t>)</a:t>
            </a:r>
            <a:r>
              <a:rPr lang="en-US" altLang="en-US" sz="2400" dirty="0"/>
              <a:t> such as LDAP, DNS, NIS, Active Directory implement unified access to information needed for remote computing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A87311EE-EAAE-42C5-87B1-E2BA40562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559" y="154603"/>
            <a:ext cx="8229600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File Concept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37B7C5E7-8176-4731-B84D-C095481726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5070" y="730866"/>
            <a:ext cx="7798843" cy="585567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sz="2800" dirty="0" smtClean="0"/>
              <a:t>A file is a named collection of related information that is recorded on secondary storage. </a:t>
            </a:r>
          </a:p>
          <a:p>
            <a:pPr algn="just"/>
            <a:r>
              <a:rPr lang="en-US" altLang="en-US" sz="2800" dirty="0" smtClean="0"/>
              <a:t>Many different types of information may be stored in a file—source or executable programs, numeric or text data, photos, music, video, and so on. </a:t>
            </a:r>
          </a:p>
          <a:p>
            <a:pPr algn="just"/>
            <a:r>
              <a:rPr lang="en-US" altLang="en-US" sz="2800" dirty="0" smtClean="0"/>
              <a:t>A file has a certain defined structure, which depends on its type. </a:t>
            </a:r>
          </a:p>
          <a:p>
            <a:pPr algn="just"/>
            <a:r>
              <a:rPr lang="en-US" altLang="en-US" sz="2800" dirty="0" smtClean="0"/>
              <a:t>A </a:t>
            </a:r>
            <a:r>
              <a:rPr lang="en-US" altLang="en-US" sz="2800" b="1" dirty="0" smtClean="0"/>
              <a:t>text file </a:t>
            </a:r>
            <a:r>
              <a:rPr lang="en-US" altLang="en-US" sz="2800" dirty="0" smtClean="0"/>
              <a:t>is a sequence of characters organized into lines (and possibly pages). </a:t>
            </a:r>
          </a:p>
          <a:p>
            <a:pPr algn="just"/>
            <a:r>
              <a:rPr lang="en-US" altLang="en-US" sz="2800" dirty="0" smtClean="0"/>
              <a:t>A </a:t>
            </a:r>
            <a:r>
              <a:rPr lang="en-US" altLang="en-US" sz="2800" b="1" dirty="0" smtClean="0"/>
              <a:t>source file</a:t>
            </a:r>
            <a:r>
              <a:rPr lang="en-US" altLang="en-US" sz="2800" dirty="0" smtClean="0"/>
              <a:t> is a sequence of functions, each of which is further organized as declarations followed by executable statements. </a:t>
            </a:r>
          </a:p>
          <a:p>
            <a:pPr algn="just"/>
            <a:r>
              <a:rPr lang="en-US" altLang="en-US" sz="2800" dirty="0" smtClean="0"/>
              <a:t>An </a:t>
            </a:r>
            <a:r>
              <a:rPr lang="en-US" altLang="en-US" sz="2800" b="1" dirty="0" smtClean="0"/>
              <a:t>executable file </a:t>
            </a:r>
            <a:r>
              <a:rPr lang="en-US" altLang="en-US" sz="2800" dirty="0" smtClean="0"/>
              <a:t>is a series of code sections that the loader can bring into memory and execute.</a:t>
            </a:r>
            <a:endParaRPr lang="en-US" altLang="en-US" sz="1800" b="1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31061B50-56DF-4E7B-AC66-6978CD373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134779"/>
            <a:ext cx="8229600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Protection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7007C22D-387E-4D4B-BBFE-5663BA7F2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6300" y="914400"/>
            <a:ext cx="7451725" cy="4708525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File owner/creator should be able to control:</a:t>
            </a:r>
          </a:p>
          <a:p>
            <a:pPr lvl="1"/>
            <a:r>
              <a:rPr lang="en-US" altLang="en-US" sz="2400" dirty="0"/>
              <a:t>what can be done</a:t>
            </a:r>
          </a:p>
          <a:p>
            <a:pPr lvl="1"/>
            <a:r>
              <a:rPr lang="en-US" altLang="en-US" sz="2400" dirty="0"/>
              <a:t>by whom</a:t>
            </a:r>
          </a:p>
          <a:p>
            <a:r>
              <a:rPr lang="en-US" altLang="en-US" sz="2800" dirty="0"/>
              <a:t>Types of access</a:t>
            </a:r>
          </a:p>
          <a:p>
            <a:pPr lvl="1"/>
            <a:r>
              <a:rPr lang="en-US" altLang="en-US" sz="2400" b="1" dirty="0"/>
              <a:t>Read</a:t>
            </a:r>
          </a:p>
          <a:p>
            <a:pPr lvl="1"/>
            <a:r>
              <a:rPr lang="en-US" altLang="en-US" sz="2400" b="1" dirty="0"/>
              <a:t>Write</a:t>
            </a:r>
          </a:p>
          <a:p>
            <a:pPr lvl="1"/>
            <a:r>
              <a:rPr lang="en-US" altLang="en-US" sz="2400" b="1" dirty="0"/>
              <a:t>Execute</a:t>
            </a:r>
          </a:p>
          <a:p>
            <a:pPr lvl="1"/>
            <a:r>
              <a:rPr lang="en-US" altLang="en-US" sz="2400" b="1" dirty="0"/>
              <a:t>Append</a:t>
            </a:r>
          </a:p>
          <a:p>
            <a:pPr lvl="1"/>
            <a:r>
              <a:rPr lang="en-US" altLang="en-US" sz="2400" b="1" dirty="0"/>
              <a:t>Delete</a:t>
            </a:r>
          </a:p>
          <a:p>
            <a:pPr lvl="1"/>
            <a:r>
              <a:rPr lang="en-US" altLang="en-US" sz="2400" b="1" dirty="0"/>
              <a:t>List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xmlns="" id="{5BF170C8-1BD2-476F-98D0-D50064B81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3436" y="124104"/>
            <a:ext cx="7642549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Access Lists and Groups in Unix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xmlns="" id="{277AB603-62F8-44D7-BFEE-9C6DE95A63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6300" y="1092200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</a:t>
            </a:r>
            <a:r>
              <a:rPr lang="en-US" altLang="en-US" sz="800" dirty="0"/>
              <a:t>	</a:t>
            </a:r>
            <a:r>
              <a:rPr lang="en-US" altLang="en-US" sz="1600" dirty="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	a) </a:t>
            </a:r>
            <a:r>
              <a:rPr lang="en-US" altLang="en-US" sz="1600" b="1" dirty="0"/>
              <a:t>owner access</a:t>
            </a:r>
            <a:r>
              <a:rPr lang="en-US" altLang="en-US" sz="1600" dirty="0"/>
              <a:t> 	7	</a:t>
            </a:r>
            <a:r>
              <a:rPr lang="en-US" altLang="en-US" sz="1600" dirty="0">
                <a:sym typeface="Symbol" panose="05050102010706020507" pitchFamily="18" charset="2"/>
              </a:rPr>
              <a:t>	1 1 1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b) </a:t>
            </a:r>
            <a:r>
              <a:rPr lang="en-US" altLang="en-US" sz="1600" b="1" dirty="0">
                <a:sym typeface="Symbol" panose="05050102010706020507" pitchFamily="18" charset="2"/>
              </a:rPr>
              <a:t>group access</a:t>
            </a:r>
            <a:r>
              <a:rPr lang="en-US" altLang="en-US" sz="1600" dirty="0">
                <a:sym typeface="Symbol" panose="05050102010706020507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c) </a:t>
            </a:r>
            <a:r>
              <a:rPr lang="en-US" altLang="en-US" sz="1600" b="1" dirty="0">
                <a:sym typeface="Symbol" panose="05050102010706020507" pitchFamily="18" charset="2"/>
              </a:rPr>
              <a:t>public access</a:t>
            </a:r>
            <a:r>
              <a:rPr lang="en-US" altLang="en-US" sz="1600" dirty="0">
                <a:sym typeface="Symbol" panose="05050102010706020507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For a file (say </a:t>
            </a:r>
            <a:r>
              <a:rPr lang="en-US" altLang="en-US" i="1" dirty="0">
                <a:sym typeface="Symbol" panose="05050102010706020507" pitchFamily="18" charset="2"/>
              </a:rPr>
              <a:t>game</a:t>
            </a:r>
            <a:r>
              <a:rPr lang="en-US" altLang="en-US" dirty="0">
                <a:sym typeface="Symbol" panose="05050102010706020507" pitchFamily="18" charset="2"/>
              </a:rPr>
              <a:t>) or subdirectory, define an appropriate access.</a:t>
            </a:r>
          </a:p>
        </p:txBody>
      </p:sp>
      <p:sp>
        <p:nvSpPr>
          <p:cNvPr id="44036" name="Rectangle 13">
            <a:extLst>
              <a:ext uri="{FF2B5EF4-FFF2-40B4-BE49-F238E27FC236}">
                <a16:creationId xmlns:a16="http://schemas.microsoft.com/office/drawing/2014/main" xmlns="" id="{A138F952-386A-4F11-9935-B6FA2511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5346383"/>
            <a:ext cx="70294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Attach a group to a file</a:t>
            </a:r>
            <a:b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kumimoji="1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</a:t>
            </a:r>
            <a:r>
              <a:rPr kumimoji="1"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G    game</a:t>
            </a:r>
          </a:p>
        </p:txBody>
      </p:sp>
      <p:pic>
        <p:nvPicPr>
          <p:cNvPr id="44037" name="Picture 1">
            <a:extLst>
              <a:ext uri="{FF2B5EF4-FFF2-40B4-BE49-F238E27FC236}">
                <a16:creationId xmlns:a16="http://schemas.microsoft.com/office/drawing/2014/main" xmlns="" id="{A6631249-4FFF-4880-A6E7-280DBA8C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85" y="4306570"/>
            <a:ext cx="2513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4F28242E-4A04-4121-BF10-45AB39388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203" y="99588"/>
            <a:ext cx="7864475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Windows 7 Access-Control List Management</a:t>
            </a:r>
          </a:p>
        </p:txBody>
      </p:sp>
      <p:pic>
        <p:nvPicPr>
          <p:cNvPr id="45059" name="Picture 2" descr="11_16.pdf">
            <a:extLst>
              <a:ext uri="{FF2B5EF4-FFF2-40B4-BE49-F238E27FC236}">
                <a16:creationId xmlns:a16="http://schemas.microsoft.com/office/drawing/2014/main" xmlns="" id="{83B81BDC-7461-44F5-9BBC-1F8E5989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1120775"/>
            <a:ext cx="353377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C822FA0E-4125-4F49-9BE5-C72BAB45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893" y="155946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File Attributes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C780046D-9741-40EC-933F-FFEA08E523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7225" y="732207"/>
            <a:ext cx="7936268" cy="5825755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b="1" dirty="0"/>
              <a:t>Name</a:t>
            </a:r>
            <a:r>
              <a:rPr lang="en-US" altLang="en-US" sz="2400" dirty="0"/>
              <a:t> – only information kept in human-readable form</a:t>
            </a:r>
          </a:p>
          <a:p>
            <a:pPr algn="just"/>
            <a:r>
              <a:rPr lang="en-US" altLang="en-US" sz="2400" b="1" dirty="0"/>
              <a:t>Identifier</a:t>
            </a:r>
            <a:r>
              <a:rPr lang="en-US" altLang="en-US" sz="2400" dirty="0"/>
              <a:t> – unique tag (number) identifies file within file system</a:t>
            </a:r>
          </a:p>
          <a:p>
            <a:pPr algn="just"/>
            <a:r>
              <a:rPr lang="en-US" altLang="en-US" sz="2400" b="1" dirty="0"/>
              <a:t>Type</a:t>
            </a:r>
            <a:r>
              <a:rPr lang="en-US" altLang="en-US" sz="2400" dirty="0"/>
              <a:t> – needed for systems that support different types</a:t>
            </a:r>
          </a:p>
          <a:p>
            <a:pPr algn="just"/>
            <a:r>
              <a:rPr lang="en-US" altLang="en-US" sz="2400" b="1" dirty="0"/>
              <a:t>Location</a:t>
            </a:r>
            <a:r>
              <a:rPr lang="en-US" altLang="en-US" sz="2400" dirty="0"/>
              <a:t> – pointer to file location on device</a:t>
            </a:r>
          </a:p>
          <a:p>
            <a:pPr algn="just"/>
            <a:r>
              <a:rPr lang="en-US" altLang="en-US" sz="2400" b="1" dirty="0"/>
              <a:t>Size</a:t>
            </a:r>
            <a:r>
              <a:rPr lang="en-US" altLang="en-US" sz="2400" dirty="0"/>
              <a:t> – current file size</a:t>
            </a:r>
          </a:p>
          <a:p>
            <a:pPr algn="just"/>
            <a:r>
              <a:rPr lang="en-US" altLang="en-US" sz="2400" b="1" dirty="0"/>
              <a:t>Protection</a:t>
            </a:r>
            <a:r>
              <a:rPr lang="en-US" altLang="en-US" sz="2400" dirty="0"/>
              <a:t> – controls who can do reading, writing, executing</a:t>
            </a:r>
          </a:p>
          <a:p>
            <a:pPr algn="just"/>
            <a:r>
              <a:rPr lang="en-US" altLang="en-US" sz="2400" b="1" dirty="0"/>
              <a:t>Time, date, and user identification</a:t>
            </a:r>
            <a:r>
              <a:rPr lang="en-US" altLang="en-US" sz="2400" dirty="0"/>
              <a:t> – data for protection, security, and usage monitoring</a:t>
            </a:r>
          </a:p>
          <a:p>
            <a:pPr algn="just"/>
            <a:r>
              <a:rPr lang="en-US" altLang="en-US" sz="2400" dirty="0"/>
              <a:t>Information about files are kept in the </a:t>
            </a:r>
            <a:r>
              <a:rPr lang="en-US" altLang="en-US" sz="2400" b="1" dirty="0"/>
              <a:t>directory structure</a:t>
            </a:r>
            <a:r>
              <a:rPr lang="en-US" altLang="en-US" sz="2400" dirty="0"/>
              <a:t>, which is maintained on the disk</a:t>
            </a:r>
          </a:p>
          <a:p>
            <a:pPr algn="just"/>
            <a:r>
              <a:rPr lang="en-US" altLang="en-US" sz="2400" dirty="0"/>
              <a:t>Many variations, including extended file attributes such as file checksum</a:t>
            </a:r>
          </a:p>
          <a:p>
            <a:pPr algn="just"/>
            <a:r>
              <a:rPr lang="en-US" altLang="en-US" sz="2400" dirty="0"/>
              <a:t>Information kept in the directory 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2D82530B-0E54-46E1-8931-717459219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25448"/>
            <a:ext cx="8229600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File Operations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17DAB2CA-5895-49F7-9AFA-D5AA30392E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701710"/>
            <a:ext cx="7600949" cy="5756239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Create</a:t>
            </a:r>
          </a:p>
          <a:p>
            <a:r>
              <a:rPr lang="en-US" altLang="en-US" sz="2800" b="1" dirty="0"/>
              <a:t>Write – </a:t>
            </a:r>
            <a:r>
              <a:rPr lang="en-US" altLang="en-US" sz="2800" dirty="0"/>
              <a:t>at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write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pointer</a:t>
            </a:r>
            <a:r>
              <a:rPr lang="en-US" altLang="en-US" sz="2800" b="1" dirty="0"/>
              <a:t> </a:t>
            </a:r>
            <a:r>
              <a:rPr lang="en-US" altLang="en-US" sz="2800" dirty="0"/>
              <a:t>location</a:t>
            </a:r>
          </a:p>
          <a:p>
            <a:r>
              <a:rPr lang="en-US" altLang="en-US" sz="2800" b="1" dirty="0"/>
              <a:t>Read – </a:t>
            </a:r>
            <a:r>
              <a:rPr lang="en-US" altLang="en-US" sz="2800" dirty="0"/>
              <a:t>at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read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pointer</a:t>
            </a:r>
            <a:r>
              <a:rPr lang="en-US" altLang="en-US" sz="2800" b="1" dirty="0"/>
              <a:t> </a:t>
            </a:r>
            <a:r>
              <a:rPr lang="en-US" altLang="en-US" sz="2800" dirty="0"/>
              <a:t>location</a:t>
            </a:r>
          </a:p>
          <a:p>
            <a:r>
              <a:rPr lang="en-US" altLang="en-US" sz="2800" b="1" dirty="0"/>
              <a:t>Reposition within file - </a:t>
            </a:r>
            <a:r>
              <a:rPr lang="en-US" altLang="en-US" sz="2800" b="1" dirty="0">
                <a:latin typeface="+mj-lt"/>
              </a:rPr>
              <a:t>seek</a:t>
            </a:r>
          </a:p>
          <a:p>
            <a:r>
              <a:rPr lang="en-US" altLang="en-US" sz="2800" b="1" dirty="0"/>
              <a:t>Delete</a:t>
            </a:r>
          </a:p>
          <a:p>
            <a:r>
              <a:rPr lang="en-US" altLang="en-US" sz="2800" b="1" dirty="0" smtClean="0"/>
              <a:t>Truncate -</a:t>
            </a:r>
            <a:r>
              <a:rPr lang="en-US" altLang="en-US" sz="2800" dirty="0" smtClean="0"/>
              <a:t>  erase the contents of a file but keep its attributes.</a:t>
            </a:r>
            <a:endParaRPr lang="en-US" altLang="en-US" sz="2800" dirty="0"/>
          </a:p>
          <a:p>
            <a:r>
              <a:rPr lang="en-US" altLang="en-US" sz="2800" b="1" i="1" dirty="0"/>
              <a:t>Open </a:t>
            </a:r>
            <a:r>
              <a:rPr lang="en-US" altLang="en-US" sz="2800" b="1" dirty="0"/>
              <a:t>(</a:t>
            </a:r>
            <a:r>
              <a:rPr lang="en-US" altLang="en-US" sz="2800" b="1" i="1" dirty="0"/>
              <a:t>F</a:t>
            </a:r>
            <a:r>
              <a:rPr lang="en-US" altLang="en-US" sz="2800" b="1" i="1" baseline="-25000" dirty="0"/>
              <a:t>i</a:t>
            </a:r>
            <a:r>
              <a:rPr lang="en-US" altLang="en-US" sz="2800" b="1" dirty="0"/>
              <a:t>) </a:t>
            </a:r>
            <a:r>
              <a:rPr lang="en-US" altLang="en-US" sz="2800" dirty="0"/>
              <a:t>– search the directory structure on disk for entry </a:t>
            </a:r>
            <a:r>
              <a:rPr lang="en-US" altLang="en-US" sz="2800" b="1" i="1" dirty="0"/>
              <a:t>F</a:t>
            </a:r>
            <a:r>
              <a:rPr lang="en-US" altLang="en-US" sz="2800" b="1" i="1" baseline="-25000" dirty="0"/>
              <a:t>i</a:t>
            </a:r>
            <a:r>
              <a:rPr lang="en-US" altLang="en-US" sz="2800" dirty="0"/>
              <a:t>, and move the content of entry to memory</a:t>
            </a:r>
          </a:p>
          <a:p>
            <a:r>
              <a:rPr lang="en-US" altLang="en-US" sz="2800" b="1" i="1" dirty="0"/>
              <a:t>Close </a:t>
            </a:r>
            <a:r>
              <a:rPr lang="en-US" altLang="en-US" sz="2800" b="1" dirty="0"/>
              <a:t>(</a:t>
            </a:r>
            <a:r>
              <a:rPr lang="en-US" altLang="en-US" sz="2800" b="1" i="1" dirty="0"/>
              <a:t>F</a:t>
            </a:r>
            <a:r>
              <a:rPr lang="en-US" altLang="en-US" sz="2800" b="1" i="1" baseline="-25000" dirty="0"/>
              <a:t>i</a:t>
            </a:r>
            <a:r>
              <a:rPr lang="en-US" altLang="en-US" sz="2800" b="1" dirty="0"/>
              <a:t>) </a:t>
            </a:r>
            <a:r>
              <a:rPr lang="en-US" altLang="en-US" sz="2800" dirty="0"/>
              <a:t>– move the content of entry</a:t>
            </a:r>
            <a:r>
              <a:rPr lang="en-US" altLang="en-US" sz="2800" b="1" dirty="0"/>
              <a:t> </a:t>
            </a:r>
            <a:r>
              <a:rPr lang="en-US" altLang="en-US" sz="2800" b="1" i="1" dirty="0"/>
              <a:t>F</a:t>
            </a:r>
            <a:r>
              <a:rPr lang="en-US" altLang="en-US" sz="2800" b="1" i="1" baseline="-25000" dirty="0"/>
              <a:t>i</a:t>
            </a:r>
            <a:r>
              <a:rPr lang="en-US" altLang="en-US" sz="2800" b="1" dirty="0"/>
              <a:t> </a:t>
            </a:r>
            <a:r>
              <a:rPr lang="en-US" altLang="en-US" sz="2800" dirty="0"/>
              <a:t>in memory to directory structure on disk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1890BB23-426F-4779-AAC3-AA1C8446D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325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174ECB5E-8070-4DEB-980D-3BC98F6061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1011" y="1122645"/>
            <a:ext cx="7665160" cy="4530725"/>
          </a:xfrm>
        </p:spPr>
        <p:txBody>
          <a:bodyPr/>
          <a:lstStyle/>
          <a:p>
            <a:r>
              <a:rPr lang="en-US" altLang="en-US" dirty="0"/>
              <a:t>Several pieces of data are needed to manage open files: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dirty="0"/>
              <a:t>: tracks open files</a:t>
            </a:r>
          </a:p>
          <a:p>
            <a:pPr lvl="1"/>
            <a:r>
              <a:rPr lang="en-US" altLang="en-US" dirty="0"/>
              <a:t>File pointer:  pointer to last read/write location, per process that has the file open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File-open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count</a:t>
            </a:r>
            <a:r>
              <a:rPr lang="en-US" altLang="en-US" dirty="0"/>
              <a:t>: counter of number of times a file is open – to allow removal of data from open-file table when last processes closes it</a:t>
            </a:r>
          </a:p>
          <a:p>
            <a:pPr lvl="1"/>
            <a:r>
              <a:rPr lang="en-US" altLang="en-US" dirty="0"/>
              <a:t>Disk location of the file: cache of data access information</a:t>
            </a:r>
          </a:p>
          <a:p>
            <a:pPr lvl="1"/>
            <a:r>
              <a:rPr lang="en-US" altLang="en-US" dirty="0"/>
              <a:t>Access rights: per-process access mode information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7BFEF62F-36CA-480D-96CA-04164C066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7068" y="96872"/>
            <a:ext cx="7818437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File Types – Name, Extension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xmlns="" id="{A90912BD-4CE8-4822-BF75-08C31787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1685928" y="762540"/>
            <a:ext cx="5629275" cy="6012527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520" y="128345"/>
            <a:ext cx="7848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Access Methods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1397E407-429D-4692-9976-AF8F08D3D9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2365" y="814389"/>
            <a:ext cx="7848599" cy="4926012"/>
          </a:xfrm>
        </p:spPr>
        <p:txBody>
          <a:bodyPr>
            <a:normAutofit/>
          </a:bodyPr>
          <a:lstStyle/>
          <a:p>
            <a:pPr>
              <a:tabLst>
                <a:tab pos="3203575" algn="l"/>
                <a:tab pos="4056063" algn="l"/>
              </a:tabLst>
            </a:pPr>
            <a:r>
              <a:rPr lang="en-US" altLang="en-US" sz="2800" b="1" dirty="0"/>
              <a:t>Sequential </a:t>
            </a:r>
            <a:r>
              <a:rPr lang="en-US" altLang="en-US" sz="2800" b="1" dirty="0" smtClean="0"/>
              <a:t>Access </a:t>
            </a:r>
            <a:r>
              <a:rPr lang="en-US" altLang="en-US" sz="2800" dirty="0" smtClean="0"/>
              <a:t>- processed in order, one record after the other.</a:t>
            </a:r>
            <a:endParaRPr lang="en-US" altLang="en-US" sz="2800" dirty="0"/>
          </a:p>
          <a:p>
            <a:pPr>
              <a:tabLst>
                <a:tab pos="3203575" algn="l"/>
                <a:tab pos="4056063" algn="l"/>
              </a:tabLst>
            </a:pPr>
            <a:r>
              <a:rPr lang="en-US" altLang="en-US" sz="2800" b="1" dirty="0">
                <a:solidFill>
                  <a:srgbClr val="000000"/>
                </a:solidFill>
              </a:rPr>
              <a:t>Direct </a:t>
            </a:r>
            <a:r>
              <a:rPr lang="en-US" altLang="en-US" sz="2800" b="1" dirty="0" smtClean="0">
                <a:solidFill>
                  <a:srgbClr val="000000"/>
                </a:solidFill>
              </a:rPr>
              <a:t>Access </a:t>
            </a:r>
            <a:r>
              <a:rPr lang="en-US" altLang="en-US" sz="2800" dirty="0" smtClean="0">
                <a:solidFill>
                  <a:srgbClr val="000000"/>
                </a:solidFill>
              </a:rPr>
              <a:t>- The direct-access method is based on a disk model of a file, since disks allow random access to any file block. 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3700664A-68A2-4820-AA5D-34D6B0576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3324" y="124864"/>
            <a:ext cx="7903025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Other Access Methods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E6C0EAA8-FD35-4A48-B21B-F54F29B77C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3324" y="842963"/>
            <a:ext cx="7759163" cy="4517707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800" dirty="0"/>
              <a:t>Can be built </a:t>
            </a:r>
            <a:r>
              <a:rPr lang="en-US" altLang="en-US" sz="2800" dirty="0" smtClean="0"/>
              <a:t>on-top </a:t>
            </a:r>
            <a:r>
              <a:rPr lang="en-US" altLang="en-US" sz="2800" dirty="0"/>
              <a:t>of base methods</a:t>
            </a:r>
          </a:p>
          <a:p>
            <a:pPr algn="just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800" dirty="0"/>
              <a:t>General involve creation of an </a:t>
            </a:r>
            <a:r>
              <a:rPr lang="en-US" altLang="en-US" sz="2800" b="1" dirty="0">
                <a:latin typeface="+mj-lt"/>
              </a:rPr>
              <a:t>index</a:t>
            </a:r>
            <a:r>
              <a:rPr lang="en-US" altLang="en-US" sz="2800" dirty="0"/>
              <a:t> for the file</a:t>
            </a:r>
          </a:p>
          <a:p>
            <a:pPr algn="just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800" dirty="0"/>
              <a:t>Keep index in memory for fast determination of location of data to be operated on (consider Universal Produce Code (UPC code) plus record of data about that item)</a:t>
            </a:r>
          </a:p>
          <a:p>
            <a:pPr algn="just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800" dirty="0"/>
              <a:t>If too large, index (in memory) of the index (on disk</a:t>
            </a:r>
            <a:r>
              <a:rPr lang="en-US" altLang="en-US" sz="2800" dirty="0" smtClean="0"/>
              <a:t>).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2A42A939-E00C-46BC-837A-EEE742FD0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613" y="131922"/>
            <a:ext cx="8638051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 smtClean="0"/>
              <a:t>Index </a:t>
            </a:r>
            <a:r>
              <a:rPr lang="en-US" altLang="en-US" sz="4000" dirty="0"/>
              <a:t>and Relative Files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xmlns="" id="{7D43C653-7851-47FA-A2BF-AAF5D7D3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1320800"/>
            <a:ext cx="590232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9357</TotalTime>
  <Words>903</Words>
  <Application>Microsoft Office PowerPoint</Application>
  <PresentationFormat>On-screen Show (4:3)</PresentationFormat>
  <Paragraphs>173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ＭＳ Ｐゴシック</vt:lpstr>
      <vt:lpstr>ＭＳ Ｐゴシック</vt:lpstr>
      <vt:lpstr>Arial</vt:lpstr>
      <vt:lpstr>Calibri</vt:lpstr>
      <vt:lpstr>Calibri Light</vt:lpstr>
      <vt:lpstr>Courier New</vt:lpstr>
      <vt:lpstr>Helvetica</vt:lpstr>
      <vt:lpstr>Monotype Sorts</vt:lpstr>
      <vt:lpstr>Symbol</vt:lpstr>
      <vt:lpstr>Times New Roman</vt:lpstr>
      <vt:lpstr>Verdana</vt:lpstr>
      <vt:lpstr>Wingdings</vt:lpstr>
      <vt:lpstr>Office Theme</vt:lpstr>
      <vt:lpstr>Acrobat Document</vt:lpstr>
      <vt:lpstr>File Management</vt:lpstr>
      <vt:lpstr>File Concept</vt:lpstr>
      <vt:lpstr>File Attributes</vt:lpstr>
      <vt:lpstr>File Operations</vt:lpstr>
      <vt:lpstr>Open Files</vt:lpstr>
      <vt:lpstr>File Types – Name, Extension</vt:lpstr>
      <vt:lpstr>Access Methods</vt:lpstr>
      <vt:lpstr>Other Access Methods</vt:lpstr>
      <vt:lpstr>Index and Relative Files</vt:lpstr>
      <vt:lpstr>Directory Structure</vt:lpstr>
      <vt:lpstr>Operations Performed on Directory</vt:lpstr>
      <vt:lpstr>Directory Organization</vt:lpstr>
      <vt:lpstr>Single-Level Directory</vt:lpstr>
      <vt:lpstr>Two-Level Directory</vt:lpstr>
      <vt:lpstr>Tree-Structured Directories</vt:lpstr>
      <vt:lpstr>Acyclic-Graph Directories</vt:lpstr>
      <vt:lpstr>Acyclic-Graph Directories</vt:lpstr>
      <vt:lpstr>File Sharing</vt:lpstr>
      <vt:lpstr>File Sharing – Remote File Systems</vt:lpstr>
      <vt:lpstr>Protection</vt:lpstr>
      <vt:lpstr>Access Lists and Groups in Unix</vt:lpstr>
      <vt:lpstr>Windows 7 Access-Control List Management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Windows User</cp:lastModifiedBy>
  <cp:revision>182</cp:revision>
  <dcterms:created xsi:type="dcterms:W3CDTF">2004-10-07T18:29:30Z</dcterms:created>
  <dcterms:modified xsi:type="dcterms:W3CDTF">2021-11-23T04:30:28Z</dcterms:modified>
</cp:coreProperties>
</file>