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44" r:id="rId1"/>
  </p:sldMasterIdLst>
  <p:notesMasterIdLst>
    <p:notesMasterId r:id="rId15"/>
  </p:notesMasterIdLst>
  <p:handoutMasterIdLst>
    <p:handoutMasterId r:id="rId16"/>
  </p:handoutMasterIdLst>
  <p:sldIdLst>
    <p:sldId id="331" r:id="rId2"/>
    <p:sldId id="334" r:id="rId3"/>
    <p:sldId id="335" r:id="rId4"/>
    <p:sldId id="336" r:id="rId5"/>
    <p:sldId id="337" r:id="rId6"/>
    <p:sldId id="338" r:id="rId7"/>
    <p:sldId id="391" r:id="rId8"/>
    <p:sldId id="344" r:id="rId9"/>
    <p:sldId id="345" r:id="rId10"/>
    <p:sldId id="346" r:id="rId11"/>
    <p:sldId id="348" r:id="rId12"/>
    <p:sldId id="397" r:id="rId13"/>
    <p:sldId id="349" r:id="rId1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7"/>
  </p:normalViewPr>
  <p:slideViewPr>
    <p:cSldViewPr snapToGrid="0">
      <p:cViewPr varScale="1">
        <p:scale>
          <a:sx n="71" d="100"/>
          <a:sy n="71" d="100"/>
        </p:scale>
        <p:origin x="1296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5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E5FA648-E141-984B-BEE2-8EC9B0A99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731F4BCC-9CAA-0F41-85EA-DE3557038F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FD4EBDDA-94A4-C24E-8F4D-60EA634DB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D2D8965A-D8A6-AE4A-B6AE-C5DE2FB73D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F9780D-0DF3-4B38-8812-67AC0384F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744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06F8A7D5-41B0-5A4C-AB3F-7767AE6EE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0887534-A29B-1644-87D8-30550CDFFC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C02C6B2F-7D28-4D52-BC2A-655D3FEF5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A208C9F7-2C9C-9E40-BFDA-99AA29628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4103CA87-37A4-F848-B6E3-7E21A31FD3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3B8274B7-D522-A64B-9FDF-CE646755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8F7FDD-E0A3-407C-94DC-EAFCAE8B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133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2BE28AD6-7A01-4C91-921E-664C72FB8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E38278-7045-46F9-8738-0D115AFF3EB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BC503811-6399-4F76-AE3F-CDD6D3FD9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3748BA5C-F97A-4C12-8192-68AAC075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7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xmlns="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4DE291CD-D644-479A-ABD5-E39A631E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32B2E1-1E5D-4455-B7B9-80520931EBA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3F634500-8DF8-41E5-B6E5-99F08C6DF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289C67B8-010B-44E3-B3AA-FD52CDD03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7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55CC4FA1-F6B0-4DF8-80CF-C24A0C167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627165-8720-4A3E-BB1B-84BD9974632A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CA18D602-CC5B-49CE-BD3D-4FC624967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28CDABDB-E051-45A9-9FDF-76F5D3F2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4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4EEFE8EC-9FB7-494F-95D5-D54EFD77E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F50502EF-1D2E-49A5-8F74-E41804E2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9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B45B80D2-B09B-4EF2-A08E-DAB27994E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11D1AC1C-4EBB-496B-9EBC-7F20F351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xmlns="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xmlns="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8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xmlns="" id="{065A10AD-B9E1-4E38-B90B-51628315A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C2740B-2768-4F54-BC7D-348373841C64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44F00883-9C05-4E86-8061-48CD97041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71EB8696-636F-45F4-B55B-6B5B83A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6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xmlns="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447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1DF7-53F9-49BD-8914-51D94B084E0E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6699-44C3-4998-BF77-7A0FAA372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61CFA52A-4082-4AB9-8FD4-C4510DCE1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4776" y="2860769"/>
            <a:ext cx="7772400" cy="21272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dirty="0" smtClean="0"/>
              <a:t>File System</a:t>
            </a: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xmlns="" id="{01B6035C-73CC-40FB-91DB-0AE075EB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35762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Contiguous Allocation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xmlns="" id="{64C71157-C3D6-4B84-8D4C-44CE46651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6518" y="1233487"/>
            <a:ext cx="4388522" cy="4898371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Mapping from logical to physical (block size =512 bytes)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kumimoji="0" lang="en-US" altLang="en-US" sz="2800" dirty="0"/>
              <a:t>Block to be accessed = starting address +  Q</a:t>
            </a:r>
          </a:p>
          <a:p>
            <a:r>
              <a:rPr kumimoji="0" lang="en-US" altLang="en-US" sz="2800" dirty="0"/>
              <a:t>Displacement into block = R</a:t>
            </a:r>
          </a:p>
          <a:p>
            <a:endParaRPr kumimoji="0" lang="en-US" altLang="en-US" sz="2800" dirty="0"/>
          </a:p>
          <a:p>
            <a:endParaRPr kumimoji="0"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xmlns="" id="{429E2E25-91F1-497A-9894-902FC32A767D}"/>
              </a:ext>
            </a:extLst>
          </p:cNvPr>
          <p:cNvGrpSpPr>
            <a:grpSpLocks/>
          </p:cNvGrpSpPr>
          <p:nvPr/>
        </p:nvGrpSpPr>
        <p:grpSpPr bwMode="auto">
          <a:xfrm>
            <a:off x="1842247" y="2288614"/>
            <a:ext cx="2731341" cy="1960656"/>
            <a:chOff x="2655888" y="2127250"/>
            <a:chExt cx="1917700" cy="1385888"/>
          </a:xfrm>
        </p:grpSpPr>
        <p:sp>
          <p:nvSpPr>
            <p:cNvPr id="30726" name="Text Box 4">
              <a:extLst>
                <a:ext uri="{FF2B5EF4-FFF2-40B4-BE49-F238E27FC236}">
                  <a16:creationId xmlns:a16="http://schemas.microsoft.com/office/drawing/2014/main" xmlns="" id="{891B6133-0CE2-4CAB-BD0C-DF988797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30727" name="Text Box 5">
              <a:extLst>
                <a:ext uri="{FF2B5EF4-FFF2-40B4-BE49-F238E27FC236}">
                  <a16:creationId xmlns:a16="http://schemas.microsoft.com/office/drawing/2014/main" xmlns="" id="{ED77BC9D-906B-44CC-879C-905DB889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0728" name="Text Box 6">
              <a:extLst>
                <a:ext uri="{FF2B5EF4-FFF2-40B4-BE49-F238E27FC236}">
                  <a16:creationId xmlns:a16="http://schemas.microsoft.com/office/drawing/2014/main" xmlns="" id="{82CDC4B6-B116-441F-A90B-EB63E38A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0729" name="Line 7">
              <a:extLst>
                <a:ext uri="{FF2B5EF4-FFF2-40B4-BE49-F238E27FC236}">
                  <a16:creationId xmlns:a16="http://schemas.microsoft.com/office/drawing/2014/main" xmlns="" id="{B2B782C1-0F3D-4F8F-9D2F-50987E117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730" name="Line 8">
              <a:extLst>
                <a:ext uri="{FF2B5EF4-FFF2-40B4-BE49-F238E27FC236}">
                  <a16:creationId xmlns:a16="http://schemas.microsoft.com/office/drawing/2014/main" xmlns="" id="{0EA63DA7-9F65-4258-8D33-08DAE7B2B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0724" name="Rectangle 10">
            <a:extLst>
              <a:ext uri="{FF2B5EF4-FFF2-40B4-BE49-F238E27FC236}">
                <a16:creationId xmlns:a16="http://schemas.microsoft.com/office/drawing/2014/main" xmlns="" id="{FC1F0FF6-71D8-4EC9-852F-D23B2F2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51117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xmlns="" id="{8BF5A203-E081-4642-BFFE-9B835CC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92" y="1453720"/>
            <a:ext cx="3999774" cy="40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xmlns="" id="{49E77B6F-3B15-4A36-824B-076A9FF9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121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Allocation Methods - Linked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xmlns="" id="{C812DEB8-54C8-45BC-9398-B7AE3CB5B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5" y="720383"/>
            <a:ext cx="7615332" cy="597625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>
                <a:solidFill>
                  <a:srgbClr val="000000"/>
                </a:solidFill>
              </a:rPr>
              <a:t>Each file a linked list of blocks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File ends at nil pointer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No external fragmentation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Each block contains pointer to next block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No compaction, external fragmentation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Reliability can be a problem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sz="2800" dirty="0" err="1">
                <a:solidFill>
                  <a:srgbClr val="000000"/>
                </a:solidFill>
              </a:rPr>
              <a:t>Os</a:t>
            </a:r>
            <a:r>
              <a:rPr lang="en-US" altLang="en-US" sz="2800" dirty="0">
                <a:solidFill>
                  <a:srgbClr val="000000"/>
                </a:solidFill>
              </a:rPr>
              <a:t> and disk </a:t>
            </a:r>
            <a:r>
              <a:rPr lang="en-US" altLang="en-US" sz="2800" dirty="0" smtClean="0">
                <a:solidFill>
                  <a:srgbClr val="000000"/>
                </a:solidFill>
              </a:rPr>
              <a:t>seeks.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xmlns="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129028"/>
            <a:ext cx="789398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Linked Allocation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93B1D99E-E031-4323-B82A-79E5FF225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429" y="705290"/>
            <a:ext cx="7665742" cy="550247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Each file is a linked list of disk blocks: blocks may be scattered anywhere on the disk</a:t>
            </a:r>
          </a:p>
          <a:p>
            <a:r>
              <a:rPr lang="en-US" altLang="en-US" sz="2800" dirty="0"/>
              <a:t>Scheme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2D1DAAFC-8771-42A5-95BE-09229654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41" y="2205915"/>
            <a:ext cx="4344806" cy="45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3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xmlns="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129028"/>
            <a:ext cx="789398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Linked Allocation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93B1D99E-E031-4323-B82A-79E5FF225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428" y="705289"/>
            <a:ext cx="7258489" cy="496936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Mapping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Block to be accessed is the </a:t>
            </a:r>
            <a:r>
              <a:rPr lang="en-US" altLang="en-US" sz="2800" dirty="0" err="1"/>
              <a:t>Q</a:t>
            </a:r>
            <a:r>
              <a:rPr lang="en-US" altLang="en-US" sz="2800" baseline="30000" dirty="0" err="1"/>
              <a:t>th</a:t>
            </a:r>
            <a:r>
              <a:rPr lang="en-US" altLang="en-US" sz="2800" dirty="0"/>
              <a:t> block in the linked chain of blocks representing the file.</a:t>
            </a:r>
          </a:p>
          <a:p>
            <a:r>
              <a:rPr lang="en-US" altLang="en-US" sz="2800" dirty="0"/>
              <a:t>Displacement into block = R + 1</a:t>
            </a:r>
          </a:p>
          <a:p>
            <a:endParaRPr lang="en-US" altLang="en-US" sz="2800" dirty="0"/>
          </a:p>
        </p:txBody>
      </p:sp>
      <p:grpSp>
        <p:nvGrpSpPr>
          <p:cNvPr id="36870" name="Group 1">
            <a:extLst>
              <a:ext uri="{FF2B5EF4-FFF2-40B4-BE49-F238E27FC236}">
                <a16:creationId xmlns:a16="http://schemas.microsoft.com/office/drawing/2014/main" xmlns="" id="{65C621B7-3C10-491F-A311-0EAE38CF84A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304365"/>
            <a:ext cx="3133165" cy="1694329"/>
            <a:chOff x="3232150" y="3935037"/>
            <a:chExt cx="1374775" cy="985838"/>
          </a:xfrm>
        </p:grpSpPr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xmlns="" id="{C6DFE8F1-C390-4E0F-9B40-03FC3F11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LA/511</a:t>
              </a:r>
            </a:p>
          </p:txBody>
        </p:sp>
        <p:sp>
          <p:nvSpPr>
            <p:cNvPr id="36872" name="Text Box 6">
              <a:extLst>
                <a:ext uri="{FF2B5EF4-FFF2-40B4-BE49-F238E27FC236}">
                  <a16:creationId xmlns:a16="http://schemas.microsoft.com/office/drawing/2014/main" xmlns="" id="{01A1A44A-DD26-432B-8D4C-0478EF09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6873" name="Text Box 7">
              <a:extLst>
                <a:ext uri="{FF2B5EF4-FFF2-40B4-BE49-F238E27FC236}">
                  <a16:creationId xmlns:a16="http://schemas.microsoft.com/office/drawing/2014/main" xmlns="" id="{9694045C-0E72-4114-AAB0-B9882F584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xmlns="" id="{873BF068-5475-4EFA-A110-5153CBD5C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xmlns="" id="{3804C853-554B-4EC0-9E2B-7D400B32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8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FDC630E2-6A19-41F9-B067-203AE5DB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131" y="87845"/>
            <a:ext cx="776287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File-System Structure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44C2C079-F5DF-42D0-8D47-51C2C8C67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2131" y="664107"/>
            <a:ext cx="7762875" cy="5803928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File structure</a:t>
            </a:r>
          </a:p>
          <a:p>
            <a:pPr lvl="1" algn="just"/>
            <a:r>
              <a:rPr lang="en-US" altLang="en-US" sz="2400" dirty="0"/>
              <a:t>Logical storage unit</a:t>
            </a:r>
          </a:p>
          <a:p>
            <a:pPr lvl="1" algn="just"/>
            <a:r>
              <a:rPr lang="en-US" altLang="en-US" sz="2400" dirty="0"/>
              <a:t>Collection of related information</a:t>
            </a:r>
            <a:endParaRPr lang="en-US" altLang="en-US" sz="1000" dirty="0"/>
          </a:p>
          <a:p>
            <a:pPr algn="just"/>
            <a:r>
              <a:rPr lang="en-US" altLang="en-US" sz="2800" b="1" dirty="0">
                <a:latin typeface="+mj-lt"/>
              </a:rPr>
              <a:t>File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system</a:t>
            </a:r>
            <a:r>
              <a:rPr lang="en-US" altLang="en-US" sz="2800" dirty="0"/>
              <a:t> resides on secondary storage (disks)</a:t>
            </a:r>
          </a:p>
          <a:p>
            <a:pPr lvl="1" algn="just"/>
            <a:r>
              <a:rPr lang="en-US" altLang="en-US" sz="2400" dirty="0"/>
              <a:t>Provided user interface to storage, mapping logical to physical</a:t>
            </a:r>
          </a:p>
          <a:p>
            <a:pPr lvl="1" algn="just"/>
            <a:r>
              <a:rPr lang="en-US" altLang="en-US" sz="2400" dirty="0"/>
              <a:t>Provides efficient and convenient access to disk by allowing data to be stored, located retrieved easily</a:t>
            </a:r>
          </a:p>
          <a:p>
            <a:pPr algn="just"/>
            <a:r>
              <a:rPr lang="en-US" altLang="en-US" sz="2800" dirty="0"/>
              <a:t>Disk provides in-place rewrite and random access</a:t>
            </a:r>
          </a:p>
          <a:p>
            <a:pPr lvl="1" algn="just"/>
            <a:r>
              <a:rPr lang="en-US" altLang="en-US" sz="2400" dirty="0"/>
              <a:t>I/O transfers performed in </a:t>
            </a:r>
            <a:r>
              <a:rPr lang="en-US" altLang="en-US" sz="2400" b="1" dirty="0">
                <a:latin typeface="+mj-lt"/>
              </a:rPr>
              <a:t>blocks</a:t>
            </a:r>
            <a:r>
              <a:rPr lang="en-US" altLang="en-US" sz="2400" dirty="0"/>
              <a:t> of </a:t>
            </a:r>
            <a:r>
              <a:rPr lang="en-US" altLang="en-US" sz="2400" b="1" dirty="0">
                <a:latin typeface="+mj-lt"/>
              </a:rPr>
              <a:t>sectors</a:t>
            </a:r>
            <a:r>
              <a:rPr lang="en-US" altLang="en-US" sz="2400" dirty="0"/>
              <a:t> (usually 512 bytes)</a:t>
            </a:r>
            <a:endParaRPr lang="en-US" altLang="en-US" sz="1000" dirty="0"/>
          </a:p>
          <a:p>
            <a:pPr algn="just"/>
            <a:r>
              <a:rPr lang="en-US" altLang="en-US" sz="2800" b="1" dirty="0">
                <a:latin typeface="+mj-lt"/>
              </a:rPr>
              <a:t>File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control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block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FCB</a:t>
            </a:r>
            <a:r>
              <a:rPr lang="en-US" altLang="en-US" sz="2800" dirty="0"/>
              <a:t>) – storage structure consisting of information about a file</a:t>
            </a:r>
            <a:endParaRPr lang="en-US" altLang="en-US" sz="1000" dirty="0"/>
          </a:p>
          <a:p>
            <a:pPr algn="just"/>
            <a:r>
              <a:rPr lang="en-US" altLang="en-US" sz="2800" b="1" dirty="0">
                <a:latin typeface="+mj-lt"/>
              </a:rPr>
              <a:t>Device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driver</a:t>
            </a:r>
            <a:r>
              <a:rPr lang="en-US" altLang="en-US" sz="2800" dirty="0"/>
              <a:t> controls the physical device </a:t>
            </a:r>
          </a:p>
          <a:p>
            <a:pPr algn="just"/>
            <a:r>
              <a:rPr lang="en-US" altLang="en-US" sz="2800" dirty="0"/>
              <a:t>File system organized into </a:t>
            </a:r>
            <a:r>
              <a:rPr lang="en-US" altLang="en-US" sz="2800" dirty="0" smtClean="0"/>
              <a:t>layers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B4D5E75F-FA80-449A-915F-D2BD5872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407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Layered File 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441F3BCD-EC43-449D-BDE4-031AB51C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65" y="787917"/>
            <a:ext cx="3039035" cy="595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xmlns="" id="{CDBB66CE-15D9-45C4-9141-1EC5CCDA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63" y="137516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DDAD3471-F4DF-5B4A-AD80-1B5DCFD2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60" y="713778"/>
            <a:ext cx="7938704" cy="598285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altLang="en-US" sz="2800" b="1" dirty="0">
                <a:latin typeface="+mj-lt"/>
              </a:rPr>
              <a:t>Device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drivers</a:t>
            </a:r>
            <a:r>
              <a:rPr lang="en-US" altLang="en-US" sz="2800" b="1" dirty="0"/>
              <a:t> </a:t>
            </a:r>
            <a:r>
              <a:rPr lang="en-US" altLang="en-US" sz="2800" dirty="0"/>
              <a:t>manage I/O devices at the I/O control layer</a:t>
            </a:r>
          </a:p>
          <a:p>
            <a:pPr lvl="1" algn="just">
              <a:defRPr/>
            </a:pPr>
            <a:r>
              <a:rPr lang="en-US" altLang="en-US" sz="2400" dirty="0"/>
              <a:t>Given commands like </a:t>
            </a:r>
            <a:r>
              <a:rPr lang="ja-JP" altLang="en-US" sz="2400" dirty="0"/>
              <a:t>“</a:t>
            </a:r>
            <a:r>
              <a:rPr lang="en-US" altLang="ja-JP" sz="2400" dirty="0"/>
              <a:t>read drive1, cylinder 72, track 2, sector 10, into memory location 1060</a:t>
            </a:r>
            <a:r>
              <a:rPr lang="ja-JP" altLang="en-US" sz="2400" dirty="0"/>
              <a:t>”</a:t>
            </a:r>
            <a:r>
              <a:rPr lang="en-US" altLang="ja-JP" sz="2400" dirty="0"/>
              <a:t> outputs low-level hardware specific commands to hardware controller</a:t>
            </a:r>
            <a:endParaRPr lang="en-US" altLang="ja-JP" sz="2400" b="1" dirty="0"/>
          </a:p>
          <a:p>
            <a:pPr algn="just">
              <a:defRPr/>
            </a:pPr>
            <a:r>
              <a:rPr lang="en-US" altLang="en-US" sz="2800" dirty="0"/>
              <a:t>Basic file system given command like </a:t>
            </a:r>
            <a:r>
              <a:rPr lang="ja-JP" altLang="en-US" sz="2800" dirty="0"/>
              <a:t>“</a:t>
            </a:r>
            <a:r>
              <a:rPr lang="en-US" altLang="ja-JP" sz="2800" dirty="0"/>
              <a:t>retrieve block 123</a:t>
            </a:r>
            <a:r>
              <a:rPr lang="ja-JP" altLang="en-US" sz="2800" dirty="0"/>
              <a:t>”</a:t>
            </a:r>
            <a:r>
              <a:rPr lang="en-US" altLang="ja-JP" sz="2800" dirty="0"/>
              <a:t> translates to device driver</a:t>
            </a:r>
          </a:p>
          <a:p>
            <a:pPr algn="just">
              <a:defRPr/>
            </a:pPr>
            <a:r>
              <a:rPr lang="en-US" altLang="en-US" sz="2800" dirty="0"/>
              <a:t>Also manages memory buffers and caches (allocation, freeing, replacement) </a:t>
            </a:r>
          </a:p>
          <a:p>
            <a:pPr lvl="1" algn="just">
              <a:defRPr/>
            </a:pPr>
            <a:r>
              <a:rPr lang="en-US" altLang="en-US" sz="2400" dirty="0"/>
              <a:t>Buffers hold data in transit</a:t>
            </a:r>
          </a:p>
          <a:p>
            <a:pPr lvl="1" algn="just">
              <a:defRPr/>
            </a:pPr>
            <a:r>
              <a:rPr lang="en-US" altLang="en-US" sz="2400" dirty="0"/>
              <a:t>Caches hold frequently used data</a:t>
            </a:r>
            <a:endParaRPr lang="en-US" altLang="ja-JP" sz="2400" b="1" dirty="0"/>
          </a:p>
          <a:p>
            <a:pPr algn="just">
              <a:defRPr/>
            </a:pPr>
            <a:r>
              <a:rPr lang="en-US" altLang="en-US" sz="2800" b="1" dirty="0">
                <a:latin typeface="+mj-lt"/>
              </a:rPr>
              <a:t>File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organization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module</a:t>
            </a:r>
            <a:r>
              <a:rPr lang="en-US" altLang="en-US" sz="2800" b="1" dirty="0"/>
              <a:t> </a:t>
            </a:r>
            <a:r>
              <a:rPr lang="en-US" altLang="en-US" sz="2800" dirty="0"/>
              <a:t>understands files, logical address, and physical blocks</a:t>
            </a:r>
          </a:p>
          <a:p>
            <a:pPr marL="285750" lvl="1" algn="just"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Translates logical block # to physical block #</a:t>
            </a:r>
          </a:p>
          <a:p>
            <a:pPr marL="285750" lvl="1" algn="just"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Manages free space, disk </a:t>
            </a:r>
            <a:r>
              <a:rPr lang="en-US" altLang="en-US" sz="2400" dirty="0" smtClean="0"/>
              <a:t>allocation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xmlns="" id="{D1679D0F-FB9C-4217-AF0B-A91D899C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3751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File System </a:t>
            </a:r>
            <a:r>
              <a:rPr lang="en-US" altLang="en-US" sz="4000" dirty="0" smtClean="0"/>
              <a:t>Layers</a:t>
            </a:r>
            <a:endParaRPr lang="en-US" altLang="en-US" sz="4000" dirty="0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xmlns="" id="{190C61EE-E2DF-40C7-AD60-5A1AC907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824" y="824143"/>
            <a:ext cx="7516905" cy="542425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latin typeface="+mj-lt"/>
              </a:rPr>
              <a:t>Logical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file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system</a:t>
            </a:r>
            <a:r>
              <a:rPr lang="en-US" altLang="en-US" sz="2800" b="1" dirty="0"/>
              <a:t> </a:t>
            </a:r>
            <a:r>
              <a:rPr lang="en-US" altLang="en-US" sz="2800" dirty="0"/>
              <a:t>manages metadata information</a:t>
            </a:r>
          </a:p>
          <a:p>
            <a:pPr lvl="1" algn="just"/>
            <a:r>
              <a:rPr lang="en-US" altLang="en-US" sz="2400" dirty="0"/>
              <a:t>Translates file name into file number, file handle, location by maintaining file control blocks (</a:t>
            </a:r>
            <a:r>
              <a:rPr lang="en-US" altLang="en-US" sz="2400" b="1" dirty="0">
                <a:latin typeface="+mj-lt"/>
              </a:rPr>
              <a:t>inodes</a:t>
            </a:r>
            <a:r>
              <a:rPr lang="en-US" altLang="en-US" sz="2400" dirty="0"/>
              <a:t> in UNIX)</a:t>
            </a:r>
          </a:p>
          <a:p>
            <a:pPr lvl="1" algn="just"/>
            <a:r>
              <a:rPr lang="en-US" altLang="en-US" sz="2400" dirty="0"/>
              <a:t>Directory management</a:t>
            </a:r>
          </a:p>
          <a:p>
            <a:pPr lvl="1" algn="just"/>
            <a:r>
              <a:rPr lang="en-US" altLang="en-US" sz="2400" dirty="0"/>
              <a:t>Protection</a:t>
            </a:r>
          </a:p>
          <a:p>
            <a:pPr algn="just"/>
            <a:r>
              <a:rPr lang="en-US" altLang="en-US" sz="2800" dirty="0"/>
              <a:t>Layering useful for </a:t>
            </a:r>
            <a:r>
              <a:rPr lang="en-US" altLang="en-US" sz="2800" b="1" dirty="0"/>
              <a:t>reducing complexity </a:t>
            </a:r>
            <a:r>
              <a:rPr lang="en-US" altLang="en-US" sz="2800" dirty="0"/>
              <a:t>and </a:t>
            </a:r>
            <a:r>
              <a:rPr lang="en-US" altLang="en-US" sz="2800" b="1" dirty="0"/>
              <a:t>redundancy</a:t>
            </a:r>
            <a:r>
              <a:rPr lang="en-US" altLang="en-US" sz="2800" dirty="0"/>
              <a:t>, but adds overhead and can </a:t>
            </a:r>
            <a:r>
              <a:rPr lang="en-US" altLang="en-US" sz="2800"/>
              <a:t>decrease </a:t>
            </a:r>
            <a:r>
              <a:rPr lang="en-US" altLang="en-US" sz="2800" smtClean="0"/>
              <a:t>performance.</a:t>
            </a:r>
            <a:endParaRPr lang="en-US" altLang="en-US" sz="2800" dirty="0"/>
          </a:p>
          <a:p>
            <a:pPr algn="just"/>
            <a:r>
              <a:rPr lang="en-US" altLang="en-US" sz="2800" dirty="0"/>
              <a:t>Logical layers can be implemented by any coding method according to OS designer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xmlns="" id="{DB183F6F-CF73-40EC-8D07-F3938BC2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705" y="120313"/>
            <a:ext cx="77247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File-System Operations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xmlns="" id="{F5FDD909-A5BC-4211-8C91-9570F3CA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8224" y="696575"/>
            <a:ext cx="7968618" cy="5784907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We have system calls at the API level, but how do we implement their functions?</a:t>
            </a:r>
          </a:p>
          <a:p>
            <a:pPr lvl="1" algn="just"/>
            <a:r>
              <a:rPr lang="en-US" altLang="en-US" sz="2400" dirty="0"/>
              <a:t>On-disk and in-memory structures</a:t>
            </a:r>
          </a:p>
          <a:p>
            <a:pPr algn="just"/>
            <a:r>
              <a:rPr lang="en-US" altLang="en-US" sz="2800" b="1" dirty="0">
                <a:latin typeface="+mj-lt"/>
              </a:rPr>
              <a:t>Boot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control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block</a:t>
            </a:r>
            <a:r>
              <a:rPr lang="en-US" altLang="en-US" sz="2800" dirty="0"/>
              <a:t> contains info needed by system to boot OS from that volume</a:t>
            </a:r>
          </a:p>
          <a:p>
            <a:pPr lvl="1" algn="just"/>
            <a:r>
              <a:rPr lang="en-US" altLang="en-US" sz="2400" dirty="0"/>
              <a:t>Needed if volume contains OS, usually first block of volume</a:t>
            </a:r>
          </a:p>
          <a:p>
            <a:pPr algn="just"/>
            <a:r>
              <a:rPr lang="en-US" altLang="en-US" sz="2800" b="1" dirty="0">
                <a:latin typeface="+mj-lt"/>
              </a:rPr>
              <a:t>Volume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control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block</a:t>
            </a:r>
            <a:r>
              <a:rPr lang="en-US" altLang="en-US" sz="2800" b="1" dirty="0"/>
              <a:t> (</a:t>
            </a:r>
            <a:r>
              <a:rPr lang="en-US" altLang="en-US" sz="2800" b="1" dirty="0">
                <a:latin typeface="+mj-lt"/>
              </a:rPr>
              <a:t>superblock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latin typeface="+mj-lt"/>
              </a:rPr>
              <a:t>master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file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table</a:t>
            </a:r>
            <a:r>
              <a:rPr lang="en-US" altLang="en-US" sz="2800" b="1" dirty="0"/>
              <a:t>)</a:t>
            </a:r>
            <a:r>
              <a:rPr lang="en-US" altLang="en-US" sz="2800" dirty="0"/>
              <a:t> contains volume details</a:t>
            </a:r>
          </a:p>
          <a:p>
            <a:pPr lvl="1" algn="just"/>
            <a:r>
              <a:rPr lang="en-US" altLang="en-US" sz="2400" dirty="0"/>
              <a:t>Total # of blocks, # of free blocks, block size, free block pointers or array</a:t>
            </a:r>
          </a:p>
          <a:p>
            <a:pPr algn="just"/>
            <a:r>
              <a:rPr lang="en-US" altLang="en-US" sz="2800" dirty="0"/>
              <a:t>Directory structure organizes the files</a:t>
            </a:r>
          </a:p>
          <a:p>
            <a:pPr lvl="1" algn="just"/>
            <a:r>
              <a:rPr lang="en-US" altLang="en-US" sz="2400" dirty="0"/>
              <a:t>Names and inode numbers, master file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A61E6968-23CC-4041-AF8F-B396E75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4108" y="137876"/>
            <a:ext cx="77247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File-System </a:t>
            </a:r>
            <a:r>
              <a:rPr lang="en-US" altLang="en-US" sz="4000" dirty="0" smtClean="0"/>
              <a:t>Implementation</a:t>
            </a:r>
            <a:endParaRPr lang="en-US" altLang="en-US" sz="4000" dirty="0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xmlns="" id="{5CBF3188-619B-44AD-816A-4D225B7F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714139"/>
            <a:ext cx="7462012" cy="506086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Per-file </a:t>
            </a:r>
            <a:r>
              <a:rPr lang="en-US" altLang="en-US" sz="2800" b="1" dirty="0">
                <a:latin typeface="+mj-lt"/>
              </a:rPr>
              <a:t>File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Control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Block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FCB</a:t>
            </a:r>
            <a:r>
              <a:rPr lang="en-US" altLang="en-US" sz="2800" dirty="0"/>
              <a:t>) contains many details about the file</a:t>
            </a:r>
          </a:p>
          <a:p>
            <a:pPr lvl="1"/>
            <a:r>
              <a:rPr lang="en-US" altLang="en-US" sz="2400" dirty="0"/>
              <a:t>Typically inode number, permissions, size, dates</a:t>
            </a:r>
          </a:p>
          <a:p>
            <a:pPr lvl="1"/>
            <a:r>
              <a:rPr lang="en-US" altLang="en-US" sz="2400" dirty="0"/>
              <a:t>NFTS stores into in master file table  using relational DB structures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xmlns="" id="{8A6DDED1-6F8C-4F20-B323-225ED207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1" y="2720368"/>
            <a:ext cx="5970493" cy="39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xmlns="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165" y="101292"/>
            <a:ext cx="756761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2EE0C515-D4D8-4F71-A517-A56958181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677555"/>
            <a:ext cx="7367882" cy="5235566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b="1" dirty="0"/>
              <a:t>Linear list</a:t>
            </a:r>
            <a:r>
              <a:rPr lang="en-US" altLang="en-US" sz="2800" dirty="0"/>
              <a:t> of file names with pointer to the data blocks</a:t>
            </a:r>
          </a:p>
          <a:p>
            <a:pPr lvl="1" algn="just"/>
            <a:r>
              <a:rPr lang="en-US" altLang="en-US" sz="2400" dirty="0"/>
              <a:t>Simple to program</a:t>
            </a:r>
          </a:p>
          <a:p>
            <a:pPr lvl="1" algn="just"/>
            <a:r>
              <a:rPr lang="en-US" altLang="en-US" sz="2400" dirty="0"/>
              <a:t>Time-consuming to execute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Linear search time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Could keep ordered alphabetically via linked </a:t>
            </a:r>
            <a:r>
              <a:rPr lang="en-US" altLang="en-US" sz="2000" dirty="0" smtClean="0"/>
              <a:t>list.</a:t>
            </a:r>
            <a:endParaRPr lang="en-US" altLang="en-US" sz="2000" dirty="0"/>
          </a:p>
          <a:p>
            <a:pPr algn="just"/>
            <a:r>
              <a:rPr lang="en-US" altLang="en-US" sz="2800" b="1" dirty="0"/>
              <a:t>Hash Table</a:t>
            </a:r>
            <a:r>
              <a:rPr lang="en-US" altLang="en-US" sz="2800" dirty="0"/>
              <a:t> – linear list with hash data structure</a:t>
            </a:r>
          </a:p>
          <a:p>
            <a:pPr lvl="1" algn="just"/>
            <a:r>
              <a:rPr lang="en-US" altLang="en-US" sz="2400" dirty="0"/>
              <a:t>Decreases directory search time</a:t>
            </a:r>
          </a:p>
          <a:p>
            <a:pPr lvl="1" algn="just"/>
            <a:r>
              <a:rPr lang="en-US" altLang="en-US" sz="2400" b="1" dirty="0">
                <a:latin typeface="+mj-lt"/>
              </a:rPr>
              <a:t>Collisions</a:t>
            </a:r>
            <a:r>
              <a:rPr lang="en-US" altLang="en-US" sz="2400" dirty="0"/>
              <a:t> – situations where two file names hash to the same location</a:t>
            </a:r>
          </a:p>
          <a:p>
            <a:pPr lvl="1" algn="just"/>
            <a:r>
              <a:rPr lang="en-US" altLang="en-US" sz="2400" dirty="0"/>
              <a:t>Only good if entries are fixed size, or use chained-overflow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508" y="124070"/>
            <a:ext cx="77311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Allocation Methods - Contiguous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A43BF954-6E80-4C8F-8A87-81BA8B429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9581" y="806824"/>
            <a:ext cx="7514831" cy="4953897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An allocation method refers to how disk blocks are allocated for files:</a:t>
            </a:r>
          </a:p>
          <a:p>
            <a:pPr algn="just"/>
            <a:r>
              <a:rPr lang="en-US" altLang="en-US" sz="2800" dirty="0"/>
              <a:t>Each file occupies set of contiguous blocks</a:t>
            </a:r>
          </a:p>
          <a:p>
            <a:pPr lvl="1" algn="just"/>
            <a:r>
              <a:rPr lang="en-US" altLang="en-US" sz="2400" dirty="0"/>
              <a:t>Best performance in most cases</a:t>
            </a:r>
          </a:p>
          <a:p>
            <a:pPr lvl="1" algn="just"/>
            <a:r>
              <a:rPr lang="en-US" altLang="en-US" sz="2400" dirty="0"/>
              <a:t>Simple – only starting location (block #) and length (number of blocks) are required</a:t>
            </a:r>
          </a:p>
          <a:p>
            <a:pPr lvl="1" algn="just"/>
            <a:r>
              <a:rPr lang="en-US" altLang="en-US" sz="2400" dirty="0"/>
              <a:t>Problems include:</a:t>
            </a:r>
          </a:p>
          <a:p>
            <a:pPr lvl="2" algn="just"/>
            <a:r>
              <a:rPr lang="en-US" altLang="en-US" sz="2000" dirty="0"/>
              <a:t>Finding space for file, </a:t>
            </a:r>
          </a:p>
          <a:p>
            <a:pPr lvl="2" algn="just"/>
            <a:r>
              <a:rPr lang="en-US" altLang="en-US" sz="2000" dirty="0"/>
              <a:t>Knowing file size, </a:t>
            </a:r>
          </a:p>
          <a:p>
            <a:pPr lvl="2" algn="just"/>
            <a:r>
              <a:rPr lang="en-US" altLang="en-US" sz="2000" dirty="0"/>
              <a:t>External fragmentation, need for </a:t>
            </a:r>
            <a:r>
              <a:rPr lang="en-US" altLang="en-US" sz="2000" b="1" dirty="0">
                <a:latin typeface="+mj-lt"/>
              </a:rPr>
              <a:t>compaction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+mj-lt"/>
              </a:rPr>
              <a:t>off-line</a:t>
            </a:r>
            <a:r>
              <a:rPr lang="en-US" altLang="en-US" sz="2000" dirty="0"/>
              <a:t> (</a:t>
            </a:r>
            <a:r>
              <a:rPr lang="en-US" altLang="en-US" sz="2000" b="1" dirty="0">
                <a:latin typeface="+mj-lt"/>
              </a:rPr>
              <a:t>downtime</a:t>
            </a:r>
            <a:r>
              <a:rPr lang="en-US" altLang="en-US" sz="2000" dirty="0"/>
              <a:t>) or </a:t>
            </a:r>
            <a:r>
              <a:rPr lang="en-US" altLang="en-US" sz="2000" b="1" dirty="0">
                <a:latin typeface="+mj-lt"/>
              </a:rPr>
              <a:t>on-line</a:t>
            </a:r>
          </a:p>
          <a:p>
            <a:pPr algn="just"/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12957</TotalTime>
  <Words>687</Words>
  <Application>Microsoft Office PowerPoint</Application>
  <PresentationFormat>On-screen Show (4:3)</PresentationFormat>
  <Paragraphs>111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Calibri Light</vt:lpstr>
      <vt:lpstr>Helvetica</vt:lpstr>
      <vt:lpstr>Times New Roman</vt:lpstr>
      <vt:lpstr>Verdana</vt:lpstr>
      <vt:lpstr>Wingdings</vt:lpstr>
      <vt:lpstr>Office Theme</vt:lpstr>
      <vt:lpstr>File System</vt:lpstr>
      <vt:lpstr>File-System Structure</vt:lpstr>
      <vt:lpstr>Layered File System</vt:lpstr>
      <vt:lpstr>File System Layers</vt:lpstr>
      <vt:lpstr>File System Layers</vt:lpstr>
      <vt:lpstr>File-System Operations</vt:lpstr>
      <vt:lpstr>File-System Implementation</vt:lpstr>
      <vt:lpstr>Directory Implementation</vt:lpstr>
      <vt:lpstr>Allocation Methods - Contiguous</vt:lpstr>
      <vt:lpstr>Contiguous Allocation</vt:lpstr>
      <vt:lpstr>Allocation Methods - Linked</vt:lpstr>
      <vt:lpstr>Linked Allocation</vt:lpstr>
      <vt:lpstr>Linked Allocation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290</cp:revision>
  <cp:lastPrinted>2013-09-10T17:57:57Z</cp:lastPrinted>
  <dcterms:created xsi:type="dcterms:W3CDTF">2011-01-13T23:43:38Z</dcterms:created>
  <dcterms:modified xsi:type="dcterms:W3CDTF">2021-11-24T01:18:50Z</dcterms:modified>
</cp:coreProperties>
</file>