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2" r:id="rId8"/>
    <p:sldId id="261"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B1B28D-DD1F-467C-92F7-A561BA1BE6A0}"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410406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1B28D-DD1F-467C-92F7-A561BA1BE6A0}"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204527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1B28D-DD1F-467C-92F7-A561BA1BE6A0}"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342767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1B28D-DD1F-467C-92F7-A561BA1BE6A0}"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59166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1B28D-DD1F-467C-92F7-A561BA1BE6A0}"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41796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B1B28D-DD1F-467C-92F7-A561BA1BE6A0}"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233324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B1B28D-DD1F-467C-92F7-A561BA1BE6A0}" type="datetimeFigureOut">
              <a:rPr lang="en-US" smtClean="0"/>
              <a:t>30-Nov-21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298108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1B28D-DD1F-467C-92F7-A561BA1BE6A0}" type="datetimeFigureOut">
              <a:rPr lang="en-US" smtClean="0"/>
              <a:t>30-Nov-21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257040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1B28D-DD1F-467C-92F7-A561BA1BE6A0}" type="datetimeFigureOut">
              <a:rPr lang="en-US" smtClean="0"/>
              <a:t>30-Nov-21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222168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1B28D-DD1F-467C-92F7-A561BA1BE6A0}"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266427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1B28D-DD1F-467C-92F7-A561BA1BE6A0}"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C6AF-85C5-4DD7-BF67-EFADD67296A5}" type="slidenum">
              <a:rPr lang="en-US" smtClean="0"/>
              <a:t>‹#›</a:t>
            </a:fld>
            <a:endParaRPr lang="en-US"/>
          </a:p>
        </p:txBody>
      </p:sp>
    </p:spTree>
    <p:extLst>
      <p:ext uri="{BB962C8B-B14F-4D97-AF65-F5344CB8AC3E}">
        <p14:creationId xmlns:p14="http://schemas.microsoft.com/office/powerpoint/2010/main" val="397368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1B28D-DD1F-467C-92F7-A561BA1BE6A0}" type="datetimeFigureOut">
              <a:rPr lang="en-US" smtClean="0"/>
              <a:t>30-Nov-21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2C6AF-85C5-4DD7-BF67-EFADD67296A5}" type="slidenum">
              <a:rPr lang="en-US" smtClean="0"/>
              <a:t>‹#›</a:t>
            </a:fld>
            <a:endParaRPr lang="en-US"/>
          </a:p>
        </p:txBody>
      </p:sp>
    </p:spTree>
    <p:extLst>
      <p:ext uri="{BB962C8B-B14F-4D97-AF65-F5344CB8AC3E}">
        <p14:creationId xmlns:p14="http://schemas.microsoft.com/office/powerpoint/2010/main" val="306012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Device Management</a:t>
            </a:r>
            <a:endParaRPr lang="en-US" dirty="0"/>
          </a:p>
        </p:txBody>
      </p:sp>
    </p:spTree>
    <p:extLst>
      <p:ext uri="{BB962C8B-B14F-4D97-AF65-F5344CB8AC3E}">
        <p14:creationId xmlns:p14="http://schemas.microsoft.com/office/powerpoint/2010/main" val="145252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838200" y="806824"/>
            <a:ext cx="10515600" cy="6051176"/>
          </a:xfrm>
        </p:spPr>
        <p:txBody>
          <a:bodyPr>
            <a:normAutofit fontScale="85000" lnSpcReduction="10000"/>
          </a:bodyPr>
          <a:lstStyle/>
          <a:p>
            <a:pPr marL="0" indent="0" algn="just">
              <a:buNone/>
            </a:pPr>
            <a:r>
              <a:rPr lang="en-US" dirty="0" smtClean="0"/>
              <a:t>Device-Independent I/O Software:</a:t>
            </a:r>
          </a:p>
          <a:p>
            <a:pPr algn="just"/>
            <a:r>
              <a:rPr lang="en-US" dirty="0" smtClean="0"/>
              <a:t>The basic function of the device-independent software is to perform the I/O functions that are </a:t>
            </a:r>
            <a:r>
              <a:rPr lang="en-US" b="1" dirty="0" smtClean="0"/>
              <a:t>common to all devices </a:t>
            </a:r>
            <a:r>
              <a:rPr lang="en-US" dirty="0" smtClean="0"/>
              <a:t>and to provide a </a:t>
            </a:r>
            <a:r>
              <a:rPr lang="en-US" b="1" dirty="0" smtClean="0"/>
              <a:t>uniform interface to the user-level software</a:t>
            </a:r>
            <a:r>
              <a:rPr lang="en-US" dirty="0" smtClean="0"/>
              <a:t>. </a:t>
            </a:r>
          </a:p>
          <a:p>
            <a:pPr algn="just"/>
            <a:r>
              <a:rPr lang="en-US" dirty="0" smtClean="0"/>
              <a:t>Though it is difficult to write completely device independent software but we can write some modules which are common among all the devices. </a:t>
            </a:r>
          </a:p>
          <a:p>
            <a:pPr algn="just"/>
            <a:r>
              <a:rPr lang="en-US" dirty="0" smtClean="0"/>
              <a:t>Following is a list of </a:t>
            </a:r>
            <a:r>
              <a:rPr lang="en-US" b="1" dirty="0" smtClean="0"/>
              <a:t>functions</a:t>
            </a:r>
            <a:r>
              <a:rPr lang="en-US" dirty="0" smtClean="0"/>
              <a:t> of device-independent I/O Software −</a:t>
            </a:r>
          </a:p>
          <a:p>
            <a:pPr marL="349250" algn="just">
              <a:buFont typeface="Wingdings" panose="05000000000000000000" pitchFamily="2" charset="2"/>
              <a:buChar char="Ø"/>
            </a:pPr>
            <a:r>
              <a:rPr lang="en-US" dirty="0" smtClean="0"/>
              <a:t>Uniform interfacing for device drivers</a:t>
            </a:r>
          </a:p>
          <a:p>
            <a:pPr marL="349250" algn="just">
              <a:buFont typeface="Wingdings" panose="05000000000000000000" pitchFamily="2" charset="2"/>
              <a:buChar char="Ø"/>
            </a:pPr>
            <a:r>
              <a:rPr lang="en-US" dirty="0" smtClean="0"/>
              <a:t>Device naming - Mnemonic names mapped to Major and Minor device numbers</a:t>
            </a:r>
          </a:p>
          <a:p>
            <a:pPr marL="349250" algn="just">
              <a:buFont typeface="Wingdings" panose="05000000000000000000" pitchFamily="2" charset="2"/>
              <a:buChar char="Ø"/>
            </a:pPr>
            <a:r>
              <a:rPr lang="en-US" dirty="0" smtClean="0"/>
              <a:t>Device protection</a:t>
            </a:r>
          </a:p>
          <a:p>
            <a:pPr marL="349250" algn="just">
              <a:buFont typeface="Wingdings" panose="05000000000000000000" pitchFamily="2" charset="2"/>
              <a:buChar char="Ø"/>
            </a:pPr>
            <a:r>
              <a:rPr lang="en-US" dirty="0" smtClean="0"/>
              <a:t>Providing a device-</a:t>
            </a:r>
            <a:r>
              <a:rPr lang="en-US" b="1" dirty="0" smtClean="0"/>
              <a:t>independent block size</a:t>
            </a:r>
          </a:p>
          <a:p>
            <a:pPr marL="349250" algn="just">
              <a:buFont typeface="Wingdings" panose="05000000000000000000" pitchFamily="2" charset="2"/>
              <a:buChar char="Ø"/>
            </a:pPr>
            <a:r>
              <a:rPr lang="en-US" b="1" dirty="0" smtClean="0"/>
              <a:t>Buffering</a:t>
            </a:r>
            <a:r>
              <a:rPr lang="en-US" dirty="0" smtClean="0"/>
              <a:t> because data coming off a device cannot be stored in final destination.</a:t>
            </a:r>
          </a:p>
          <a:p>
            <a:pPr marL="349250" algn="just">
              <a:buFont typeface="Wingdings" panose="05000000000000000000" pitchFamily="2" charset="2"/>
              <a:buChar char="Ø"/>
            </a:pPr>
            <a:r>
              <a:rPr lang="en-US" dirty="0" smtClean="0"/>
              <a:t>Storage allocation on block devices</a:t>
            </a:r>
          </a:p>
          <a:p>
            <a:pPr marL="349250" algn="just">
              <a:buFont typeface="Wingdings" panose="05000000000000000000" pitchFamily="2" charset="2"/>
              <a:buChar char="Ø"/>
            </a:pPr>
            <a:r>
              <a:rPr lang="en-US" dirty="0" smtClean="0"/>
              <a:t>Allocation and releasing dedicated devices</a:t>
            </a:r>
          </a:p>
          <a:p>
            <a:pPr marL="349250" algn="just">
              <a:buFont typeface="Wingdings" panose="05000000000000000000" pitchFamily="2" charset="2"/>
              <a:buChar char="Ø"/>
            </a:pPr>
            <a:r>
              <a:rPr lang="en-US" dirty="0" smtClean="0"/>
              <a:t>Error Reporting</a:t>
            </a:r>
            <a:endParaRPr lang="en-US" dirty="0"/>
          </a:p>
        </p:txBody>
      </p:sp>
    </p:spTree>
    <p:extLst>
      <p:ext uri="{BB962C8B-B14F-4D97-AF65-F5344CB8AC3E}">
        <p14:creationId xmlns:p14="http://schemas.microsoft.com/office/powerpoint/2010/main" val="166911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838200" y="806824"/>
            <a:ext cx="10515600" cy="6051176"/>
          </a:xfrm>
        </p:spPr>
        <p:txBody>
          <a:bodyPr>
            <a:normAutofit/>
          </a:bodyPr>
          <a:lstStyle/>
          <a:p>
            <a:pPr marL="0" indent="0" algn="just">
              <a:buNone/>
            </a:pPr>
            <a:r>
              <a:rPr lang="en-US" dirty="0" smtClean="0"/>
              <a:t>User-Space I/O Software:</a:t>
            </a:r>
          </a:p>
          <a:p>
            <a:pPr algn="just"/>
            <a:r>
              <a:rPr lang="en-US" dirty="0" smtClean="0"/>
              <a:t>These are the </a:t>
            </a:r>
            <a:r>
              <a:rPr lang="en-US" b="1" dirty="0" smtClean="0"/>
              <a:t>libraries</a:t>
            </a:r>
            <a:r>
              <a:rPr lang="en-US" dirty="0" smtClean="0"/>
              <a:t> which provide richer and simplified interface to access the functionality of the kernel or ultimately interactive with the device drivers. </a:t>
            </a:r>
          </a:p>
          <a:p>
            <a:pPr algn="just"/>
            <a:r>
              <a:rPr lang="en-US" dirty="0" smtClean="0"/>
              <a:t>Most of the user-level I/O software consists of library procedures with some exception like </a:t>
            </a:r>
            <a:r>
              <a:rPr lang="en-US" b="1" dirty="0" smtClean="0"/>
              <a:t>spooling system </a:t>
            </a:r>
            <a:r>
              <a:rPr lang="en-US" dirty="0" smtClean="0"/>
              <a:t>which is a way of dealing with dedicated I/O devices in a multiprogramming system.</a:t>
            </a:r>
          </a:p>
          <a:p>
            <a:pPr algn="just"/>
            <a:r>
              <a:rPr lang="en-US" dirty="0" smtClean="0"/>
              <a:t>I/O Libraries (e.g., </a:t>
            </a:r>
            <a:r>
              <a:rPr lang="en-US" dirty="0" err="1" smtClean="0"/>
              <a:t>stdio</a:t>
            </a:r>
            <a:r>
              <a:rPr lang="en-US" dirty="0" smtClean="0"/>
              <a:t>) are in user-space to provide an interface to the OS resident device-independent I/O SW. </a:t>
            </a:r>
          </a:p>
          <a:p>
            <a:pPr algn="just"/>
            <a:r>
              <a:rPr lang="en-US" dirty="0" smtClean="0"/>
              <a:t>For example </a:t>
            </a:r>
            <a:r>
              <a:rPr lang="en-US" dirty="0" err="1" smtClean="0"/>
              <a:t>putchar</a:t>
            </a:r>
            <a:r>
              <a:rPr lang="en-US" dirty="0" smtClean="0"/>
              <a:t>(), </a:t>
            </a:r>
            <a:r>
              <a:rPr lang="en-US" dirty="0" err="1" smtClean="0"/>
              <a:t>getchar</a:t>
            </a:r>
            <a:r>
              <a:rPr lang="en-US" dirty="0" smtClean="0"/>
              <a:t>(), </a:t>
            </a:r>
            <a:r>
              <a:rPr lang="en-US" dirty="0" err="1" smtClean="0"/>
              <a:t>printf</a:t>
            </a:r>
            <a:r>
              <a:rPr lang="en-US" dirty="0" smtClean="0"/>
              <a:t>() and </a:t>
            </a:r>
            <a:r>
              <a:rPr lang="en-US" dirty="0" err="1" smtClean="0"/>
              <a:t>scanf</a:t>
            </a:r>
            <a:r>
              <a:rPr lang="en-US" dirty="0" smtClean="0"/>
              <a:t>() are example of user level I/O library </a:t>
            </a:r>
            <a:r>
              <a:rPr lang="en-US" dirty="0" err="1" smtClean="0"/>
              <a:t>stdio</a:t>
            </a:r>
            <a:r>
              <a:rPr lang="en-US" dirty="0" smtClean="0"/>
              <a:t> available in C programming.</a:t>
            </a:r>
            <a:endParaRPr lang="en-US" dirty="0"/>
          </a:p>
        </p:txBody>
      </p:sp>
    </p:spTree>
    <p:extLst>
      <p:ext uri="{BB962C8B-B14F-4D97-AF65-F5344CB8AC3E}">
        <p14:creationId xmlns:p14="http://schemas.microsoft.com/office/powerpoint/2010/main" val="396356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838200" y="806824"/>
            <a:ext cx="10515600" cy="6051176"/>
          </a:xfrm>
        </p:spPr>
        <p:txBody>
          <a:bodyPr>
            <a:normAutofit lnSpcReduction="10000"/>
          </a:bodyPr>
          <a:lstStyle/>
          <a:p>
            <a:pPr marL="0" indent="0" algn="just">
              <a:buNone/>
            </a:pPr>
            <a:r>
              <a:rPr lang="en-US" dirty="0" smtClean="0"/>
              <a:t>Kernel I/O Subsystem:</a:t>
            </a:r>
          </a:p>
          <a:p>
            <a:pPr algn="just"/>
            <a:r>
              <a:rPr lang="en-US" dirty="0" smtClean="0"/>
              <a:t>Kernel I/O Subsystem is responsible to provide many services related to I/O. Following are some of the services provided.</a:t>
            </a:r>
          </a:p>
          <a:p>
            <a:pPr marL="403225" indent="-282575" algn="just">
              <a:buFont typeface="Wingdings" panose="05000000000000000000" pitchFamily="2" charset="2"/>
              <a:buChar char="ü"/>
            </a:pPr>
            <a:r>
              <a:rPr lang="en-US" b="1" dirty="0"/>
              <a:t>Scheduling</a:t>
            </a:r>
            <a:r>
              <a:rPr lang="en-US" dirty="0"/>
              <a:t> − Kernel schedules a set of I/O requests to determine a good order in which to execute them. When an application issues a blocking I/O system call, the request is placed on the queue for that device. The Kernel I/O scheduler rearranges the order of the queue to improve the overall system efficiency and the average response time experienced by the applications.</a:t>
            </a:r>
          </a:p>
          <a:p>
            <a:pPr marL="403225" indent="-282575" algn="just">
              <a:buFont typeface="Wingdings" panose="05000000000000000000" pitchFamily="2" charset="2"/>
              <a:buChar char="ü"/>
            </a:pPr>
            <a:r>
              <a:rPr lang="en-US" b="1" dirty="0"/>
              <a:t>Buffering</a:t>
            </a:r>
            <a:r>
              <a:rPr lang="en-US" dirty="0"/>
              <a:t> − Kernel I/O Subsystem maintains a memory area known as buffer that stores data while they are transferred between two devices or between a device with an application operation. Buffering is done to cope with a speed mismatch between the producer and consumer of a data stream or to adapt between devices that have different data transfer sizes.</a:t>
            </a:r>
          </a:p>
          <a:p>
            <a:pPr algn="just"/>
            <a:endParaRPr lang="en-US" dirty="0" smtClean="0"/>
          </a:p>
        </p:txBody>
      </p:sp>
    </p:spTree>
    <p:extLst>
      <p:ext uri="{BB962C8B-B14F-4D97-AF65-F5344CB8AC3E}">
        <p14:creationId xmlns:p14="http://schemas.microsoft.com/office/powerpoint/2010/main" val="48965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838200" y="806824"/>
            <a:ext cx="10515600" cy="6051176"/>
          </a:xfrm>
        </p:spPr>
        <p:txBody>
          <a:bodyPr>
            <a:normAutofit/>
          </a:bodyPr>
          <a:lstStyle/>
          <a:p>
            <a:pPr marL="0" indent="0" algn="just">
              <a:buNone/>
            </a:pPr>
            <a:r>
              <a:rPr lang="en-US" dirty="0" smtClean="0"/>
              <a:t>Kernel I/O Subsystem:</a:t>
            </a:r>
          </a:p>
          <a:p>
            <a:pPr algn="just"/>
            <a:r>
              <a:rPr lang="en-US" dirty="0" smtClean="0"/>
              <a:t>Kernel I/O Subsystem is responsible to provide many services related to I/O. Following are some of the services provided.</a:t>
            </a:r>
          </a:p>
          <a:p>
            <a:pPr marL="403225" indent="-282575" algn="just">
              <a:buFont typeface="Wingdings" panose="05000000000000000000" pitchFamily="2" charset="2"/>
              <a:buChar char="ü"/>
            </a:pPr>
            <a:r>
              <a:rPr lang="en-US" b="1" dirty="0"/>
              <a:t>Caching</a:t>
            </a:r>
            <a:r>
              <a:rPr lang="en-US" dirty="0"/>
              <a:t> − Kernel maintains cache memory which is region of fast memory that holds copies of data. Access to the cached copy is more efficient than access to the original.</a:t>
            </a:r>
          </a:p>
          <a:p>
            <a:pPr marL="403225" indent="-282575" algn="just">
              <a:buFont typeface="Wingdings" panose="05000000000000000000" pitchFamily="2" charset="2"/>
              <a:buChar char="ü"/>
            </a:pPr>
            <a:r>
              <a:rPr lang="en-US" b="1" dirty="0"/>
              <a:t>Spooling</a:t>
            </a:r>
            <a:r>
              <a:rPr lang="en-US" dirty="0"/>
              <a:t> and Device Reservation − A spool is a buffer that holds output for a device, such as a printer, that cannot accept interleaved data streams. The spooling system copies the queued spool files to the printer one at a time. In some operating systems, spooling is managed by a system daemon process. In other operating systems, it is handled by an in kernel thread.</a:t>
            </a:r>
          </a:p>
          <a:p>
            <a:pPr marL="403225" indent="-282575" algn="just">
              <a:buFont typeface="Wingdings" panose="05000000000000000000" pitchFamily="2" charset="2"/>
              <a:buChar char="ü"/>
            </a:pPr>
            <a:r>
              <a:rPr lang="en-US" b="1" dirty="0"/>
              <a:t>Error Handling </a:t>
            </a:r>
            <a:r>
              <a:rPr lang="en-US" dirty="0"/>
              <a:t>− An operating system that uses protected memory can guard against many </a:t>
            </a:r>
            <a:r>
              <a:rPr lang="en-US" dirty="0" smtClean="0"/>
              <a:t>kinds of hardware and application errors.</a:t>
            </a:r>
            <a:endParaRPr lang="en-US" dirty="0"/>
          </a:p>
        </p:txBody>
      </p:sp>
    </p:spTree>
    <p:extLst>
      <p:ext uri="{BB962C8B-B14F-4D97-AF65-F5344CB8AC3E}">
        <p14:creationId xmlns:p14="http://schemas.microsoft.com/office/powerpoint/2010/main" val="198929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Interrupt Service Routine or Interrupt Handler</a:t>
            </a:r>
            <a:endParaRPr lang="en-US" sz="4000" dirty="0"/>
          </a:p>
        </p:txBody>
      </p:sp>
      <p:sp>
        <p:nvSpPr>
          <p:cNvPr id="3" name="Content Placeholder 2"/>
          <p:cNvSpPr>
            <a:spLocks noGrp="1"/>
          </p:cNvSpPr>
          <p:nvPr>
            <p:ph idx="1"/>
          </p:nvPr>
        </p:nvSpPr>
        <p:spPr>
          <a:xfrm>
            <a:off x="838200" y="806824"/>
            <a:ext cx="10515600" cy="6051176"/>
          </a:xfrm>
        </p:spPr>
        <p:txBody>
          <a:bodyPr>
            <a:normAutofit/>
          </a:bodyPr>
          <a:lstStyle/>
          <a:p>
            <a:pPr algn="just"/>
            <a:r>
              <a:rPr lang="en-US" dirty="0" smtClean="0"/>
              <a:t>The CPU hardware has a wire called the </a:t>
            </a:r>
            <a:r>
              <a:rPr lang="en-US" b="1" dirty="0" smtClean="0"/>
              <a:t>interrupt-request line </a:t>
            </a:r>
            <a:r>
              <a:rPr lang="en-US" dirty="0" smtClean="0"/>
              <a:t>that the CPU senses after executing every instruction. </a:t>
            </a:r>
          </a:p>
          <a:p>
            <a:pPr algn="just"/>
            <a:r>
              <a:rPr lang="en-US" dirty="0" smtClean="0"/>
              <a:t>When the CPU detects that a controller has asserted a signal on the interrupt-request line, the CPU performs a state save and jumps to the interrupt-handler routine at a fixed address in memory. </a:t>
            </a:r>
          </a:p>
          <a:p>
            <a:pPr algn="just"/>
            <a:r>
              <a:rPr lang="en-US" dirty="0" smtClean="0"/>
              <a:t>The interrupt handler determines the cause of the interrupt, performs the necessary processing, performs a state restore, and executes a return from interrupt instruction to return the CPU to the execution state prior to the interrupt.</a:t>
            </a:r>
            <a:endParaRPr lang="en-US" dirty="0"/>
          </a:p>
        </p:txBody>
      </p:sp>
    </p:spTree>
    <p:extLst>
      <p:ext uri="{BB962C8B-B14F-4D97-AF65-F5344CB8AC3E}">
        <p14:creationId xmlns:p14="http://schemas.microsoft.com/office/powerpoint/2010/main" val="21579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Interrupt Service Routine or Interrupt Handler</a:t>
            </a:r>
            <a:endParaRPr lang="en-US" sz="4000" dirty="0"/>
          </a:p>
        </p:txBody>
      </p:sp>
      <p:sp>
        <p:nvSpPr>
          <p:cNvPr id="3" name="Content Placeholder 2"/>
          <p:cNvSpPr>
            <a:spLocks noGrp="1"/>
          </p:cNvSpPr>
          <p:nvPr>
            <p:ph idx="1"/>
          </p:nvPr>
        </p:nvSpPr>
        <p:spPr>
          <a:xfrm>
            <a:off x="457200" y="806824"/>
            <a:ext cx="5493119" cy="6051176"/>
          </a:xfrm>
        </p:spPr>
        <p:txBody>
          <a:bodyPr>
            <a:normAutofit/>
          </a:bodyPr>
          <a:lstStyle/>
          <a:p>
            <a:pPr algn="just"/>
            <a:r>
              <a:rPr lang="en-US" dirty="0" smtClean="0"/>
              <a:t>The device controller raises an interrupt by asserting a signal on the interrupt request line. </a:t>
            </a:r>
          </a:p>
          <a:p>
            <a:pPr algn="just"/>
            <a:r>
              <a:rPr lang="en-US" dirty="0" smtClean="0"/>
              <a:t>The CPU catches the interrupt and dispatches it to the interrupt handler, and the handler clears the interrupt by servicing the device.</a:t>
            </a:r>
          </a:p>
        </p:txBody>
      </p:sp>
      <p:pic>
        <p:nvPicPr>
          <p:cNvPr id="4" name="Picture 3"/>
          <p:cNvPicPr>
            <a:picLocks noChangeAspect="1"/>
          </p:cNvPicPr>
          <p:nvPr/>
        </p:nvPicPr>
        <p:blipFill>
          <a:blip r:embed="rId2"/>
          <a:stretch>
            <a:fillRect/>
          </a:stretch>
        </p:blipFill>
        <p:spPr>
          <a:xfrm>
            <a:off x="5950319" y="779929"/>
            <a:ext cx="6169959" cy="6106569"/>
          </a:xfrm>
          <a:prstGeom prst="rect">
            <a:avLst/>
          </a:prstGeom>
        </p:spPr>
      </p:pic>
    </p:spTree>
    <p:extLst>
      <p:ext uri="{BB962C8B-B14F-4D97-AF65-F5344CB8AC3E}">
        <p14:creationId xmlns:p14="http://schemas.microsoft.com/office/powerpoint/2010/main" val="384463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Interrupt Service Routine or Interrupt Handler</a:t>
            </a:r>
            <a:endParaRPr lang="en-US" sz="4000" dirty="0"/>
          </a:p>
        </p:txBody>
      </p:sp>
      <p:sp>
        <p:nvSpPr>
          <p:cNvPr id="3" name="Content Placeholder 2"/>
          <p:cNvSpPr>
            <a:spLocks noGrp="1"/>
          </p:cNvSpPr>
          <p:nvPr>
            <p:ph idx="1"/>
          </p:nvPr>
        </p:nvSpPr>
        <p:spPr>
          <a:xfrm>
            <a:off x="838200" y="806824"/>
            <a:ext cx="10515600" cy="6051176"/>
          </a:xfrm>
        </p:spPr>
        <p:txBody>
          <a:bodyPr>
            <a:normAutofit/>
          </a:bodyPr>
          <a:lstStyle/>
          <a:p>
            <a:pPr marL="0" indent="0" algn="just">
              <a:buNone/>
            </a:pPr>
            <a:r>
              <a:rPr lang="en-US" dirty="0" smtClean="0"/>
              <a:t>Features of a good interrupt handling:</a:t>
            </a:r>
          </a:p>
          <a:p>
            <a:pPr algn="just"/>
            <a:r>
              <a:rPr lang="en-US" dirty="0" smtClean="0"/>
              <a:t>We need the ability to defer interrupt handling during </a:t>
            </a:r>
            <a:r>
              <a:rPr lang="en-US" b="1" dirty="0" smtClean="0"/>
              <a:t>critical processing</a:t>
            </a:r>
            <a:r>
              <a:rPr lang="en-US" dirty="0" smtClean="0"/>
              <a:t>.</a:t>
            </a:r>
          </a:p>
          <a:p>
            <a:pPr algn="just"/>
            <a:r>
              <a:rPr lang="en-US" dirty="0" smtClean="0"/>
              <a:t>We need an efficient way to dispatch to the </a:t>
            </a:r>
            <a:r>
              <a:rPr lang="en-US" b="1" dirty="0" smtClean="0"/>
              <a:t>proper interrupt handler </a:t>
            </a:r>
            <a:r>
              <a:rPr lang="en-US" dirty="0" smtClean="0"/>
              <a:t>for a device without first polling all the devices to see which one raised the interrupt.</a:t>
            </a:r>
          </a:p>
          <a:p>
            <a:pPr algn="just"/>
            <a:r>
              <a:rPr lang="en-US" dirty="0" smtClean="0"/>
              <a:t>We need multilevel interrupts, so that the operating system can distinguish between </a:t>
            </a:r>
            <a:r>
              <a:rPr lang="en-US" b="1" dirty="0" smtClean="0"/>
              <a:t>high- and low-priority interrupts </a:t>
            </a:r>
            <a:r>
              <a:rPr lang="en-US" dirty="0" smtClean="0"/>
              <a:t>and can respond with the appropriate degree of urgency when there are multiple concurrent interrupts.</a:t>
            </a:r>
          </a:p>
          <a:p>
            <a:pPr algn="just"/>
            <a:r>
              <a:rPr lang="en-US" dirty="0" smtClean="0"/>
              <a:t>We need a way for an instruction to get the operating system’s attention directly (separately from I/O requests), for activities such as page faults and errors such as division by zero. As we shall see, this task is accomplished by </a:t>
            </a:r>
            <a:r>
              <a:rPr lang="en-US" b="1" dirty="0" smtClean="0"/>
              <a:t>traps</a:t>
            </a:r>
            <a:r>
              <a:rPr lang="en-US" dirty="0" smtClean="0"/>
              <a:t>.</a:t>
            </a:r>
            <a:endParaRPr lang="en-US" dirty="0"/>
          </a:p>
        </p:txBody>
      </p:sp>
    </p:spTree>
    <p:extLst>
      <p:ext uri="{BB962C8B-B14F-4D97-AF65-F5344CB8AC3E}">
        <p14:creationId xmlns:p14="http://schemas.microsoft.com/office/powerpoint/2010/main" val="249340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Device Management</a:t>
            </a:r>
            <a:endParaRPr lang="en-US" sz="4000" dirty="0"/>
          </a:p>
        </p:txBody>
      </p:sp>
      <p:sp>
        <p:nvSpPr>
          <p:cNvPr id="3" name="Content Placeholder 2"/>
          <p:cNvSpPr>
            <a:spLocks noGrp="1"/>
          </p:cNvSpPr>
          <p:nvPr>
            <p:ph idx="1"/>
          </p:nvPr>
        </p:nvSpPr>
        <p:spPr>
          <a:xfrm>
            <a:off x="838200" y="806824"/>
            <a:ext cx="10515600" cy="5701552"/>
          </a:xfrm>
        </p:spPr>
        <p:txBody>
          <a:bodyPr>
            <a:normAutofit/>
          </a:bodyPr>
          <a:lstStyle/>
          <a:p>
            <a:pPr algn="just"/>
            <a:r>
              <a:rPr lang="en-US" dirty="0" smtClean="0"/>
              <a:t>The two main jobs of a computer are </a:t>
            </a:r>
            <a:r>
              <a:rPr lang="en-US" b="1" dirty="0" smtClean="0"/>
              <a:t>I/O</a:t>
            </a:r>
            <a:r>
              <a:rPr lang="en-US" dirty="0" smtClean="0"/>
              <a:t> and </a:t>
            </a:r>
            <a:r>
              <a:rPr lang="en-US" b="1" dirty="0" smtClean="0"/>
              <a:t>computing</a:t>
            </a:r>
            <a:r>
              <a:rPr lang="en-US" dirty="0" smtClean="0"/>
              <a:t>. </a:t>
            </a:r>
          </a:p>
          <a:p>
            <a:pPr algn="just"/>
            <a:r>
              <a:rPr lang="en-US" dirty="0" smtClean="0"/>
              <a:t>In many cases, the main job is I/O, and the computing or processing is merely incidental. </a:t>
            </a:r>
          </a:p>
          <a:p>
            <a:pPr algn="just"/>
            <a:r>
              <a:rPr lang="en-US" dirty="0" smtClean="0"/>
              <a:t>For example, when we browse a web page or edit a file, our immediate interest is to read or enter some information, not to compute an answer.</a:t>
            </a:r>
          </a:p>
          <a:p>
            <a:pPr algn="just"/>
            <a:r>
              <a:rPr lang="en-US" dirty="0" smtClean="0"/>
              <a:t>The role of the operating system in computer I/O is to manage and control I/O operations and I/O devices. </a:t>
            </a:r>
          </a:p>
          <a:p>
            <a:pPr algn="just"/>
            <a:r>
              <a:rPr lang="en-US" dirty="0" smtClean="0"/>
              <a:t>The control of devices connected to the computer is a major concern of operating-system designers. Because I/O devices vary so widely in their function and speed (consider a mouse, a hard disk, a flash drive, and a tape robot), varied methods are needed to control them.</a:t>
            </a:r>
            <a:endParaRPr lang="en-US" dirty="0"/>
          </a:p>
        </p:txBody>
      </p:sp>
    </p:spTree>
    <p:extLst>
      <p:ext uri="{BB962C8B-B14F-4D97-AF65-F5344CB8AC3E}">
        <p14:creationId xmlns:p14="http://schemas.microsoft.com/office/powerpoint/2010/main" val="128004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Device Management</a:t>
            </a:r>
            <a:endParaRPr lang="en-US" sz="4000" dirty="0"/>
          </a:p>
        </p:txBody>
      </p:sp>
      <p:sp>
        <p:nvSpPr>
          <p:cNvPr id="3" name="Content Placeholder 2"/>
          <p:cNvSpPr>
            <a:spLocks noGrp="1"/>
          </p:cNvSpPr>
          <p:nvPr>
            <p:ph idx="1"/>
          </p:nvPr>
        </p:nvSpPr>
        <p:spPr>
          <a:xfrm>
            <a:off x="838200" y="806824"/>
            <a:ext cx="10515600" cy="5701552"/>
          </a:xfrm>
        </p:spPr>
        <p:txBody>
          <a:bodyPr/>
          <a:lstStyle/>
          <a:p>
            <a:pPr algn="just"/>
            <a:r>
              <a:rPr lang="en-US" dirty="0" smtClean="0"/>
              <a:t>Device management implies the management of the </a:t>
            </a:r>
            <a:r>
              <a:rPr lang="en-US" b="1" dirty="0" smtClean="0"/>
              <a:t>I/O devices </a:t>
            </a:r>
            <a:r>
              <a:rPr lang="en-US" dirty="0" smtClean="0"/>
              <a:t>such as a keyboard, magnetic tape, disk, printer, microphone, USB ports, scanner, camcorder etc.</a:t>
            </a:r>
          </a:p>
          <a:p>
            <a:pPr algn="just"/>
            <a:r>
              <a:rPr lang="en-US" dirty="0" smtClean="0"/>
              <a:t>OS manages </a:t>
            </a:r>
            <a:r>
              <a:rPr lang="en-US" b="1" dirty="0" smtClean="0"/>
              <a:t>communication</a:t>
            </a:r>
            <a:r>
              <a:rPr lang="en-US" dirty="0" smtClean="0"/>
              <a:t> with the devices through their </a:t>
            </a:r>
            <a:r>
              <a:rPr lang="en-US" b="1" dirty="0" smtClean="0"/>
              <a:t>respective drivers</a:t>
            </a:r>
            <a:r>
              <a:rPr lang="en-US" dirty="0" smtClean="0"/>
              <a:t>. </a:t>
            </a:r>
          </a:p>
          <a:p>
            <a:pPr algn="just"/>
            <a:r>
              <a:rPr lang="en-US" dirty="0" smtClean="0"/>
              <a:t>OS component provides a uniform interface to access devices of varied physical attributes.</a:t>
            </a:r>
            <a:endParaRPr lang="en-US" dirty="0"/>
          </a:p>
        </p:txBody>
      </p:sp>
    </p:spTree>
    <p:extLst>
      <p:ext uri="{BB962C8B-B14F-4D97-AF65-F5344CB8AC3E}">
        <p14:creationId xmlns:p14="http://schemas.microsoft.com/office/powerpoint/2010/main" val="394809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Device Management</a:t>
            </a:r>
            <a:endParaRPr lang="en-US" sz="4000" dirty="0"/>
          </a:p>
        </p:txBody>
      </p:sp>
      <p:sp>
        <p:nvSpPr>
          <p:cNvPr id="3" name="Content Placeholder 2"/>
          <p:cNvSpPr>
            <a:spLocks noGrp="1"/>
          </p:cNvSpPr>
          <p:nvPr>
            <p:ph idx="1"/>
          </p:nvPr>
        </p:nvSpPr>
        <p:spPr>
          <a:xfrm>
            <a:off x="838200" y="806824"/>
            <a:ext cx="10515600" cy="5701552"/>
          </a:xfrm>
        </p:spPr>
        <p:txBody>
          <a:bodyPr/>
          <a:lstStyle/>
          <a:p>
            <a:pPr marL="0" indent="0" algn="just">
              <a:buNone/>
            </a:pPr>
            <a:r>
              <a:rPr lang="en-US" dirty="0" smtClean="0"/>
              <a:t>I/O devices may be divided into three categories:</a:t>
            </a:r>
          </a:p>
          <a:p>
            <a:pPr algn="just"/>
            <a:r>
              <a:rPr lang="en-US" b="1" dirty="0" smtClean="0"/>
              <a:t>Block device: </a:t>
            </a:r>
            <a:r>
              <a:rPr lang="en-US" dirty="0" smtClean="0"/>
              <a:t>it stores information in fixed-size block, each one with its own address. For example, disks.</a:t>
            </a:r>
          </a:p>
          <a:p>
            <a:pPr algn="just"/>
            <a:r>
              <a:rPr lang="en-US" b="1" dirty="0" smtClean="0"/>
              <a:t>Character device: </a:t>
            </a:r>
            <a:r>
              <a:rPr lang="en-US" dirty="0" smtClean="0"/>
              <a:t>delivers or accepts a </a:t>
            </a:r>
            <a:r>
              <a:rPr lang="en-US" b="1" dirty="0" smtClean="0"/>
              <a:t>stream of characters</a:t>
            </a:r>
            <a:r>
              <a:rPr lang="en-US" dirty="0" smtClean="0"/>
              <a:t>. The individual characters are not addressable. For example printers, keyboards etc.</a:t>
            </a:r>
          </a:p>
          <a:p>
            <a:pPr algn="just"/>
            <a:r>
              <a:rPr lang="en-US" b="1" dirty="0" smtClean="0"/>
              <a:t>Network device: </a:t>
            </a:r>
            <a:r>
              <a:rPr lang="en-US" dirty="0" smtClean="0"/>
              <a:t>For transmitting data packets.</a:t>
            </a:r>
            <a:endParaRPr lang="en-US" dirty="0"/>
          </a:p>
        </p:txBody>
      </p:sp>
    </p:spTree>
    <p:extLst>
      <p:ext uri="{BB962C8B-B14F-4D97-AF65-F5344CB8AC3E}">
        <p14:creationId xmlns:p14="http://schemas.microsoft.com/office/powerpoint/2010/main" val="209802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838200" y="806824"/>
            <a:ext cx="10515600" cy="5701552"/>
          </a:xfrm>
        </p:spPr>
        <p:txBody>
          <a:bodyPr>
            <a:normAutofit/>
          </a:bodyPr>
          <a:lstStyle/>
          <a:p>
            <a:pPr algn="just"/>
            <a:r>
              <a:rPr lang="en-US" b="1" dirty="0" smtClean="0"/>
              <a:t>I/O Software </a:t>
            </a:r>
            <a:r>
              <a:rPr lang="en-US" dirty="0" smtClean="0"/>
              <a:t>is used for interaction with I/O devices like mouse, keyboard, USB devices, printers, etc. </a:t>
            </a:r>
          </a:p>
          <a:p>
            <a:pPr algn="just"/>
            <a:r>
              <a:rPr lang="en-US" dirty="0" smtClean="0"/>
              <a:t>A key concept in the design of I/O software is that it should be </a:t>
            </a:r>
            <a:r>
              <a:rPr lang="en-US" b="1" dirty="0" smtClean="0"/>
              <a:t>device independent</a:t>
            </a:r>
            <a:r>
              <a:rPr lang="en-US" dirty="0" smtClean="0"/>
              <a:t> where it should be possible to write programs that can access any I/O device without having to specify the device in advance. </a:t>
            </a:r>
          </a:p>
          <a:p>
            <a:pPr algn="just"/>
            <a:r>
              <a:rPr lang="en-US" dirty="0" smtClean="0"/>
              <a:t>For example, a program that reads a file as input should be able to read a file on a floppy disk, on a hard disk, or on a CD-ROM, without having to modify the program for each different device.</a:t>
            </a:r>
            <a:endParaRPr lang="en-US" dirty="0"/>
          </a:p>
        </p:txBody>
      </p:sp>
    </p:spTree>
    <p:extLst>
      <p:ext uri="{BB962C8B-B14F-4D97-AF65-F5344CB8AC3E}">
        <p14:creationId xmlns:p14="http://schemas.microsoft.com/office/powerpoint/2010/main" val="397081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322730" y="806824"/>
            <a:ext cx="4276164" cy="6051176"/>
          </a:xfrm>
        </p:spPr>
        <p:txBody>
          <a:bodyPr>
            <a:noAutofit/>
          </a:bodyPr>
          <a:lstStyle/>
          <a:p>
            <a:pPr algn="just"/>
            <a:r>
              <a:rPr lang="en-US" b="1" dirty="0" smtClean="0"/>
              <a:t>I/O Software </a:t>
            </a:r>
            <a:r>
              <a:rPr lang="en-US" dirty="0" smtClean="0"/>
              <a:t>is used for interaction with I/O devices like mouse, keyboard, USB devices, printers, etc. </a:t>
            </a:r>
          </a:p>
          <a:p>
            <a:pPr algn="just"/>
            <a:r>
              <a:rPr lang="en-US" dirty="0" smtClean="0"/>
              <a:t>I/O software are organized in following ways:</a:t>
            </a:r>
          </a:p>
          <a:p>
            <a:pPr algn="just"/>
            <a:r>
              <a:rPr lang="en-US" b="1" dirty="0" smtClean="0"/>
              <a:t>User Level Libraries: </a:t>
            </a:r>
            <a:r>
              <a:rPr lang="en-US" dirty="0" smtClean="0"/>
              <a:t>This provides simple interface to the user program to perform input and output. For example, </a:t>
            </a:r>
            <a:r>
              <a:rPr lang="en-US" dirty="0" err="1" smtClean="0"/>
              <a:t>stdio</a:t>
            </a:r>
            <a:r>
              <a:rPr lang="en-US" dirty="0" smtClean="0"/>
              <a:t> is a library provided by C and C++ programming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576" y="618565"/>
            <a:ext cx="7498640" cy="6184445"/>
          </a:xfrm>
          <a:prstGeom prst="rect">
            <a:avLst/>
          </a:prstGeom>
        </p:spPr>
      </p:pic>
    </p:spTree>
    <p:extLst>
      <p:ext uri="{BB962C8B-B14F-4D97-AF65-F5344CB8AC3E}">
        <p14:creationId xmlns:p14="http://schemas.microsoft.com/office/powerpoint/2010/main" val="349876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322730" y="806824"/>
            <a:ext cx="4276164" cy="6051176"/>
          </a:xfrm>
        </p:spPr>
        <p:txBody>
          <a:bodyPr>
            <a:noAutofit/>
          </a:bodyPr>
          <a:lstStyle/>
          <a:p>
            <a:pPr algn="just"/>
            <a:r>
              <a:rPr lang="en-US" b="1" dirty="0" smtClean="0"/>
              <a:t>Kernel Level Modules: </a:t>
            </a:r>
            <a:r>
              <a:rPr lang="en-US" dirty="0" smtClean="0"/>
              <a:t>This provides device driver to interact with the device controller and device independent I/O modules used by the device drivers.</a:t>
            </a:r>
          </a:p>
          <a:p>
            <a:pPr algn="just"/>
            <a:r>
              <a:rPr lang="en-US" b="1" dirty="0" smtClean="0"/>
              <a:t>Hardware: </a:t>
            </a:r>
            <a:r>
              <a:rPr lang="en-US" dirty="0" smtClean="0"/>
              <a:t>This layer includes actual hardware and </a:t>
            </a:r>
            <a:r>
              <a:rPr lang="en-US" b="1" dirty="0" smtClean="0"/>
              <a:t>hardware controller </a:t>
            </a:r>
            <a:r>
              <a:rPr lang="en-US" dirty="0" smtClean="0"/>
              <a:t>which interact with the device drivers and makes hardware alive.</a:t>
            </a:r>
          </a:p>
          <a:p>
            <a:pPr algn="just"/>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576" y="618565"/>
            <a:ext cx="7498640" cy="6184445"/>
          </a:xfrm>
          <a:prstGeom prst="rect">
            <a:avLst/>
          </a:prstGeom>
        </p:spPr>
      </p:pic>
    </p:spTree>
    <p:extLst>
      <p:ext uri="{BB962C8B-B14F-4D97-AF65-F5344CB8AC3E}">
        <p14:creationId xmlns:p14="http://schemas.microsoft.com/office/powerpoint/2010/main" val="368673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44"/>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578225" y="605118"/>
            <a:ext cx="11214846" cy="6252882"/>
          </a:xfrm>
        </p:spPr>
        <p:txBody>
          <a:bodyPr>
            <a:normAutofit fontScale="92500" lnSpcReduction="10000"/>
          </a:bodyPr>
          <a:lstStyle/>
          <a:p>
            <a:pPr marL="0" indent="0" algn="just">
              <a:buNone/>
            </a:pPr>
            <a:r>
              <a:rPr lang="en-US" dirty="0" smtClean="0"/>
              <a:t>Device Drivers:</a:t>
            </a:r>
          </a:p>
          <a:p>
            <a:pPr algn="just"/>
            <a:r>
              <a:rPr lang="en-US" dirty="0" smtClean="0"/>
              <a:t>Device drivers are software modules that can be plugged into an OS to handle a particular device. </a:t>
            </a:r>
          </a:p>
          <a:p>
            <a:pPr algn="just"/>
            <a:r>
              <a:rPr lang="en-US" dirty="0" smtClean="0"/>
              <a:t>Operating System takes help from device drivers to handle all I/O devices. </a:t>
            </a:r>
          </a:p>
          <a:p>
            <a:pPr algn="just"/>
            <a:r>
              <a:rPr lang="en-US" dirty="0" smtClean="0"/>
              <a:t>Device drivers encapsulate </a:t>
            </a:r>
            <a:r>
              <a:rPr lang="en-US" b="1" dirty="0" smtClean="0"/>
              <a:t>device-dependent code </a:t>
            </a:r>
            <a:r>
              <a:rPr lang="en-US" dirty="0" smtClean="0"/>
              <a:t>and implement a standard interface in such a way that code contains </a:t>
            </a:r>
            <a:r>
              <a:rPr lang="en-US" b="1" dirty="0" smtClean="0"/>
              <a:t>device-specific register reads/writes</a:t>
            </a:r>
            <a:r>
              <a:rPr lang="en-US" dirty="0" smtClean="0"/>
              <a:t>. </a:t>
            </a:r>
          </a:p>
          <a:p>
            <a:pPr algn="just"/>
            <a:r>
              <a:rPr lang="en-US" dirty="0" smtClean="0"/>
              <a:t>A device driver performs the following jobs −</a:t>
            </a:r>
          </a:p>
          <a:p>
            <a:pPr marL="349250" algn="just">
              <a:buFont typeface="Wingdings" panose="05000000000000000000" pitchFamily="2" charset="2"/>
              <a:buChar char="Ø"/>
            </a:pPr>
            <a:r>
              <a:rPr lang="en-US" dirty="0" smtClean="0"/>
              <a:t>To accept request from the device independent software above to it.</a:t>
            </a:r>
          </a:p>
          <a:p>
            <a:pPr marL="349250" algn="just">
              <a:buFont typeface="Wingdings" panose="05000000000000000000" pitchFamily="2" charset="2"/>
              <a:buChar char="Ø"/>
            </a:pPr>
            <a:r>
              <a:rPr lang="en-US" dirty="0" smtClean="0"/>
              <a:t>Interact with the device controller to take and give I/O and perform required error handling.</a:t>
            </a:r>
          </a:p>
          <a:p>
            <a:pPr marL="349250" algn="just">
              <a:buFont typeface="Wingdings" panose="05000000000000000000" pitchFamily="2" charset="2"/>
              <a:buChar char="Ø"/>
            </a:pPr>
            <a:r>
              <a:rPr lang="en-US" dirty="0" smtClean="0"/>
              <a:t>Making sure that the request is executed successfully.</a:t>
            </a:r>
          </a:p>
          <a:p>
            <a:pPr algn="just"/>
            <a:r>
              <a:rPr lang="en-US" dirty="0"/>
              <a:t>How a device driver handles a request is as follows: Suppose a request comes to read a block N. If the driver is idle at the time a request arrives, it starts carrying out the request immediately. Otherwise, if the driver is already busy with some other request, it places the </a:t>
            </a:r>
            <a:r>
              <a:rPr lang="en-US" b="1" dirty="0"/>
              <a:t>new request </a:t>
            </a:r>
            <a:r>
              <a:rPr lang="en-US" dirty="0"/>
              <a:t>in </a:t>
            </a:r>
            <a:r>
              <a:rPr lang="en-US" b="1" dirty="0"/>
              <a:t>the queue of pending requests</a:t>
            </a:r>
            <a:r>
              <a:rPr lang="en-US" dirty="0"/>
              <a:t>.</a:t>
            </a:r>
          </a:p>
        </p:txBody>
      </p:sp>
    </p:spTree>
    <p:extLst>
      <p:ext uri="{BB962C8B-B14F-4D97-AF65-F5344CB8AC3E}">
        <p14:creationId xmlns:p14="http://schemas.microsoft.com/office/powerpoint/2010/main" val="421757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670298"/>
          </a:xfrm>
        </p:spPr>
        <p:txBody>
          <a:bodyPr>
            <a:noAutofit/>
          </a:bodyPr>
          <a:lstStyle/>
          <a:p>
            <a:pPr algn="ctr"/>
            <a:r>
              <a:rPr lang="en-US" sz="4000" dirty="0" smtClean="0"/>
              <a:t>I/O Software</a:t>
            </a:r>
            <a:endParaRPr lang="en-US" sz="4000" dirty="0"/>
          </a:p>
        </p:txBody>
      </p:sp>
      <p:sp>
        <p:nvSpPr>
          <p:cNvPr id="3" name="Content Placeholder 2"/>
          <p:cNvSpPr>
            <a:spLocks noGrp="1"/>
          </p:cNvSpPr>
          <p:nvPr>
            <p:ph idx="1"/>
          </p:nvPr>
        </p:nvSpPr>
        <p:spPr>
          <a:xfrm>
            <a:off x="838200" y="806824"/>
            <a:ext cx="10515600" cy="6051176"/>
          </a:xfrm>
        </p:spPr>
        <p:txBody>
          <a:bodyPr>
            <a:normAutofit/>
          </a:bodyPr>
          <a:lstStyle/>
          <a:p>
            <a:pPr marL="0" indent="0" algn="just">
              <a:buNone/>
            </a:pPr>
            <a:r>
              <a:rPr lang="en-US" dirty="0" smtClean="0"/>
              <a:t>Interrupt handlers:</a:t>
            </a:r>
          </a:p>
          <a:p>
            <a:pPr algn="just"/>
            <a:r>
              <a:rPr lang="en-US" dirty="0" smtClean="0"/>
              <a:t>An interrupt handler, also known as an interrupt service routine or ISR, is a piece of software or more specifically a callback function in an operating system.</a:t>
            </a:r>
          </a:p>
          <a:p>
            <a:pPr algn="just"/>
            <a:r>
              <a:rPr lang="en-US" dirty="0" smtClean="0"/>
              <a:t>When the interrupt happens, the interrupt procedure does whatever it has to in order to handle the interrupt, updates data structures and wakes up process that was waiting for an interrupt to happen.</a:t>
            </a:r>
          </a:p>
          <a:p>
            <a:pPr algn="just"/>
            <a:r>
              <a:rPr lang="en-US" dirty="0" smtClean="0"/>
              <a:t>The interrupt mechanism accepts an address ─ a number that selects a specific interrupt handling routine/function from a small set. </a:t>
            </a:r>
          </a:p>
          <a:p>
            <a:pPr algn="just"/>
            <a:r>
              <a:rPr lang="en-US" dirty="0" smtClean="0"/>
              <a:t>In most architectures, this address is an offset stored in a table called the interrupt vector table. This vector contains the memory addresses of specialized interrupt handlers.</a:t>
            </a:r>
            <a:endParaRPr lang="en-US" dirty="0"/>
          </a:p>
        </p:txBody>
      </p:sp>
    </p:spTree>
    <p:extLst>
      <p:ext uri="{BB962C8B-B14F-4D97-AF65-F5344CB8AC3E}">
        <p14:creationId xmlns:p14="http://schemas.microsoft.com/office/powerpoint/2010/main" val="231565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1588</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Device Management</vt:lpstr>
      <vt:lpstr>Device Management</vt:lpstr>
      <vt:lpstr>Device Management</vt:lpstr>
      <vt:lpstr>Device Management</vt:lpstr>
      <vt:lpstr>I/O Software</vt:lpstr>
      <vt:lpstr>I/O Software</vt:lpstr>
      <vt:lpstr>I/O Software</vt:lpstr>
      <vt:lpstr>I/O Software</vt:lpstr>
      <vt:lpstr>I/O Software</vt:lpstr>
      <vt:lpstr>I/O Software</vt:lpstr>
      <vt:lpstr>I/O Software</vt:lpstr>
      <vt:lpstr>I/O Software</vt:lpstr>
      <vt:lpstr>I/O Software</vt:lpstr>
      <vt:lpstr>Interrupt Service Routine or Interrupt Handler</vt:lpstr>
      <vt:lpstr>Interrupt Service Routine or Interrupt Handler</vt:lpstr>
      <vt:lpstr>Interrupt Service Routine or Interrupt Handler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Management</dc:title>
  <dc:creator>Windows User</dc:creator>
  <cp:lastModifiedBy>Windows User</cp:lastModifiedBy>
  <cp:revision>57</cp:revision>
  <dcterms:created xsi:type="dcterms:W3CDTF">2021-11-29T16:58:17Z</dcterms:created>
  <dcterms:modified xsi:type="dcterms:W3CDTF">2021-11-30T04:23:15Z</dcterms:modified>
</cp:coreProperties>
</file>