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216" r:id="rId1"/>
  </p:sldMasterIdLst>
  <p:notesMasterIdLst>
    <p:notesMasterId r:id="rId39"/>
  </p:notesMasterIdLst>
  <p:handoutMasterIdLst>
    <p:handoutMasterId r:id="rId40"/>
  </p:handoutMasterIdLst>
  <p:sldIdLst>
    <p:sldId id="330" r:id="rId2"/>
    <p:sldId id="413" r:id="rId3"/>
    <p:sldId id="526" r:id="rId4"/>
    <p:sldId id="468" r:id="rId5"/>
    <p:sldId id="499" r:id="rId6"/>
    <p:sldId id="415" r:id="rId7"/>
    <p:sldId id="417" r:id="rId8"/>
    <p:sldId id="421" r:id="rId9"/>
    <p:sldId id="423" r:id="rId10"/>
    <p:sldId id="544" r:id="rId11"/>
    <p:sldId id="500" r:id="rId12"/>
    <p:sldId id="426" r:id="rId13"/>
    <p:sldId id="428" r:id="rId14"/>
    <p:sldId id="429" r:id="rId15"/>
    <p:sldId id="431" r:id="rId16"/>
    <p:sldId id="432" r:id="rId17"/>
    <p:sldId id="434" r:id="rId18"/>
    <p:sldId id="471" r:id="rId19"/>
    <p:sldId id="545" r:id="rId20"/>
    <p:sldId id="435"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0" autoAdjust="0"/>
    <p:restoredTop sz="94635"/>
  </p:normalViewPr>
  <p:slideViewPr>
    <p:cSldViewPr snapToGrid="0">
      <p:cViewPr varScale="1">
        <p:scale>
          <a:sx n="67" d="100"/>
          <a:sy n="67" d="100"/>
        </p:scale>
        <p:origin x="1416" y="6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4" d="100"/>
        <a:sy n="94" d="100"/>
      </p:scale>
      <p:origin x="0" y="-905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7BA12DC8-9922-4E6E-BC02-F6A637672188}"/>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3" name="Rectangle 3">
            <a:extLst>
              <a:ext uri="{FF2B5EF4-FFF2-40B4-BE49-F238E27FC236}">
                <a16:creationId xmlns:a16="http://schemas.microsoft.com/office/drawing/2014/main" xmlns="" id="{6E72947A-FE2E-4445-85D8-C03306D26DD8}"/>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algn="r" defTabSz="882650">
              <a:defRPr sz="1100">
                <a:latin typeface="Helvetica" panose="020B0604020202020204" pitchFamily="34" charset="0"/>
              </a:defRPr>
            </a:lvl1pPr>
          </a:lstStyle>
          <a:p>
            <a:pPr>
              <a:defRPr/>
            </a:pPr>
            <a:endParaRPr lang="en-US" altLang="en-US"/>
          </a:p>
        </p:txBody>
      </p:sp>
      <p:sp>
        <p:nvSpPr>
          <p:cNvPr id="46084" name="Rectangle 4">
            <a:extLst>
              <a:ext uri="{FF2B5EF4-FFF2-40B4-BE49-F238E27FC236}">
                <a16:creationId xmlns:a16="http://schemas.microsoft.com/office/drawing/2014/main" xmlns="" id="{C64A7CC0-6DD4-4720-82BF-E4908F4AFFA7}"/>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5" name="Rectangle 5">
            <a:extLst>
              <a:ext uri="{FF2B5EF4-FFF2-40B4-BE49-F238E27FC236}">
                <a16:creationId xmlns:a16="http://schemas.microsoft.com/office/drawing/2014/main" xmlns="" id="{6BE9BEEC-119C-420C-8C74-AFCA5FA1C4C9}"/>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algn="r" defTabSz="882650">
              <a:defRPr sz="1100">
                <a:latin typeface="Helvetica" charset="0"/>
                <a:ea typeface="MS PGothic" charset="-128"/>
              </a:defRPr>
            </a:lvl1pPr>
          </a:lstStyle>
          <a:p>
            <a:pPr>
              <a:defRPr/>
            </a:pPr>
            <a:fld id="{896B91AD-C34E-4B05-8D9C-1014E5F01E33}" type="slidenum">
              <a:rPr lang="en-US" altLang="x-none"/>
              <a:pPr>
                <a:defRPr/>
              </a:pPr>
              <a:t>‹#›</a:t>
            </a:fld>
            <a:endParaRPr lang="en-US" altLang="x-none"/>
          </a:p>
        </p:txBody>
      </p:sp>
    </p:spTree>
    <p:extLst>
      <p:ext uri="{BB962C8B-B14F-4D97-AF65-F5344CB8AC3E}">
        <p14:creationId xmlns:p14="http://schemas.microsoft.com/office/powerpoint/2010/main" val="2172552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2715B35B-6971-4CC0-B4FB-95B01BCF426E}"/>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47" name="Rectangle 3">
            <a:extLst>
              <a:ext uri="{FF2B5EF4-FFF2-40B4-BE49-F238E27FC236}">
                <a16:creationId xmlns:a16="http://schemas.microsoft.com/office/drawing/2014/main" xmlns="" id="{2A02FF1F-3F52-47A2-B35E-EBB0E228297E}"/>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algn="r" defTabSz="930275">
              <a:defRPr sz="120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xmlns="" id="{12612CE7-EF94-4293-9356-A0763F4E73EB}"/>
              </a:ext>
            </a:extLst>
          </p:cNvPr>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xmlns="" id="{43BD7482-5C58-44F9-A08E-BFE34494D0D8}"/>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5AC6369B-F957-4079-90E1-CA217ED505C7}"/>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51" name="Rectangle 7">
            <a:extLst>
              <a:ext uri="{FF2B5EF4-FFF2-40B4-BE49-F238E27FC236}">
                <a16:creationId xmlns:a16="http://schemas.microsoft.com/office/drawing/2014/main" xmlns="" id="{D62366FD-3440-43D4-A730-7A55A662E478}"/>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algn="r" defTabSz="930275">
              <a:defRPr sz="1200">
                <a:latin typeface="Times New Roman" charset="0"/>
                <a:ea typeface="MS PGothic" charset="-128"/>
              </a:defRPr>
            </a:lvl1pPr>
          </a:lstStyle>
          <a:p>
            <a:pPr>
              <a:defRPr/>
            </a:pPr>
            <a:fld id="{73B872E8-FDB0-4502-A51A-B7A4A00AC4E7}" type="slidenum">
              <a:rPr lang="en-US" altLang="x-none"/>
              <a:pPr>
                <a:defRPr/>
              </a:pPr>
              <a:t>‹#›</a:t>
            </a:fld>
            <a:endParaRPr lang="en-US" altLang="x-none"/>
          </a:p>
        </p:txBody>
      </p:sp>
    </p:spTree>
    <p:extLst>
      <p:ext uri="{BB962C8B-B14F-4D97-AF65-F5344CB8AC3E}">
        <p14:creationId xmlns:p14="http://schemas.microsoft.com/office/powerpoint/2010/main" val="1423413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CDEF1EC1-A032-4256-A5B8-82331B81B1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3B6FBBD-AF90-4377-83FA-2F3819AD38A1}"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xmlns="" id="{1DCEB876-7853-4EC8-86DE-2233D519AA5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xmlns="" id="{1317CDD3-494C-45D9-A8EF-4B0E12327A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04335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D19DD103-275F-46A0-BEB3-576DC18D62D7}"/>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xmlns="" id="{E9ADCDDC-7641-41D4-AAB2-2DC5DA9547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318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040D38BF-69C0-4827-8412-7858C3DF17A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44858F79-C01D-482F-8DDE-C80780DD0A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0469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xmlns=""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0529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17605DEB-C81B-41F2-ABA8-D21CD717FA7A}"/>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520811E7-D32E-4B74-9C5E-4F2EBBA715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46143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CADFF460-F732-4F8E-9BEC-BDC62B69C0FD}"/>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xmlns="" id="{E427A0BF-8535-41FD-9918-F0C0C2585C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7649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36C03FFC-61A1-4E2B-BB58-CEF8239A9776}"/>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E1C4ACA0-7908-4D31-AF21-00AD91730D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55434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599F2A1A-F415-4861-9317-8DF50F438DE9}"/>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xmlns="" id="{68EDBADE-A031-473C-85B2-8404A68200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23489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03A7F482-09C8-4234-BA8B-E06C784513B0}"/>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xmlns="" id="{F97F5174-3BAF-4B1B-846E-3DB7430B29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85855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03A7F482-09C8-4234-BA8B-E06C784513B0}"/>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xmlns="" id="{F97F5174-3BAF-4B1B-846E-3DB7430B29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04209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xmlns="" id="{46F678B6-0AFA-4070-84E8-E0DDD2DCB29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607DE2B4-6350-4A16-8897-F8F2804C1A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6855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4730F164-3563-441D-A2BB-9ECF873C6BA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58081F0E-1362-4F6F-BE70-E88D6BFB0B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38196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B8301404-D876-4FA9-9859-EB43354FAFAE}"/>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EB83674B-F150-4C3E-831A-26B553169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6115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B8301404-D876-4FA9-9859-EB43354FAFAE}"/>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EB83674B-F150-4C3E-831A-26B553169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4437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B8301404-D876-4FA9-9859-EB43354FAFAE}"/>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EB83674B-F150-4C3E-831A-26B553169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23016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34F8BBD9-185E-425D-9763-2A1219F950A1}"/>
              </a:ext>
            </a:extLst>
          </p:cNvPr>
          <p:cNvSpPr>
            <a:spLocks noGrp="1" noRot="1" noChangeAspect="1" noChangeArrowheads="1" noTextEdit="1"/>
          </p:cNvSpPr>
          <p:nvPr>
            <p:ph type="sldImg"/>
          </p:nvPr>
        </p:nvSpPr>
        <p:spPr>
          <a:ln/>
        </p:spPr>
      </p:sp>
      <p:sp>
        <p:nvSpPr>
          <p:cNvPr id="62467" name="Rectangle 3">
            <a:extLst>
              <a:ext uri="{FF2B5EF4-FFF2-40B4-BE49-F238E27FC236}">
                <a16:creationId xmlns="" xmlns:a16="http://schemas.microsoft.com/office/drawing/2014/main" id="{C11B4F24-2CE2-4D89-BDF4-88019FD3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0467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34F8BBD9-185E-425D-9763-2A1219F950A1}"/>
              </a:ext>
            </a:extLst>
          </p:cNvPr>
          <p:cNvSpPr>
            <a:spLocks noGrp="1" noRot="1" noChangeAspect="1" noChangeArrowheads="1" noTextEdit="1"/>
          </p:cNvSpPr>
          <p:nvPr>
            <p:ph type="sldImg"/>
          </p:nvPr>
        </p:nvSpPr>
        <p:spPr>
          <a:ln/>
        </p:spPr>
      </p:sp>
      <p:sp>
        <p:nvSpPr>
          <p:cNvPr id="62467" name="Rectangle 3">
            <a:extLst>
              <a:ext uri="{FF2B5EF4-FFF2-40B4-BE49-F238E27FC236}">
                <a16:creationId xmlns="" xmlns:a16="http://schemas.microsoft.com/office/drawing/2014/main" id="{C11B4F24-2CE2-4D89-BDF4-88019FD3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94080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34F8BBD9-185E-425D-9763-2A1219F950A1}"/>
              </a:ext>
            </a:extLst>
          </p:cNvPr>
          <p:cNvSpPr>
            <a:spLocks noGrp="1" noRot="1" noChangeAspect="1" noChangeArrowheads="1" noTextEdit="1"/>
          </p:cNvSpPr>
          <p:nvPr>
            <p:ph type="sldImg"/>
          </p:nvPr>
        </p:nvSpPr>
        <p:spPr>
          <a:ln/>
        </p:spPr>
      </p:sp>
      <p:sp>
        <p:nvSpPr>
          <p:cNvPr id="62467" name="Rectangle 3">
            <a:extLst>
              <a:ext uri="{FF2B5EF4-FFF2-40B4-BE49-F238E27FC236}">
                <a16:creationId xmlns="" xmlns:a16="http://schemas.microsoft.com/office/drawing/2014/main" id="{C11B4F24-2CE2-4D89-BDF4-88019FD3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19927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 xmlns:a16="http://schemas.microsoft.com/office/drawing/2014/main" id="{ADE71AF2-BE40-466B-B1D6-529EC4391F00}"/>
              </a:ext>
            </a:extLst>
          </p:cNvPr>
          <p:cNvSpPr>
            <a:spLocks noGrp="1" noRot="1" noChangeAspect="1" noChangeArrowheads="1" noTextEdit="1"/>
          </p:cNvSpPr>
          <p:nvPr>
            <p:ph type="sldImg"/>
          </p:nvPr>
        </p:nvSpPr>
        <p:spPr>
          <a:ln/>
        </p:spPr>
      </p:sp>
      <p:sp>
        <p:nvSpPr>
          <p:cNvPr id="76803" name="Rectangle 3">
            <a:extLst>
              <a:ext uri="{FF2B5EF4-FFF2-40B4-BE49-F238E27FC236}">
                <a16:creationId xmlns="" xmlns:a16="http://schemas.microsoft.com/office/drawing/2014/main" id="{163544B4-63EF-4C2F-8659-49A75C26F2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458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254272E-8B5C-40B4-A4EA-B3AC2155864E}"/>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58365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254272E-8B5C-40B4-A4EA-B3AC2155864E}"/>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78415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9012D2EB-E5CC-432C-AA35-77EFC9F89485}"/>
              </a:ext>
            </a:extLst>
          </p:cNvPr>
          <p:cNvSpPr>
            <a:spLocks noGrp="1" noRot="1" noChangeAspect="1" noChangeArrowheads="1" noTextEdit="1"/>
          </p:cNvSpPr>
          <p:nvPr>
            <p:ph type="sldImg"/>
          </p:nvPr>
        </p:nvSpPr>
        <p:spPr>
          <a:ln/>
        </p:spPr>
      </p:sp>
      <p:sp>
        <p:nvSpPr>
          <p:cNvPr id="70659" name="Rectangle 3">
            <a:extLst>
              <a:ext uri="{FF2B5EF4-FFF2-40B4-BE49-F238E27FC236}">
                <a16:creationId xmlns="" xmlns:a16="http://schemas.microsoft.com/office/drawing/2014/main" id="{03456285-A128-4E7C-BB44-15A078AAE0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0841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655D7E6C-E4BC-4E16-83B1-ED424A35489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96D47F81-B4E3-449F-BAFA-037C273646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05275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0D856385-0064-4BB9-8988-568621472550}"/>
              </a:ext>
            </a:extLst>
          </p:cNvPr>
          <p:cNvSpPr>
            <a:spLocks noGrp="1" noRot="1" noChangeAspect="1" noChangeArrowheads="1" noTextEdit="1"/>
          </p:cNvSpPr>
          <p:nvPr>
            <p:ph type="sldImg"/>
          </p:nvPr>
        </p:nvSpPr>
        <p:spPr>
          <a:ln/>
        </p:spPr>
      </p:sp>
      <p:sp>
        <p:nvSpPr>
          <p:cNvPr id="72707" name="Rectangle 3">
            <a:extLst>
              <a:ext uri="{FF2B5EF4-FFF2-40B4-BE49-F238E27FC236}">
                <a16:creationId xmlns="" xmlns:a16="http://schemas.microsoft.com/office/drawing/2014/main" id="{889C8C6F-0009-4DC3-B43A-17955C7C8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28129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254272E-8B5C-40B4-A4EA-B3AC2155864E}"/>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1920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254272E-8B5C-40B4-A4EA-B3AC2155864E}"/>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883488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0D856385-0064-4BB9-8988-568621472550}"/>
              </a:ext>
            </a:extLst>
          </p:cNvPr>
          <p:cNvSpPr>
            <a:spLocks noGrp="1" noRot="1" noChangeAspect="1" noChangeArrowheads="1" noTextEdit="1"/>
          </p:cNvSpPr>
          <p:nvPr>
            <p:ph type="sldImg"/>
          </p:nvPr>
        </p:nvSpPr>
        <p:spPr>
          <a:ln/>
        </p:spPr>
      </p:sp>
      <p:sp>
        <p:nvSpPr>
          <p:cNvPr id="72707" name="Rectangle 3">
            <a:extLst>
              <a:ext uri="{FF2B5EF4-FFF2-40B4-BE49-F238E27FC236}">
                <a16:creationId xmlns="" xmlns:a16="http://schemas.microsoft.com/office/drawing/2014/main" id="{889C8C6F-0009-4DC3-B43A-17955C7C8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1063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254272E-8B5C-40B4-A4EA-B3AC2155864E}"/>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9014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B7DE31E6-8C1D-4E43-8FC9-1E2F3766D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BBD69-54AE-4751-B982-30356D027400}"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7E8DB144-017B-4356-8EB3-B56BEAA00FD5}"/>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8FA50972-E87E-46C7-B77B-BB77C65B2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53538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B7DE31E6-8C1D-4E43-8FC9-1E2F3766D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BBD69-54AE-4751-B982-30356D027400}"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7E8DB144-017B-4356-8EB3-B56BEAA00FD5}"/>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8FA50972-E87E-46C7-B77B-BB77C65B2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718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CFB97593-0041-4772-A59B-E780BE22DF40}"/>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xmlns="" id="{677EF500-B7A4-4BC7-84F3-DC9FCA5B57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7554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xmlns=""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76188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xmlns=""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4461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3D975521-C031-44A8-80BF-39B38B75F005}"/>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A3DECD5-2795-49AC-8BF6-9DFEFF419D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225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8A783162-EACC-46A4-B314-BFAA15B50D88}"/>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xmlns="" id="{FDCB06C7-C4C1-4DF4-AE1C-75C2D1E2F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4450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DFCFEC24-8D51-4AAB-8657-81C98775092E}"/>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xmlns="" id="{4FAB513B-E127-4650-9171-574B0AF722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9775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773611-EEF0-4A03-B2C7-F80104CDBC8E}" type="datetimeFigureOut">
              <a:rPr lang="en-US" smtClean="0"/>
              <a:t>20-Oct-21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224700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73611-EEF0-4A03-B2C7-F80104CDBC8E}" type="datetimeFigureOut">
              <a:rPr lang="en-US" smtClean="0"/>
              <a:t>20-Oct-21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145794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73611-EEF0-4A03-B2C7-F80104CDBC8E}" type="datetimeFigureOut">
              <a:rPr lang="en-US" smtClean="0"/>
              <a:t>20-Oct-21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3349813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04887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73611-EEF0-4A03-B2C7-F80104CDBC8E}" type="datetimeFigureOut">
              <a:rPr lang="en-US" smtClean="0"/>
              <a:t>20-Oct-21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37991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773611-EEF0-4A03-B2C7-F80104CDBC8E}" type="datetimeFigureOut">
              <a:rPr lang="en-US" smtClean="0"/>
              <a:t>20-Oct-21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1027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773611-EEF0-4A03-B2C7-F80104CDBC8E}" type="datetimeFigureOut">
              <a:rPr lang="en-US" smtClean="0"/>
              <a:t>20-Oct-21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396972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773611-EEF0-4A03-B2C7-F80104CDBC8E}" type="datetimeFigureOut">
              <a:rPr lang="en-US" smtClean="0"/>
              <a:t>20-Oct-21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39701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773611-EEF0-4A03-B2C7-F80104CDBC8E}" type="datetimeFigureOut">
              <a:rPr lang="en-US" smtClean="0"/>
              <a:t>20-Oct-21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66857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73611-EEF0-4A03-B2C7-F80104CDBC8E}" type="datetimeFigureOut">
              <a:rPr lang="en-US" smtClean="0"/>
              <a:t>20-Oct-21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2816683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773611-EEF0-4A03-B2C7-F80104CDBC8E}" type="datetimeFigureOut">
              <a:rPr lang="en-US" smtClean="0"/>
              <a:t>20-Oct-21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33047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773611-EEF0-4A03-B2C7-F80104CDBC8E}" type="datetimeFigureOut">
              <a:rPr lang="en-US" smtClean="0"/>
              <a:t>20-Oct-21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254510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7773611-EEF0-4A03-B2C7-F80104CDBC8E}" type="datetimeFigureOut">
              <a:rPr lang="en-US" smtClean="0"/>
              <a:t>20-Oct-21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505E03-4314-44A9-9149-1C966E05CE30}" type="slidenum">
              <a:rPr lang="en-US" smtClean="0"/>
              <a:t>‹#›</a:t>
            </a:fld>
            <a:endParaRPr lang="en-US"/>
          </a:p>
        </p:txBody>
      </p:sp>
    </p:spTree>
    <p:extLst>
      <p:ext uri="{BB962C8B-B14F-4D97-AF65-F5344CB8AC3E}">
        <p14:creationId xmlns:p14="http://schemas.microsoft.com/office/powerpoint/2010/main" val="2050082759"/>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xmlns="" id="{9BD8569B-4861-4CBE-8902-C2DD5C49C833}"/>
              </a:ext>
            </a:extLst>
          </p:cNvPr>
          <p:cNvSpPr>
            <a:spLocks noGrp="1" noChangeArrowheads="1"/>
          </p:cNvSpPr>
          <p:nvPr>
            <p:ph type="ctrTitle"/>
          </p:nvPr>
        </p:nvSpPr>
        <p:spPr>
          <a:xfrm>
            <a:off x="371475" y="1831975"/>
            <a:ext cx="8458200" cy="1143000"/>
          </a:xfrm>
          <a:noFill/>
        </p:spPr>
        <p:txBody>
          <a:bodyPr/>
          <a:lstStyle/>
          <a:p>
            <a:pPr algn="ctr" eaLnBrk="1" hangingPunct="1"/>
            <a:r>
              <a:rPr lang="en-US" altLang="en-US" smtClean="0"/>
              <a:t>Processes</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569EF2C8-62D9-4AD3-A3DB-7E8B03141FB3}"/>
              </a:ext>
            </a:extLst>
          </p:cNvPr>
          <p:cNvSpPr>
            <a:spLocks noGrp="1" noChangeArrowheads="1"/>
          </p:cNvSpPr>
          <p:nvPr>
            <p:ph type="title"/>
          </p:nvPr>
        </p:nvSpPr>
        <p:spPr>
          <a:xfrm>
            <a:off x="363538" y="131759"/>
            <a:ext cx="8229600" cy="576263"/>
          </a:xfrm>
        </p:spPr>
        <p:txBody>
          <a:bodyPr>
            <a:noAutofit/>
          </a:bodyPr>
          <a:lstStyle/>
          <a:p>
            <a:pPr algn="ctr" eaLnBrk="1" hangingPunct="1"/>
            <a:r>
              <a:rPr lang="en-US" altLang="en-US" sz="4000" dirty="0"/>
              <a:t>Context Switch</a:t>
            </a:r>
          </a:p>
        </p:txBody>
      </p:sp>
      <p:sp>
        <p:nvSpPr>
          <p:cNvPr id="35843" name="Rectangle 3">
            <a:extLst>
              <a:ext uri="{FF2B5EF4-FFF2-40B4-BE49-F238E27FC236}">
                <a16:creationId xmlns:a16="http://schemas.microsoft.com/office/drawing/2014/main" xmlns="" id="{BFE77FD9-7213-4CFD-BE76-B9508F46FB81}"/>
              </a:ext>
            </a:extLst>
          </p:cNvPr>
          <p:cNvSpPr>
            <a:spLocks noGrp="1" noChangeArrowheads="1"/>
          </p:cNvSpPr>
          <p:nvPr>
            <p:ph idx="1"/>
          </p:nvPr>
        </p:nvSpPr>
        <p:spPr>
          <a:xfrm>
            <a:off x="696909" y="708022"/>
            <a:ext cx="7932737" cy="5992816"/>
          </a:xfrm>
        </p:spPr>
        <p:txBody>
          <a:bodyPr>
            <a:normAutofit/>
          </a:bodyPr>
          <a:lstStyle/>
          <a:p>
            <a:pPr algn="just"/>
            <a:r>
              <a:rPr lang="en-US" altLang="en-US" sz="2800" dirty="0"/>
              <a:t>When CPU switches to another process, the system must </a:t>
            </a:r>
            <a:r>
              <a:rPr lang="en-US" altLang="en-US" sz="2800" b="1" dirty="0"/>
              <a:t>save the state </a:t>
            </a:r>
            <a:r>
              <a:rPr lang="en-US" altLang="en-US" sz="2800" dirty="0"/>
              <a:t>of the old process and load the </a:t>
            </a:r>
            <a:r>
              <a:rPr lang="en-US" altLang="en-US" sz="2800" b="1" dirty="0"/>
              <a:t>saved state </a:t>
            </a:r>
            <a:r>
              <a:rPr lang="en-US" altLang="en-US" sz="2800" dirty="0"/>
              <a:t>for the new process via a </a:t>
            </a:r>
            <a:r>
              <a:rPr lang="en-US" altLang="en-US" sz="2800" b="1" dirty="0"/>
              <a:t>context </a:t>
            </a:r>
            <a:r>
              <a:rPr lang="en-US" altLang="en-US" sz="2800" b="1" dirty="0" smtClean="0"/>
              <a:t>switch.</a:t>
            </a:r>
            <a:endParaRPr lang="en-US" altLang="en-US" sz="2800" dirty="0"/>
          </a:p>
          <a:p>
            <a:pPr algn="just"/>
            <a:r>
              <a:rPr lang="en-US" altLang="en-US" sz="2800" b="1" dirty="0"/>
              <a:t>Context </a:t>
            </a:r>
            <a:r>
              <a:rPr lang="en-US" altLang="en-US" sz="2800" dirty="0"/>
              <a:t>of a process represented in the </a:t>
            </a:r>
            <a:r>
              <a:rPr lang="en-US" altLang="en-US" sz="2800" dirty="0" smtClean="0"/>
              <a:t>PCB.</a:t>
            </a:r>
            <a:endParaRPr lang="en-US" altLang="en-US" sz="2800" dirty="0"/>
          </a:p>
          <a:p>
            <a:pPr algn="just"/>
            <a:r>
              <a:rPr lang="en-US" altLang="en-US" sz="2800" dirty="0"/>
              <a:t>Context-switch time is pure overhead; the system does no useful work while </a:t>
            </a:r>
            <a:r>
              <a:rPr lang="en-US" altLang="en-US" sz="2800" dirty="0" smtClean="0"/>
              <a:t>switching.</a:t>
            </a:r>
            <a:endParaRPr lang="en-US" altLang="en-US" sz="2800" dirty="0"/>
          </a:p>
          <a:p>
            <a:pPr lvl="1" algn="just">
              <a:buFont typeface="Wingdings" panose="05000000000000000000" pitchFamily="2" charset="2"/>
              <a:buChar char="ü"/>
            </a:pPr>
            <a:r>
              <a:rPr lang="en-US" altLang="en-US" sz="2400" dirty="0"/>
              <a:t>The more complex the OS and the </a:t>
            </a:r>
            <a:r>
              <a:rPr lang="en-US" altLang="en-US" sz="2400" dirty="0" smtClean="0"/>
              <a:t>PCB --</a:t>
            </a:r>
            <a:r>
              <a:rPr lang="en-US" altLang="en-US" sz="2400" dirty="0" smtClean="0">
                <a:sym typeface="Wingdings" panose="05000000000000000000" pitchFamily="2" charset="2"/>
              </a:rPr>
              <a:t> </a:t>
            </a:r>
            <a:r>
              <a:rPr lang="en-US" altLang="en-US" sz="2400" dirty="0">
                <a:sym typeface="Wingdings" panose="05000000000000000000" pitchFamily="2" charset="2"/>
              </a:rPr>
              <a:t>the </a:t>
            </a:r>
            <a:r>
              <a:rPr lang="en-US" altLang="en-US" sz="2400" dirty="0"/>
              <a:t>longer the context </a:t>
            </a:r>
            <a:r>
              <a:rPr lang="en-US" altLang="en-US" sz="2400" dirty="0" smtClean="0"/>
              <a:t>switch.</a:t>
            </a:r>
            <a:endParaRPr lang="en-US" altLang="en-US" sz="2400" dirty="0"/>
          </a:p>
          <a:p>
            <a:pPr algn="just"/>
            <a:r>
              <a:rPr lang="en-US" altLang="en-US" sz="2800" dirty="0"/>
              <a:t>Time dependent on hardware </a:t>
            </a:r>
            <a:r>
              <a:rPr lang="en-US" altLang="en-US" sz="2800" dirty="0" smtClean="0"/>
              <a:t>support.</a:t>
            </a:r>
            <a:endParaRPr lang="en-US" altLang="en-US" sz="2800" dirty="0"/>
          </a:p>
          <a:p>
            <a:pPr lvl="1" algn="just">
              <a:buFont typeface="Wingdings" panose="05000000000000000000" pitchFamily="2" charset="2"/>
              <a:buChar char="ü"/>
            </a:pPr>
            <a:r>
              <a:rPr lang="en-US" altLang="en-US" sz="2400" dirty="0"/>
              <a:t>Some hardware provides multiple sets of registers per </a:t>
            </a:r>
            <a:r>
              <a:rPr lang="en-US" altLang="en-US" sz="2400" dirty="0" smtClean="0"/>
              <a:t>CPU -- </a:t>
            </a:r>
            <a:r>
              <a:rPr lang="en-US" altLang="en-US" sz="2400" dirty="0"/>
              <a:t>multiple contexts loaded at </a:t>
            </a:r>
            <a:r>
              <a:rPr lang="en-US" altLang="en-US" sz="2400" dirty="0" smtClean="0"/>
              <a:t>once.</a:t>
            </a:r>
            <a:endParaRPr lang="en-US" altLang="en-US" sz="2400" dirty="0"/>
          </a:p>
        </p:txBody>
      </p:sp>
    </p:spTree>
    <p:extLst>
      <p:ext uri="{BB962C8B-B14F-4D97-AF65-F5344CB8AC3E}">
        <p14:creationId xmlns:p14="http://schemas.microsoft.com/office/powerpoint/2010/main" val="384114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4294884C-D89B-43C5-8278-E1AFFD1E5DD1}"/>
              </a:ext>
            </a:extLst>
          </p:cNvPr>
          <p:cNvSpPr>
            <a:spLocks noGrp="1" noChangeArrowheads="1"/>
          </p:cNvSpPr>
          <p:nvPr>
            <p:ph type="title"/>
          </p:nvPr>
        </p:nvSpPr>
        <p:spPr>
          <a:xfrm>
            <a:off x="328613" y="248339"/>
            <a:ext cx="8229600" cy="576263"/>
          </a:xfrm>
        </p:spPr>
        <p:txBody>
          <a:bodyPr>
            <a:noAutofit/>
          </a:bodyPr>
          <a:lstStyle/>
          <a:p>
            <a:pPr algn="ctr" eaLnBrk="1" hangingPunct="1"/>
            <a:r>
              <a:rPr lang="en-US" altLang="en-US" sz="4000" dirty="0"/>
              <a:t>CPU Switch From Process to Process</a:t>
            </a:r>
          </a:p>
        </p:txBody>
      </p:sp>
      <p:sp>
        <p:nvSpPr>
          <p:cNvPr id="33795" name="TextBox 1">
            <a:extLst>
              <a:ext uri="{FF2B5EF4-FFF2-40B4-BE49-F238E27FC236}">
                <a16:creationId xmlns:a16="http://schemas.microsoft.com/office/drawing/2014/main" xmlns="" id="{2AC6A249-89C1-4E3A-A92E-5E91F7A23743}"/>
              </a:ext>
            </a:extLst>
          </p:cNvPr>
          <p:cNvSpPr txBox="1">
            <a:spLocks noChangeArrowheads="1"/>
          </p:cNvSpPr>
          <p:nvPr/>
        </p:nvSpPr>
        <p:spPr bwMode="auto">
          <a:xfrm>
            <a:off x="557213" y="824602"/>
            <a:ext cx="82295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just">
              <a:spcBef>
                <a:spcPct val="0"/>
              </a:spcBef>
              <a:buClrTx/>
              <a:buSzTx/>
              <a:buFontTx/>
              <a:buNone/>
            </a:pPr>
            <a:r>
              <a:rPr kumimoji="0" lang="en-US" altLang="en-US" sz="2400" dirty="0">
                <a:latin typeface="Calibri "/>
              </a:rPr>
              <a:t>A </a:t>
            </a:r>
            <a:r>
              <a:rPr kumimoji="0" lang="en-US" altLang="en-US" sz="2400" b="1" dirty="0">
                <a:latin typeface="Calibri "/>
              </a:rPr>
              <a:t>context switch </a:t>
            </a:r>
            <a:r>
              <a:rPr kumimoji="0" lang="en-US" altLang="en-US" sz="2400" dirty="0">
                <a:latin typeface="Calibri "/>
              </a:rPr>
              <a:t>occurs when the CPU  switches from one process to another.</a:t>
            </a:r>
          </a:p>
        </p:txBody>
      </p:sp>
      <p:pic>
        <p:nvPicPr>
          <p:cNvPr id="33796" name="Picture 1">
            <a:extLst>
              <a:ext uri="{FF2B5EF4-FFF2-40B4-BE49-F238E27FC236}">
                <a16:creationId xmlns:a16="http://schemas.microsoft.com/office/drawing/2014/main" xmlns="" id="{81BF3499-8F25-4834-B5FB-DDAE904111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1564" y="1723334"/>
            <a:ext cx="7215186" cy="5054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F1BBC0AC-B98E-4CA8-AAF2-66A00A4CE046}"/>
              </a:ext>
            </a:extLst>
          </p:cNvPr>
          <p:cNvSpPr>
            <a:spLocks noGrp="1" noChangeArrowheads="1"/>
          </p:cNvSpPr>
          <p:nvPr>
            <p:ph type="title"/>
          </p:nvPr>
        </p:nvSpPr>
        <p:spPr>
          <a:xfrm>
            <a:off x="290513" y="111370"/>
            <a:ext cx="8229600" cy="576263"/>
          </a:xfrm>
        </p:spPr>
        <p:txBody>
          <a:bodyPr>
            <a:noAutofit/>
          </a:bodyPr>
          <a:lstStyle/>
          <a:p>
            <a:pPr algn="ctr" eaLnBrk="1" hangingPunct="1"/>
            <a:r>
              <a:rPr lang="en-US" altLang="en-US" sz="4000" dirty="0"/>
              <a:t>Multitasking in Mobile Systems</a:t>
            </a:r>
          </a:p>
        </p:txBody>
      </p:sp>
      <p:sp>
        <p:nvSpPr>
          <p:cNvPr id="37891" name="Rectangle 3">
            <a:extLst>
              <a:ext uri="{FF2B5EF4-FFF2-40B4-BE49-F238E27FC236}">
                <a16:creationId xmlns:a16="http://schemas.microsoft.com/office/drawing/2014/main" xmlns="" id="{3CFFB47D-06A3-4D85-B582-64A48F2C12BF}"/>
              </a:ext>
            </a:extLst>
          </p:cNvPr>
          <p:cNvSpPr>
            <a:spLocks noGrp="1" noChangeArrowheads="1"/>
          </p:cNvSpPr>
          <p:nvPr>
            <p:ph idx="1"/>
          </p:nvPr>
        </p:nvSpPr>
        <p:spPr>
          <a:xfrm>
            <a:off x="685800" y="687633"/>
            <a:ext cx="8058150" cy="6170367"/>
          </a:xfrm>
        </p:spPr>
        <p:txBody>
          <a:bodyPr>
            <a:noAutofit/>
          </a:bodyPr>
          <a:lstStyle/>
          <a:p>
            <a:pPr algn="just"/>
            <a:r>
              <a:rPr lang="en-US" altLang="en-US" sz="2800" dirty="0"/>
              <a:t>Some mobile systems (e.g., early version of </a:t>
            </a:r>
            <a:r>
              <a:rPr lang="en-US" altLang="en-US" sz="2800" dirty="0" err="1"/>
              <a:t>iOS</a:t>
            </a:r>
            <a:r>
              <a:rPr lang="en-US" altLang="en-US" sz="2800" dirty="0"/>
              <a:t>)  allow only one process to run, others suspended</a:t>
            </a:r>
          </a:p>
          <a:p>
            <a:pPr algn="just"/>
            <a:r>
              <a:rPr lang="en-US" altLang="en-US" sz="2800" dirty="0"/>
              <a:t>Due to screen real estate, user interface limits </a:t>
            </a:r>
            <a:r>
              <a:rPr lang="en-US" altLang="en-US" sz="2800" dirty="0" err="1"/>
              <a:t>iOS</a:t>
            </a:r>
            <a:r>
              <a:rPr lang="en-US" altLang="en-US" sz="2800" dirty="0"/>
              <a:t> provides for a </a:t>
            </a:r>
          </a:p>
          <a:p>
            <a:pPr lvl="1" algn="just">
              <a:buFont typeface="Wingdings" panose="05000000000000000000" pitchFamily="2" charset="2"/>
              <a:buChar char="ü"/>
            </a:pPr>
            <a:r>
              <a:rPr lang="en-US" altLang="en-US" sz="2400" dirty="0"/>
              <a:t>Single </a:t>
            </a:r>
            <a:r>
              <a:rPr lang="en-US" altLang="en-US" sz="2400" b="1" dirty="0"/>
              <a:t>foreground</a:t>
            </a:r>
            <a:r>
              <a:rPr lang="en-US" altLang="en-US" sz="2400" dirty="0"/>
              <a:t> process- controlled via user interface</a:t>
            </a:r>
          </a:p>
          <a:p>
            <a:pPr lvl="1" algn="just">
              <a:buFont typeface="Wingdings" panose="05000000000000000000" pitchFamily="2" charset="2"/>
              <a:buChar char="ü"/>
            </a:pPr>
            <a:r>
              <a:rPr lang="en-US" altLang="en-US" sz="2400" dirty="0"/>
              <a:t>Multiple </a:t>
            </a:r>
            <a:r>
              <a:rPr lang="en-US" altLang="en-US" sz="2400" b="1" dirty="0"/>
              <a:t>background</a:t>
            </a:r>
            <a:r>
              <a:rPr lang="en-US" altLang="en-US" sz="2400" dirty="0"/>
              <a:t> processes– in memory, running, but not on the display, and with limits</a:t>
            </a:r>
          </a:p>
          <a:p>
            <a:pPr lvl="1" algn="just">
              <a:buFont typeface="Wingdings" panose="05000000000000000000" pitchFamily="2" charset="2"/>
              <a:buChar char="ü"/>
            </a:pPr>
            <a:r>
              <a:rPr lang="en-US" altLang="en-US" sz="2400" dirty="0"/>
              <a:t>Limits include single, short task, receiving notification of events, specific long-running tasks like audio playback</a:t>
            </a:r>
          </a:p>
          <a:p>
            <a:pPr algn="just"/>
            <a:r>
              <a:rPr lang="en-US" altLang="en-US" sz="2800" dirty="0"/>
              <a:t>Android runs foreground and background, with fewer limits</a:t>
            </a:r>
          </a:p>
          <a:p>
            <a:pPr lvl="1" algn="just">
              <a:buFont typeface="Wingdings" panose="05000000000000000000" pitchFamily="2" charset="2"/>
              <a:buChar char="ü"/>
            </a:pPr>
            <a:r>
              <a:rPr lang="en-US" altLang="en-US" sz="2400" dirty="0"/>
              <a:t>Background process uses a </a:t>
            </a:r>
            <a:r>
              <a:rPr lang="en-US" altLang="en-US" sz="2400" b="1" dirty="0"/>
              <a:t>service</a:t>
            </a:r>
            <a:r>
              <a:rPr lang="en-US" altLang="en-US" sz="2400" dirty="0"/>
              <a:t> to perform tasks</a:t>
            </a:r>
          </a:p>
          <a:p>
            <a:pPr lvl="1" algn="just">
              <a:buFont typeface="Wingdings" panose="05000000000000000000" pitchFamily="2" charset="2"/>
              <a:buChar char="ü"/>
            </a:pPr>
            <a:r>
              <a:rPr lang="en-US" altLang="en-US" sz="2400" dirty="0"/>
              <a:t>Service can keep running even if background process is suspended</a:t>
            </a:r>
          </a:p>
          <a:p>
            <a:pPr lvl="1" algn="just">
              <a:buFont typeface="Wingdings" panose="05000000000000000000" pitchFamily="2" charset="2"/>
              <a:buChar char="ü"/>
            </a:pPr>
            <a:r>
              <a:rPr lang="en-US" altLang="en-US" sz="2400" dirty="0"/>
              <a:t>Service has no user interface, small memory </a:t>
            </a:r>
            <a:r>
              <a:rPr lang="en-US" altLang="en-US" sz="2400" dirty="0" smtClean="0"/>
              <a:t>use</a:t>
            </a: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ED9C18A1-E10D-464E-ADF5-DBECC2503EA1}"/>
              </a:ext>
            </a:extLst>
          </p:cNvPr>
          <p:cNvSpPr>
            <a:spLocks noGrp="1" noChangeArrowheads="1"/>
          </p:cNvSpPr>
          <p:nvPr>
            <p:ph type="title"/>
          </p:nvPr>
        </p:nvSpPr>
        <p:spPr>
          <a:xfrm>
            <a:off x="457200" y="217488"/>
            <a:ext cx="8229600" cy="576262"/>
          </a:xfrm>
        </p:spPr>
        <p:txBody>
          <a:bodyPr>
            <a:noAutofit/>
          </a:bodyPr>
          <a:lstStyle/>
          <a:p>
            <a:pPr algn="ctr" eaLnBrk="1" hangingPunct="1"/>
            <a:r>
              <a:rPr lang="en-US" altLang="en-US" sz="4000" dirty="0"/>
              <a:t>Operations on Processes</a:t>
            </a:r>
          </a:p>
        </p:txBody>
      </p:sp>
      <p:sp>
        <p:nvSpPr>
          <p:cNvPr id="39939" name="Rectangle 3">
            <a:extLst>
              <a:ext uri="{FF2B5EF4-FFF2-40B4-BE49-F238E27FC236}">
                <a16:creationId xmlns:a16="http://schemas.microsoft.com/office/drawing/2014/main" xmlns="" id="{1EED5598-4581-4F9D-8CEF-0D1A5A5544B9}"/>
              </a:ext>
            </a:extLst>
          </p:cNvPr>
          <p:cNvSpPr>
            <a:spLocks noGrp="1" noChangeArrowheads="1"/>
          </p:cNvSpPr>
          <p:nvPr>
            <p:ph idx="1"/>
          </p:nvPr>
        </p:nvSpPr>
        <p:spPr>
          <a:xfrm>
            <a:off x="849313" y="793750"/>
            <a:ext cx="7381875" cy="4887913"/>
          </a:xfrm>
        </p:spPr>
        <p:txBody>
          <a:bodyPr>
            <a:normAutofit/>
          </a:bodyPr>
          <a:lstStyle/>
          <a:p>
            <a:r>
              <a:rPr lang="en-US" altLang="en-US" sz="2800" dirty="0"/>
              <a:t>System must provide mechanisms for:</a:t>
            </a:r>
          </a:p>
          <a:p>
            <a:pPr lvl="1"/>
            <a:r>
              <a:rPr lang="en-US" altLang="en-US" sz="2400" dirty="0"/>
              <a:t> Process creation</a:t>
            </a:r>
          </a:p>
          <a:p>
            <a:pPr lvl="1"/>
            <a:r>
              <a:rPr lang="en-US" altLang="en-US" sz="2400" dirty="0"/>
              <a:t> Process termination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C072917A-2F04-4923-8279-E4AEA8CC4538}"/>
              </a:ext>
            </a:extLst>
          </p:cNvPr>
          <p:cNvSpPr>
            <a:spLocks noGrp="1" noChangeArrowheads="1"/>
          </p:cNvSpPr>
          <p:nvPr>
            <p:ph type="title"/>
          </p:nvPr>
        </p:nvSpPr>
        <p:spPr>
          <a:xfrm>
            <a:off x="457200" y="147150"/>
            <a:ext cx="8229600" cy="576262"/>
          </a:xfrm>
        </p:spPr>
        <p:txBody>
          <a:bodyPr>
            <a:noAutofit/>
          </a:bodyPr>
          <a:lstStyle/>
          <a:p>
            <a:pPr algn="ctr" eaLnBrk="1" hangingPunct="1"/>
            <a:r>
              <a:rPr lang="en-US" altLang="en-US" sz="4000" dirty="0"/>
              <a:t>Process Creation</a:t>
            </a:r>
          </a:p>
        </p:txBody>
      </p:sp>
      <p:sp>
        <p:nvSpPr>
          <p:cNvPr id="41987" name="Rectangle 3">
            <a:extLst>
              <a:ext uri="{FF2B5EF4-FFF2-40B4-BE49-F238E27FC236}">
                <a16:creationId xmlns:a16="http://schemas.microsoft.com/office/drawing/2014/main" xmlns="" id="{D7F79436-9B7B-4340-B99C-8D1E088896F0}"/>
              </a:ext>
            </a:extLst>
          </p:cNvPr>
          <p:cNvSpPr>
            <a:spLocks noGrp="1" noChangeArrowheads="1"/>
          </p:cNvSpPr>
          <p:nvPr>
            <p:ph idx="1"/>
          </p:nvPr>
        </p:nvSpPr>
        <p:spPr>
          <a:xfrm>
            <a:off x="742950" y="723412"/>
            <a:ext cx="7943849" cy="5734538"/>
          </a:xfrm>
        </p:spPr>
        <p:txBody>
          <a:bodyPr>
            <a:noAutofit/>
          </a:bodyPr>
          <a:lstStyle/>
          <a:p>
            <a:pPr algn="just"/>
            <a:r>
              <a:rPr lang="en-US" altLang="en-US" sz="2800" b="1" dirty="0"/>
              <a:t>Parent </a:t>
            </a:r>
            <a:r>
              <a:rPr lang="en-US" altLang="en-US" sz="2800" dirty="0"/>
              <a:t>process create </a:t>
            </a:r>
            <a:r>
              <a:rPr lang="en-US" altLang="en-US" sz="2800" b="1" dirty="0"/>
              <a:t>children </a:t>
            </a:r>
            <a:r>
              <a:rPr lang="en-US" altLang="en-US" sz="2800" dirty="0"/>
              <a:t>processes, which, in turn create other processes, forming a </a:t>
            </a:r>
            <a:r>
              <a:rPr lang="en-US" altLang="en-US" sz="2800" b="1" dirty="0"/>
              <a:t>tree</a:t>
            </a:r>
            <a:r>
              <a:rPr lang="en-US" altLang="en-US" sz="2800" dirty="0"/>
              <a:t> of processes</a:t>
            </a:r>
            <a:endParaRPr lang="en-US" altLang="en-US" sz="1000" dirty="0"/>
          </a:p>
          <a:p>
            <a:pPr algn="just"/>
            <a:r>
              <a:rPr lang="en-US" altLang="en-US" sz="2800" dirty="0"/>
              <a:t>Generally, process identified and managed via a</a:t>
            </a:r>
            <a:r>
              <a:rPr lang="en-US" altLang="en-US" sz="2800" b="1" dirty="0"/>
              <a:t> process identifier </a:t>
            </a:r>
            <a:r>
              <a:rPr lang="en-US" altLang="en-US" sz="2800" dirty="0"/>
              <a:t>(</a:t>
            </a:r>
            <a:r>
              <a:rPr lang="en-US" altLang="en-US" sz="2800" b="1" dirty="0"/>
              <a:t>pid</a:t>
            </a:r>
            <a:r>
              <a:rPr lang="en-US" altLang="en-US" sz="2800" dirty="0"/>
              <a:t>)</a:t>
            </a:r>
            <a:endParaRPr lang="en-US" altLang="en-US" sz="1000" dirty="0"/>
          </a:p>
          <a:p>
            <a:pPr algn="just"/>
            <a:r>
              <a:rPr lang="en-US" altLang="en-US" sz="2800" dirty="0"/>
              <a:t>Resource sharing options</a:t>
            </a:r>
          </a:p>
          <a:p>
            <a:pPr lvl="1" algn="just">
              <a:buFont typeface="Wingdings" panose="05000000000000000000" pitchFamily="2" charset="2"/>
              <a:buChar char="ü"/>
            </a:pPr>
            <a:r>
              <a:rPr lang="en-US" altLang="en-US" sz="2400" dirty="0"/>
              <a:t>A child process may be able to obtain its resources directly </a:t>
            </a:r>
            <a:r>
              <a:rPr lang="en-US" altLang="en-US" sz="2400" dirty="0" smtClean="0"/>
              <a:t>from OS</a:t>
            </a:r>
            <a:endParaRPr lang="en-US" altLang="en-US" sz="2400" dirty="0"/>
          </a:p>
          <a:p>
            <a:pPr lvl="1" algn="just">
              <a:buFont typeface="Wingdings" panose="05000000000000000000" pitchFamily="2" charset="2"/>
              <a:buChar char="ü"/>
            </a:pPr>
            <a:r>
              <a:rPr lang="en-US" altLang="en-US" sz="2400" dirty="0"/>
              <a:t>Children share subset of parent</a:t>
            </a:r>
            <a:r>
              <a:rPr lang="ja-JP" altLang="en-US" sz="2400" dirty="0"/>
              <a:t>’</a:t>
            </a:r>
            <a:r>
              <a:rPr lang="en-US" altLang="ja-JP" sz="2400" dirty="0"/>
              <a:t>s resources</a:t>
            </a:r>
          </a:p>
          <a:p>
            <a:pPr algn="just"/>
            <a:r>
              <a:rPr lang="en-US" altLang="en-US" sz="2800" dirty="0" smtClean="0"/>
              <a:t>Execution </a:t>
            </a:r>
            <a:r>
              <a:rPr lang="en-US" altLang="en-US" sz="2800" dirty="0"/>
              <a:t>options</a:t>
            </a:r>
          </a:p>
          <a:p>
            <a:pPr lvl="1" algn="just">
              <a:buFont typeface="Wingdings" panose="05000000000000000000" pitchFamily="2" charset="2"/>
              <a:buChar char="ü"/>
            </a:pPr>
            <a:r>
              <a:rPr lang="en-US" altLang="en-US" sz="2400" dirty="0"/>
              <a:t>Parent and children execute concurrently</a:t>
            </a:r>
          </a:p>
          <a:p>
            <a:pPr lvl="1" algn="just">
              <a:buFont typeface="Wingdings" panose="05000000000000000000" pitchFamily="2" charset="2"/>
              <a:buChar char="ü"/>
            </a:pPr>
            <a:r>
              <a:rPr lang="en-US" altLang="en-US" sz="2400" dirty="0"/>
              <a:t>Parent waits until children </a:t>
            </a:r>
            <a:r>
              <a:rPr lang="en-US" altLang="en-US" sz="2400" dirty="0" smtClean="0"/>
              <a:t>terminate</a:t>
            </a:r>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xmlns="" id="{5A61E917-5669-429F-AA78-E90F2FCB894C}"/>
              </a:ext>
            </a:extLst>
          </p:cNvPr>
          <p:cNvSpPr>
            <a:spLocks noGrp="1" noChangeArrowheads="1"/>
          </p:cNvSpPr>
          <p:nvPr>
            <p:ph idx="1"/>
          </p:nvPr>
        </p:nvSpPr>
        <p:spPr>
          <a:xfrm>
            <a:off x="885825" y="723412"/>
            <a:ext cx="7800975" cy="5921864"/>
          </a:xfrm>
        </p:spPr>
        <p:txBody>
          <a:bodyPr>
            <a:normAutofit/>
          </a:bodyPr>
          <a:lstStyle/>
          <a:p>
            <a:pPr algn="just"/>
            <a:r>
              <a:rPr lang="en-US" altLang="en-US" sz="2800" dirty="0"/>
              <a:t>Address space</a:t>
            </a:r>
          </a:p>
          <a:p>
            <a:pPr lvl="1" algn="just">
              <a:buFont typeface="Wingdings" panose="05000000000000000000" pitchFamily="2" charset="2"/>
              <a:buChar char="ü"/>
            </a:pPr>
            <a:r>
              <a:rPr lang="en-US" altLang="en-US" sz="2400" dirty="0"/>
              <a:t>Child duplicate of parent</a:t>
            </a:r>
          </a:p>
          <a:p>
            <a:pPr lvl="1" algn="just">
              <a:buFont typeface="Wingdings" panose="05000000000000000000" pitchFamily="2" charset="2"/>
              <a:buChar char="ü"/>
            </a:pPr>
            <a:r>
              <a:rPr lang="en-US" altLang="en-US" sz="2400" dirty="0"/>
              <a:t>Child has a program loaded into it</a:t>
            </a:r>
          </a:p>
          <a:p>
            <a:pPr algn="just"/>
            <a:r>
              <a:rPr lang="en-US" altLang="en-US" sz="2800" dirty="0"/>
              <a:t>UNIX examples</a:t>
            </a:r>
          </a:p>
          <a:p>
            <a:pPr lvl="1" algn="just">
              <a:buFont typeface="Wingdings" panose="05000000000000000000" pitchFamily="2" charset="2"/>
              <a:buChar char="ü"/>
            </a:pPr>
            <a:r>
              <a:rPr lang="en-US" altLang="en-US" sz="2400" b="1" dirty="0"/>
              <a:t>fork() </a:t>
            </a:r>
            <a:r>
              <a:rPr lang="en-US" altLang="en-US" sz="2400" dirty="0"/>
              <a:t>system call creates new process</a:t>
            </a:r>
          </a:p>
          <a:p>
            <a:pPr lvl="1" algn="just">
              <a:buFont typeface="Wingdings" panose="05000000000000000000" pitchFamily="2" charset="2"/>
              <a:buChar char="ü"/>
            </a:pPr>
            <a:r>
              <a:rPr lang="en-US" altLang="en-US" sz="2400" b="1" dirty="0"/>
              <a:t>exec() </a:t>
            </a:r>
            <a:r>
              <a:rPr lang="en-US" altLang="en-US" sz="2400" dirty="0"/>
              <a:t>system call used after a fork() to replace the process</a:t>
            </a:r>
            <a:r>
              <a:rPr lang="ja-JP" altLang="en-US" sz="2400" dirty="0"/>
              <a:t>’</a:t>
            </a:r>
            <a:r>
              <a:rPr lang="en-US" altLang="ja-JP" sz="2400" dirty="0"/>
              <a:t> memory space with a new program</a:t>
            </a:r>
          </a:p>
          <a:p>
            <a:pPr lvl="1" algn="just">
              <a:buFont typeface="Wingdings" panose="05000000000000000000" pitchFamily="2" charset="2"/>
              <a:buChar char="ü"/>
            </a:pPr>
            <a:r>
              <a:rPr lang="en-US" altLang="en-US" sz="2400" dirty="0"/>
              <a:t>Parent process calls wait()waiting for the child to terminate</a:t>
            </a:r>
          </a:p>
        </p:txBody>
      </p:sp>
      <p:pic>
        <p:nvPicPr>
          <p:cNvPr id="46084" name="Picture 1">
            <a:extLst>
              <a:ext uri="{FF2B5EF4-FFF2-40B4-BE49-F238E27FC236}">
                <a16:creationId xmlns:a16="http://schemas.microsoft.com/office/drawing/2014/main" xmlns="" id="{568A0721-FDA4-4095-BD34-B36CF2AB0A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494" y="4214814"/>
            <a:ext cx="8639409" cy="230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xmlns="" id="{C072917A-2F04-4923-8279-E4AEA8CC4538}"/>
              </a:ext>
            </a:extLst>
          </p:cNvPr>
          <p:cNvSpPr>
            <a:spLocks noGrp="1" noChangeArrowheads="1"/>
          </p:cNvSpPr>
          <p:nvPr>
            <p:ph type="title"/>
          </p:nvPr>
        </p:nvSpPr>
        <p:spPr>
          <a:xfrm>
            <a:off x="457200" y="147150"/>
            <a:ext cx="8229600" cy="576262"/>
          </a:xfrm>
        </p:spPr>
        <p:txBody>
          <a:bodyPr>
            <a:noAutofit/>
          </a:bodyPr>
          <a:lstStyle/>
          <a:p>
            <a:pPr algn="ctr" eaLnBrk="1" hangingPunct="1"/>
            <a:r>
              <a:rPr lang="en-US" altLang="en-US" sz="4000" dirty="0"/>
              <a:t>Process Creation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CE1AA525-61E4-4CE5-B1B8-BBEC4CC5E094}"/>
              </a:ext>
            </a:extLst>
          </p:cNvPr>
          <p:cNvSpPr>
            <a:spLocks noGrp="1" noChangeArrowheads="1"/>
          </p:cNvSpPr>
          <p:nvPr>
            <p:ph type="title"/>
          </p:nvPr>
        </p:nvSpPr>
        <p:spPr>
          <a:xfrm>
            <a:off x="482600" y="0"/>
            <a:ext cx="8229600" cy="576262"/>
          </a:xfrm>
        </p:spPr>
        <p:txBody>
          <a:bodyPr>
            <a:noAutofit/>
          </a:bodyPr>
          <a:lstStyle/>
          <a:p>
            <a:pPr eaLnBrk="1" hangingPunct="1"/>
            <a:r>
              <a:rPr lang="en-US" altLang="en-US" sz="4000" dirty="0"/>
              <a:t>C Program Forking Separate Process</a:t>
            </a:r>
          </a:p>
        </p:txBody>
      </p:sp>
      <p:pic>
        <p:nvPicPr>
          <p:cNvPr id="48131" name="Picture 5" descr="Screen Shot 2012-12-04 at 11.21.10 AM.png">
            <a:extLst>
              <a:ext uri="{FF2B5EF4-FFF2-40B4-BE49-F238E27FC236}">
                <a16:creationId xmlns:a16="http://schemas.microsoft.com/office/drawing/2014/main" xmlns="" id="{D4AAA5E2-276C-448A-B064-DFAFD90230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600" y="562327"/>
            <a:ext cx="7875587" cy="631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B3A2AC5D-C916-47B2-8787-ACB9BD2F9B0E}"/>
              </a:ext>
            </a:extLst>
          </p:cNvPr>
          <p:cNvSpPr>
            <a:spLocks noGrp="1" noChangeArrowheads="1"/>
          </p:cNvSpPr>
          <p:nvPr>
            <p:ph type="title"/>
          </p:nvPr>
        </p:nvSpPr>
        <p:spPr>
          <a:xfrm>
            <a:off x="457200" y="84134"/>
            <a:ext cx="8229600" cy="576262"/>
          </a:xfrm>
        </p:spPr>
        <p:txBody>
          <a:bodyPr>
            <a:noAutofit/>
          </a:bodyPr>
          <a:lstStyle/>
          <a:p>
            <a:pPr algn="ctr" eaLnBrk="1" hangingPunct="1"/>
            <a:r>
              <a:rPr lang="en-US" altLang="en-US" sz="4000" dirty="0"/>
              <a:t>Process Termination</a:t>
            </a:r>
          </a:p>
        </p:txBody>
      </p:sp>
      <p:sp>
        <p:nvSpPr>
          <p:cNvPr id="52227" name="Rectangle 3">
            <a:extLst>
              <a:ext uri="{FF2B5EF4-FFF2-40B4-BE49-F238E27FC236}">
                <a16:creationId xmlns:a16="http://schemas.microsoft.com/office/drawing/2014/main" xmlns="" id="{9AB8093C-E173-4473-A450-3BC8EBA8DE1B}"/>
              </a:ext>
            </a:extLst>
          </p:cNvPr>
          <p:cNvSpPr>
            <a:spLocks noGrp="1" noChangeArrowheads="1"/>
          </p:cNvSpPr>
          <p:nvPr>
            <p:ph idx="1"/>
          </p:nvPr>
        </p:nvSpPr>
        <p:spPr>
          <a:xfrm>
            <a:off x="642938" y="660397"/>
            <a:ext cx="8043862" cy="5726116"/>
          </a:xfrm>
        </p:spPr>
        <p:txBody>
          <a:bodyPr>
            <a:noAutofit/>
          </a:bodyPr>
          <a:lstStyle/>
          <a:p>
            <a:pPr algn="just"/>
            <a:r>
              <a:rPr lang="en-US" altLang="en-US" sz="2800" dirty="0"/>
              <a:t>Process executes last statement and then asks the operating system to delete it using the </a:t>
            </a:r>
            <a:r>
              <a:rPr lang="en-US" altLang="en-US" sz="2800" b="1" dirty="0">
                <a:solidFill>
                  <a:srgbClr val="000000"/>
                </a:solidFill>
              </a:rPr>
              <a:t>exit()</a:t>
            </a:r>
            <a:r>
              <a:rPr lang="en-US" altLang="en-US" sz="2800" dirty="0"/>
              <a:t> system call.</a:t>
            </a:r>
          </a:p>
          <a:p>
            <a:pPr lvl="1" algn="just">
              <a:buFont typeface="Wingdings" panose="05000000000000000000" pitchFamily="2" charset="2"/>
              <a:buChar char="ü"/>
            </a:pPr>
            <a:r>
              <a:rPr lang="en-US" altLang="en-US" sz="2400" dirty="0"/>
              <a:t>Returns  status data from child to parent (via </a:t>
            </a:r>
            <a:r>
              <a:rPr lang="en-US" altLang="en-US" sz="2800" b="1" dirty="0">
                <a:solidFill>
                  <a:srgbClr val="000000"/>
                </a:solidFill>
              </a:rPr>
              <a:t>wait()</a:t>
            </a:r>
            <a:r>
              <a:rPr lang="en-US" altLang="en-US" sz="2400" dirty="0"/>
              <a:t>)</a:t>
            </a:r>
          </a:p>
          <a:p>
            <a:pPr lvl="1" algn="just">
              <a:buFont typeface="Wingdings" panose="05000000000000000000" pitchFamily="2" charset="2"/>
              <a:buChar char="ü"/>
            </a:pPr>
            <a:r>
              <a:rPr lang="en-US" altLang="en-US" sz="2400" dirty="0"/>
              <a:t>Process</a:t>
            </a:r>
            <a:r>
              <a:rPr lang="ja-JP" altLang="en-US" sz="2400" dirty="0"/>
              <a:t>’</a:t>
            </a:r>
            <a:r>
              <a:rPr lang="en-US" altLang="ja-JP" sz="2400" dirty="0"/>
              <a:t> resources are deallocated by operating system</a:t>
            </a:r>
            <a:endParaRPr lang="en-US" altLang="en-US" sz="2400" dirty="0"/>
          </a:p>
          <a:p>
            <a:pPr algn="just"/>
            <a:r>
              <a:rPr lang="en-US" altLang="en-US" sz="2800" dirty="0"/>
              <a:t>Parent may terminate the execution of children processes  using the </a:t>
            </a:r>
            <a:r>
              <a:rPr lang="en-US" altLang="en-US" sz="2800" b="1" dirty="0">
                <a:solidFill>
                  <a:srgbClr val="000000"/>
                </a:solidFill>
              </a:rPr>
              <a:t>abort()</a:t>
            </a:r>
            <a:r>
              <a:rPr lang="en-US" altLang="en-US" sz="2800" dirty="0"/>
              <a:t> system call.  Some reasons for doing so:</a:t>
            </a:r>
          </a:p>
          <a:p>
            <a:pPr lvl="1" algn="just">
              <a:buFont typeface="Wingdings" panose="05000000000000000000" pitchFamily="2" charset="2"/>
              <a:buChar char="ü"/>
            </a:pPr>
            <a:r>
              <a:rPr lang="en-US" altLang="en-US" sz="2400" dirty="0"/>
              <a:t>Child has exceeded allocated resources</a:t>
            </a:r>
          </a:p>
          <a:p>
            <a:pPr lvl="1" algn="just">
              <a:buFont typeface="Wingdings" panose="05000000000000000000" pitchFamily="2" charset="2"/>
              <a:buChar char="ü"/>
            </a:pPr>
            <a:r>
              <a:rPr lang="en-US" altLang="en-US" sz="2400" dirty="0"/>
              <a:t>Task assigned to child is no longer required</a:t>
            </a:r>
          </a:p>
          <a:p>
            <a:pPr lvl="1" algn="just">
              <a:buFont typeface="Wingdings" panose="05000000000000000000" pitchFamily="2" charset="2"/>
              <a:buChar char="ü"/>
            </a:pPr>
            <a:r>
              <a:rPr lang="en-US" altLang="en-US" sz="2400" dirty="0"/>
              <a:t>The parent is exiting, and the operating systems does not allow  a child to continue if its parent terminates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30622719-68BE-4BB0-B168-1A3AE8D09602}"/>
              </a:ext>
            </a:extLst>
          </p:cNvPr>
          <p:cNvSpPr>
            <a:spLocks noGrp="1" noChangeArrowheads="1"/>
          </p:cNvSpPr>
          <p:nvPr>
            <p:ph type="title"/>
          </p:nvPr>
        </p:nvSpPr>
        <p:spPr>
          <a:xfrm>
            <a:off x="457200" y="134816"/>
            <a:ext cx="8229600" cy="576263"/>
          </a:xfrm>
        </p:spPr>
        <p:txBody>
          <a:bodyPr>
            <a:noAutofit/>
          </a:bodyPr>
          <a:lstStyle/>
          <a:p>
            <a:pPr algn="ctr" eaLnBrk="1" hangingPunct="1"/>
            <a:r>
              <a:rPr lang="en-US" altLang="en-US" sz="4000" dirty="0"/>
              <a:t>Process Termination</a:t>
            </a:r>
          </a:p>
        </p:txBody>
      </p:sp>
      <p:sp>
        <p:nvSpPr>
          <p:cNvPr id="54275" name="Rectangle 3">
            <a:extLst>
              <a:ext uri="{FF2B5EF4-FFF2-40B4-BE49-F238E27FC236}">
                <a16:creationId xmlns:a16="http://schemas.microsoft.com/office/drawing/2014/main" xmlns="" id="{C7E8DAD2-CD54-4141-B861-1A2932EF060A}"/>
              </a:ext>
            </a:extLst>
          </p:cNvPr>
          <p:cNvSpPr>
            <a:spLocks noGrp="1" noChangeArrowheads="1"/>
          </p:cNvSpPr>
          <p:nvPr>
            <p:ph idx="1"/>
          </p:nvPr>
        </p:nvSpPr>
        <p:spPr>
          <a:xfrm>
            <a:off x="457200" y="585788"/>
            <a:ext cx="8229600" cy="6272212"/>
          </a:xfrm>
        </p:spPr>
        <p:txBody>
          <a:bodyPr>
            <a:noAutofit/>
          </a:bodyPr>
          <a:lstStyle/>
          <a:p>
            <a:pPr algn="just"/>
            <a:r>
              <a:rPr lang="en-US" altLang="en-US" sz="2800" dirty="0" smtClean="0"/>
              <a:t>Some </a:t>
            </a:r>
            <a:r>
              <a:rPr lang="en-US" altLang="en-US" sz="2800" dirty="0"/>
              <a:t>operating systems do not allow child to exists if its parent has terminated. </a:t>
            </a:r>
            <a:endParaRPr lang="en-US" altLang="en-US" sz="2800" dirty="0" smtClean="0"/>
          </a:p>
          <a:p>
            <a:pPr algn="just"/>
            <a:r>
              <a:rPr lang="en-US" altLang="en-US" sz="2800" dirty="0" smtClean="0"/>
              <a:t>If </a:t>
            </a:r>
            <a:r>
              <a:rPr lang="en-US" altLang="en-US" sz="2800" dirty="0"/>
              <a:t>a process terminates (either normally or abnormally), then all its children must also be terminated.</a:t>
            </a:r>
          </a:p>
          <a:p>
            <a:pPr lvl="1" algn="just">
              <a:buFont typeface="Wingdings" panose="05000000000000000000" pitchFamily="2" charset="2"/>
              <a:buChar char="ü"/>
            </a:pPr>
            <a:r>
              <a:rPr lang="en-US" altLang="en-US" sz="2400" b="1" dirty="0"/>
              <a:t>cascading termination.  </a:t>
            </a:r>
            <a:r>
              <a:rPr lang="en-US" altLang="en-US" sz="2400" dirty="0"/>
              <a:t>All children, grandchildren, etc.,  are  terminated.</a:t>
            </a:r>
            <a:endParaRPr lang="en-US" altLang="en-US" sz="2400" b="1" dirty="0"/>
          </a:p>
          <a:p>
            <a:pPr lvl="1" algn="just">
              <a:buFont typeface="Wingdings" panose="05000000000000000000" pitchFamily="2" charset="2"/>
              <a:buChar char="ü"/>
            </a:pPr>
            <a:r>
              <a:rPr lang="en-US" altLang="en-US" sz="2400" dirty="0"/>
              <a:t>The termination is initiated by the operating system.</a:t>
            </a:r>
            <a:endParaRPr lang="en-US" altLang="en-US" sz="2400" b="1" dirty="0"/>
          </a:p>
          <a:p>
            <a:pPr algn="just"/>
            <a:r>
              <a:rPr lang="en-US" altLang="en-US" sz="2800" dirty="0"/>
              <a:t>We can terminate a process by using the exit() system call, providing an exit status as a parameter:</a:t>
            </a:r>
          </a:p>
          <a:p>
            <a:pPr marL="0" indent="0" algn="just">
              <a:buNone/>
            </a:pPr>
            <a:r>
              <a:rPr lang="en-US" altLang="en-US" sz="2800" dirty="0" smtClean="0"/>
              <a:t>	exit(1);</a:t>
            </a:r>
          </a:p>
          <a:p>
            <a:pPr algn="just"/>
            <a:r>
              <a:rPr lang="en-US" altLang="en-US" sz="2800" dirty="0"/>
              <a:t>In fact, under normal termination, </a:t>
            </a:r>
            <a:r>
              <a:rPr lang="en-US" altLang="en-US" sz="2800" dirty="0" smtClean="0"/>
              <a:t>exit() </a:t>
            </a:r>
            <a:r>
              <a:rPr lang="en-US" altLang="en-US" sz="2800" dirty="0"/>
              <a:t>will be called either directly </a:t>
            </a:r>
            <a:r>
              <a:rPr lang="en-US" altLang="en-US" sz="2800" dirty="0" smtClean="0"/>
              <a:t>(exit(1)) </a:t>
            </a:r>
            <a:r>
              <a:rPr lang="en-US" altLang="en-US" sz="2800" dirty="0"/>
              <a:t>or </a:t>
            </a:r>
            <a:endParaRPr lang="en-US" altLang="en-US" sz="2800" dirty="0" smtClean="0"/>
          </a:p>
          <a:p>
            <a:pPr algn="just"/>
            <a:r>
              <a:rPr lang="en-US" altLang="en-US" sz="2800" dirty="0" smtClean="0"/>
              <a:t>indirectly</a:t>
            </a:r>
            <a:r>
              <a:rPr lang="en-US" altLang="en-US" sz="2800" dirty="0"/>
              <a:t>, as the C run-time library </a:t>
            </a:r>
            <a:r>
              <a:rPr lang="en-US" altLang="en-US" sz="2800" dirty="0" smtClean="0"/>
              <a:t>will </a:t>
            </a:r>
            <a:r>
              <a:rPr lang="en-US" altLang="en-US" sz="2800" dirty="0"/>
              <a:t>include a call to exit() by default.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30622719-68BE-4BB0-B168-1A3AE8D09602}"/>
              </a:ext>
            </a:extLst>
          </p:cNvPr>
          <p:cNvSpPr>
            <a:spLocks noGrp="1" noChangeArrowheads="1"/>
          </p:cNvSpPr>
          <p:nvPr>
            <p:ph type="title"/>
          </p:nvPr>
        </p:nvSpPr>
        <p:spPr>
          <a:xfrm>
            <a:off x="457200" y="20512"/>
            <a:ext cx="8229600" cy="576263"/>
          </a:xfrm>
        </p:spPr>
        <p:txBody>
          <a:bodyPr>
            <a:noAutofit/>
          </a:bodyPr>
          <a:lstStyle/>
          <a:p>
            <a:pPr algn="ctr" eaLnBrk="1" hangingPunct="1"/>
            <a:r>
              <a:rPr lang="en-US" altLang="en-US" sz="4000" dirty="0"/>
              <a:t>Process Termination</a:t>
            </a:r>
          </a:p>
        </p:txBody>
      </p:sp>
      <p:sp>
        <p:nvSpPr>
          <p:cNvPr id="54275" name="Rectangle 3">
            <a:extLst>
              <a:ext uri="{FF2B5EF4-FFF2-40B4-BE49-F238E27FC236}">
                <a16:creationId xmlns:a16="http://schemas.microsoft.com/office/drawing/2014/main" xmlns="" id="{C7E8DAD2-CD54-4141-B861-1A2932EF060A}"/>
              </a:ext>
            </a:extLst>
          </p:cNvPr>
          <p:cNvSpPr>
            <a:spLocks noGrp="1" noChangeArrowheads="1"/>
          </p:cNvSpPr>
          <p:nvPr>
            <p:ph idx="1"/>
          </p:nvPr>
        </p:nvSpPr>
        <p:spPr>
          <a:xfrm>
            <a:off x="457200" y="500060"/>
            <a:ext cx="8229600" cy="6272212"/>
          </a:xfrm>
        </p:spPr>
        <p:txBody>
          <a:bodyPr>
            <a:noAutofit/>
          </a:bodyPr>
          <a:lstStyle/>
          <a:p>
            <a:pPr algn="just"/>
            <a:r>
              <a:rPr lang="en-US" altLang="en-US" sz="2800" dirty="0" smtClean="0"/>
              <a:t>The </a:t>
            </a:r>
            <a:r>
              <a:rPr lang="en-US" altLang="en-US" sz="2800" dirty="0"/>
              <a:t>parent process may wait for termination of a child process by using the </a:t>
            </a:r>
            <a:r>
              <a:rPr lang="en-US" altLang="en-US" sz="2800" b="1" dirty="0"/>
              <a:t>wait()</a:t>
            </a:r>
            <a:r>
              <a:rPr lang="en-US" altLang="en-US" sz="2800" dirty="0"/>
              <a:t>system call</a:t>
            </a:r>
            <a:r>
              <a:rPr lang="en-US" altLang="en-US" sz="2800" b="1" dirty="0"/>
              <a:t>. </a:t>
            </a:r>
            <a:endParaRPr lang="en-US" altLang="en-US" sz="2800" b="1" dirty="0" smtClean="0"/>
          </a:p>
          <a:p>
            <a:pPr algn="just"/>
            <a:r>
              <a:rPr lang="en-US" altLang="en-US" sz="2800" dirty="0"/>
              <a:t>This system call also returns the process identifier of the terminated child so that the parent can tell which of its children has </a:t>
            </a:r>
            <a:r>
              <a:rPr lang="en-US" altLang="en-US" sz="2800" dirty="0" smtClean="0"/>
              <a:t>terminated.</a:t>
            </a:r>
            <a:endParaRPr lang="en-US" altLang="en-US" sz="2800" b="1" dirty="0"/>
          </a:p>
          <a:p>
            <a:pPr algn="just">
              <a:buFont typeface="Monotype Sorts" pitchFamily="-84" charset="2"/>
              <a:buNone/>
            </a:pPr>
            <a:r>
              <a:rPr lang="en-US" altLang="en-US" sz="2800" b="1" dirty="0"/>
              <a:t>      pid = wait(&amp;status); </a:t>
            </a:r>
          </a:p>
          <a:p>
            <a:pPr algn="just"/>
            <a:r>
              <a:rPr lang="en-US" altLang="en-US" sz="2800" dirty="0"/>
              <a:t>When a process terminates, its resources are </a:t>
            </a:r>
            <a:r>
              <a:rPr lang="en-US" altLang="en-US" sz="2800" dirty="0" err="1"/>
              <a:t>deallocated</a:t>
            </a:r>
            <a:r>
              <a:rPr lang="en-US" altLang="en-US" sz="2800" dirty="0"/>
              <a:t> by the operating system. </a:t>
            </a:r>
            <a:endParaRPr lang="en-US" altLang="en-US" sz="2800" dirty="0" smtClean="0"/>
          </a:p>
          <a:p>
            <a:pPr algn="just"/>
            <a:r>
              <a:rPr lang="en-US" altLang="en-US" sz="2800" dirty="0" smtClean="0"/>
              <a:t>However</a:t>
            </a:r>
            <a:r>
              <a:rPr lang="en-US" altLang="en-US" sz="2800" dirty="0"/>
              <a:t>, its entry in the process table must remain there until the parent calls wait(), because the process table contains the process’s exit status.</a:t>
            </a:r>
          </a:p>
          <a:p>
            <a:pPr algn="just"/>
            <a:r>
              <a:rPr lang="en-US" altLang="en-US" sz="2800" dirty="0" smtClean="0"/>
              <a:t>A </a:t>
            </a:r>
            <a:r>
              <a:rPr lang="en-US" altLang="en-US" sz="2800" dirty="0"/>
              <a:t>process that has terminated, but whose parent has not yet called wait(), is known as a zombie process</a:t>
            </a:r>
            <a:r>
              <a:rPr lang="en-US" altLang="en-US" sz="2800" dirty="0" smtClean="0"/>
              <a:t>.</a:t>
            </a:r>
          </a:p>
          <a:p>
            <a:pPr algn="just"/>
            <a:r>
              <a:rPr lang="en-US" altLang="en-US" sz="2800" dirty="0"/>
              <a:t>if a parent did not invoke wait() and instead terminated, </a:t>
            </a:r>
            <a:r>
              <a:rPr lang="en-US" altLang="en-US" sz="2800" dirty="0" smtClean="0"/>
              <a:t>leaving </a:t>
            </a:r>
            <a:r>
              <a:rPr lang="en-US" altLang="en-US" sz="2800" dirty="0"/>
              <a:t>its child processes as orphans.</a:t>
            </a:r>
            <a:endParaRPr lang="en-US" altLang="en-US" sz="2800" b="1" dirty="0"/>
          </a:p>
        </p:txBody>
      </p:sp>
    </p:spTree>
    <p:extLst>
      <p:ext uri="{BB962C8B-B14F-4D97-AF65-F5344CB8AC3E}">
        <p14:creationId xmlns:p14="http://schemas.microsoft.com/office/powerpoint/2010/main" val="2049010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17E8AE27-E50C-40A0-B477-CFFEC3475E01}"/>
              </a:ext>
            </a:extLst>
          </p:cNvPr>
          <p:cNvSpPr>
            <a:spLocks noGrp="1" noChangeArrowheads="1"/>
          </p:cNvSpPr>
          <p:nvPr>
            <p:ph type="title"/>
          </p:nvPr>
        </p:nvSpPr>
        <p:spPr>
          <a:xfrm>
            <a:off x="1576388" y="107947"/>
            <a:ext cx="6107112" cy="576263"/>
          </a:xfrm>
        </p:spPr>
        <p:txBody>
          <a:bodyPr>
            <a:noAutofit/>
          </a:bodyPr>
          <a:lstStyle/>
          <a:p>
            <a:pPr algn="ctr" eaLnBrk="1" hangingPunct="1"/>
            <a:r>
              <a:rPr lang="en-US" altLang="en-US" sz="4000" dirty="0"/>
              <a:t>Process Concept</a:t>
            </a:r>
          </a:p>
        </p:txBody>
      </p:sp>
      <p:sp>
        <p:nvSpPr>
          <p:cNvPr id="11267" name="Rectangle 3">
            <a:extLst>
              <a:ext uri="{FF2B5EF4-FFF2-40B4-BE49-F238E27FC236}">
                <a16:creationId xmlns:a16="http://schemas.microsoft.com/office/drawing/2014/main" xmlns="" id="{5D446FCF-843C-4B0E-B66C-D60BED27776C}"/>
              </a:ext>
            </a:extLst>
          </p:cNvPr>
          <p:cNvSpPr>
            <a:spLocks noGrp="1" noChangeArrowheads="1"/>
          </p:cNvSpPr>
          <p:nvPr>
            <p:ph idx="1"/>
          </p:nvPr>
        </p:nvSpPr>
        <p:spPr>
          <a:xfrm>
            <a:off x="500063" y="798514"/>
            <a:ext cx="8343899" cy="5902324"/>
          </a:xfrm>
        </p:spPr>
        <p:txBody>
          <a:bodyPr>
            <a:normAutofit lnSpcReduction="10000"/>
          </a:bodyPr>
          <a:lstStyle/>
          <a:p>
            <a:pPr algn="just">
              <a:lnSpc>
                <a:spcPct val="90000"/>
              </a:lnSpc>
            </a:pPr>
            <a:r>
              <a:rPr lang="en-US" altLang="en-US" sz="2800" dirty="0"/>
              <a:t>An operating system executes a variety of programs that run as a process.</a:t>
            </a:r>
          </a:p>
          <a:p>
            <a:pPr algn="just">
              <a:lnSpc>
                <a:spcPct val="90000"/>
              </a:lnSpc>
            </a:pPr>
            <a:r>
              <a:rPr lang="en-US" altLang="en-US" sz="2800" b="1" dirty="0"/>
              <a:t>Process</a:t>
            </a:r>
            <a:r>
              <a:rPr lang="en-US" altLang="en-US" sz="2800" dirty="0"/>
              <a:t> – a program in </a:t>
            </a:r>
            <a:r>
              <a:rPr lang="en-US" altLang="en-US" sz="2800" dirty="0" smtClean="0"/>
              <a:t>execution </a:t>
            </a:r>
          </a:p>
          <a:p>
            <a:pPr algn="just">
              <a:lnSpc>
                <a:spcPct val="90000"/>
              </a:lnSpc>
            </a:pPr>
            <a:r>
              <a:rPr lang="en-US" altLang="en-US" sz="2800" dirty="0" smtClean="0"/>
              <a:t>Process </a:t>
            </a:r>
            <a:r>
              <a:rPr lang="en-US" altLang="en-US" sz="2800" dirty="0"/>
              <a:t>execution must progress in </a:t>
            </a:r>
            <a:r>
              <a:rPr lang="en-US" altLang="en-US" sz="2800" b="1" dirty="0"/>
              <a:t>sequential</a:t>
            </a:r>
            <a:r>
              <a:rPr lang="en-US" altLang="en-US" sz="2800" dirty="0"/>
              <a:t> fashion. No parallel execution of instructions of a  single process</a:t>
            </a:r>
          </a:p>
          <a:p>
            <a:pPr algn="just"/>
            <a:r>
              <a:rPr lang="en-US" altLang="en-US" sz="2800" dirty="0"/>
              <a:t>Multiple parts</a:t>
            </a:r>
          </a:p>
          <a:p>
            <a:pPr lvl="1" algn="just">
              <a:buFont typeface="Wingdings" panose="05000000000000000000" pitchFamily="2" charset="2"/>
              <a:buChar char="ü"/>
            </a:pPr>
            <a:r>
              <a:rPr lang="en-US" altLang="en-US" sz="2400" dirty="0"/>
              <a:t>The program code, also called </a:t>
            </a:r>
            <a:r>
              <a:rPr lang="en-US" altLang="en-US" sz="2400" b="1" dirty="0"/>
              <a:t>text section</a:t>
            </a:r>
          </a:p>
          <a:p>
            <a:pPr lvl="1" algn="just">
              <a:buFont typeface="Wingdings" panose="05000000000000000000" pitchFamily="2" charset="2"/>
              <a:buChar char="ü"/>
            </a:pPr>
            <a:r>
              <a:rPr lang="en-US" altLang="en-US" sz="2400" dirty="0"/>
              <a:t>Current activity including</a:t>
            </a:r>
            <a:r>
              <a:rPr lang="en-US" altLang="en-US" sz="2400" b="1" dirty="0"/>
              <a:t> program counter</a:t>
            </a:r>
            <a:r>
              <a:rPr lang="en-US" altLang="en-US" sz="2400" dirty="0"/>
              <a:t>, processor registers</a:t>
            </a:r>
          </a:p>
          <a:p>
            <a:pPr lvl="1" algn="just">
              <a:buFont typeface="Wingdings" panose="05000000000000000000" pitchFamily="2" charset="2"/>
              <a:buChar char="ü"/>
            </a:pPr>
            <a:r>
              <a:rPr lang="en-US" altLang="en-US" sz="2400" b="1" dirty="0"/>
              <a:t>Stack </a:t>
            </a:r>
            <a:r>
              <a:rPr lang="en-US" altLang="en-US" sz="2400" dirty="0"/>
              <a:t>containing temporary data</a:t>
            </a:r>
          </a:p>
          <a:p>
            <a:pPr lvl="2" algn="just">
              <a:buFont typeface="Wingdings" panose="05000000000000000000" pitchFamily="2" charset="2"/>
              <a:buChar char="Ø"/>
            </a:pPr>
            <a:r>
              <a:rPr lang="en-US" altLang="en-US" sz="2400" dirty="0"/>
              <a:t>Function parameters, return addresses, local variables</a:t>
            </a:r>
          </a:p>
          <a:p>
            <a:pPr lvl="1" algn="just">
              <a:buFont typeface="Wingdings" panose="05000000000000000000" pitchFamily="2" charset="2"/>
              <a:buChar char="ü"/>
            </a:pPr>
            <a:r>
              <a:rPr lang="en-US" altLang="en-US" sz="2400" b="1" dirty="0"/>
              <a:t>Data section </a:t>
            </a:r>
            <a:r>
              <a:rPr lang="en-US" altLang="en-US" sz="2400" dirty="0"/>
              <a:t>containing global variables</a:t>
            </a:r>
          </a:p>
          <a:p>
            <a:pPr lvl="1" algn="just">
              <a:buFont typeface="Wingdings" panose="05000000000000000000" pitchFamily="2" charset="2"/>
              <a:buChar char="ü"/>
            </a:pPr>
            <a:r>
              <a:rPr lang="en-US" altLang="en-US" sz="2400" b="1" dirty="0"/>
              <a:t>Heap </a:t>
            </a:r>
            <a:r>
              <a:rPr lang="en-US" altLang="en-US" sz="2400" dirty="0"/>
              <a:t>containing memory dynamically allocated during run </a:t>
            </a:r>
            <a:r>
              <a:rPr lang="en-US" altLang="en-US" sz="2400" dirty="0" smtClean="0"/>
              <a:t>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xmlns="" id="{D6E94F8E-122F-4FED-9B3D-FD01E2845895}"/>
              </a:ext>
            </a:extLst>
          </p:cNvPr>
          <p:cNvSpPr>
            <a:spLocks noGrp="1" noChangeArrowheads="1"/>
          </p:cNvSpPr>
          <p:nvPr>
            <p:ph type="title"/>
          </p:nvPr>
        </p:nvSpPr>
        <p:spPr>
          <a:xfrm>
            <a:off x="157163" y="143364"/>
            <a:ext cx="9043009" cy="576263"/>
          </a:xfrm>
        </p:spPr>
        <p:txBody>
          <a:bodyPr>
            <a:noAutofit/>
          </a:bodyPr>
          <a:lstStyle/>
          <a:p>
            <a:pPr algn="ctr"/>
            <a:r>
              <a:rPr lang="en-US" altLang="en-US" sz="4000" dirty="0" err="1" smtClean="0"/>
              <a:t>Multiprocess</a:t>
            </a:r>
            <a:r>
              <a:rPr lang="en-US" altLang="en-US" sz="4000" dirty="0" smtClean="0"/>
              <a:t> </a:t>
            </a:r>
            <a:r>
              <a:rPr lang="en-US" altLang="en-US" sz="4000" dirty="0"/>
              <a:t>Architecture – </a:t>
            </a:r>
            <a:r>
              <a:rPr lang="en-US" altLang="en-US" sz="3600" dirty="0"/>
              <a:t>Chrome Browser</a:t>
            </a:r>
            <a:endParaRPr lang="en-US" altLang="en-US" sz="4000" dirty="0"/>
          </a:p>
        </p:txBody>
      </p:sp>
      <p:sp>
        <p:nvSpPr>
          <p:cNvPr id="57347" name="Content Placeholder 2">
            <a:extLst>
              <a:ext uri="{FF2B5EF4-FFF2-40B4-BE49-F238E27FC236}">
                <a16:creationId xmlns:a16="http://schemas.microsoft.com/office/drawing/2014/main" xmlns="" id="{360D7C25-6ED1-40E0-9C1E-876BC3EC89DC}"/>
              </a:ext>
            </a:extLst>
          </p:cNvPr>
          <p:cNvSpPr>
            <a:spLocks noGrp="1" noChangeArrowheads="1"/>
          </p:cNvSpPr>
          <p:nvPr>
            <p:ph idx="1"/>
          </p:nvPr>
        </p:nvSpPr>
        <p:spPr>
          <a:xfrm>
            <a:off x="342901" y="791067"/>
            <a:ext cx="8443912" cy="4832551"/>
          </a:xfrm>
        </p:spPr>
        <p:txBody>
          <a:bodyPr>
            <a:noAutofit/>
          </a:bodyPr>
          <a:lstStyle/>
          <a:p>
            <a:pPr algn="just"/>
            <a:r>
              <a:rPr lang="en-US" altLang="en-US" sz="2800" dirty="0"/>
              <a:t>Many web browsers ran as single process (some still do)</a:t>
            </a:r>
          </a:p>
          <a:p>
            <a:pPr lvl="1" algn="just">
              <a:buFont typeface="Wingdings" panose="05000000000000000000" pitchFamily="2" charset="2"/>
              <a:buChar char="ü"/>
            </a:pPr>
            <a:r>
              <a:rPr lang="en-US" altLang="en-US" sz="2400" dirty="0"/>
              <a:t>If one web site causes trouble, entire browser can hang or crash</a:t>
            </a:r>
          </a:p>
          <a:p>
            <a:pPr algn="just"/>
            <a:r>
              <a:rPr lang="en-US" altLang="en-US" sz="2800" dirty="0"/>
              <a:t>Google Chrome Browser is </a:t>
            </a:r>
            <a:r>
              <a:rPr lang="en-US" altLang="en-US" sz="2800" dirty="0" err="1"/>
              <a:t>multiprocess</a:t>
            </a:r>
            <a:r>
              <a:rPr lang="en-US" altLang="en-US" sz="2800" dirty="0"/>
              <a:t> with 3 different types of processes: </a:t>
            </a:r>
          </a:p>
          <a:p>
            <a:pPr lvl="1" indent="-285750" algn="just">
              <a:buFont typeface="Wingdings" panose="05000000000000000000" pitchFamily="2" charset="2"/>
              <a:buChar char="ü"/>
            </a:pPr>
            <a:r>
              <a:rPr lang="en-US" altLang="en-US" sz="2400" b="1" dirty="0"/>
              <a:t>Browser</a:t>
            </a:r>
            <a:r>
              <a:rPr lang="en-US" altLang="en-US" sz="2400" dirty="0"/>
              <a:t> process manages user interface, disk and network I/O</a:t>
            </a:r>
          </a:p>
          <a:p>
            <a:pPr lvl="1" indent="-285750" algn="just">
              <a:buFont typeface="Wingdings" panose="05000000000000000000" pitchFamily="2" charset="2"/>
              <a:buChar char="ü"/>
            </a:pPr>
            <a:r>
              <a:rPr lang="en-US" altLang="en-US" sz="2400" b="1" dirty="0"/>
              <a:t>Renderer</a:t>
            </a:r>
            <a:r>
              <a:rPr lang="en-US" altLang="en-US" sz="2400" dirty="0"/>
              <a:t> process renders web pages, deals with HTML, </a:t>
            </a:r>
            <a:r>
              <a:rPr lang="en-US" altLang="en-US" sz="2400" dirty="0" err="1"/>
              <a:t>Javascript</a:t>
            </a:r>
            <a:r>
              <a:rPr lang="en-US" altLang="en-US" sz="2400" dirty="0"/>
              <a:t>. A new renderer created for each website opened</a:t>
            </a:r>
          </a:p>
          <a:p>
            <a:pPr lvl="1" algn="just">
              <a:buFont typeface="Wingdings" panose="05000000000000000000" pitchFamily="2" charset="2"/>
              <a:buChar char="ü"/>
            </a:pPr>
            <a:r>
              <a:rPr lang="en-US" altLang="en-US" sz="2400" b="1" dirty="0" smtClean="0"/>
              <a:t>Plug-in </a:t>
            </a:r>
            <a:r>
              <a:rPr lang="en-US" altLang="en-US" sz="2400" dirty="0"/>
              <a:t>process for each type of </a:t>
            </a:r>
            <a:r>
              <a:rPr lang="en-US" altLang="en-US" sz="2400" dirty="0" smtClean="0"/>
              <a:t>plug-in</a:t>
            </a:r>
            <a:endParaRPr lang="en-US" altLang="en-US" sz="2400" dirty="0"/>
          </a:p>
        </p:txBody>
      </p:sp>
      <p:pic>
        <p:nvPicPr>
          <p:cNvPr id="57348" name="Picture 1">
            <a:extLst>
              <a:ext uri="{FF2B5EF4-FFF2-40B4-BE49-F238E27FC236}">
                <a16:creationId xmlns:a16="http://schemas.microsoft.com/office/drawing/2014/main" xmlns="" id="{FC10B725-AB13-417A-BEE0-FCE2190A3E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00582"/>
            <a:ext cx="9143026"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 xmlns:a16="http://schemas.microsoft.com/office/drawing/2014/main" id="{09D0E5E8-A027-43B0-871E-ED73DF85B2CC}"/>
              </a:ext>
            </a:extLst>
          </p:cNvPr>
          <p:cNvSpPr>
            <a:spLocks noGrp="1" noChangeArrowheads="1"/>
          </p:cNvSpPr>
          <p:nvPr>
            <p:ph type="title"/>
          </p:nvPr>
        </p:nvSpPr>
        <p:spPr>
          <a:xfrm>
            <a:off x="1001713" y="130054"/>
            <a:ext cx="7485062" cy="576262"/>
          </a:xfrm>
        </p:spPr>
        <p:txBody>
          <a:bodyPr>
            <a:noAutofit/>
          </a:bodyPr>
          <a:lstStyle/>
          <a:p>
            <a:r>
              <a:rPr lang="en-US" altLang="en-US" sz="4000" dirty="0"/>
              <a:t>Interprocess Communication</a:t>
            </a:r>
          </a:p>
        </p:txBody>
      </p:sp>
      <p:sp>
        <p:nvSpPr>
          <p:cNvPr id="59395" name="Content Placeholder 2">
            <a:extLst>
              <a:ext uri="{FF2B5EF4-FFF2-40B4-BE49-F238E27FC236}">
                <a16:creationId xmlns="" xmlns:a16="http://schemas.microsoft.com/office/drawing/2014/main" id="{2EF26BE1-FCB0-440F-8834-E9B667D36DB4}"/>
              </a:ext>
            </a:extLst>
          </p:cNvPr>
          <p:cNvSpPr>
            <a:spLocks noGrp="1" noChangeArrowheads="1"/>
          </p:cNvSpPr>
          <p:nvPr>
            <p:ph idx="1"/>
          </p:nvPr>
        </p:nvSpPr>
        <p:spPr>
          <a:xfrm>
            <a:off x="524933" y="829733"/>
            <a:ext cx="7961842" cy="5757333"/>
          </a:xfrm>
        </p:spPr>
        <p:txBody>
          <a:bodyPr>
            <a:normAutofit/>
          </a:bodyPr>
          <a:lstStyle/>
          <a:p>
            <a:pPr algn="just"/>
            <a:r>
              <a:rPr lang="en-US" altLang="en-US" sz="2800" dirty="0" smtClean="0"/>
              <a:t>Processes executing concurrently in the operating system may be either </a:t>
            </a:r>
            <a:r>
              <a:rPr lang="en-US" altLang="en-US" sz="2800" b="1" dirty="0"/>
              <a:t>independent </a:t>
            </a:r>
            <a:r>
              <a:rPr lang="en-US" altLang="en-US" sz="2800" dirty="0"/>
              <a:t>or </a:t>
            </a:r>
            <a:r>
              <a:rPr lang="en-US" altLang="en-US" sz="2800" b="1" dirty="0" smtClean="0"/>
              <a:t>cooperating.</a:t>
            </a:r>
            <a:endParaRPr lang="en-US" altLang="en-US" sz="2800" b="1" dirty="0"/>
          </a:p>
          <a:p>
            <a:pPr algn="just">
              <a:buFont typeface="Wingdings" pitchFamily="2" charset="2"/>
              <a:buChar char="Ø"/>
            </a:pPr>
            <a:r>
              <a:rPr lang="en-US" altLang="en-US" sz="2800" b="1" dirty="0" smtClean="0"/>
              <a:t>Independent </a:t>
            </a:r>
            <a:r>
              <a:rPr lang="en-US" altLang="en-US" sz="2800" dirty="0" smtClean="0"/>
              <a:t>process cannot affect or be affected by the other processes executing in the system.</a:t>
            </a:r>
          </a:p>
          <a:p>
            <a:pPr algn="just"/>
            <a:r>
              <a:rPr lang="en-IN" altLang="en-US" sz="2800" dirty="0" smtClean="0"/>
              <a:t>A process is independent if it does not share data with any other processes executing in the system.</a:t>
            </a:r>
          </a:p>
          <a:p>
            <a:pPr algn="just"/>
            <a:endParaRPr lang="en-US" altLang="en-US" sz="2800" dirty="0" smtClean="0"/>
          </a:p>
          <a:p>
            <a:pPr algn="just">
              <a:buFont typeface="Wingdings" pitchFamily="2" charset="2"/>
              <a:buChar char="Ø"/>
            </a:pPr>
            <a:r>
              <a:rPr lang="en-US" altLang="en-US" sz="2800" b="1" dirty="0" smtClean="0"/>
              <a:t>Cooperating</a:t>
            </a:r>
            <a:r>
              <a:rPr lang="en-US" altLang="en-US" sz="2800" dirty="0" smtClean="0"/>
              <a:t> </a:t>
            </a:r>
            <a:r>
              <a:rPr lang="en-US" altLang="en-US" sz="2800" dirty="0"/>
              <a:t>process can affect or be affected by other </a:t>
            </a:r>
            <a:r>
              <a:rPr lang="en-US" altLang="en-US" sz="2800" dirty="0" smtClean="0"/>
              <a:t>processes executing in the system.</a:t>
            </a:r>
          </a:p>
          <a:p>
            <a:pPr algn="just"/>
            <a:r>
              <a:rPr lang="en-US" altLang="en-US" sz="2800" dirty="0" smtClean="0"/>
              <a:t>Any process that shares data with other processes is a cooperating process.</a:t>
            </a:r>
            <a:endParaRPr lang="en-US" altLang="en-US" sz="2800" dirty="0"/>
          </a:p>
        </p:txBody>
      </p:sp>
    </p:spTree>
    <p:extLst>
      <p:ext uri="{BB962C8B-B14F-4D97-AF65-F5344CB8AC3E}">
        <p14:creationId xmlns:p14="http://schemas.microsoft.com/office/powerpoint/2010/main" val="2093910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 xmlns:a16="http://schemas.microsoft.com/office/drawing/2014/main" id="{09D0E5E8-A027-43B0-871E-ED73DF85B2CC}"/>
              </a:ext>
            </a:extLst>
          </p:cNvPr>
          <p:cNvSpPr>
            <a:spLocks noGrp="1" noChangeArrowheads="1"/>
          </p:cNvSpPr>
          <p:nvPr>
            <p:ph type="title"/>
          </p:nvPr>
        </p:nvSpPr>
        <p:spPr>
          <a:xfrm>
            <a:off x="1001713" y="130054"/>
            <a:ext cx="7485062" cy="576262"/>
          </a:xfrm>
        </p:spPr>
        <p:txBody>
          <a:bodyPr>
            <a:noAutofit/>
          </a:bodyPr>
          <a:lstStyle/>
          <a:p>
            <a:r>
              <a:rPr lang="en-US" altLang="en-US" sz="4000" dirty="0"/>
              <a:t>Interprocess Communication</a:t>
            </a:r>
          </a:p>
        </p:txBody>
      </p:sp>
      <p:sp>
        <p:nvSpPr>
          <p:cNvPr id="59395" name="Content Placeholder 2">
            <a:extLst>
              <a:ext uri="{FF2B5EF4-FFF2-40B4-BE49-F238E27FC236}">
                <a16:creationId xmlns="" xmlns:a16="http://schemas.microsoft.com/office/drawing/2014/main" id="{2EF26BE1-FCB0-440F-8834-E9B667D36DB4}"/>
              </a:ext>
            </a:extLst>
          </p:cNvPr>
          <p:cNvSpPr>
            <a:spLocks noGrp="1" noChangeArrowheads="1"/>
          </p:cNvSpPr>
          <p:nvPr>
            <p:ph idx="1"/>
          </p:nvPr>
        </p:nvSpPr>
        <p:spPr>
          <a:xfrm>
            <a:off x="508000" y="795867"/>
            <a:ext cx="8314267" cy="5791200"/>
          </a:xfrm>
        </p:spPr>
        <p:txBody>
          <a:bodyPr>
            <a:noAutofit/>
          </a:bodyPr>
          <a:lstStyle/>
          <a:p>
            <a:pPr algn="just">
              <a:buNone/>
            </a:pPr>
            <a:r>
              <a:rPr lang="en-IN" altLang="en-US" sz="2800" dirty="0" smtClean="0"/>
              <a:t>There are several reasons for providing an environment that allows process cooperation:</a:t>
            </a:r>
            <a:endParaRPr lang="en-US" altLang="en-US" sz="2800" dirty="0"/>
          </a:p>
          <a:p>
            <a:pPr marL="439738" lvl="1" indent="-355600" algn="just">
              <a:buFont typeface="Wingdings" pitchFamily="2" charset="2"/>
              <a:buChar char="Ø"/>
            </a:pPr>
            <a:r>
              <a:rPr lang="en-US" altLang="en-US" sz="2800" b="1" dirty="0"/>
              <a:t>Information </a:t>
            </a:r>
            <a:r>
              <a:rPr lang="en-US" altLang="en-US" sz="2800" b="1" dirty="0" smtClean="0"/>
              <a:t>sharing: </a:t>
            </a:r>
            <a:r>
              <a:rPr lang="en-IN" altLang="en-US" sz="2800" dirty="0" smtClean="0"/>
              <a:t>Since several applications may be interested in the </a:t>
            </a:r>
            <a:r>
              <a:rPr lang="en-IN" altLang="en-US" sz="2800" b="1" dirty="0" smtClean="0"/>
              <a:t>same piece of information</a:t>
            </a:r>
            <a:r>
              <a:rPr lang="en-IN" altLang="en-US" sz="2800" dirty="0" smtClean="0"/>
              <a:t>, we must provide an environment to allow concurrent access to such information.</a:t>
            </a:r>
            <a:endParaRPr lang="en-US" altLang="en-US" sz="2800" dirty="0"/>
          </a:p>
          <a:p>
            <a:pPr marL="439738" lvl="1" indent="-355600" algn="just">
              <a:buFont typeface="Wingdings" pitchFamily="2" charset="2"/>
              <a:buChar char="Ø"/>
            </a:pPr>
            <a:r>
              <a:rPr lang="en-US" altLang="en-US" sz="2800" b="1" dirty="0"/>
              <a:t>Computation </a:t>
            </a:r>
            <a:r>
              <a:rPr lang="en-US" altLang="en-US" sz="2800" b="1" dirty="0" smtClean="0"/>
              <a:t>speedup: </a:t>
            </a:r>
            <a:r>
              <a:rPr lang="en-IN" altLang="en-US" sz="2800" dirty="0" smtClean="0"/>
              <a:t>If we want a particular task to run faster, we must break it into </a:t>
            </a:r>
            <a:r>
              <a:rPr lang="en-IN" altLang="en-US" sz="2800" b="1" dirty="0" smtClean="0"/>
              <a:t>subtasks</a:t>
            </a:r>
            <a:r>
              <a:rPr lang="en-IN" altLang="en-US" sz="2800" dirty="0" smtClean="0"/>
              <a:t>, each of which will be executing in parallel with the others. </a:t>
            </a:r>
            <a:endParaRPr lang="en-US" altLang="en-US" sz="2800" dirty="0"/>
          </a:p>
          <a:p>
            <a:pPr marL="439738" lvl="1" indent="-355600" algn="just">
              <a:buFont typeface="Wingdings" pitchFamily="2" charset="2"/>
              <a:buChar char="Ø"/>
            </a:pPr>
            <a:r>
              <a:rPr lang="en-US" altLang="en-US" sz="2800" b="1" dirty="0" smtClean="0"/>
              <a:t>Modularity:</a:t>
            </a:r>
            <a:r>
              <a:rPr lang="en-US" altLang="en-US" sz="2800" b="1" dirty="0"/>
              <a:t> </a:t>
            </a:r>
            <a:r>
              <a:rPr lang="en-IN" altLang="en-US" sz="2800" dirty="0" smtClean="0"/>
              <a:t>To construct the system in a modular fashion, dividing the system functions into separate processes or threads.</a:t>
            </a:r>
            <a:endParaRPr lang="en-US" altLang="en-US" sz="2800" dirty="0"/>
          </a:p>
          <a:p>
            <a:pPr lvl="1" algn="just">
              <a:buNone/>
            </a:pPr>
            <a:endParaRPr lang="en-US" altLang="en-US" sz="2400" dirty="0"/>
          </a:p>
        </p:txBody>
      </p:sp>
    </p:spTree>
    <p:extLst>
      <p:ext uri="{BB962C8B-B14F-4D97-AF65-F5344CB8AC3E}">
        <p14:creationId xmlns:p14="http://schemas.microsoft.com/office/powerpoint/2010/main" val="2615212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 xmlns:a16="http://schemas.microsoft.com/office/drawing/2014/main" id="{09D0E5E8-A027-43B0-871E-ED73DF85B2CC}"/>
              </a:ext>
            </a:extLst>
          </p:cNvPr>
          <p:cNvSpPr>
            <a:spLocks noGrp="1" noChangeArrowheads="1"/>
          </p:cNvSpPr>
          <p:nvPr>
            <p:ph type="title"/>
          </p:nvPr>
        </p:nvSpPr>
        <p:spPr>
          <a:xfrm>
            <a:off x="1001713" y="130054"/>
            <a:ext cx="7485062" cy="576262"/>
          </a:xfrm>
        </p:spPr>
        <p:txBody>
          <a:bodyPr>
            <a:noAutofit/>
          </a:bodyPr>
          <a:lstStyle/>
          <a:p>
            <a:r>
              <a:rPr lang="en-US" altLang="en-US" sz="4000" dirty="0"/>
              <a:t>Interprocess Communication</a:t>
            </a:r>
          </a:p>
        </p:txBody>
      </p:sp>
      <p:sp>
        <p:nvSpPr>
          <p:cNvPr id="59395" name="Content Placeholder 2">
            <a:extLst>
              <a:ext uri="{FF2B5EF4-FFF2-40B4-BE49-F238E27FC236}">
                <a16:creationId xmlns="" xmlns:a16="http://schemas.microsoft.com/office/drawing/2014/main" id="{2EF26BE1-FCB0-440F-8834-E9B667D36DB4}"/>
              </a:ext>
            </a:extLst>
          </p:cNvPr>
          <p:cNvSpPr>
            <a:spLocks noGrp="1" noChangeArrowheads="1"/>
          </p:cNvSpPr>
          <p:nvPr>
            <p:ph idx="1"/>
          </p:nvPr>
        </p:nvSpPr>
        <p:spPr>
          <a:xfrm>
            <a:off x="372533" y="795867"/>
            <a:ext cx="8432800" cy="5791200"/>
          </a:xfrm>
        </p:spPr>
        <p:txBody>
          <a:bodyPr>
            <a:normAutofit/>
          </a:bodyPr>
          <a:lstStyle/>
          <a:p>
            <a:pPr algn="just"/>
            <a:r>
              <a:rPr lang="en-IN" altLang="en-US" sz="2800" dirty="0" smtClean="0"/>
              <a:t>Cooperating processes require an </a:t>
            </a:r>
            <a:r>
              <a:rPr lang="en-IN" altLang="en-US" sz="2800" dirty="0" err="1" smtClean="0"/>
              <a:t>interprocess</a:t>
            </a:r>
            <a:r>
              <a:rPr lang="en-IN" altLang="en-US" sz="2800" dirty="0" smtClean="0"/>
              <a:t> communication (IPC) mechanism that will allow them to exchange data— that is, send data to and receive data from each other.</a:t>
            </a:r>
          </a:p>
          <a:p>
            <a:pPr algn="just"/>
            <a:r>
              <a:rPr lang="en-US" altLang="en-US" sz="2800" dirty="0" smtClean="0"/>
              <a:t>Two</a:t>
            </a:r>
            <a:r>
              <a:rPr lang="en-IN" altLang="en-US" sz="2800" dirty="0" smtClean="0"/>
              <a:t> fundamental models of </a:t>
            </a:r>
            <a:r>
              <a:rPr lang="en-IN" altLang="en-US" sz="2800" dirty="0" err="1" smtClean="0"/>
              <a:t>interprocess</a:t>
            </a:r>
            <a:r>
              <a:rPr lang="en-IN" altLang="en-US" sz="2800" dirty="0" smtClean="0"/>
              <a:t> communication:</a:t>
            </a:r>
            <a:endParaRPr lang="en-US" altLang="en-US" sz="2800" dirty="0" smtClean="0"/>
          </a:p>
          <a:p>
            <a:pPr lvl="1" algn="just">
              <a:buFont typeface="Wingdings" panose="05000000000000000000" pitchFamily="2" charset="2"/>
              <a:buChar char="ü"/>
            </a:pPr>
            <a:r>
              <a:rPr lang="en-US" altLang="en-US" sz="2400" dirty="0" smtClean="0"/>
              <a:t>Shared memory</a:t>
            </a:r>
          </a:p>
          <a:p>
            <a:pPr lvl="1" algn="just">
              <a:buFont typeface="Wingdings" panose="05000000000000000000" pitchFamily="2" charset="2"/>
              <a:buChar char="ü"/>
            </a:pPr>
            <a:r>
              <a:rPr lang="en-US" altLang="en-US" sz="2400" dirty="0" smtClean="0"/>
              <a:t>Message </a:t>
            </a:r>
            <a:r>
              <a:rPr lang="en-US" altLang="en-US" sz="2400" dirty="0"/>
              <a:t>passing</a:t>
            </a:r>
          </a:p>
          <a:p>
            <a:pPr lvl="1" algn="just"/>
            <a:endParaRPr lang="en-US" altLang="en-US" dirty="0"/>
          </a:p>
        </p:txBody>
      </p:sp>
    </p:spTree>
    <p:extLst>
      <p:ext uri="{BB962C8B-B14F-4D97-AF65-F5344CB8AC3E}">
        <p14:creationId xmlns:p14="http://schemas.microsoft.com/office/powerpoint/2010/main" val="9413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D24006AF-9462-4FD7-8602-D757042B979A}"/>
              </a:ext>
            </a:extLst>
          </p:cNvPr>
          <p:cNvSpPr>
            <a:spLocks noGrp="1" noChangeArrowheads="1"/>
          </p:cNvSpPr>
          <p:nvPr>
            <p:ph type="title"/>
          </p:nvPr>
        </p:nvSpPr>
        <p:spPr>
          <a:xfrm>
            <a:off x="457200" y="228600"/>
            <a:ext cx="8229600" cy="576263"/>
          </a:xfrm>
        </p:spPr>
        <p:txBody>
          <a:bodyPr>
            <a:noAutofit/>
          </a:bodyPr>
          <a:lstStyle/>
          <a:p>
            <a:pPr algn="ctr" eaLnBrk="1" hangingPunct="1"/>
            <a:r>
              <a:rPr lang="en-US" altLang="en-US" sz="4000" dirty="0"/>
              <a:t>Communications Models </a:t>
            </a:r>
          </a:p>
        </p:txBody>
      </p:sp>
      <p:sp>
        <p:nvSpPr>
          <p:cNvPr id="61443" name="Rectangle 3">
            <a:extLst>
              <a:ext uri="{FF2B5EF4-FFF2-40B4-BE49-F238E27FC236}">
                <a16:creationId xmlns="" xmlns:a16="http://schemas.microsoft.com/office/drawing/2014/main" id="{00B4232E-A93C-4613-91D0-E8A0948B61F1}"/>
              </a:ext>
            </a:extLst>
          </p:cNvPr>
          <p:cNvSpPr>
            <a:spLocks noChangeArrowheads="1"/>
          </p:cNvSpPr>
          <p:nvPr/>
        </p:nvSpPr>
        <p:spPr bwMode="auto">
          <a:xfrm>
            <a:off x="4298409" y="3894669"/>
            <a:ext cx="46423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500" dirty="0" smtClean="0">
                <a:solidFill>
                  <a:srgbClr val="000000"/>
                </a:solidFill>
                <a:latin typeface="Arial" panose="020B0604020202020204" pitchFamily="34" charset="0"/>
              </a:rPr>
              <a:t>Fig: (a</a:t>
            </a:r>
            <a:r>
              <a:rPr kumimoji="0" lang="en-US" altLang="en-US" sz="1500" dirty="0">
                <a:solidFill>
                  <a:srgbClr val="000000"/>
                </a:solidFill>
                <a:latin typeface="Arial" panose="020B0604020202020204" pitchFamily="34" charset="0"/>
              </a:rPr>
              <a:t>) Shared memory.  </a:t>
            </a:r>
            <a:r>
              <a:rPr kumimoji="0" lang="en-US" altLang="en-US" sz="1500" dirty="0" smtClean="0">
                <a:solidFill>
                  <a:srgbClr val="000000"/>
                </a:solidFill>
                <a:latin typeface="Arial" panose="020B0604020202020204" pitchFamily="34" charset="0"/>
              </a:rPr>
              <a:t>        (</a:t>
            </a:r>
            <a:r>
              <a:rPr kumimoji="0" lang="en-US" altLang="en-US" sz="1500" dirty="0">
                <a:solidFill>
                  <a:srgbClr val="000000"/>
                </a:solidFill>
                <a:latin typeface="Arial" panose="020B0604020202020204" pitchFamily="34" charset="0"/>
              </a:rPr>
              <a:t>b) Message </a:t>
            </a:r>
            <a:r>
              <a:rPr kumimoji="0" lang="en-US" altLang="en-US" sz="1500" dirty="0" smtClean="0">
                <a:solidFill>
                  <a:srgbClr val="000000"/>
                </a:solidFill>
                <a:latin typeface="Arial" panose="020B0604020202020204" pitchFamily="34" charset="0"/>
              </a:rPr>
              <a:t>passing</a:t>
            </a:r>
            <a:endParaRPr kumimoji="0" lang="en-US" altLang="en-US" sz="1500" dirty="0">
              <a:latin typeface="Arial" panose="020B0604020202020204" pitchFamily="34" charset="0"/>
            </a:endParaRPr>
          </a:p>
        </p:txBody>
      </p:sp>
      <p:pic>
        <p:nvPicPr>
          <p:cNvPr id="61444" name="Picture 1">
            <a:extLst>
              <a:ext uri="{FF2B5EF4-FFF2-40B4-BE49-F238E27FC236}">
                <a16:creationId xmlns="" xmlns:a16="http://schemas.microsoft.com/office/drawing/2014/main" id="{3ED38AED-C0F5-4084-BE69-BF6EFD7FF5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8000" y="1083735"/>
            <a:ext cx="4506913" cy="288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 xmlns:a16="http://schemas.microsoft.com/office/drawing/2014/main" id="{2EF26BE1-FCB0-440F-8834-E9B667D36DB4}"/>
              </a:ext>
            </a:extLst>
          </p:cNvPr>
          <p:cNvSpPr txBox="1">
            <a:spLocks noChangeArrowheads="1"/>
          </p:cNvSpPr>
          <p:nvPr/>
        </p:nvSpPr>
        <p:spPr>
          <a:xfrm>
            <a:off x="372533" y="795867"/>
            <a:ext cx="3911600" cy="3877733"/>
          </a:xfrm>
          <a:prstGeom prst="rect">
            <a:avLst/>
          </a:prstGeom>
        </p:spPr>
        <p:txBody>
          <a:bodyPr>
            <a:normAutofit lnSpcReduction="10000"/>
          </a:bodyPr>
          <a:lstStyle/>
          <a:p>
            <a:pPr marL="185738" lvl="0" indent="-185738" algn="just" eaLnBrk="1" fontAlgn="auto" hangingPunct="1">
              <a:spcBef>
                <a:spcPct val="20000"/>
              </a:spcBef>
              <a:spcAft>
                <a:spcPts val="0"/>
              </a:spcAft>
              <a:buFont typeface="Arial" pitchFamily="34" charset="0"/>
              <a:buChar char="•"/>
            </a:pPr>
            <a:r>
              <a:rPr lang="en-IN" altLang="en-US" sz="2800" b="1" dirty="0" smtClean="0">
                <a:latin typeface="+mn-lt"/>
                <a:ea typeface="+mn-ea"/>
              </a:rPr>
              <a:t>Shared-memory model</a:t>
            </a:r>
            <a:r>
              <a:rPr lang="en-IN" altLang="en-US" sz="2800" dirty="0" smtClean="0">
                <a:latin typeface="+mn-lt"/>
                <a:ea typeface="+mn-ea"/>
              </a:rPr>
              <a:t>: A region of memory that is shared by the cooperating processes is established. Processes can then exchange information by reading and writing data to the shared region.</a:t>
            </a:r>
          </a:p>
        </p:txBody>
      </p:sp>
      <p:sp>
        <p:nvSpPr>
          <p:cNvPr id="6" name="Content Placeholder 2">
            <a:extLst>
              <a:ext uri="{FF2B5EF4-FFF2-40B4-BE49-F238E27FC236}">
                <a16:creationId xmlns="" xmlns:a16="http://schemas.microsoft.com/office/drawing/2014/main" id="{2EF26BE1-FCB0-440F-8834-E9B667D36DB4}"/>
              </a:ext>
            </a:extLst>
          </p:cNvPr>
          <p:cNvSpPr txBox="1">
            <a:spLocks noChangeArrowheads="1"/>
          </p:cNvSpPr>
          <p:nvPr/>
        </p:nvSpPr>
        <p:spPr>
          <a:xfrm>
            <a:off x="389466" y="4402667"/>
            <a:ext cx="8127999" cy="1608666"/>
          </a:xfrm>
          <a:prstGeom prst="rect">
            <a:avLst/>
          </a:prstGeom>
        </p:spPr>
        <p:txBody>
          <a:bodyPr>
            <a:normAutofit/>
          </a:bodyPr>
          <a:lstStyle/>
          <a:p>
            <a:pPr marL="185738" lvl="0" indent="-185738" algn="just" eaLnBrk="1" fontAlgn="auto" hangingPunct="1">
              <a:spcBef>
                <a:spcPct val="20000"/>
              </a:spcBef>
              <a:spcAft>
                <a:spcPts val="0"/>
              </a:spcAft>
              <a:buFont typeface="Arial" pitchFamily="34" charset="0"/>
              <a:buChar char="•"/>
            </a:pPr>
            <a:r>
              <a:rPr lang="en-IN" altLang="en-US" sz="2800" b="1" dirty="0" smtClean="0">
                <a:latin typeface="+mn-lt"/>
                <a:ea typeface="+mn-ea"/>
              </a:rPr>
              <a:t>Message-passing model</a:t>
            </a:r>
            <a:r>
              <a:rPr lang="en-IN" altLang="en-US" sz="2800" dirty="0" smtClean="0">
                <a:latin typeface="+mn-lt"/>
                <a:ea typeface="+mn-ea"/>
              </a:rPr>
              <a:t>: communication takes place by means of messages exchanged between the cooperating processes. </a:t>
            </a: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80350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D24006AF-9462-4FD7-8602-D757042B979A}"/>
              </a:ext>
            </a:extLst>
          </p:cNvPr>
          <p:cNvSpPr>
            <a:spLocks noGrp="1" noChangeArrowheads="1"/>
          </p:cNvSpPr>
          <p:nvPr>
            <p:ph type="title"/>
          </p:nvPr>
        </p:nvSpPr>
        <p:spPr>
          <a:xfrm>
            <a:off x="457200" y="228600"/>
            <a:ext cx="8229600" cy="576263"/>
          </a:xfrm>
        </p:spPr>
        <p:txBody>
          <a:bodyPr>
            <a:noAutofit/>
          </a:bodyPr>
          <a:lstStyle/>
          <a:p>
            <a:pPr algn="ctr" eaLnBrk="1" hangingPunct="1"/>
            <a:r>
              <a:rPr lang="en-US" altLang="en-US" sz="4000" dirty="0"/>
              <a:t>Communications Models </a:t>
            </a:r>
          </a:p>
        </p:txBody>
      </p:sp>
      <p:sp>
        <p:nvSpPr>
          <p:cNvPr id="61443" name="Rectangle 3">
            <a:extLst>
              <a:ext uri="{FF2B5EF4-FFF2-40B4-BE49-F238E27FC236}">
                <a16:creationId xmlns="" xmlns:a16="http://schemas.microsoft.com/office/drawing/2014/main" id="{00B4232E-A93C-4613-91D0-E8A0948B61F1}"/>
              </a:ext>
            </a:extLst>
          </p:cNvPr>
          <p:cNvSpPr>
            <a:spLocks noChangeArrowheads="1"/>
          </p:cNvSpPr>
          <p:nvPr/>
        </p:nvSpPr>
        <p:spPr bwMode="auto">
          <a:xfrm>
            <a:off x="4298409" y="3894669"/>
            <a:ext cx="46423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500" dirty="0" smtClean="0">
                <a:solidFill>
                  <a:srgbClr val="000000"/>
                </a:solidFill>
                <a:latin typeface="Arial" panose="020B0604020202020204" pitchFamily="34" charset="0"/>
              </a:rPr>
              <a:t>Fig: (a</a:t>
            </a:r>
            <a:r>
              <a:rPr kumimoji="0" lang="en-US" altLang="en-US" sz="1500" dirty="0">
                <a:solidFill>
                  <a:srgbClr val="000000"/>
                </a:solidFill>
                <a:latin typeface="Arial" panose="020B0604020202020204" pitchFamily="34" charset="0"/>
              </a:rPr>
              <a:t>) Shared memory.  </a:t>
            </a:r>
            <a:r>
              <a:rPr kumimoji="0" lang="en-US" altLang="en-US" sz="1500" dirty="0" smtClean="0">
                <a:solidFill>
                  <a:srgbClr val="000000"/>
                </a:solidFill>
                <a:latin typeface="Arial" panose="020B0604020202020204" pitchFamily="34" charset="0"/>
              </a:rPr>
              <a:t>        (</a:t>
            </a:r>
            <a:r>
              <a:rPr kumimoji="0" lang="en-US" altLang="en-US" sz="1500" dirty="0">
                <a:solidFill>
                  <a:srgbClr val="000000"/>
                </a:solidFill>
                <a:latin typeface="Arial" panose="020B0604020202020204" pitchFamily="34" charset="0"/>
              </a:rPr>
              <a:t>b) Message </a:t>
            </a:r>
            <a:r>
              <a:rPr kumimoji="0" lang="en-US" altLang="en-US" sz="1500" dirty="0" smtClean="0">
                <a:solidFill>
                  <a:srgbClr val="000000"/>
                </a:solidFill>
                <a:latin typeface="Arial" panose="020B0604020202020204" pitchFamily="34" charset="0"/>
              </a:rPr>
              <a:t>passing</a:t>
            </a:r>
            <a:endParaRPr kumimoji="0" lang="en-US" altLang="en-US" sz="1500" dirty="0">
              <a:latin typeface="Arial" panose="020B0604020202020204" pitchFamily="34" charset="0"/>
            </a:endParaRPr>
          </a:p>
        </p:txBody>
      </p:sp>
      <p:pic>
        <p:nvPicPr>
          <p:cNvPr id="61444" name="Picture 1">
            <a:extLst>
              <a:ext uri="{FF2B5EF4-FFF2-40B4-BE49-F238E27FC236}">
                <a16:creationId xmlns="" xmlns:a16="http://schemas.microsoft.com/office/drawing/2014/main" id="{3ED38AED-C0F5-4084-BE69-BF6EFD7FF5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8000" y="1083735"/>
            <a:ext cx="4506913" cy="288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 xmlns:a16="http://schemas.microsoft.com/office/drawing/2014/main" id="{2EF26BE1-FCB0-440F-8834-E9B667D36DB4}"/>
              </a:ext>
            </a:extLst>
          </p:cNvPr>
          <p:cNvSpPr txBox="1">
            <a:spLocks noChangeArrowheads="1"/>
          </p:cNvSpPr>
          <p:nvPr/>
        </p:nvSpPr>
        <p:spPr>
          <a:xfrm>
            <a:off x="372533" y="795867"/>
            <a:ext cx="3911600" cy="3877733"/>
          </a:xfrm>
          <a:prstGeom prst="rect">
            <a:avLst/>
          </a:prstGeom>
        </p:spPr>
        <p:txBody>
          <a:bodyPr>
            <a:normAutofit/>
          </a:bodyPr>
          <a:lstStyle/>
          <a:p>
            <a:pPr marL="185738" lvl="0" indent="-185738" algn="just" eaLnBrk="1" fontAlgn="auto" hangingPunct="1">
              <a:spcBef>
                <a:spcPct val="20000"/>
              </a:spcBef>
              <a:spcAft>
                <a:spcPts val="0"/>
              </a:spcAft>
              <a:buFont typeface="Arial" pitchFamily="34" charset="0"/>
              <a:buChar char="•"/>
            </a:pPr>
            <a:r>
              <a:rPr lang="en-IN" altLang="en-US" sz="2800" dirty="0" smtClean="0">
                <a:latin typeface="+mn-lt"/>
                <a:ea typeface="+mn-ea"/>
              </a:rPr>
              <a:t>Message passing is useful for exchanging smaller amounts of data.</a:t>
            </a:r>
          </a:p>
          <a:p>
            <a:pPr marL="185738" lvl="0" indent="-185738" algn="just" eaLnBrk="1" fontAlgn="auto" hangingPunct="1">
              <a:spcBef>
                <a:spcPct val="20000"/>
              </a:spcBef>
              <a:spcAft>
                <a:spcPts val="0"/>
              </a:spcAft>
              <a:buFont typeface="Arial" pitchFamily="34" charset="0"/>
              <a:buChar char="•"/>
            </a:pPr>
            <a:r>
              <a:rPr lang="en-IN" altLang="en-US" sz="2800" dirty="0" smtClean="0">
                <a:latin typeface="+mn-lt"/>
                <a:ea typeface="+mn-ea"/>
              </a:rPr>
              <a:t>Message passing is also easier to implement in a distributed system than shared memory.</a:t>
            </a:r>
          </a:p>
        </p:txBody>
      </p:sp>
    </p:spTree>
    <p:extLst>
      <p:ext uri="{BB962C8B-B14F-4D97-AF65-F5344CB8AC3E}">
        <p14:creationId xmlns:p14="http://schemas.microsoft.com/office/powerpoint/2010/main" val="3345648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D24006AF-9462-4FD7-8602-D757042B979A}"/>
              </a:ext>
            </a:extLst>
          </p:cNvPr>
          <p:cNvSpPr>
            <a:spLocks noGrp="1" noChangeArrowheads="1"/>
          </p:cNvSpPr>
          <p:nvPr>
            <p:ph type="title"/>
          </p:nvPr>
        </p:nvSpPr>
        <p:spPr>
          <a:xfrm>
            <a:off x="457200" y="228600"/>
            <a:ext cx="8229600" cy="576263"/>
          </a:xfrm>
        </p:spPr>
        <p:txBody>
          <a:bodyPr>
            <a:noAutofit/>
          </a:bodyPr>
          <a:lstStyle/>
          <a:p>
            <a:pPr algn="ctr" eaLnBrk="1" hangingPunct="1"/>
            <a:r>
              <a:rPr lang="en-US" altLang="en-US" sz="4000" dirty="0"/>
              <a:t>Communications Models </a:t>
            </a:r>
          </a:p>
        </p:txBody>
      </p:sp>
      <p:sp>
        <p:nvSpPr>
          <p:cNvPr id="61443" name="Rectangle 3">
            <a:extLst>
              <a:ext uri="{FF2B5EF4-FFF2-40B4-BE49-F238E27FC236}">
                <a16:creationId xmlns="" xmlns:a16="http://schemas.microsoft.com/office/drawing/2014/main" id="{00B4232E-A93C-4613-91D0-E8A0948B61F1}"/>
              </a:ext>
            </a:extLst>
          </p:cNvPr>
          <p:cNvSpPr>
            <a:spLocks noChangeArrowheads="1"/>
          </p:cNvSpPr>
          <p:nvPr/>
        </p:nvSpPr>
        <p:spPr bwMode="auto">
          <a:xfrm>
            <a:off x="4512729" y="3894669"/>
            <a:ext cx="46423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500" dirty="0" smtClean="0">
                <a:solidFill>
                  <a:srgbClr val="000000"/>
                </a:solidFill>
                <a:latin typeface="Arial" panose="020B0604020202020204" pitchFamily="34" charset="0"/>
              </a:rPr>
              <a:t>Fig: (a</a:t>
            </a:r>
            <a:r>
              <a:rPr kumimoji="0" lang="en-US" altLang="en-US" sz="1500" dirty="0">
                <a:solidFill>
                  <a:srgbClr val="000000"/>
                </a:solidFill>
                <a:latin typeface="Arial" panose="020B0604020202020204" pitchFamily="34" charset="0"/>
              </a:rPr>
              <a:t>) Shared memory.  </a:t>
            </a:r>
            <a:r>
              <a:rPr kumimoji="0" lang="en-US" altLang="en-US" sz="1500" dirty="0" smtClean="0">
                <a:solidFill>
                  <a:srgbClr val="000000"/>
                </a:solidFill>
                <a:latin typeface="Arial" panose="020B0604020202020204" pitchFamily="34" charset="0"/>
              </a:rPr>
              <a:t>        (</a:t>
            </a:r>
            <a:r>
              <a:rPr kumimoji="0" lang="en-US" altLang="en-US" sz="1500" dirty="0">
                <a:solidFill>
                  <a:srgbClr val="000000"/>
                </a:solidFill>
                <a:latin typeface="Arial" panose="020B0604020202020204" pitchFamily="34" charset="0"/>
              </a:rPr>
              <a:t>b) Message </a:t>
            </a:r>
            <a:r>
              <a:rPr kumimoji="0" lang="en-US" altLang="en-US" sz="1500" dirty="0" smtClean="0">
                <a:solidFill>
                  <a:srgbClr val="000000"/>
                </a:solidFill>
                <a:latin typeface="Arial" panose="020B0604020202020204" pitchFamily="34" charset="0"/>
              </a:rPr>
              <a:t>passing</a:t>
            </a:r>
            <a:endParaRPr kumimoji="0" lang="en-US" altLang="en-US" sz="1500" dirty="0">
              <a:latin typeface="Arial" panose="020B0604020202020204" pitchFamily="34" charset="0"/>
            </a:endParaRPr>
          </a:p>
        </p:txBody>
      </p:sp>
      <p:pic>
        <p:nvPicPr>
          <p:cNvPr id="61444" name="Picture 1">
            <a:extLst>
              <a:ext uri="{FF2B5EF4-FFF2-40B4-BE49-F238E27FC236}">
                <a16:creationId xmlns="" xmlns:a16="http://schemas.microsoft.com/office/drawing/2014/main" id="{3ED38AED-C0F5-4084-BE69-BF6EFD7FF5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6608" y="1083735"/>
            <a:ext cx="4506913" cy="288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 xmlns:a16="http://schemas.microsoft.com/office/drawing/2014/main" id="{2EF26BE1-FCB0-440F-8834-E9B667D36DB4}"/>
              </a:ext>
            </a:extLst>
          </p:cNvPr>
          <p:cNvSpPr txBox="1">
            <a:spLocks noChangeArrowheads="1"/>
          </p:cNvSpPr>
          <p:nvPr/>
        </p:nvSpPr>
        <p:spPr>
          <a:xfrm>
            <a:off x="214313" y="778934"/>
            <a:ext cx="4298416" cy="3877733"/>
          </a:xfrm>
          <a:prstGeom prst="rect">
            <a:avLst/>
          </a:prstGeom>
        </p:spPr>
        <p:txBody>
          <a:bodyPr>
            <a:noAutofit/>
          </a:bodyPr>
          <a:lstStyle/>
          <a:p>
            <a:pPr marL="185738" indent="-185738" algn="just" eaLnBrk="1" fontAlgn="auto" hangingPunct="1">
              <a:spcBef>
                <a:spcPct val="20000"/>
              </a:spcBef>
              <a:spcAft>
                <a:spcPts val="0"/>
              </a:spcAft>
              <a:buFont typeface="Arial" pitchFamily="34" charset="0"/>
              <a:buChar char="•"/>
            </a:pPr>
            <a:r>
              <a:rPr lang="en-IN" altLang="en-US" sz="2800" dirty="0" smtClean="0">
                <a:latin typeface="Calibri "/>
              </a:rPr>
              <a:t>Shared memory can be faster than message passing, since message-passing systems are implemented using system calls, and thus require the more time-consuming task of kernel intervention.</a:t>
            </a:r>
          </a:p>
        </p:txBody>
      </p:sp>
      <p:sp>
        <p:nvSpPr>
          <p:cNvPr id="6" name="Content Placeholder 2">
            <a:extLst>
              <a:ext uri="{FF2B5EF4-FFF2-40B4-BE49-F238E27FC236}">
                <a16:creationId xmlns="" xmlns:a16="http://schemas.microsoft.com/office/drawing/2014/main" id="{2EF26BE1-FCB0-440F-8834-E9B667D36DB4}"/>
              </a:ext>
            </a:extLst>
          </p:cNvPr>
          <p:cNvSpPr txBox="1">
            <a:spLocks noChangeArrowheads="1"/>
          </p:cNvSpPr>
          <p:nvPr/>
        </p:nvSpPr>
        <p:spPr>
          <a:xfrm>
            <a:off x="214313" y="4571996"/>
            <a:ext cx="8574087" cy="2201333"/>
          </a:xfrm>
          <a:prstGeom prst="rect">
            <a:avLst/>
          </a:prstGeom>
        </p:spPr>
        <p:txBody>
          <a:bodyPr>
            <a:noAutofit/>
          </a:bodyPr>
          <a:lstStyle/>
          <a:p>
            <a:pPr marL="185738" indent="-185738" algn="just" eaLnBrk="1" fontAlgn="auto" hangingPunct="1">
              <a:spcBef>
                <a:spcPct val="20000"/>
              </a:spcBef>
              <a:spcAft>
                <a:spcPts val="0"/>
              </a:spcAft>
              <a:buFont typeface="Arial" pitchFamily="34" charset="0"/>
              <a:buChar char="•"/>
            </a:pPr>
            <a:r>
              <a:rPr lang="en-IN" altLang="en-US" sz="2800" dirty="0">
                <a:latin typeface="Calibri "/>
              </a:rPr>
              <a:t>In shared-memory systems, system calls are required only to establish shared memory regions. Once shared memory is established, all accesses are treated as routine memory accesses, and no assistance from the kernel is required.</a:t>
            </a:r>
            <a:endParaRPr lang="en-US" altLang="en-US" sz="2800" dirty="0">
              <a:latin typeface="Calibri "/>
            </a:endParaRPr>
          </a:p>
        </p:txBody>
      </p:sp>
    </p:spTree>
    <p:extLst>
      <p:ext uri="{BB962C8B-B14F-4D97-AF65-F5344CB8AC3E}">
        <p14:creationId xmlns:p14="http://schemas.microsoft.com/office/powerpoint/2010/main" val="218159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 xmlns:a16="http://schemas.microsoft.com/office/drawing/2014/main" id="{6F3F2B4A-DE70-43EF-BB61-6A78698FE935}"/>
              </a:ext>
            </a:extLst>
          </p:cNvPr>
          <p:cNvSpPr>
            <a:spLocks noGrp="1" noChangeArrowheads="1"/>
          </p:cNvSpPr>
          <p:nvPr>
            <p:ph type="title"/>
          </p:nvPr>
        </p:nvSpPr>
        <p:spPr>
          <a:xfrm>
            <a:off x="504296" y="133932"/>
            <a:ext cx="7996237" cy="576262"/>
          </a:xfrm>
        </p:spPr>
        <p:txBody>
          <a:bodyPr>
            <a:noAutofit/>
          </a:bodyPr>
          <a:lstStyle/>
          <a:p>
            <a:pPr algn="ctr"/>
            <a:r>
              <a:rPr lang="en-US" altLang="en-US" sz="4000" dirty="0"/>
              <a:t>Communications Models </a:t>
            </a:r>
          </a:p>
        </p:txBody>
      </p:sp>
      <p:sp>
        <p:nvSpPr>
          <p:cNvPr id="75779" name="Rectangle 3">
            <a:extLst>
              <a:ext uri="{FF2B5EF4-FFF2-40B4-BE49-F238E27FC236}">
                <a16:creationId xmlns="" xmlns:a16="http://schemas.microsoft.com/office/drawing/2014/main" id="{70AECD7B-E784-4C8C-8677-1B9EFF1929B0}"/>
              </a:ext>
            </a:extLst>
          </p:cNvPr>
          <p:cNvSpPr>
            <a:spLocks noGrp="1" noChangeArrowheads="1"/>
          </p:cNvSpPr>
          <p:nvPr>
            <p:ph type="body" idx="1"/>
          </p:nvPr>
        </p:nvSpPr>
        <p:spPr>
          <a:xfrm>
            <a:off x="677333" y="829733"/>
            <a:ext cx="7823200" cy="5808133"/>
          </a:xfrm>
        </p:spPr>
        <p:txBody>
          <a:bodyPr>
            <a:noAutofit/>
          </a:bodyPr>
          <a:lstStyle/>
          <a:p>
            <a:pPr algn="just"/>
            <a:r>
              <a:rPr lang="en-IN" altLang="en-US" sz="2800" dirty="0">
                <a:latin typeface="Calibri "/>
              </a:rPr>
              <a:t>Message </a:t>
            </a:r>
            <a:r>
              <a:rPr lang="en-IN" altLang="en-US" sz="2800" dirty="0" smtClean="0">
                <a:latin typeface="Calibri "/>
              </a:rPr>
              <a:t>passing: </a:t>
            </a:r>
            <a:r>
              <a:rPr lang="en-IN" altLang="en-US" sz="2800" dirty="0">
                <a:latin typeface="Calibri "/>
              </a:rPr>
              <a:t>For </a:t>
            </a:r>
            <a:r>
              <a:rPr lang="en-IN" altLang="en-US" sz="2800" dirty="0" smtClean="0">
                <a:latin typeface="Calibri "/>
              </a:rPr>
              <a:t>example, an Internet </a:t>
            </a:r>
            <a:r>
              <a:rPr lang="en-IN" altLang="en-US" sz="2800" b="1" dirty="0" smtClean="0">
                <a:latin typeface="Calibri "/>
              </a:rPr>
              <a:t>chat</a:t>
            </a:r>
            <a:r>
              <a:rPr lang="en-IN" altLang="en-US" sz="2800" dirty="0" smtClean="0">
                <a:latin typeface="Calibri "/>
              </a:rPr>
              <a:t> program could be designed so that chat participants communicate with one another by exchanging messages.</a:t>
            </a:r>
            <a:endParaRPr lang="en-US" altLang="en-US" sz="2800" dirty="0">
              <a:latin typeface="Calibri "/>
            </a:endParaRPr>
          </a:p>
          <a:p>
            <a:pPr algn="just">
              <a:lnSpc>
                <a:spcPct val="90000"/>
              </a:lnSpc>
            </a:pPr>
            <a:endParaRPr lang="en-US" altLang="en-US" sz="2800" dirty="0">
              <a:latin typeface="Calibri "/>
            </a:endParaRPr>
          </a:p>
          <a:p>
            <a:pPr algn="just">
              <a:lnSpc>
                <a:spcPct val="90000"/>
              </a:lnSpc>
            </a:pPr>
            <a:r>
              <a:rPr lang="en-US" altLang="en-US" sz="2800" dirty="0">
                <a:latin typeface="Calibri "/>
              </a:rPr>
              <a:t>IPC facility provides two operations:</a:t>
            </a:r>
          </a:p>
          <a:p>
            <a:pPr lvl="1" algn="just">
              <a:lnSpc>
                <a:spcPct val="90000"/>
              </a:lnSpc>
            </a:pPr>
            <a:r>
              <a:rPr lang="en-US" altLang="en-US" sz="2400" b="1" dirty="0">
                <a:latin typeface="Calibri "/>
              </a:rPr>
              <a:t>send</a:t>
            </a:r>
            <a:r>
              <a:rPr lang="en-US" altLang="en-US" sz="2400" dirty="0">
                <a:latin typeface="Calibri "/>
              </a:rPr>
              <a:t>(</a:t>
            </a:r>
            <a:r>
              <a:rPr lang="en-US" altLang="en-US" sz="2400" i="1" dirty="0">
                <a:latin typeface="Calibri "/>
              </a:rPr>
              <a:t>message</a:t>
            </a:r>
            <a:r>
              <a:rPr lang="en-US" altLang="en-US" sz="2400" dirty="0">
                <a:latin typeface="Calibri "/>
              </a:rPr>
              <a:t>)</a:t>
            </a:r>
          </a:p>
          <a:p>
            <a:pPr lvl="1" algn="just">
              <a:lnSpc>
                <a:spcPct val="90000"/>
              </a:lnSpc>
            </a:pPr>
            <a:r>
              <a:rPr lang="en-US" altLang="en-US" sz="2400" b="1" dirty="0">
                <a:latin typeface="Calibri "/>
              </a:rPr>
              <a:t>receive</a:t>
            </a:r>
            <a:r>
              <a:rPr lang="en-US" altLang="en-US" sz="2400" dirty="0">
                <a:latin typeface="Calibri "/>
              </a:rPr>
              <a:t>(</a:t>
            </a:r>
            <a:r>
              <a:rPr lang="en-US" altLang="en-US" sz="2400" i="1" dirty="0">
                <a:latin typeface="Calibri "/>
              </a:rPr>
              <a:t>message</a:t>
            </a:r>
            <a:r>
              <a:rPr lang="en-US" altLang="en-US" sz="2400" dirty="0">
                <a:latin typeface="Calibri "/>
              </a:rPr>
              <a:t>)</a:t>
            </a:r>
          </a:p>
          <a:p>
            <a:pPr algn="just">
              <a:lnSpc>
                <a:spcPct val="90000"/>
              </a:lnSpc>
            </a:pPr>
            <a:r>
              <a:rPr lang="en-US" altLang="en-US" sz="2800" dirty="0" smtClean="0">
                <a:latin typeface="Calibri "/>
              </a:rPr>
              <a:t>The</a:t>
            </a:r>
            <a:r>
              <a:rPr lang="en-US" altLang="en-US" sz="2800" i="1" dirty="0" smtClean="0">
                <a:latin typeface="Calibri "/>
              </a:rPr>
              <a:t> </a:t>
            </a:r>
            <a:r>
              <a:rPr lang="en-US" altLang="en-US" sz="2800" i="1" dirty="0">
                <a:latin typeface="Calibri "/>
              </a:rPr>
              <a:t>message</a:t>
            </a:r>
            <a:r>
              <a:rPr lang="en-US" altLang="en-US" sz="2800" dirty="0">
                <a:latin typeface="Calibri "/>
              </a:rPr>
              <a:t> size is either fixed or variable</a:t>
            </a:r>
          </a:p>
          <a:p>
            <a:pPr lvl="1" algn="just">
              <a:lnSpc>
                <a:spcPct val="90000"/>
              </a:lnSpc>
              <a:buFont typeface="Monotype Sorts" pitchFamily="-84" charset="2"/>
              <a:buNone/>
            </a:pPr>
            <a:endParaRPr lang="en-US" altLang="en-US" dirty="0">
              <a:latin typeface="Calibri "/>
            </a:endParaRPr>
          </a:p>
        </p:txBody>
      </p:sp>
    </p:spTree>
    <p:extLst>
      <p:ext uri="{BB962C8B-B14F-4D97-AF65-F5344CB8AC3E}">
        <p14:creationId xmlns:p14="http://schemas.microsoft.com/office/powerpoint/2010/main" val="358144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69141823-0818-4D21-8248-27E5004ACAF5}"/>
              </a:ext>
            </a:extLst>
          </p:cNvPr>
          <p:cNvSpPr>
            <a:spLocks noGrp="1" noChangeArrowheads="1"/>
          </p:cNvSpPr>
          <p:nvPr>
            <p:ph type="title"/>
          </p:nvPr>
        </p:nvSpPr>
        <p:spPr>
          <a:xfrm>
            <a:off x="749300" y="228600"/>
            <a:ext cx="7937500" cy="576263"/>
          </a:xfrm>
        </p:spPr>
        <p:txBody>
          <a:bodyPr>
            <a:noAutofit/>
          </a:bodyPr>
          <a:lstStyle/>
          <a:p>
            <a:pPr algn="ctr"/>
            <a:r>
              <a:rPr lang="en-IN" altLang="en-US" sz="4000" dirty="0" smtClean="0"/>
              <a:t>Producer–consumer problem</a:t>
            </a:r>
            <a:endParaRPr lang="en-US" altLang="en-US" sz="4000" dirty="0"/>
          </a:p>
        </p:txBody>
      </p:sp>
      <p:sp>
        <p:nvSpPr>
          <p:cNvPr id="65539" name="Rectangle 3">
            <a:extLst>
              <a:ext uri="{FF2B5EF4-FFF2-40B4-BE49-F238E27FC236}">
                <a16:creationId xmlns="" xmlns:a16="http://schemas.microsoft.com/office/drawing/2014/main" id="{99B8C2EA-F3A4-449A-81E9-2FC5EC36E1D3}"/>
              </a:ext>
            </a:extLst>
          </p:cNvPr>
          <p:cNvSpPr>
            <a:spLocks noGrp="1" noChangeArrowheads="1"/>
          </p:cNvSpPr>
          <p:nvPr>
            <p:ph idx="1"/>
          </p:nvPr>
        </p:nvSpPr>
        <p:spPr>
          <a:xfrm>
            <a:off x="508000" y="880534"/>
            <a:ext cx="8178800" cy="5621866"/>
          </a:xfrm>
        </p:spPr>
        <p:txBody>
          <a:bodyPr>
            <a:noAutofit/>
          </a:bodyPr>
          <a:lstStyle/>
          <a:p>
            <a:pPr marL="439738" lvl="1" indent="-254000" algn="just">
              <a:buFont typeface="Arial" pitchFamily="34" charset="0"/>
              <a:buChar char="•"/>
            </a:pPr>
            <a:r>
              <a:rPr lang="en-IN" altLang="en-US" sz="2800" dirty="0" smtClean="0"/>
              <a:t>To illustrate the concept of cooperating processes, let’s consider the producer–consumer problem, which is a common paradigm for cooperating processes.</a:t>
            </a:r>
          </a:p>
          <a:p>
            <a:pPr marL="439738" lvl="1" indent="-254000" algn="just">
              <a:buFont typeface="Arial" pitchFamily="34" charset="0"/>
              <a:buChar char="•"/>
            </a:pPr>
            <a:r>
              <a:rPr lang="en-IN" altLang="en-US" sz="2800" dirty="0" smtClean="0"/>
              <a:t>Exchange information by reading and writing data in the shared areas.</a:t>
            </a:r>
          </a:p>
          <a:p>
            <a:pPr marL="439738" lvl="1" indent="-254000" algn="just">
              <a:buFont typeface="Arial" pitchFamily="34" charset="0"/>
              <a:buChar char="•"/>
            </a:pPr>
            <a:r>
              <a:rPr lang="en-IN" altLang="en-US" sz="2800" dirty="0" smtClean="0"/>
              <a:t>To allow producer and consumer processes to run concurrently, we must have available a </a:t>
            </a:r>
            <a:r>
              <a:rPr lang="en-IN" altLang="en-US" sz="2800" b="1" dirty="0" smtClean="0"/>
              <a:t>buffer of items </a:t>
            </a:r>
            <a:r>
              <a:rPr lang="en-IN" altLang="en-US" sz="2800" dirty="0" smtClean="0"/>
              <a:t>that can be filled by the producer and emptied by the consumer.</a:t>
            </a:r>
          </a:p>
          <a:p>
            <a:pPr marL="439738" lvl="1" indent="-254000" algn="just">
              <a:buFont typeface="Arial" pitchFamily="34" charset="0"/>
              <a:buChar char="•"/>
            </a:pPr>
            <a:r>
              <a:rPr lang="en-IN" altLang="en-US" sz="2800" dirty="0" smtClean="0"/>
              <a:t>This buffer will reside in a region of memory that is shared by the producer and consumer processes. </a:t>
            </a:r>
          </a:p>
        </p:txBody>
      </p:sp>
    </p:spTree>
    <p:extLst>
      <p:ext uri="{BB962C8B-B14F-4D97-AF65-F5344CB8AC3E}">
        <p14:creationId xmlns:p14="http://schemas.microsoft.com/office/powerpoint/2010/main" val="1527590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69141823-0818-4D21-8248-27E5004ACAF5}"/>
              </a:ext>
            </a:extLst>
          </p:cNvPr>
          <p:cNvSpPr>
            <a:spLocks noGrp="1" noChangeArrowheads="1"/>
          </p:cNvSpPr>
          <p:nvPr>
            <p:ph type="title"/>
          </p:nvPr>
        </p:nvSpPr>
        <p:spPr>
          <a:xfrm>
            <a:off x="749300" y="228600"/>
            <a:ext cx="7937500" cy="576263"/>
          </a:xfrm>
        </p:spPr>
        <p:txBody>
          <a:bodyPr>
            <a:noAutofit/>
          </a:bodyPr>
          <a:lstStyle/>
          <a:p>
            <a:pPr algn="ctr"/>
            <a:r>
              <a:rPr lang="en-IN" altLang="en-US" sz="4000" dirty="0"/>
              <a:t>Producer–consumer problem</a:t>
            </a:r>
            <a:endParaRPr lang="en-US" altLang="en-US" sz="4000" dirty="0"/>
          </a:p>
        </p:txBody>
      </p:sp>
      <p:sp>
        <p:nvSpPr>
          <p:cNvPr id="65539" name="Rectangle 3">
            <a:extLst>
              <a:ext uri="{FF2B5EF4-FFF2-40B4-BE49-F238E27FC236}">
                <a16:creationId xmlns="" xmlns:a16="http://schemas.microsoft.com/office/drawing/2014/main" id="{99B8C2EA-F3A4-449A-81E9-2FC5EC36E1D3}"/>
              </a:ext>
            </a:extLst>
          </p:cNvPr>
          <p:cNvSpPr>
            <a:spLocks noGrp="1" noChangeArrowheads="1"/>
          </p:cNvSpPr>
          <p:nvPr>
            <p:ph idx="1"/>
          </p:nvPr>
        </p:nvSpPr>
        <p:spPr>
          <a:xfrm>
            <a:off x="508000" y="880534"/>
            <a:ext cx="8178800" cy="5621866"/>
          </a:xfrm>
        </p:spPr>
        <p:txBody>
          <a:bodyPr>
            <a:noAutofit/>
          </a:bodyPr>
          <a:lstStyle/>
          <a:p>
            <a:pPr marL="439738" lvl="1" indent="-254000" algn="just">
              <a:buFont typeface="Arial" pitchFamily="34" charset="0"/>
              <a:buChar char="•"/>
            </a:pPr>
            <a:r>
              <a:rPr lang="en-IN" altLang="en-US" sz="2400" dirty="0" smtClean="0"/>
              <a:t>The producer and consumer must be synchronized, so that the consumer does not try to consume an item that has not yet been produced.</a:t>
            </a:r>
            <a:endParaRPr lang="en-US" altLang="en-US" sz="2400" dirty="0" smtClean="0"/>
          </a:p>
          <a:p>
            <a:pPr marL="355600" indent="-355600" algn="just">
              <a:buFont typeface="Wingdings" pitchFamily="2" charset="2"/>
              <a:buChar char="Ø"/>
            </a:pPr>
            <a:r>
              <a:rPr lang="en-IN" altLang="en-US" sz="2800" dirty="0" smtClean="0"/>
              <a:t>Two types of buffers can be used:</a:t>
            </a:r>
            <a:endParaRPr lang="en-US" altLang="en-US" sz="2800" dirty="0" smtClean="0"/>
          </a:p>
          <a:p>
            <a:pPr marL="439738" lvl="1" indent="-254000" algn="just">
              <a:buFont typeface="Arial" pitchFamily="34" charset="0"/>
              <a:buChar char="•"/>
            </a:pPr>
            <a:r>
              <a:rPr lang="en-US" altLang="en-US" sz="2400" b="1" dirty="0" smtClean="0"/>
              <a:t>Unbounded-buffer </a:t>
            </a:r>
            <a:r>
              <a:rPr lang="en-US" altLang="en-US" sz="2400" dirty="0" smtClean="0"/>
              <a:t>places no practical limit on the size of the buffer:</a:t>
            </a:r>
          </a:p>
          <a:p>
            <a:pPr marL="711200" lvl="2" indent="-271463" algn="just">
              <a:buFont typeface="Wingdings" pitchFamily="2" charset="2"/>
              <a:buChar char="ü"/>
            </a:pPr>
            <a:r>
              <a:rPr lang="en-US" altLang="en-US" sz="2000" dirty="0" smtClean="0"/>
              <a:t>Producer </a:t>
            </a:r>
            <a:r>
              <a:rPr lang="en-US" altLang="en-US" sz="2000" dirty="0"/>
              <a:t>never waits</a:t>
            </a:r>
          </a:p>
          <a:p>
            <a:pPr marL="711200" lvl="2" indent="-271463" algn="just">
              <a:buFont typeface="Wingdings" pitchFamily="2" charset="2"/>
              <a:buChar char="ü"/>
            </a:pPr>
            <a:r>
              <a:rPr lang="en-US" altLang="en-US" sz="2000" dirty="0"/>
              <a:t>Consumer waits if there is no buffer to consume</a:t>
            </a:r>
          </a:p>
          <a:p>
            <a:pPr marL="439738" lvl="1" indent="-254000" algn="just">
              <a:buFont typeface="Arial" pitchFamily="34" charset="0"/>
              <a:buChar char="•"/>
            </a:pPr>
            <a:r>
              <a:rPr lang="en-US" altLang="en-US" sz="2400" b="1" dirty="0" smtClean="0"/>
              <a:t>Bounded-buffer </a:t>
            </a:r>
            <a:r>
              <a:rPr lang="en-US" altLang="en-US" sz="2400" dirty="0" smtClean="0"/>
              <a:t>assumes, there </a:t>
            </a:r>
            <a:r>
              <a:rPr lang="en-US" altLang="en-US" sz="2400" dirty="0"/>
              <a:t>is a fixed buffer size</a:t>
            </a:r>
          </a:p>
          <a:p>
            <a:pPr marL="711200" lvl="2" indent="-271463" algn="just">
              <a:buFont typeface="Wingdings" pitchFamily="2" charset="2"/>
              <a:buChar char="ü"/>
            </a:pPr>
            <a:r>
              <a:rPr lang="en-US" altLang="en-US" sz="2000" dirty="0"/>
              <a:t>Producer must wait if all buffers are full</a:t>
            </a:r>
          </a:p>
          <a:p>
            <a:pPr marL="711200" lvl="2" indent="-271463" algn="just">
              <a:buFont typeface="Wingdings" pitchFamily="2" charset="2"/>
              <a:buChar char="ü"/>
            </a:pPr>
            <a:r>
              <a:rPr lang="en-US" altLang="en-US" sz="2000" dirty="0"/>
              <a:t>Consumer waits if there is no buffer to consume</a:t>
            </a:r>
          </a:p>
        </p:txBody>
      </p:sp>
    </p:spTree>
    <p:extLst>
      <p:ext uri="{BB962C8B-B14F-4D97-AF65-F5344CB8AC3E}">
        <p14:creationId xmlns:p14="http://schemas.microsoft.com/office/powerpoint/2010/main" val="5644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20AFA67C-5037-4199-ADB3-2B949804BC7A}"/>
              </a:ext>
            </a:extLst>
          </p:cNvPr>
          <p:cNvSpPr>
            <a:spLocks noGrp="1" noChangeArrowheads="1"/>
          </p:cNvSpPr>
          <p:nvPr>
            <p:ph type="title"/>
          </p:nvPr>
        </p:nvSpPr>
        <p:spPr>
          <a:xfrm>
            <a:off x="457200" y="222250"/>
            <a:ext cx="8229600" cy="576263"/>
          </a:xfrm>
        </p:spPr>
        <p:txBody>
          <a:bodyPr>
            <a:noAutofit/>
          </a:bodyPr>
          <a:lstStyle/>
          <a:p>
            <a:pPr algn="ctr" eaLnBrk="1" hangingPunct="1"/>
            <a:r>
              <a:rPr lang="en-US" altLang="en-US" sz="4000" dirty="0"/>
              <a:t>Process in Memory</a:t>
            </a:r>
          </a:p>
        </p:txBody>
      </p:sp>
      <p:pic>
        <p:nvPicPr>
          <p:cNvPr id="15363" name="Picture 1">
            <a:extLst>
              <a:ext uri="{FF2B5EF4-FFF2-40B4-BE49-F238E27FC236}">
                <a16:creationId xmlns:a16="http://schemas.microsoft.com/office/drawing/2014/main" xmlns="" id="{56913459-B2A5-4780-A47A-63C55AF8C3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1595438"/>
            <a:ext cx="2655888"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85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 xmlns:a16="http://schemas.microsoft.com/office/drawing/2014/main" id="{99EE88E8-FB94-4EA2-914B-EA0288206255}"/>
              </a:ext>
            </a:extLst>
          </p:cNvPr>
          <p:cNvSpPr>
            <a:spLocks noGrp="1" noChangeArrowheads="1"/>
          </p:cNvSpPr>
          <p:nvPr>
            <p:ph type="title"/>
          </p:nvPr>
        </p:nvSpPr>
        <p:spPr>
          <a:xfrm>
            <a:off x="1" y="0"/>
            <a:ext cx="9120188" cy="723146"/>
          </a:xfrm>
        </p:spPr>
        <p:txBody>
          <a:bodyPr>
            <a:noAutofit/>
          </a:bodyPr>
          <a:lstStyle/>
          <a:p>
            <a:pPr eaLnBrk="1" hangingPunct="1"/>
            <a:r>
              <a:rPr lang="en-US" altLang="en-US" sz="4000" dirty="0"/>
              <a:t>Bounded-Buffer – Shared-Memory Solution</a:t>
            </a:r>
          </a:p>
        </p:txBody>
      </p:sp>
      <p:sp>
        <p:nvSpPr>
          <p:cNvPr id="69635" name="Rectangle 3">
            <a:extLst>
              <a:ext uri="{FF2B5EF4-FFF2-40B4-BE49-F238E27FC236}">
                <a16:creationId xmlns="" xmlns:a16="http://schemas.microsoft.com/office/drawing/2014/main" id="{06B4B2DB-0CD0-402C-8F68-104A05E1E5E5}"/>
              </a:ext>
            </a:extLst>
          </p:cNvPr>
          <p:cNvSpPr>
            <a:spLocks noGrp="1" noChangeArrowheads="1"/>
          </p:cNvSpPr>
          <p:nvPr>
            <p:ph type="body" idx="1"/>
          </p:nvPr>
        </p:nvSpPr>
        <p:spPr>
          <a:xfrm>
            <a:off x="839788" y="812800"/>
            <a:ext cx="7486650" cy="5604933"/>
          </a:xfrm>
        </p:spPr>
        <p:txBody>
          <a:bodyPr>
            <a:noAutofit/>
          </a:bodyPr>
          <a:lstStyle/>
          <a:p>
            <a:pPr algn="just"/>
            <a:r>
              <a:rPr lang="en-US" altLang="en-US" sz="2800" dirty="0">
                <a:latin typeface="+mj-lt"/>
              </a:rPr>
              <a:t>Shared </a:t>
            </a:r>
            <a:r>
              <a:rPr lang="en-US" altLang="en-US" sz="2800" dirty="0" smtClean="0">
                <a:latin typeface="+mj-lt"/>
              </a:rPr>
              <a:t>data</a:t>
            </a:r>
          </a:p>
          <a:p>
            <a:pPr marL="1598613" lvl="3" algn="just">
              <a:buFontTx/>
              <a:buNone/>
            </a:pPr>
            <a:r>
              <a:rPr lang="en-US" altLang="en-US" sz="2800" b="1" dirty="0" smtClean="0"/>
              <a:t>#define BUFFER_SIZE 10</a:t>
            </a:r>
          </a:p>
          <a:p>
            <a:pPr marL="1598613" lvl="3" algn="just">
              <a:buFontTx/>
              <a:buNone/>
            </a:pPr>
            <a:r>
              <a:rPr lang="en-US" altLang="en-US" sz="2800" b="1" dirty="0" err="1" smtClean="0"/>
              <a:t>typedef</a:t>
            </a:r>
            <a:r>
              <a:rPr lang="en-US" altLang="en-US" sz="2800" b="1" dirty="0" smtClean="0"/>
              <a:t> </a:t>
            </a:r>
            <a:r>
              <a:rPr lang="en-US" altLang="en-US" sz="2800" b="1" dirty="0" err="1" smtClean="0"/>
              <a:t>struct</a:t>
            </a:r>
            <a:r>
              <a:rPr lang="en-US" altLang="en-US" sz="2800" b="1" dirty="0" smtClean="0"/>
              <a:t> {</a:t>
            </a:r>
          </a:p>
          <a:p>
            <a:pPr marL="1598613" lvl="3" algn="just">
              <a:buFontTx/>
              <a:buNone/>
            </a:pPr>
            <a:r>
              <a:rPr lang="en-US" altLang="en-US" sz="2800" b="1" dirty="0" smtClean="0"/>
              <a:t>	. . .</a:t>
            </a:r>
          </a:p>
          <a:p>
            <a:pPr marL="1598613" lvl="3" algn="just">
              <a:buFontTx/>
              <a:buNone/>
            </a:pPr>
            <a:r>
              <a:rPr lang="en-US" altLang="en-US" sz="2800" b="1" dirty="0" smtClean="0"/>
              <a:t>} item;</a:t>
            </a:r>
          </a:p>
          <a:p>
            <a:pPr marL="1598613" lvl="3" algn="just">
              <a:buFontTx/>
              <a:buNone/>
            </a:pPr>
            <a:endParaRPr lang="en-US" altLang="en-US" sz="2800" b="1" dirty="0" smtClean="0"/>
          </a:p>
          <a:p>
            <a:pPr marL="1598613" lvl="3" algn="just">
              <a:buFontTx/>
              <a:buNone/>
            </a:pPr>
            <a:r>
              <a:rPr lang="en-US" altLang="en-US" sz="2800" b="1" dirty="0" smtClean="0"/>
              <a:t>item buffer[BUFFER_SIZE];</a:t>
            </a:r>
          </a:p>
          <a:p>
            <a:pPr marL="1598613" lvl="3" algn="just">
              <a:buFontTx/>
              <a:buNone/>
            </a:pPr>
            <a:r>
              <a:rPr lang="en-US" altLang="en-US" sz="2800" b="1" dirty="0" err="1" smtClean="0"/>
              <a:t>int</a:t>
            </a:r>
            <a:r>
              <a:rPr lang="en-US" altLang="en-US" sz="2800" b="1" dirty="0" smtClean="0"/>
              <a:t> in = 0;</a:t>
            </a:r>
          </a:p>
          <a:p>
            <a:pPr marL="1598613" lvl="3" algn="just">
              <a:buFontTx/>
              <a:buNone/>
            </a:pPr>
            <a:r>
              <a:rPr lang="en-US" altLang="en-US" sz="2800" b="1" dirty="0" err="1" smtClean="0"/>
              <a:t>int</a:t>
            </a:r>
            <a:r>
              <a:rPr lang="en-US" altLang="en-US" sz="2800" b="1" dirty="0" smtClean="0"/>
              <a:t> out = 0;</a:t>
            </a:r>
            <a:endParaRPr lang="en-US" altLang="en-US" sz="2800" dirty="0" smtClean="0">
              <a:latin typeface="+mj-lt"/>
            </a:endParaRPr>
          </a:p>
          <a:p>
            <a:pPr algn="just"/>
            <a:r>
              <a:rPr lang="en-IN" altLang="en-US" sz="2800" dirty="0" smtClean="0"/>
              <a:t>The shared buffer is implemented as a </a:t>
            </a:r>
            <a:r>
              <a:rPr lang="en-IN" altLang="en-US" sz="2800" b="1" dirty="0" smtClean="0"/>
              <a:t>circular array</a:t>
            </a:r>
            <a:r>
              <a:rPr lang="en-IN" altLang="en-US" sz="2800" dirty="0" smtClean="0"/>
              <a:t> with two logical pointers: in and out.</a:t>
            </a:r>
            <a:endParaRPr lang="en-US" altLang="en-US" sz="2800" dirty="0">
              <a:latin typeface="+mj-lt"/>
            </a:endParaRPr>
          </a:p>
        </p:txBody>
      </p:sp>
    </p:spTree>
    <p:extLst>
      <p:ext uri="{BB962C8B-B14F-4D97-AF65-F5344CB8AC3E}">
        <p14:creationId xmlns:p14="http://schemas.microsoft.com/office/powerpoint/2010/main" val="1771771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B426FA82-2801-4913-A63A-AF57E7132643}"/>
              </a:ext>
            </a:extLst>
          </p:cNvPr>
          <p:cNvSpPr>
            <a:spLocks noGrp="1" noChangeArrowheads="1"/>
          </p:cNvSpPr>
          <p:nvPr>
            <p:ph type="title"/>
          </p:nvPr>
        </p:nvSpPr>
        <p:spPr>
          <a:xfrm>
            <a:off x="237067" y="120652"/>
            <a:ext cx="8906933" cy="576263"/>
          </a:xfrm>
        </p:spPr>
        <p:txBody>
          <a:bodyPr>
            <a:noAutofit/>
          </a:bodyPr>
          <a:lstStyle/>
          <a:p>
            <a:r>
              <a:rPr lang="en-US" altLang="en-US" sz="3600" dirty="0" smtClean="0"/>
              <a:t>Bounded-Buffer – Shared-Memory Solution</a:t>
            </a:r>
            <a:endParaRPr lang="en-US" altLang="en-US" sz="3600" dirty="0"/>
          </a:p>
        </p:txBody>
      </p:sp>
      <p:sp>
        <p:nvSpPr>
          <p:cNvPr id="71683" name="Rectangle 3">
            <a:extLst>
              <a:ext uri="{FF2B5EF4-FFF2-40B4-BE49-F238E27FC236}">
                <a16:creationId xmlns="" xmlns:a16="http://schemas.microsoft.com/office/drawing/2014/main" id="{918AC823-35A6-4F95-9F20-D71790E773CD}"/>
              </a:ext>
            </a:extLst>
          </p:cNvPr>
          <p:cNvSpPr>
            <a:spLocks noGrp="1" noChangeArrowheads="1"/>
          </p:cNvSpPr>
          <p:nvPr>
            <p:ph idx="1"/>
          </p:nvPr>
        </p:nvSpPr>
        <p:spPr>
          <a:xfrm>
            <a:off x="220140" y="677335"/>
            <a:ext cx="5147734" cy="3081867"/>
          </a:xfrm>
        </p:spPr>
        <p:txBody>
          <a:bodyPr>
            <a:noAutofit/>
          </a:bodyPr>
          <a:lstStyle/>
          <a:p>
            <a:pPr>
              <a:buFont typeface="Monotype Sorts" pitchFamily="-84" charset="2"/>
              <a:buNone/>
            </a:pPr>
            <a:r>
              <a:rPr lang="en-US" altLang="en-US" sz="2800" b="1" dirty="0" smtClean="0">
                <a:solidFill>
                  <a:srgbClr val="00B050"/>
                </a:solidFill>
                <a:latin typeface="+mj-lt"/>
              </a:rPr>
              <a:t>item </a:t>
            </a:r>
            <a:r>
              <a:rPr lang="en-US" altLang="en-US" sz="2800" b="1" dirty="0" err="1">
                <a:solidFill>
                  <a:srgbClr val="00B050"/>
                </a:solidFill>
                <a:latin typeface="+mj-lt"/>
              </a:rPr>
              <a:t>next_produced</a:t>
            </a:r>
            <a:r>
              <a:rPr lang="en-US" altLang="en-US" sz="2800" b="1" dirty="0">
                <a:solidFill>
                  <a:srgbClr val="00B050"/>
                </a:solidFill>
                <a:latin typeface="+mj-lt"/>
              </a:rPr>
              <a:t>; </a:t>
            </a:r>
          </a:p>
          <a:p>
            <a:pPr>
              <a:buFont typeface="Monotype Sorts" pitchFamily="-84" charset="2"/>
              <a:buNone/>
            </a:pPr>
            <a:r>
              <a:rPr lang="en-US" altLang="en-US" sz="2200" dirty="0">
                <a:solidFill>
                  <a:srgbClr val="00B050"/>
                </a:solidFill>
                <a:latin typeface="+mj-lt"/>
              </a:rPr>
              <a:t>while (true) { </a:t>
            </a:r>
          </a:p>
          <a:p>
            <a:pPr>
              <a:buFont typeface="Monotype Sorts" pitchFamily="-84" charset="2"/>
              <a:buNone/>
            </a:pPr>
            <a:r>
              <a:rPr lang="en-US" altLang="en-US" sz="2200" dirty="0">
                <a:solidFill>
                  <a:srgbClr val="00B050"/>
                </a:solidFill>
                <a:latin typeface="+mj-lt"/>
              </a:rPr>
              <a:t>	/* produce an item in next produced */ </a:t>
            </a:r>
          </a:p>
          <a:p>
            <a:pPr>
              <a:buFont typeface="Monotype Sorts" pitchFamily="-84" charset="2"/>
              <a:buNone/>
            </a:pPr>
            <a:r>
              <a:rPr lang="en-US" altLang="en-US" sz="2200" dirty="0">
                <a:solidFill>
                  <a:srgbClr val="00B050"/>
                </a:solidFill>
                <a:latin typeface="+mj-lt"/>
              </a:rPr>
              <a:t>	while (((in + 1) % BUFFER_SIZE) == out) </a:t>
            </a:r>
          </a:p>
          <a:p>
            <a:pPr>
              <a:buFont typeface="Monotype Sorts" pitchFamily="-84" charset="2"/>
              <a:buNone/>
            </a:pPr>
            <a:r>
              <a:rPr lang="en-US" altLang="en-US" sz="2200" dirty="0">
                <a:solidFill>
                  <a:srgbClr val="00B050"/>
                </a:solidFill>
                <a:latin typeface="+mj-lt"/>
              </a:rPr>
              <a:t>		; /* do nothing */ </a:t>
            </a:r>
          </a:p>
          <a:p>
            <a:pPr>
              <a:buFont typeface="Monotype Sorts" pitchFamily="-84" charset="2"/>
              <a:buNone/>
            </a:pPr>
            <a:r>
              <a:rPr lang="en-US" altLang="en-US" sz="2200" dirty="0">
                <a:solidFill>
                  <a:srgbClr val="00B050"/>
                </a:solidFill>
                <a:latin typeface="+mj-lt"/>
              </a:rPr>
              <a:t>	buffer[in] = </a:t>
            </a:r>
            <a:r>
              <a:rPr lang="en-US" altLang="en-US" sz="2200" dirty="0" err="1">
                <a:solidFill>
                  <a:srgbClr val="00B050"/>
                </a:solidFill>
                <a:latin typeface="+mj-lt"/>
              </a:rPr>
              <a:t>next_produced</a:t>
            </a:r>
            <a:r>
              <a:rPr lang="en-US" altLang="en-US" sz="2200" dirty="0">
                <a:solidFill>
                  <a:srgbClr val="00B050"/>
                </a:solidFill>
                <a:latin typeface="+mj-lt"/>
              </a:rPr>
              <a:t>; </a:t>
            </a:r>
          </a:p>
          <a:p>
            <a:pPr>
              <a:buFont typeface="Monotype Sorts" pitchFamily="-84" charset="2"/>
              <a:buNone/>
            </a:pPr>
            <a:r>
              <a:rPr lang="en-US" altLang="en-US" sz="2200" dirty="0">
                <a:solidFill>
                  <a:srgbClr val="00B050"/>
                </a:solidFill>
                <a:latin typeface="+mj-lt"/>
              </a:rPr>
              <a:t>	in = (in + 1) % BUFFER_SIZE; </a:t>
            </a:r>
            <a:endParaRPr lang="en-US" altLang="en-US" sz="2200" dirty="0" smtClean="0">
              <a:solidFill>
                <a:srgbClr val="00B050"/>
              </a:solidFill>
              <a:latin typeface="+mj-lt"/>
            </a:endParaRPr>
          </a:p>
          <a:p>
            <a:pPr marL="36000">
              <a:spcBef>
                <a:spcPts val="0"/>
              </a:spcBef>
              <a:buFont typeface="Monotype Sorts" pitchFamily="-84" charset="2"/>
              <a:buNone/>
            </a:pPr>
            <a:r>
              <a:rPr lang="en-US" altLang="en-US" sz="2200" dirty="0" smtClean="0">
                <a:solidFill>
                  <a:srgbClr val="00B050"/>
                </a:solidFill>
                <a:latin typeface="+mj-lt"/>
              </a:rPr>
              <a:t>}</a:t>
            </a:r>
            <a:endParaRPr lang="en-US" altLang="en-US" sz="2200" dirty="0">
              <a:solidFill>
                <a:srgbClr val="00B050"/>
              </a:solidFill>
              <a:latin typeface="+mj-lt"/>
            </a:endParaRPr>
          </a:p>
          <a:p>
            <a:pPr>
              <a:buFont typeface="Monotype Sorts" pitchFamily="-84" charset="2"/>
              <a:buNone/>
            </a:pPr>
            <a:endParaRPr lang="en-US" altLang="en-US" sz="2200" dirty="0">
              <a:solidFill>
                <a:srgbClr val="00B050"/>
              </a:solidFill>
              <a:latin typeface="+mj-lt"/>
            </a:endParaRPr>
          </a:p>
          <a:p>
            <a:pPr>
              <a:buFont typeface="Monotype Sorts" pitchFamily="-84" charset="2"/>
              <a:buNone/>
            </a:pPr>
            <a:endParaRPr lang="en-US" altLang="en-US" sz="2200" dirty="0">
              <a:solidFill>
                <a:srgbClr val="00B050"/>
              </a:solidFill>
              <a:latin typeface="+mj-lt"/>
            </a:endParaRPr>
          </a:p>
          <a:p>
            <a:pPr>
              <a:buFont typeface="Monotype Sorts" pitchFamily="-84" charset="2"/>
              <a:buNone/>
            </a:pPr>
            <a:r>
              <a:rPr lang="en-US" altLang="en-US" sz="2200" dirty="0">
                <a:solidFill>
                  <a:srgbClr val="00B050"/>
                </a:solidFill>
                <a:latin typeface="+mj-lt"/>
              </a:rPr>
              <a:t>	</a:t>
            </a:r>
          </a:p>
          <a:p>
            <a:pPr marL="7167563" lvl="4">
              <a:buFontTx/>
              <a:buNone/>
            </a:pPr>
            <a:endParaRPr lang="en-US" altLang="en-US" sz="2200" dirty="0">
              <a:solidFill>
                <a:srgbClr val="00B050"/>
              </a:solidFill>
              <a:latin typeface="+mj-lt"/>
            </a:endParaRPr>
          </a:p>
        </p:txBody>
      </p:sp>
      <p:sp>
        <p:nvSpPr>
          <p:cNvPr id="4" name="Rectangle 3">
            <a:extLst>
              <a:ext uri="{FF2B5EF4-FFF2-40B4-BE49-F238E27FC236}">
                <a16:creationId xmlns="" xmlns:a16="http://schemas.microsoft.com/office/drawing/2014/main" id="{A4383804-C100-4255-A1BD-B8DC67A9F255}"/>
              </a:ext>
            </a:extLst>
          </p:cNvPr>
          <p:cNvSpPr txBox="1">
            <a:spLocks noChangeArrowheads="1"/>
          </p:cNvSpPr>
          <p:nvPr/>
        </p:nvSpPr>
        <p:spPr>
          <a:xfrm>
            <a:off x="3251194" y="3843865"/>
            <a:ext cx="5858934" cy="30988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Monotype Sorts" pitchFamily="-84" charset="2"/>
              <a:buNone/>
              <a:tabLst/>
              <a:defRPr/>
            </a:pPr>
            <a:r>
              <a:rPr kumimoji="0" lang="en-US" altLang="en-US" sz="2800" b="1" i="0" u="none" strike="noStrike" kern="1200" cap="none" spc="0" normalizeH="0" baseline="0" noProof="0" dirty="0" smtClean="0">
                <a:ln>
                  <a:noFill/>
                </a:ln>
                <a:solidFill>
                  <a:srgbClr val="00B050"/>
                </a:solidFill>
                <a:effectLst/>
                <a:uLnTx/>
                <a:uFillTx/>
                <a:latin typeface="+mj-lt"/>
                <a:ea typeface="+mn-ea"/>
                <a:cs typeface="+mn-cs"/>
              </a:rPr>
              <a:t>item </a:t>
            </a:r>
            <a:r>
              <a:rPr kumimoji="0" lang="en-US" altLang="en-US" sz="2800" b="1" i="0" u="none" strike="noStrike" kern="1200" cap="none" spc="0" normalizeH="0" baseline="0" noProof="0" dirty="0" err="1" smtClean="0">
                <a:ln>
                  <a:noFill/>
                </a:ln>
                <a:solidFill>
                  <a:srgbClr val="00B050"/>
                </a:solidFill>
                <a:effectLst/>
                <a:uLnTx/>
                <a:uFillTx/>
                <a:latin typeface="+mj-lt"/>
                <a:ea typeface="+mn-ea"/>
                <a:cs typeface="+mn-cs"/>
              </a:rPr>
              <a:t>next_consumed</a:t>
            </a:r>
            <a:r>
              <a:rPr kumimoji="0" lang="en-US" altLang="en-US" sz="2800" b="1" i="0" u="none" strike="noStrike" kern="1200" cap="none" spc="0" normalizeH="0" baseline="0" noProof="0" dirty="0" smtClean="0">
                <a:ln>
                  <a:noFill/>
                </a:ln>
                <a:solidFill>
                  <a:srgbClr val="00B050"/>
                </a:solidFill>
                <a:effectLst/>
                <a:uLnTx/>
                <a:uFillTx/>
                <a:latin typeface="+mj-lt"/>
                <a:ea typeface="+mn-ea"/>
                <a:cs typeface="+mn-cs"/>
              </a:rPr>
              <a:t>; </a:t>
            </a:r>
            <a:br>
              <a:rPr kumimoji="0" lang="en-US" altLang="en-US" sz="2800" b="1" i="0" u="none" strike="noStrike" kern="1200" cap="none" spc="0" normalizeH="0" baseline="0" noProof="0" dirty="0" smtClean="0">
                <a:ln>
                  <a:noFill/>
                </a:ln>
                <a:solidFill>
                  <a:srgbClr val="00B050"/>
                </a:solidFill>
                <a:effectLst/>
                <a:uLnTx/>
                <a:uFillTx/>
                <a:latin typeface="+mj-lt"/>
                <a:ea typeface="+mn-ea"/>
                <a:cs typeface="+mn-cs"/>
              </a:rPr>
            </a:b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while (true) {</a:t>
            </a:r>
            <a:b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b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while (in == out) </a:t>
            </a:r>
          </a:p>
          <a:p>
            <a:pPr marL="0" marR="0" lvl="0" indent="0" algn="l" defTabSz="914400" rtl="0" eaLnBrk="1" fontAlgn="auto" latinLnBrk="0" hangingPunct="1">
              <a:lnSpc>
                <a:spcPct val="100000"/>
              </a:lnSpc>
              <a:spcBef>
                <a:spcPct val="20000"/>
              </a:spcBef>
              <a:spcAft>
                <a:spcPts val="0"/>
              </a:spcAft>
              <a:buClrTx/>
              <a:buSzTx/>
              <a:buFont typeface="Monotype Sorts" pitchFamily="-84" charset="2"/>
              <a:buNone/>
              <a:tabLst/>
              <a:defRPr/>
            </a:pP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 /* do nothing */</a:t>
            </a:r>
            <a:b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b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a:t>
            </a:r>
            <a:r>
              <a:rPr kumimoji="0" lang="en-US" altLang="en-US" sz="2200" i="0" u="none" strike="noStrike" kern="1200" cap="none" spc="0" normalizeH="0" baseline="0" noProof="0" dirty="0" err="1" smtClean="0">
                <a:ln>
                  <a:noFill/>
                </a:ln>
                <a:solidFill>
                  <a:srgbClr val="00B050"/>
                </a:solidFill>
                <a:effectLst/>
                <a:uLnTx/>
                <a:uFillTx/>
                <a:latin typeface="+mj-lt"/>
                <a:ea typeface="+mn-ea"/>
                <a:cs typeface="+mn-cs"/>
              </a:rPr>
              <a:t>next_consumed</a:t>
            </a: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 buffer[out]; </a:t>
            </a:r>
          </a:p>
          <a:p>
            <a:pPr marL="0" marR="0" lvl="0" indent="0" algn="l" defTabSz="914400" rtl="0" eaLnBrk="1" fontAlgn="auto" latinLnBrk="0" hangingPunct="1">
              <a:lnSpc>
                <a:spcPct val="100000"/>
              </a:lnSpc>
              <a:spcBef>
                <a:spcPct val="20000"/>
              </a:spcBef>
              <a:spcAft>
                <a:spcPts val="0"/>
              </a:spcAft>
              <a:buClrTx/>
              <a:buSzTx/>
              <a:buFont typeface="Monotype Sorts" pitchFamily="-84" charset="2"/>
              <a:buNone/>
              <a:tabLst/>
              <a:defRPr/>
            </a:pP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out = (out + 1) % BUFFER_SIZE;</a:t>
            </a:r>
            <a:b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b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 consume the item in next consumed */ </a:t>
            </a:r>
          </a:p>
          <a:p>
            <a:pPr marL="0" marR="0" lvl="0" indent="0" algn="l" defTabSz="914400" rtl="0" eaLnBrk="1" fontAlgn="auto" latinLnBrk="0" hangingPunct="1">
              <a:lnSpc>
                <a:spcPct val="100000"/>
              </a:lnSpc>
              <a:spcBef>
                <a:spcPct val="20000"/>
              </a:spcBef>
              <a:spcAft>
                <a:spcPts val="0"/>
              </a:spcAft>
              <a:buClrTx/>
              <a:buSzTx/>
              <a:buFont typeface="Monotype Sorts" pitchFamily="-84" charset="2"/>
              <a:buNone/>
              <a:tabLst/>
              <a:defRPr/>
            </a:pP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a:t>
            </a:r>
            <a:endParaRPr kumimoji="0" lang="en-US" altLang="en-US" sz="2200" i="0" u="none" strike="noStrike" kern="1200" cap="none" spc="0" normalizeH="0" baseline="0" noProof="0" dirty="0">
              <a:ln>
                <a:noFill/>
              </a:ln>
              <a:solidFill>
                <a:srgbClr val="00B050"/>
              </a:solidFill>
              <a:effectLst/>
              <a:uLnTx/>
              <a:uFillTx/>
              <a:latin typeface="+mj-lt"/>
              <a:ea typeface="+mn-ea"/>
              <a:cs typeface="+mn-cs"/>
            </a:endParaRPr>
          </a:p>
        </p:txBody>
      </p:sp>
      <p:sp>
        <p:nvSpPr>
          <p:cNvPr id="5" name="Rectangle 3">
            <a:extLst>
              <a:ext uri="{FF2B5EF4-FFF2-40B4-BE49-F238E27FC236}">
                <a16:creationId xmlns="" xmlns:a16="http://schemas.microsoft.com/office/drawing/2014/main" id="{99B8C2EA-F3A4-449A-81E9-2FC5EC36E1D3}"/>
              </a:ext>
            </a:extLst>
          </p:cNvPr>
          <p:cNvSpPr txBox="1">
            <a:spLocks noChangeArrowheads="1"/>
          </p:cNvSpPr>
          <p:nvPr/>
        </p:nvSpPr>
        <p:spPr>
          <a:xfrm>
            <a:off x="67737" y="4521194"/>
            <a:ext cx="3031067" cy="1896537"/>
          </a:xfrm>
          <a:prstGeom prst="rect">
            <a:avLst/>
          </a:prstGeom>
        </p:spPr>
        <p:txBody>
          <a:bodyPr vert="horz" lIns="91440" tIns="45720" rIns="91440" bIns="45720" rtlCol="0">
            <a:noAutofit/>
          </a:bodyPr>
          <a:lstStyle/>
          <a:p>
            <a:pPr marL="185738" lvl="1" indent="-185738" algn="just" eaLnBrk="1" fontAlgn="auto" hangingPunct="1">
              <a:spcBef>
                <a:spcPct val="20000"/>
              </a:spcBef>
              <a:spcAft>
                <a:spcPts val="0"/>
              </a:spcAft>
              <a:buFont typeface="Arial" pitchFamily="34" charset="0"/>
              <a:buChar char="•"/>
            </a:pPr>
            <a:r>
              <a:rPr lang="en-IN" altLang="en-US" sz="2200" dirty="0" smtClean="0">
                <a:latin typeface="+mn-lt"/>
                <a:ea typeface="+mn-ea"/>
              </a:rPr>
              <a:t>The buffer is empty when </a:t>
            </a:r>
            <a:r>
              <a:rPr lang="en-IN" altLang="en-US" sz="2200" b="1" dirty="0" smtClean="0">
                <a:latin typeface="+mn-lt"/>
                <a:ea typeface="+mn-ea"/>
              </a:rPr>
              <a:t>in</a:t>
            </a:r>
            <a:r>
              <a:rPr lang="en-IN" altLang="en-US" sz="2200" dirty="0" smtClean="0">
                <a:latin typeface="+mn-lt"/>
                <a:ea typeface="+mn-ea"/>
              </a:rPr>
              <a:t> == </a:t>
            </a:r>
            <a:r>
              <a:rPr lang="en-IN" altLang="en-US" sz="2200" b="1" dirty="0" smtClean="0">
                <a:latin typeface="+mn-lt"/>
                <a:ea typeface="+mn-ea"/>
              </a:rPr>
              <a:t>out</a:t>
            </a:r>
            <a:r>
              <a:rPr lang="en-IN" altLang="en-US" sz="2200" dirty="0" smtClean="0">
                <a:latin typeface="+mn-lt"/>
                <a:ea typeface="+mn-ea"/>
              </a:rPr>
              <a:t>; </a:t>
            </a:r>
          </a:p>
          <a:p>
            <a:pPr marL="185738" lvl="1" indent="-185738" algn="just" eaLnBrk="1" fontAlgn="auto" hangingPunct="1">
              <a:spcBef>
                <a:spcPct val="20000"/>
              </a:spcBef>
              <a:spcAft>
                <a:spcPts val="0"/>
              </a:spcAft>
              <a:buFont typeface="Arial" pitchFamily="34" charset="0"/>
              <a:buChar char="•"/>
            </a:pPr>
            <a:r>
              <a:rPr lang="en-IN" altLang="en-US" sz="2200" dirty="0" smtClean="0">
                <a:latin typeface="+mn-lt"/>
                <a:ea typeface="+mn-ea"/>
              </a:rPr>
              <a:t>the buffer is full when ((</a:t>
            </a:r>
            <a:r>
              <a:rPr lang="en-IN" altLang="en-US" sz="2200" b="1" dirty="0" smtClean="0">
                <a:latin typeface="+mn-lt"/>
                <a:ea typeface="+mn-ea"/>
              </a:rPr>
              <a:t>in</a:t>
            </a:r>
            <a:r>
              <a:rPr lang="en-IN" altLang="en-US" sz="2200" dirty="0" smtClean="0">
                <a:latin typeface="+mn-lt"/>
                <a:ea typeface="+mn-ea"/>
              </a:rPr>
              <a:t> + 1) % BUFFER SIZE) == </a:t>
            </a:r>
            <a:r>
              <a:rPr lang="en-IN" altLang="en-US" sz="2200" b="1" dirty="0" smtClean="0">
                <a:latin typeface="+mn-lt"/>
                <a:ea typeface="+mn-ea"/>
              </a:rPr>
              <a:t>out</a:t>
            </a:r>
            <a:r>
              <a:rPr lang="en-IN" altLang="en-US" sz="2200" dirty="0" smtClean="0">
                <a:latin typeface="+mn-lt"/>
                <a:ea typeface="+mn-ea"/>
              </a:rPr>
              <a:t>.</a:t>
            </a:r>
            <a:endParaRPr kumimoji="0" lang="en-IN" alt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3">
            <a:extLst>
              <a:ext uri="{FF2B5EF4-FFF2-40B4-BE49-F238E27FC236}">
                <a16:creationId xmlns="" xmlns:a16="http://schemas.microsoft.com/office/drawing/2014/main" id="{99B8C2EA-F3A4-449A-81E9-2FC5EC36E1D3}"/>
              </a:ext>
            </a:extLst>
          </p:cNvPr>
          <p:cNvSpPr txBox="1">
            <a:spLocks noChangeArrowheads="1"/>
          </p:cNvSpPr>
          <p:nvPr/>
        </p:nvSpPr>
        <p:spPr>
          <a:xfrm>
            <a:off x="5808127" y="880542"/>
            <a:ext cx="3031067" cy="2167458"/>
          </a:xfrm>
          <a:prstGeom prst="rect">
            <a:avLst/>
          </a:prstGeom>
        </p:spPr>
        <p:txBody>
          <a:bodyPr vert="horz" lIns="91440" tIns="45720" rIns="91440" bIns="45720" rtlCol="0">
            <a:noAutofit/>
          </a:bodyPr>
          <a:lstStyle/>
          <a:p>
            <a:pPr marL="185738" lvl="1" indent="-185738" algn="just" eaLnBrk="1" fontAlgn="auto" hangingPunct="1">
              <a:spcBef>
                <a:spcPct val="20000"/>
              </a:spcBef>
              <a:spcAft>
                <a:spcPts val="0"/>
              </a:spcAft>
              <a:buFont typeface="Arial" pitchFamily="34" charset="0"/>
              <a:buChar char="•"/>
            </a:pPr>
            <a:r>
              <a:rPr lang="en-IN" altLang="en-US" sz="2200" dirty="0" smtClean="0">
                <a:latin typeface="+mn-lt"/>
                <a:ea typeface="+mn-ea"/>
              </a:rPr>
              <a:t>The variable </a:t>
            </a:r>
            <a:r>
              <a:rPr lang="en-IN" altLang="en-US" sz="2200" b="1" dirty="0" smtClean="0">
                <a:latin typeface="+mn-lt"/>
                <a:ea typeface="+mn-ea"/>
              </a:rPr>
              <a:t>in</a:t>
            </a:r>
            <a:r>
              <a:rPr lang="en-IN" altLang="en-US" sz="2200" dirty="0" smtClean="0">
                <a:latin typeface="+mn-lt"/>
                <a:ea typeface="+mn-ea"/>
              </a:rPr>
              <a:t> points to the next free position in the buffer; </a:t>
            </a:r>
            <a:r>
              <a:rPr lang="en-IN" altLang="en-US" sz="2200" b="1" dirty="0" smtClean="0">
                <a:latin typeface="+mn-lt"/>
                <a:ea typeface="+mn-ea"/>
              </a:rPr>
              <a:t>out</a:t>
            </a:r>
            <a:r>
              <a:rPr lang="en-IN" altLang="en-US" sz="2200" dirty="0" smtClean="0">
                <a:latin typeface="+mn-lt"/>
                <a:ea typeface="+mn-ea"/>
              </a:rPr>
              <a:t> points to the first full position in the buffer.</a:t>
            </a:r>
            <a:endParaRPr kumimoji="0" lang="en-IN" alt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15272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69141823-0818-4D21-8248-27E5004ACAF5}"/>
              </a:ext>
            </a:extLst>
          </p:cNvPr>
          <p:cNvSpPr>
            <a:spLocks noGrp="1" noChangeArrowheads="1"/>
          </p:cNvSpPr>
          <p:nvPr>
            <p:ph type="title"/>
          </p:nvPr>
        </p:nvSpPr>
        <p:spPr>
          <a:xfrm>
            <a:off x="406400" y="0"/>
            <a:ext cx="8280400" cy="804863"/>
          </a:xfrm>
        </p:spPr>
        <p:txBody>
          <a:bodyPr>
            <a:noAutofit/>
          </a:bodyPr>
          <a:lstStyle/>
          <a:p>
            <a:r>
              <a:rPr lang="en-US" altLang="en-US" sz="3600" dirty="0" smtClean="0"/>
              <a:t>Bounded-Buffer – Shared-Memory Solution</a:t>
            </a:r>
            <a:endParaRPr lang="en-US" altLang="en-US" sz="3600" dirty="0"/>
          </a:p>
        </p:txBody>
      </p:sp>
      <p:sp>
        <p:nvSpPr>
          <p:cNvPr id="65539" name="Rectangle 3">
            <a:extLst>
              <a:ext uri="{FF2B5EF4-FFF2-40B4-BE49-F238E27FC236}">
                <a16:creationId xmlns="" xmlns:a16="http://schemas.microsoft.com/office/drawing/2014/main" id="{99B8C2EA-F3A4-449A-81E9-2FC5EC36E1D3}"/>
              </a:ext>
            </a:extLst>
          </p:cNvPr>
          <p:cNvSpPr>
            <a:spLocks noGrp="1" noChangeArrowheads="1"/>
          </p:cNvSpPr>
          <p:nvPr>
            <p:ph idx="1"/>
          </p:nvPr>
        </p:nvSpPr>
        <p:spPr>
          <a:xfrm>
            <a:off x="508000" y="880534"/>
            <a:ext cx="8178800" cy="5621866"/>
          </a:xfrm>
        </p:spPr>
        <p:txBody>
          <a:bodyPr>
            <a:noAutofit/>
          </a:bodyPr>
          <a:lstStyle/>
          <a:p>
            <a:pPr marL="439738" lvl="1" indent="-254000" algn="just">
              <a:buFont typeface="Arial" pitchFamily="34" charset="0"/>
              <a:buChar char="•"/>
            </a:pPr>
            <a:r>
              <a:rPr lang="en-IN" altLang="en-US" sz="2400" dirty="0" smtClean="0"/>
              <a:t>Solution is correct, but can only use BUFFER_SIZE-1 elements.</a:t>
            </a:r>
          </a:p>
          <a:p>
            <a:pPr marL="439738" lvl="1" indent="-254000" algn="just">
              <a:buFont typeface="Arial" pitchFamily="34" charset="0"/>
              <a:buChar char="•"/>
            </a:pPr>
            <a:endParaRPr lang="en-US" altLang="en-US" sz="3600" dirty="0"/>
          </a:p>
        </p:txBody>
      </p:sp>
    </p:spTree>
    <p:extLst>
      <p:ext uri="{BB962C8B-B14F-4D97-AF65-F5344CB8AC3E}">
        <p14:creationId xmlns:p14="http://schemas.microsoft.com/office/powerpoint/2010/main" val="1669589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69141823-0818-4D21-8248-27E5004ACAF5}"/>
              </a:ext>
            </a:extLst>
          </p:cNvPr>
          <p:cNvSpPr>
            <a:spLocks noGrp="1" noChangeArrowheads="1"/>
          </p:cNvSpPr>
          <p:nvPr>
            <p:ph type="title"/>
          </p:nvPr>
        </p:nvSpPr>
        <p:spPr>
          <a:xfrm>
            <a:off x="287867" y="228600"/>
            <a:ext cx="8398933" cy="576263"/>
          </a:xfrm>
        </p:spPr>
        <p:txBody>
          <a:bodyPr>
            <a:noAutofit/>
          </a:bodyPr>
          <a:lstStyle/>
          <a:p>
            <a:r>
              <a:rPr lang="en-US" altLang="en-US" sz="3600" dirty="0" smtClean="0"/>
              <a:t>Bounded-Buffer – Shared-Memory Solution</a:t>
            </a:r>
            <a:endParaRPr lang="en-US" altLang="en-US" sz="3600" dirty="0"/>
          </a:p>
        </p:txBody>
      </p:sp>
      <p:sp>
        <p:nvSpPr>
          <p:cNvPr id="65539" name="Rectangle 3">
            <a:extLst>
              <a:ext uri="{FF2B5EF4-FFF2-40B4-BE49-F238E27FC236}">
                <a16:creationId xmlns="" xmlns:a16="http://schemas.microsoft.com/office/drawing/2014/main" id="{99B8C2EA-F3A4-449A-81E9-2FC5EC36E1D3}"/>
              </a:ext>
            </a:extLst>
          </p:cNvPr>
          <p:cNvSpPr>
            <a:spLocks noGrp="1" noChangeArrowheads="1"/>
          </p:cNvSpPr>
          <p:nvPr>
            <p:ph idx="1"/>
          </p:nvPr>
        </p:nvSpPr>
        <p:spPr>
          <a:xfrm>
            <a:off x="389467" y="880534"/>
            <a:ext cx="8415865" cy="5621866"/>
          </a:xfrm>
        </p:spPr>
        <p:txBody>
          <a:bodyPr>
            <a:noAutofit/>
          </a:bodyPr>
          <a:lstStyle/>
          <a:p>
            <a:pPr marL="439738" lvl="1" indent="-254000" algn="just">
              <a:buFont typeface="Arial" pitchFamily="34" charset="0"/>
              <a:buChar char="•"/>
            </a:pPr>
            <a:r>
              <a:rPr lang="en-IN" altLang="en-US" sz="2800" dirty="0" smtClean="0"/>
              <a:t>our original solution allowed at most BUFFER SIZE − 1 items in the buffer at the same time.</a:t>
            </a:r>
            <a:endParaRPr lang="en-US" altLang="en-US" sz="2800" dirty="0" smtClean="0"/>
          </a:p>
          <a:p>
            <a:pPr marL="439738" lvl="1" indent="-254000" algn="just">
              <a:buFont typeface="Arial" pitchFamily="34" charset="0"/>
              <a:buChar char="•"/>
            </a:pPr>
            <a:r>
              <a:rPr lang="en-IN" altLang="en-US" sz="2800" dirty="0" smtClean="0"/>
              <a:t>One possibility to overcome this deficiency, is to add an integer variable, </a:t>
            </a:r>
            <a:r>
              <a:rPr lang="en-IN" altLang="en-US" sz="2800" b="1" dirty="0" smtClean="0"/>
              <a:t>count</a:t>
            </a:r>
            <a:r>
              <a:rPr lang="en-IN" altLang="en-US" sz="2800" dirty="0" smtClean="0"/>
              <a:t>, initialized to 0. </a:t>
            </a:r>
          </a:p>
          <a:p>
            <a:pPr marL="439738" lvl="1" indent="-254000" algn="just">
              <a:buFont typeface="Arial" pitchFamily="34" charset="0"/>
              <a:buChar char="•"/>
            </a:pPr>
            <a:r>
              <a:rPr lang="en-IN" altLang="en-US" sz="2800" b="1" dirty="0" smtClean="0"/>
              <a:t>count</a:t>
            </a:r>
            <a:r>
              <a:rPr lang="en-IN" altLang="en-US" sz="2800" dirty="0" smtClean="0"/>
              <a:t> is incremented every time we add a new item to the buffer and is decremented every time we remove one item from the buffer. </a:t>
            </a:r>
          </a:p>
          <a:p>
            <a:pPr marL="439738" lvl="1" indent="-254000" algn="just">
              <a:buFont typeface="Arial" pitchFamily="34" charset="0"/>
              <a:buChar char="•"/>
            </a:pPr>
            <a:endParaRPr lang="en-IN" altLang="en-US" sz="2800" dirty="0" smtClean="0"/>
          </a:p>
          <a:p>
            <a:pPr marL="439738" lvl="1" indent="-254000" algn="just">
              <a:buFont typeface="Arial" pitchFamily="34" charset="0"/>
              <a:buChar char="•"/>
            </a:pPr>
            <a:endParaRPr lang="en-US" altLang="en-US" sz="4000" dirty="0"/>
          </a:p>
        </p:txBody>
      </p:sp>
    </p:spTree>
    <p:extLst>
      <p:ext uri="{BB962C8B-B14F-4D97-AF65-F5344CB8AC3E}">
        <p14:creationId xmlns:p14="http://schemas.microsoft.com/office/powerpoint/2010/main" val="3405797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B426FA82-2801-4913-A63A-AF57E7132643}"/>
              </a:ext>
            </a:extLst>
          </p:cNvPr>
          <p:cNvSpPr>
            <a:spLocks noGrp="1" noChangeArrowheads="1"/>
          </p:cNvSpPr>
          <p:nvPr>
            <p:ph type="title"/>
          </p:nvPr>
        </p:nvSpPr>
        <p:spPr>
          <a:xfrm>
            <a:off x="-1" y="222250"/>
            <a:ext cx="8923867" cy="576263"/>
          </a:xfrm>
        </p:spPr>
        <p:txBody>
          <a:bodyPr>
            <a:noAutofit/>
          </a:bodyPr>
          <a:lstStyle/>
          <a:p>
            <a:r>
              <a:rPr lang="en-US" altLang="en-US" sz="3600" dirty="0" smtClean="0"/>
              <a:t>Bounded-Buffer – Shared-Memory Solution</a:t>
            </a:r>
            <a:endParaRPr lang="en-US" altLang="en-US" sz="3600" dirty="0"/>
          </a:p>
        </p:txBody>
      </p:sp>
      <p:sp>
        <p:nvSpPr>
          <p:cNvPr id="71683" name="Rectangle 3">
            <a:extLst>
              <a:ext uri="{FF2B5EF4-FFF2-40B4-BE49-F238E27FC236}">
                <a16:creationId xmlns="" xmlns:a16="http://schemas.microsoft.com/office/drawing/2014/main" id="{918AC823-35A6-4F95-9F20-D71790E773CD}"/>
              </a:ext>
            </a:extLst>
          </p:cNvPr>
          <p:cNvSpPr>
            <a:spLocks noGrp="1" noChangeArrowheads="1"/>
          </p:cNvSpPr>
          <p:nvPr>
            <p:ph idx="1"/>
          </p:nvPr>
        </p:nvSpPr>
        <p:spPr>
          <a:xfrm>
            <a:off x="220139" y="677335"/>
            <a:ext cx="7890927" cy="3640665"/>
          </a:xfrm>
        </p:spPr>
        <p:txBody>
          <a:bodyPr>
            <a:noAutofit/>
          </a:bodyPr>
          <a:lstStyle/>
          <a:p>
            <a:pPr marL="0" indent="0">
              <a:buFont typeface="Monotype Sorts" pitchFamily="-84" charset="2"/>
              <a:buNone/>
            </a:pPr>
            <a:r>
              <a:rPr lang="en-US" altLang="en-US" sz="2200" dirty="0" smtClean="0">
                <a:latin typeface="+mj-lt"/>
              </a:rPr>
              <a:t>while (true) {</a:t>
            </a:r>
            <a:br>
              <a:rPr lang="en-US" altLang="en-US" sz="2200" dirty="0" smtClean="0">
                <a:latin typeface="+mj-lt"/>
              </a:rPr>
            </a:br>
            <a:r>
              <a:rPr lang="en-US" altLang="en-US" sz="2200" dirty="0" smtClean="0">
                <a:latin typeface="+mj-lt"/>
              </a:rPr>
              <a:t>	/* produce an item in next produced */ </a:t>
            </a:r>
          </a:p>
          <a:p>
            <a:pPr marL="0" indent="0">
              <a:buFont typeface="Monotype Sorts" pitchFamily="-84" charset="2"/>
              <a:buNone/>
            </a:pPr>
            <a:r>
              <a:rPr lang="en-US" altLang="en-US" sz="2200" dirty="0" smtClean="0">
                <a:latin typeface="+mj-lt"/>
              </a:rPr>
              <a:t>	</a:t>
            </a:r>
          </a:p>
          <a:p>
            <a:pPr marL="0" indent="0">
              <a:buFont typeface="Monotype Sorts" pitchFamily="-84" charset="2"/>
              <a:buNone/>
            </a:pPr>
            <a:r>
              <a:rPr lang="en-US" altLang="en-US" sz="2200" dirty="0" smtClean="0">
                <a:latin typeface="+mj-lt"/>
              </a:rPr>
              <a:t>	while (count == BUFFER_SIZE)  </a:t>
            </a:r>
          </a:p>
          <a:p>
            <a:pPr marL="0" indent="0">
              <a:buFont typeface="Monotype Sorts" pitchFamily="-84" charset="2"/>
              <a:buNone/>
            </a:pPr>
            <a:r>
              <a:rPr lang="en-US" altLang="en-US" sz="2200" dirty="0" smtClean="0">
                <a:latin typeface="+mj-lt"/>
              </a:rPr>
              <a:t>		; /* do nothing */ </a:t>
            </a:r>
          </a:p>
          <a:p>
            <a:pPr marL="0" indent="0">
              <a:buFont typeface="Monotype Sorts" pitchFamily="-84" charset="2"/>
              <a:buNone/>
            </a:pPr>
            <a:r>
              <a:rPr lang="en-US" altLang="en-US" sz="2200" dirty="0" smtClean="0">
                <a:latin typeface="+mj-lt"/>
              </a:rPr>
              <a:t>	buffer[in] = </a:t>
            </a:r>
            <a:r>
              <a:rPr lang="en-US" altLang="en-US" sz="2200" dirty="0" err="1" smtClean="0">
                <a:latin typeface="+mj-lt"/>
              </a:rPr>
              <a:t>next_produced</a:t>
            </a:r>
            <a:r>
              <a:rPr lang="en-US" altLang="en-US" sz="2200" dirty="0" smtClean="0">
                <a:latin typeface="+mj-lt"/>
              </a:rPr>
              <a:t>; </a:t>
            </a:r>
          </a:p>
          <a:p>
            <a:pPr marL="0" indent="0">
              <a:buFont typeface="Monotype Sorts" pitchFamily="-84" charset="2"/>
              <a:buNone/>
            </a:pPr>
            <a:r>
              <a:rPr lang="en-US" altLang="en-US" sz="2200" dirty="0" smtClean="0">
                <a:latin typeface="+mj-lt"/>
              </a:rPr>
              <a:t>	in = (in + 1) % BUFFER_SIZE; </a:t>
            </a:r>
          </a:p>
          <a:p>
            <a:pPr marL="0" indent="0">
              <a:buFont typeface="Monotype Sorts" pitchFamily="-84" charset="2"/>
              <a:buNone/>
            </a:pPr>
            <a:r>
              <a:rPr lang="en-US" altLang="en-US" sz="2200" dirty="0" smtClean="0">
                <a:latin typeface="+mj-lt"/>
              </a:rPr>
              <a:t>	count++; </a:t>
            </a:r>
          </a:p>
          <a:p>
            <a:pPr marL="0" indent="0">
              <a:buFont typeface="Monotype Sorts" pitchFamily="-84" charset="2"/>
              <a:buNone/>
            </a:pPr>
            <a:r>
              <a:rPr lang="en-US" altLang="en-US" sz="2200" dirty="0" smtClean="0">
                <a:latin typeface="+mj-lt"/>
              </a:rPr>
              <a:t>} ______________________________________________________</a:t>
            </a:r>
          </a:p>
        </p:txBody>
      </p:sp>
      <p:sp>
        <p:nvSpPr>
          <p:cNvPr id="4" name="Rectangle 3">
            <a:extLst>
              <a:ext uri="{FF2B5EF4-FFF2-40B4-BE49-F238E27FC236}">
                <a16:creationId xmlns="" xmlns:a16="http://schemas.microsoft.com/office/drawing/2014/main" id="{A4383804-C100-4255-A1BD-B8DC67A9F255}"/>
              </a:ext>
            </a:extLst>
          </p:cNvPr>
          <p:cNvSpPr txBox="1">
            <a:spLocks noChangeArrowheads="1"/>
          </p:cNvSpPr>
          <p:nvPr/>
        </p:nvSpPr>
        <p:spPr>
          <a:xfrm>
            <a:off x="3285066" y="4148663"/>
            <a:ext cx="5858934" cy="2810935"/>
          </a:xfrm>
          <a:prstGeom prst="rect">
            <a:avLst/>
          </a:prstGeom>
        </p:spPr>
        <p:txBody>
          <a:bodyPr vert="horz" lIns="91440" tIns="45720" rIns="91440" bIns="45720" rtlCol="0">
            <a:noAutofit/>
          </a:bodyPr>
          <a:lstStyle/>
          <a:p>
            <a:pPr marL="0" indent="0">
              <a:buFont typeface="Monotype Sorts" pitchFamily="-84" charset="2"/>
              <a:buNone/>
            </a:pPr>
            <a:r>
              <a:rPr lang="en-US" altLang="en-US" sz="2200" dirty="0" smtClean="0">
                <a:latin typeface="+mj-lt"/>
              </a:rPr>
              <a:t>while (true) {</a:t>
            </a:r>
          </a:p>
          <a:p>
            <a:pPr marL="0" indent="0">
              <a:buFont typeface="Monotype Sorts" pitchFamily="-84" charset="2"/>
              <a:buNone/>
            </a:pPr>
            <a:r>
              <a:rPr lang="en-US" altLang="en-US" sz="2200" dirty="0" smtClean="0">
                <a:latin typeface="+mj-lt"/>
              </a:rPr>
              <a:t>	while (count == 0) </a:t>
            </a:r>
          </a:p>
          <a:p>
            <a:pPr marL="0" indent="0">
              <a:buFont typeface="Monotype Sorts" pitchFamily="-84" charset="2"/>
              <a:buNone/>
            </a:pPr>
            <a:r>
              <a:rPr lang="en-US" altLang="en-US" sz="2200" dirty="0" smtClean="0">
                <a:latin typeface="+mj-lt"/>
              </a:rPr>
              <a:t>		; /* do nothing */ </a:t>
            </a:r>
          </a:p>
          <a:p>
            <a:pPr marL="0" indent="0">
              <a:buFont typeface="Monotype Sorts" pitchFamily="-84" charset="2"/>
              <a:buNone/>
            </a:pPr>
            <a:r>
              <a:rPr lang="en-US" altLang="en-US" sz="2200" dirty="0" smtClean="0">
                <a:latin typeface="+mj-lt"/>
              </a:rPr>
              <a:t>	</a:t>
            </a:r>
            <a:r>
              <a:rPr lang="en-US" altLang="en-US" sz="2200" dirty="0" err="1" smtClean="0">
                <a:latin typeface="+mj-lt"/>
              </a:rPr>
              <a:t>next_consumed</a:t>
            </a:r>
            <a:r>
              <a:rPr lang="en-US" altLang="en-US" sz="2200" dirty="0" smtClean="0">
                <a:latin typeface="+mj-lt"/>
              </a:rPr>
              <a:t> = buffer[out]; </a:t>
            </a:r>
          </a:p>
          <a:p>
            <a:pPr marL="0" indent="0">
              <a:buFont typeface="Monotype Sorts" pitchFamily="-84" charset="2"/>
              <a:buNone/>
            </a:pPr>
            <a:r>
              <a:rPr lang="en-US" altLang="en-US" sz="2200" dirty="0" smtClean="0">
                <a:latin typeface="+mj-lt"/>
              </a:rPr>
              <a:t>	out = (out + 1) % BUFFER_SIZE; 	</a:t>
            </a:r>
          </a:p>
          <a:p>
            <a:pPr marL="0" indent="0">
              <a:buFont typeface="Monotype Sorts" pitchFamily="-84" charset="2"/>
              <a:buNone/>
            </a:pPr>
            <a:r>
              <a:rPr lang="en-US" altLang="en-US" sz="2200" dirty="0" smtClean="0">
                <a:latin typeface="+mj-lt"/>
              </a:rPr>
              <a:t>        count--; </a:t>
            </a:r>
          </a:p>
          <a:p>
            <a:pPr marL="0" indent="0">
              <a:buFont typeface="Monotype Sorts" pitchFamily="-84" charset="2"/>
              <a:buNone/>
            </a:pPr>
            <a:r>
              <a:rPr lang="en-US" altLang="en-US" sz="2200" dirty="0" smtClean="0">
                <a:latin typeface="+mj-lt"/>
              </a:rPr>
              <a:t>	/* consume the item in next consumed */ </a:t>
            </a:r>
          </a:p>
          <a:p>
            <a:pPr marL="0" indent="0">
              <a:buFont typeface="Monotype Sorts" pitchFamily="-84" charset="2"/>
              <a:buNone/>
            </a:pPr>
            <a:r>
              <a:rPr lang="en-US" altLang="en-US" sz="2200" dirty="0" smtClean="0">
                <a:latin typeface="+mj-lt"/>
              </a:rPr>
              <a:t>} </a:t>
            </a:r>
            <a:endParaRPr lang="en-US" altLang="en-US" sz="2200" dirty="0">
              <a:latin typeface="+mj-lt"/>
            </a:endParaRPr>
          </a:p>
        </p:txBody>
      </p:sp>
    </p:spTree>
    <p:extLst>
      <p:ext uri="{BB962C8B-B14F-4D97-AF65-F5344CB8AC3E}">
        <p14:creationId xmlns:p14="http://schemas.microsoft.com/office/powerpoint/2010/main" val="16046580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69141823-0818-4D21-8248-27E5004ACAF5}"/>
              </a:ext>
            </a:extLst>
          </p:cNvPr>
          <p:cNvSpPr>
            <a:spLocks noGrp="1" noChangeArrowheads="1"/>
          </p:cNvSpPr>
          <p:nvPr>
            <p:ph type="title"/>
          </p:nvPr>
        </p:nvSpPr>
        <p:spPr>
          <a:xfrm>
            <a:off x="287867" y="228600"/>
            <a:ext cx="8398933" cy="576263"/>
          </a:xfrm>
        </p:spPr>
        <p:txBody>
          <a:bodyPr>
            <a:noAutofit/>
          </a:bodyPr>
          <a:lstStyle/>
          <a:p>
            <a:r>
              <a:rPr lang="en-US" altLang="en-US" sz="3600" dirty="0" smtClean="0"/>
              <a:t>Bounded-Buffer – Shared-Memory Solution</a:t>
            </a:r>
            <a:endParaRPr lang="en-US" altLang="en-US" sz="3600" dirty="0"/>
          </a:p>
        </p:txBody>
      </p:sp>
      <p:sp>
        <p:nvSpPr>
          <p:cNvPr id="65539" name="Rectangle 3">
            <a:extLst>
              <a:ext uri="{FF2B5EF4-FFF2-40B4-BE49-F238E27FC236}">
                <a16:creationId xmlns="" xmlns:a16="http://schemas.microsoft.com/office/drawing/2014/main" id="{99B8C2EA-F3A4-449A-81E9-2FC5EC36E1D3}"/>
              </a:ext>
            </a:extLst>
          </p:cNvPr>
          <p:cNvSpPr>
            <a:spLocks noGrp="1" noChangeArrowheads="1"/>
          </p:cNvSpPr>
          <p:nvPr>
            <p:ph idx="1"/>
          </p:nvPr>
        </p:nvSpPr>
        <p:spPr>
          <a:xfrm>
            <a:off x="389467" y="880534"/>
            <a:ext cx="8415865" cy="5621866"/>
          </a:xfrm>
        </p:spPr>
        <p:txBody>
          <a:bodyPr>
            <a:noAutofit/>
          </a:bodyPr>
          <a:lstStyle/>
          <a:p>
            <a:pPr marL="439738" lvl="1" indent="-254000" algn="just">
              <a:buFont typeface="Arial" pitchFamily="34" charset="0"/>
              <a:buChar char="•"/>
            </a:pPr>
            <a:r>
              <a:rPr lang="en-IN" altLang="en-US" sz="2800" dirty="0" smtClean="0"/>
              <a:t>Although the producer and consumer routines shown are correct separately, they may not function correctly when executed concurrently.</a:t>
            </a:r>
          </a:p>
          <a:p>
            <a:pPr marL="439738" lvl="1" indent="-254000" algn="just">
              <a:buFont typeface="Arial" pitchFamily="34" charset="0"/>
              <a:buChar char="•"/>
            </a:pPr>
            <a:r>
              <a:rPr lang="en-IN" altLang="en-US" sz="2800" dirty="0" smtClean="0"/>
              <a:t>Suppose that the value of the variable </a:t>
            </a:r>
            <a:r>
              <a:rPr lang="en-IN" altLang="en-US" sz="2800" b="1" dirty="0" smtClean="0"/>
              <a:t>count</a:t>
            </a:r>
            <a:r>
              <a:rPr lang="en-IN" altLang="en-US" sz="2800" dirty="0" smtClean="0"/>
              <a:t> is currently </a:t>
            </a:r>
            <a:r>
              <a:rPr lang="en-IN" altLang="en-US" sz="2800" b="1" dirty="0" smtClean="0"/>
              <a:t>5</a:t>
            </a:r>
            <a:r>
              <a:rPr lang="en-IN" altLang="en-US" sz="2800" dirty="0" smtClean="0"/>
              <a:t> and that the producer and consumer processes </a:t>
            </a:r>
            <a:r>
              <a:rPr lang="en-IN" altLang="en-US" sz="2800" b="1" dirty="0" smtClean="0"/>
              <a:t>concurrently</a:t>
            </a:r>
            <a:r>
              <a:rPr lang="en-IN" altLang="en-US" sz="2800" dirty="0" smtClean="0"/>
              <a:t> execute the statements </a:t>
            </a:r>
            <a:r>
              <a:rPr lang="en-IN" altLang="en-US" sz="2800" b="1" dirty="0" smtClean="0"/>
              <a:t>count++ </a:t>
            </a:r>
            <a:r>
              <a:rPr lang="en-IN" altLang="en-US" sz="2800" dirty="0" smtClean="0"/>
              <a:t>and </a:t>
            </a:r>
            <a:r>
              <a:rPr lang="en-IN" altLang="en-US" sz="2800" b="1" dirty="0" smtClean="0"/>
              <a:t>count—</a:t>
            </a:r>
            <a:r>
              <a:rPr lang="en-IN" altLang="en-US" sz="2800" dirty="0" smtClean="0"/>
              <a:t>.</a:t>
            </a:r>
          </a:p>
          <a:p>
            <a:pPr marL="439738" lvl="1" indent="-254000" algn="just">
              <a:buFont typeface="Arial" pitchFamily="34" charset="0"/>
              <a:buChar char="•"/>
            </a:pPr>
            <a:r>
              <a:rPr lang="en-IN" altLang="en-US" sz="2800" dirty="0" smtClean="0"/>
              <a:t>Following the execution of these two statements, the value of the variable count may be 4, 5, or 6! The only correct result, though, is count == 5</a:t>
            </a:r>
          </a:p>
          <a:p>
            <a:pPr marL="439738" lvl="1" indent="-254000" algn="just">
              <a:buFont typeface="Arial" pitchFamily="34" charset="0"/>
              <a:buChar char="•"/>
            </a:pPr>
            <a:endParaRPr lang="en-US" altLang="en-US" sz="4000" dirty="0"/>
          </a:p>
        </p:txBody>
      </p:sp>
    </p:spTree>
    <p:extLst>
      <p:ext uri="{BB962C8B-B14F-4D97-AF65-F5344CB8AC3E}">
        <p14:creationId xmlns:p14="http://schemas.microsoft.com/office/powerpoint/2010/main" val="3606430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 xmlns:a16="http://schemas.microsoft.com/office/drawing/2014/main" id="{8C101D6F-C0EC-4766-8D52-60E1DFA5593C}"/>
              </a:ext>
            </a:extLst>
          </p:cNvPr>
          <p:cNvSpPr>
            <a:spLocks noGrp="1" noChangeArrowheads="1"/>
          </p:cNvSpPr>
          <p:nvPr>
            <p:ph type="title"/>
          </p:nvPr>
        </p:nvSpPr>
        <p:spPr>
          <a:xfrm>
            <a:off x="457200" y="225267"/>
            <a:ext cx="8229600" cy="576262"/>
          </a:xfrm>
        </p:spPr>
        <p:txBody>
          <a:bodyPr>
            <a:noAutofit/>
          </a:bodyPr>
          <a:lstStyle/>
          <a:p>
            <a:r>
              <a:rPr lang="en-US" altLang="en-US" sz="3600" dirty="0" smtClean="0"/>
              <a:t>Bounded-Buffer – Shared-Memory Solution</a:t>
            </a:r>
            <a:endParaRPr lang="en-US" altLang="en-US" sz="3600" dirty="0"/>
          </a:p>
        </p:txBody>
      </p:sp>
      <p:sp>
        <p:nvSpPr>
          <p:cNvPr id="17410" name="Rectangle 1027">
            <a:extLst>
              <a:ext uri="{FF2B5EF4-FFF2-40B4-BE49-F238E27FC236}">
                <a16:creationId xmlns="" xmlns:a16="http://schemas.microsoft.com/office/drawing/2014/main" id="{338D3C38-85C1-4063-A149-971FC47DCC1F}"/>
              </a:ext>
            </a:extLst>
          </p:cNvPr>
          <p:cNvSpPr>
            <a:spLocks noGrp="1" noChangeArrowheads="1"/>
          </p:cNvSpPr>
          <p:nvPr>
            <p:ph idx="1"/>
          </p:nvPr>
        </p:nvSpPr>
        <p:spPr>
          <a:xfrm>
            <a:off x="474133" y="863600"/>
            <a:ext cx="8449734" cy="5994400"/>
          </a:xfrm>
        </p:spPr>
        <p:txBody>
          <a:bodyPr>
            <a:noAutofit/>
          </a:bodyPr>
          <a:lstStyle/>
          <a:p>
            <a:pPr>
              <a:lnSpc>
                <a:spcPct val="90000"/>
              </a:lnSpc>
            </a:pPr>
            <a:r>
              <a:rPr lang="en-US" altLang="en-US" sz="2400" b="1" dirty="0" smtClean="0">
                <a:latin typeface="+mj-lt"/>
              </a:rPr>
              <a:t>count++ </a:t>
            </a:r>
            <a:r>
              <a:rPr lang="en-US" altLang="en-US" sz="2400" dirty="0" smtClean="0">
                <a:latin typeface="+mj-lt"/>
              </a:rPr>
              <a:t>could be implemented as  (</a:t>
            </a:r>
            <a:r>
              <a:rPr lang="en-US" altLang="en-US" sz="2400" dirty="0" smtClean="0"/>
              <a:t>Producer )</a:t>
            </a:r>
            <a:r>
              <a:rPr lang="en-US" altLang="en-US" sz="2400" dirty="0" smtClean="0">
                <a:latin typeface="+mj-lt"/>
              </a:rPr>
              <a:t/>
            </a:r>
            <a:br>
              <a:rPr lang="en-US" altLang="en-US" sz="2400" dirty="0" smtClean="0">
                <a:latin typeface="+mj-lt"/>
              </a:rPr>
            </a:br>
            <a:r>
              <a:rPr lang="en-US" altLang="en-US" sz="2400" b="1" dirty="0" smtClean="0">
                <a:latin typeface="+mj-lt"/>
              </a:rPr>
              <a:t>     register</a:t>
            </a:r>
            <a:r>
              <a:rPr lang="en-US" altLang="en-US" sz="2400" b="1" baseline="-25000" dirty="0" smtClean="0">
                <a:latin typeface="+mj-lt"/>
              </a:rPr>
              <a:t>1</a:t>
            </a:r>
            <a:r>
              <a:rPr lang="en-US" altLang="en-US" sz="2400" b="1" dirty="0" smtClean="0">
                <a:latin typeface="+mj-lt"/>
              </a:rPr>
              <a:t> = count</a:t>
            </a:r>
            <a:br>
              <a:rPr lang="en-US" altLang="en-US" sz="2400" b="1" dirty="0" smtClean="0">
                <a:latin typeface="+mj-lt"/>
              </a:rPr>
            </a:br>
            <a:r>
              <a:rPr lang="en-US" altLang="en-US" sz="2400" b="1" dirty="0" smtClean="0">
                <a:latin typeface="+mj-lt"/>
              </a:rPr>
              <a:t>     register</a:t>
            </a:r>
            <a:r>
              <a:rPr lang="en-US" altLang="en-US" sz="2400" b="1" baseline="-25000" dirty="0" smtClean="0">
                <a:latin typeface="+mj-lt"/>
              </a:rPr>
              <a:t>1</a:t>
            </a:r>
            <a:r>
              <a:rPr lang="en-US" altLang="en-US" sz="2400" b="1" dirty="0" smtClean="0">
                <a:latin typeface="+mj-lt"/>
              </a:rPr>
              <a:t> = register</a:t>
            </a:r>
            <a:r>
              <a:rPr lang="en-US" altLang="en-US" sz="2400" b="1" baseline="-25000" dirty="0" smtClean="0">
                <a:latin typeface="+mj-lt"/>
              </a:rPr>
              <a:t>1</a:t>
            </a:r>
            <a:r>
              <a:rPr lang="en-US" altLang="en-US" sz="2400" b="1" dirty="0" smtClean="0">
                <a:latin typeface="+mj-lt"/>
              </a:rPr>
              <a:t> + 1</a:t>
            </a:r>
            <a:br>
              <a:rPr lang="en-US" altLang="en-US" sz="2400" b="1" dirty="0" smtClean="0">
                <a:latin typeface="+mj-lt"/>
              </a:rPr>
            </a:br>
            <a:r>
              <a:rPr lang="en-US" altLang="en-US" sz="2400" b="1" dirty="0" smtClean="0">
                <a:latin typeface="+mj-lt"/>
              </a:rPr>
              <a:t>     count = register</a:t>
            </a:r>
            <a:r>
              <a:rPr lang="en-US" altLang="en-US" sz="2400" b="1" baseline="-25000" dirty="0" smtClean="0">
                <a:latin typeface="+mj-lt"/>
              </a:rPr>
              <a:t>1</a:t>
            </a:r>
            <a:endParaRPr lang="en-US" altLang="en-US" sz="2400" baseline="-25000" dirty="0" smtClean="0">
              <a:latin typeface="+mj-lt"/>
            </a:endParaRPr>
          </a:p>
          <a:p>
            <a:pPr>
              <a:lnSpc>
                <a:spcPct val="90000"/>
              </a:lnSpc>
            </a:pPr>
            <a:r>
              <a:rPr lang="en-US" altLang="en-US" sz="2400" b="1" dirty="0" smtClean="0">
                <a:latin typeface="+mj-lt"/>
              </a:rPr>
              <a:t>count-</a:t>
            </a:r>
            <a:r>
              <a:rPr lang="en-US" altLang="en-US" sz="2400" b="1" dirty="0">
                <a:latin typeface="+mj-lt"/>
              </a:rPr>
              <a:t>- </a:t>
            </a:r>
            <a:r>
              <a:rPr lang="en-US" altLang="en-US" sz="2400" dirty="0">
                <a:latin typeface="+mj-lt"/>
              </a:rPr>
              <a:t>could be implemented </a:t>
            </a:r>
            <a:r>
              <a:rPr lang="en-US" altLang="en-US" sz="2400" dirty="0" smtClean="0">
                <a:latin typeface="+mj-lt"/>
              </a:rPr>
              <a:t>as	(</a:t>
            </a:r>
            <a:r>
              <a:rPr lang="en-US" altLang="en-US" sz="2400" dirty="0" smtClean="0"/>
              <a:t>Consumer )</a:t>
            </a:r>
            <a:r>
              <a:rPr lang="en-US" altLang="en-US" sz="2400" dirty="0">
                <a:latin typeface="+mj-lt"/>
              </a:rPr>
              <a:t/>
            </a:r>
            <a:br>
              <a:rPr lang="en-US" altLang="en-US" sz="2400" dirty="0">
                <a:latin typeface="+mj-lt"/>
              </a:rPr>
            </a:br>
            <a:r>
              <a:rPr lang="en-US" altLang="en-US" sz="2400" b="1" dirty="0" smtClean="0">
                <a:latin typeface="+mj-lt"/>
              </a:rPr>
              <a:t>     </a:t>
            </a:r>
            <a:r>
              <a:rPr lang="en-US" altLang="en-US" sz="2400" b="1" dirty="0">
                <a:latin typeface="+mj-lt"/>
              </a:rPr>
              <a:t>register</a:t>
            </a:r>
            <a:r>
              <a:rPr lang="en-US" altLang="en-US" sz="2400" b="1" baseline="-25000" dirty="0">
                <a:latin typeface="+mj-lt"/>
              </a:rPr>
              <a:t>2</a:t>
            </a:r>
            <a:r>
              <a:rPr lang="en-US" altLang="en-US" sz="2400" b="1" dirty="0">
                <a:latin typeface="+mj-lt"/>
              </a:rPr>
              <a:t> = </a:t>
            </a:r>
            <a:r>
              <a:rPr lang="en-US" altLang="en-US" sz="2400" b="1" dirty="0" smtClean="0">
                <a:latin typeface="+mj-lt"/>
              </a:rPr>
              <a:t>count</a:t>
            </a:r>
            <a:r>
              <a:rPr lang="en-US" altLang="en-US" sz="2400" b="1" dirty="0">
                <a:latin typeface="+mj-lt"/>
              </a:rPr>
              <a:t/>
            </a:r>
            <a:br>
              <a:rPr lang="en-US" altLang="en-US" sz="2400" b="1" dirty="0">
                <a:latin typeface="+mj-lt"/>
              </a:rPr>
            </a:br>
            <a:r>
              <a:rPr lang="en-US" altLang="en-US" sz="2400" b="1" dirty="0">
                <a:latin typeface="+mj-lt"/>
              </a:rPr>
              <a:t>     register</a:t>
            </a:r>
            <a:r>
              <a:rPr lang="en-US" altLang="en-US" sz="2400" b="1" baseline="-25000" dirty="0">
                <a:latin typeface="+mj-lt"/>
              </a:rPr>
              <a:t>2</a:t>
            </a:r>
            <a:r>
              <a:rPr lang="en-US" altLang="en-US" sz="2400" b="1" dirty="0">
                <a:latin typeface="+mj-lt"/>
              </a:rPr>
              <a:t> = register</a:t>
            </a:r>
            <a:r>
              <a:rPr lang="en-US" altLang="en-US" sz="2400" b="1" baseline="-25000" dirty="0">
                <a:latin typeface="+mj-lt"/>
              </a:rPr>
              <a:t>2</a:t>
            </a:r>
            <a:r>
              <a:rPr lang="en-US" altLang="en-US" sz="2400" b="1" dirty="0">
                <a:latin typeface="+mj-lt"/>
              </a:rPr>
              <a:t> - 1</a:t>
            </a:r>
            <a:br>
              <a:rPr lang="en-US" altLang="en-US" sz="2400" b="1" dirty="0">
                <a:latin typeface="+mj-lt"/>
              </a:rPr>
            </a:br>
            <a:r>
              <a:rPr lang="en-US" altLang="en-US" sz="2400" b="1" dirty="0">
                <a:latin typeface="+mj-lt"/>
              </a:rPr>
              <a:t>     </a:t>
            </a:r>
            <a:r>
              <a:rPr lang="en-US" altLang="en-US" sz="2400" b="1" dirty="0" smtClean="0">
                <a:latin typeface="+mj-lt"/>
              </a:rPr>
              <a:t>count </a:t>
            </a:r>
            <a:r>
              <a:rPr lang="en-US" altLang="en-US" sz="2400" b="1" dirty="0">
                <a:latin typeface="+mj-lt"/>
              </a:rPr>
              <a:t>= register</a:t>
            </a:r>
            <a:r>
              <a:rPr lang="en-US" altLang="en-US" sz="2400" b="1" baseline="-25000" dirty="0">
                <a:latin typeface="+mj-lt"/>
              </a:rPr>
              <a:t>2</a:t>
            </a:r>
          </a:p>
          <a:p>
            <a:pPr>
              <a:lnSpc>
                <a:spcPct val="90000"/>
              </a:lnSpc>
            </a:pPr>
            <a:r>
              <a:rPr lang="en-US" altLang="en-US" sz="2400" dirty="0" smtClean="0">
                <a:latin typeface="+mj-lt"/>
              </a:rPr>
              <a:t>Consider </a:t>
            </a:r>
            <a:r>
              <a:rPr lang="en-US" altLang="en-US" sz="2400" dirty="0">
                <a:latin typeface="+mj-lt"/>
              </a:rPr>
              <a:t>this execution interleaving with </a:t>
            </a:r>
            <a:r>
              <a:rPr lang="ja-JP" altLang="en-US" sz="2400" dirty="0">
                <a:latin typeface="+mj-lt"/>
              </a:rPr>
              <a:t>“</a:t>
            </a:r>
            <a:r>
              <a:rPr lang="en-US" altLang="ja-JP" sz="2400" dirty="0">
                <a:latin typeface="+mj-lt"/>
              </a:rPr>
              <a:t>count = 5</a:t>
            </a:r>
            <a:r>
              <a:rPr lang="ja-JP" altLang="en-US" sz="2400" dirty="0">
                <a:latin typeface="+mj-lt"/>
              </a:rPr>
              <a:t>”</a:t>
            </a:r>
            <a:r>
              <a:rPr lang="en-US" altLang="ja-JP" sz="2400" dirty="0">
                <a:latin typeface="+mj-lt"/>
              </a:rPr>
              <a:t> initially</a:t>
            </a:r>
            <a:r>
              <a:rPr lang="en-US" altLang="ja-JP" sz="2400" dirty="0" smtClean="0">
                <a:latin typeface="+mj-lt"/>
              </a:rPr>
              <a:t>:</a:t>
            </a:r>
          </a:p>
          <a:p>
            <a:pPr marL="541338" indent="-355600">
              <a:lnSpc>
                <a:spcPct val="90000"/>
              </a:lnSpc>
              <a:buNone/>
            </a:pPr>
            <a:r>
              <a:rPr lang="en-US" altLang="en-US" sz="2400" dirty="0" smtClean="0"/>
              <a:t>	S</a:t>
            </a:r>
            <a:r>
              <a:rPr lang="en-US" altLang="en-US" sz="2400" baseline="-25000" dirty="0" smtClean="0"/>
              <a:t>0</a:t>
            </a:r>
            <a:r>
              <a:rPr lang="en-US" altLang="en-US" sz="2400" dirty="0" smtClean="0"/>
              <a:t>: producer execute </a:t>
            </a:r>
            <a:r>
              <a:rPr lang="en-US" altLang="en-US" sz="2400" b="1" dirty="0" smtClean="0"/>
              <a:t>register</a:t>
            </a:r>
            <a:r>
              <a:rPr lang="en-US" altLang="en-US" sz="2400" b="1" baseline="-25000" dirty="0" smtClean="0"/>
              <a:t>1</a:t>
            </a:r>
            <a:r>
              <a:rPr lang="en-US" altLang="en-US" sz="2400" b="1" dirty="0" smtClean="0"/>
              <a:t> = count		</a:t>
            </a:r>
            <a:r>
              <a:rPr lang="en-US" altLang="en-US" sz="2400" dirty="0" smtClean="0"/>
              <a:t>{register</a:t>
            </a:r>
            <a:r>
              <a:rPr lang="en-US" altLang="en-US" sz="2400" baseline="-25000" dirty="0" smtClean="0"/>
              <a:t>1</a:t>
            </a:r>
            <a:r>
              <a:rPr lang="en-US" altLang="en-US" sz="2400" dirty="0" smtClean="0"/>
              <a:t> = 5}</a:t>
            </a:r>
            <a:br>
              <a:rPr lang="en-US" altLang="en-US" sz="2400" dirty="0" smtClean="0"/>
            </a:br>
            <a:r>
              <a:rPr lang="en-US" altLang="en-US" sz="2400" dirty="0" smtClean="0"/>
              <a:t>S</a:t>
            </a:r>
            <a:r>
              <a:rPr lang="en-US" altLang="en-US" sz="2400" baseline="-25000" dirty="0" smtClean="0"/>
              <a:t>1</a:t>
            </a:r>
            <a:r>
              <a:rPr lang="en-US" altLang="en-US" sz="2400" dirty="0" smtClean="0"/>
              <a:t>: producer execute </a:t>
            </a:r>
            <a:r>
              <a:rPr lang="en-US" altLang="en-US" sz="2400" b="1" dirty="0" smtClean="0"/>
              <a:t>register</a:t>
            </a:r>
            <a:r>
              <a:rPr lang="en-US" altLang="en-US" sz="2400" b="1" baseline="-25000" dirty="0" smtClean="0"/>
              <a:t>1</a:t>
            </a:r>
            <a:r>
              <a:rPr lang="en-US" altLang="en-US" sz="2400" b="1" dirty="0" smtClean="0"/>
              <a:t> = register</a:t>
            </a:r>
            <a:r>
              <a:rPr lang="en-US" altLang="en-US" sz="2400" b="1" baseline="-25000" dirty="0" smtClean="0"/>
              <a:t>1</a:t>
            </a:r>
            <a:r>
              <a:rPr lang="en-US" altLang="en-US" sz="2400" b="1" dirty="0" smtClean="0"/>
              <a:t> + 1	</a:t>
            </a:r>
            <a:r>
              <a:rPr lang="en-US" altLang="en-US" sz="2400" dirty="0" smtClean="0"/>
              <a:t>{register</a:t>
            </a:r>
            <a:r>
              <a:rPr lang="en-US" altLang="en-US" sz="2400" baseline="-25000" dirty="0" smtClean="0"/>
              <a:t>1</a:t>
            </a:r>
            <a:r>
              <a:rPr lang="en-US" altLang="en-US" sz="2400" dirty="0" smtClean="0"/>
              <a:t> = 6} </a:t>
            </a:r>
            <a:br>
              <a:rPr lang="en-US" altLang="en-US" sz="2400" dirty="0" smtClean="0"/>
            </a:br>
            <a:r>
              <a:rPr lang="en-US" altLang="en-US" sz="2400" dirty="0" smtClean="0"/>
              <a:t>S</a:t>
            </a:r>
            <a:r>
              <a:rPr lang="en-US" altLang="en-US" sz="2400" baseline="-25000" dirty="0" smtClean="0"/>
              <a:t>2</a:t>
            </a:r>
            <a:r>
              <a:rPr lang="en-US" altLang="en-US" sz="2400" dirty="0" smtClean="0"/>
              <a:t>: consumer execute </a:t>
            </a:r>
            <a:r>
              <a:rPr lang="en-US" altLang="en-US" sz="2400" b="1" dirty="0" smtClean="0"/>
              <a:t>register</a:t>
            </a:r>
            <a:r>
              <a:rPr lang="en-US" altLang="en-US" sz="2400" b="1" baseline="-25000" dirty="0" smtClean="0"/>
              <a:t>2</a:t>
            </a:r>
            <a:r>
              <a:rPr lang="en-US" altLang="en-US" sz="2400" b="1" dirty="0" smtClean="0"/>
              <a:t> = count		</a:t>
            </a:r>
            <a:r>
              <a:rPr lang="en-US" altLang="en-US" sz="2400" dirty="0" smtClean="0"/>
              <a:t>{register</a:t>
            </a:r>
            <a:r>
              <a:rPr lang="en-US" altLang="en-US" sz="2400" baseline="-25000" dirty="0" smtClean="0"/>
              <a:t>2</a:t>
            </a:r>
            <a:r>
              <a:rPr lang="en-US" altLang="en-US" sz="2400" dirty="0" smtClean="0"/>
              <a:t> = 5} </a:t>
            </a:r>
            <a:br>
              <a:rPr lang="en-US" altLang="en-US" sz="2400" dirty="0" smtClean="0"/>
            </a:br>
            <a:r>
              <a:rPr lang="en-US" altLang="en-US" sz="2400" dirty="0" smtClean="0"/>
              <a:t>S</a:t>
            </a:r>
            <a:r>
              <a:rPr lang="en-US" altLang="en-US" sz="2400" baseline="-25000" dirty="0" smtClean="0"/>
              <a:t>3</a:t>
            </a:r>
            <a:r>
              <a:rPr lang="en-US" altLang="en-US" sz="2400" dirty="0" smtClean="0"/>
              <a:t>: consumer execute </a:t>
            </a:r>
            <a:r>
              <a:rPr lang="en-US" altLang="en-US" sz="2400" b="1" dirty="0" smtClean="0"/>
              <a:t>register</a:t>
            </a:r>
            <a:r>
              <a:rPr lang="en-US" altLang="en-US" sz="2400" b="1" baseline="-25000" dirty="0" smtClean="0"/>
              <a:t>2</a:t>
            </a:r>
            <a:r>
              <a:rPr lang="en-US" altLang="en-US" sz="2400" b="1" dirty="0" smtClean="0"/>
              <a:t> = register</a:t>
            </a:r>
            <a:r>
              <a:rPr lang="en-US" altLang="en-US" sz="2400" b="1" baseline="-25000" dirty="0" smtClean="0"/>
              <a:t>2</a:t>
            </a:r>
            <a:r>
              <a:rPr lang="en-US" altLang="en-US" sz="2400" b="1" dirty="0" smtClean="0"/>
              <a:t> – 1	</a:t>
            </a:r>
            <a:r>
              <a:rPr lang="en-US" altLang="en-US" sz="2400" dirty="0" smtClean="0"/>
              <a:t>{register</a:t>
            </a:r>
            <a:r>
              <a:rPr lang="en-US" altLang="en-US" sz="2400" baseline="-25000" dirty="0" smtClean="0"/>
              <a:t>2</a:t>
            </a:r>
            <a:r>
              <a:rPr lang="en-US" altLang="en-US" sz="2400" dirty="0" smtClean="0"/>
              <a:t> = 4} </a:t>
            </a:r>
            <a:br>
              <a:rPr lang="en-US" altLang="en-US" sz="2400" dirty="0" smtClean="0"/>
            </a:br>
            <a:r>
              <a:rPr lang="en-US" altLang="en-US" sz="2400" dirty="0" smtClean="0"/>
              <a:t>S</a:t>
            </a:r>
            <a:r>
              <a:rPr lang="en-US" altLang="en-US" sz="2400" baseline="-25000" dirty="0" smtClean="0"/>
              <a:t>4</a:t>
            </a:r>
            <a:r>
              <a:rPr lang="en-US" altLang="en-US" sz="2400" dirty="0" smtClean="0"/>
              <a:t>: producer execute </a:t>
            </a:r>
            <a:r>
              <a:rPr lang="en-US" altLang="en-US" sz="2400" b="1" dirty="0" smtClean="0"/>
              <a:t>count = register</a:t>
            </a:r>
            <a:r>
              <a:rPr lang="en-US" altLang="en-US" sz="2400" b="1" baseline="-25000" dirty="0" smtClean="0"/>
              <a:t>1</a:t>
            </a:r>
            <a:r>
              <a:rPr lang="en-US" altLang="en-US" sz="2400" b="1" dirty="0" smtClean="0"/>
              <a:t>		</a:t>
            </a:r>
            <a:r>
              <a:rPr lang="en-US" altLang="en-US" sz="2400" dirty="0" smtClean="0"/>
              <a:t>{count = 6 } </a:t>
            </a:r>
            <a:br>
              <a:rPr lang="en-US" altLang="en-US" sz="2400" dirty="0" smtClean="0"/>
            </a:br>
            <a:r>
              <a:rPr lang="en-US" altLang="en-US" sz="2400" dirty="0" smtClean="0"/>
              <a:t>S</a:t>
            </a:r>
            <a:r>
              <a:rPr lang="en-US" altLang="en-US" sz="2400" baseline="-25000" dirty="0" smtClean="0"/>
              <a:t>5</a:t>
            </a:r>
            <a:r>
              <a:rPr lang="en-US" altLang="en-US" sz="2400" dirty="0" smtClean="0"/>
              <a:t>: consumer execute </a:t>
            </a:r>
            <a:r>
              <a:rPr lang="en-US" altLang="en-US" sz="2400" b="1" dirty="0" smtClean="0"/>
              <a:t>count = register</a:t>
            </a:r>
            <a:r>
              <a:rPr lang="en-US" altLang="en-US" sz="2400" b="1" baseline="-25000" dirty="0" smtClean="0"/>
              <a:t>2</a:t>
            </a:r>
            <a:r>
              <a:rPr lang="en-US" altLang="en-US" sz="2400" b="1" dirty="0" smtClean="0"/>
              <a:t>		</a:t>
            </a:r>
            <a:r>
              <a:rPr lang="en-US" altLang="en-US" sz="2400" dirty="0" smtClean="0"/>
              <a:t>{count = 4}</a:t>
            </a:r>
            <a:endParaRPr lang="en-US" altLang="ja-JP" sz="2400" dirty="0" smtClean="0">
              <a:latin typeface="+mj-lt"/>
            </a:endParaRPr>
          </a:p>
          <a:p>
            <a:pPr>
              <a:lnSpc>
                <a:spcPct val="90000"/>
              </a:lnSpc>
            </a:pPr>
            <a:r>
              <a:rPr lang="en-IN" altLang="en-US" sz="2400" dirty="0" smtClean="0"/>
              <a:t>If, we reversed the order of the statements at S</a:t>
            </a:r>
            <a:r>
              <a:rPr lang="en-IN" altLang="en-US" sz="2400" baseline="-25000" dirty="0" smtClean="0"/>
              <a:t>4</a:t>
            </a:r>
            <a:r>
              <a:rPr lang="en-IN" altLang="en-US" sz="2400" dirty="0" smtClean="0"/>
              <a:t> and S</a:t>
            </a:r>
            <a:r>
              <a:rPr lang="en-IN" altLang="en-US" sz="2400" baseline="-25000" dirty="0" smtClean="0"/>
              <a:t>5</a:t>
            </a:r>
            <a:r>
              <a:rPr lang="en-IN" altLang="en-US" sz="2400" dirty="0" smtClean="0"/>
              <a:t>, we would arrive at the incorrect state count= 6.</a:t>
            </a:r>
            <a:endParaRPr lang="en-US" altLang="ja-JP" sz="2400" dirty="0">
              <a:latin typeface="+mj-lt"/>
            </a:endParaRPr>
          </a:p>
          <a:p>
            <a:pPr lvl="1">
              <a:lnSpc>
                <a:spcPct val="90000"/>
              </a:lnSpc>
              <a:buFont typeface="Monotype Sorts" pitchFamily="-84" charset="2"/>
              <a:buNone/>
            </a:pPr>
            <a:r>
              <a:rPr lang="en-US" altLang="en-US" sz="2400" dirty="0">
                <a:latin typeface="+mj-lt"/>
              </a:rPr>
              <a:t>	</a:t>
            </a:r>
            <a:endParaRPr lang="en-US" altLang="en-US" sz="2200" dirty="0">
              <a:latin typeface="+mj-lt"/>
            </a:endParaRPr>
          </a:p>
          <a:p>
            <a:pPr lvl="1">
              <a:lnSpc>
                <a:spcPct val="90000"/>
              </a:lnSpc>
              <a:buFont typeface="Monotype Sorts" pitchFamily="-84" charset="2"/>
              <a:buNone/>
            </a:pPr>
            <a:endParaRPr lang="en-US" altLang="en-US" sz="2400" dirty="0">
              <a:latin typeface="+mj-lt"/>
            </a:endParaRPr>
          </a:p>
        </p:txBody>
      </p:sp>
    </p:spTree>
    <p:extLst>
      <p:ext uri="{BB962C8B-B14F-4D97-AF65-F5344CB8AC3E}">
        <p14:creationId xmlns:p14="http://schemas.microsoft.com/office/powerpoint/2010/main" val="20914043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 xmlns:a16="http://schemas.microsoft.com/office/drawing/2014/main" id="{8C101D6F-C0EC-4766-8D52-60E1DFA5593C}"/>
              </a:ext>
            </a:extLst>
          </p:cNvPr>
          <p:cNvSpPr>
            <a:spLocks noGrp="1" noChangeArrowheads="1"/>
          </p:cNvSpPr>
          <p:nvPr>
            <p:ph type="title"/>
          </p:nvPr>
        </p:nvSpPr>
        <p:spPr>
          <a:xfrm>
            <a:off x="457200" y="225267"/>
            <a:ext cx="8229600" cy="576262"/>
          </a:xfrm>
        </p:spPr>
        <p:txBody>
          <a:bodyPr>
            <a:normAutofit/>
          </a:bodyPr>
          <a:lstStyle/>
          <a:p>
            <a:pPr eaLnBrk="1" hangingPunct="1"/>
            <a:r>
              <a:rPr lang="en-US" altLang="en-US" dirty="0"/>
              <a:t>Race Condition</a:t>
            </a:r>
          </a:p>
        </p:txBody>
      </p:sp>
      <p:sp>
        <p:nvSpPr>
          <p:cNvPr id="17410" name="Rectangle 1027">
            <a:extLst>
              <a:ext uri="{FF2B5EF4-FFF2-40B4-BE49-F238E27FC236}">
                <a16:creationId xmlns="" xmlns:a16="http://schemas.microsoft.com/office/drawing/2014/main" id="{338D3C38-85C1-4063-A149-971FC47DCC1F}"/>
              </a:ext>
            </a:extLst>
          </p:cNvPr>
          <p:cNvSpPr>
            <a:spLocks noGrp="1" noChangeArrowheads="1"/>
          </p:cNvSpPr>
          <p:nvPr>
            <p:ph idx="1"/>
          </p:nvPr>
        </p:nvSpPr>
        <p:spPr>
          <a:xfrm>
            <a:off x="491067" y="863600"/>
            <a:ext cx="8297333" cy="5740399"/>
          </a:xfrm>
        </p:spPr>
        <p:txBody>
          <a:bodyPr>
            <a:noAutofit/>
          </a:bodyPr>
          <a:lstStyle/>
          <a:p>
            <a:pPr algn="just">
              <a:lnSpc>
                <a:spcPct val="90000"/>
              </a:lnSpc>
            </a:pPr>
            <a:r>
              <a:rPr lang="en-IN" altLang="en-US" sz="2800" dirty="0" smtClean="0">
                <a:latin typeface="+mj-lt"/>
              </a:rPr>
              <a:t>When two or more process cooperates with each other, manipulate the same data concurrently and the outcome of the execution depends on the particular order in which the access takes place, is called a </a:t>
            </a:r>
            <a:r>
              <a:rPr lang="en-IN" altLang="en-US" sz="2800" b="1" dirty="0" smtClean="0">
                <a:latin typeface="+mj-lt"/>
              </a:rPr>
              <a:t>race condition</a:t>
            </a:r>
            <a:r>
              <a:rPr lang="en-IN" altLang="en-US" sz="2800" dirty="0" smtClean="0">
                <a:latin typeface="+mj-lt"/>
              </a:rPr>
              <a:t>.</a:t>
            </a:r>
          </a:p>
          <a:p>
            <a:pPr algn="just">
              <a:lnSpc>
                <a:spcPct val="90000"/>
              </a:lnSpc>
            </a:pPr>
            <a:r>
              <a:rPr lang="en-IN" altLang="en-US" sz="2800" dirty="0" smtClean="0">
                <a:latin typeface="+mj-lt"/>
              </a:rPr>
              <a:t>Such processes need to be </a:t>
            </a:r>
            <a:r>
              <a:rPr lang="en-IN" altLang="en-US" sz="2800" b="1" dirty="0" smtClean="0">
                <a:latin typeface="+mj-lt"/>
              </a:rPr>
              <a:t>synchronized</a:t>
            </a:r>
            <a:r>
              <a:rPr lang="en-IN" altLang="en-US" sz="2800" dirty="0" smtClean="0">
                <a:latin typeface="+mj-lt"/>
              </a:rPr>
              <a:t> so that their </a:t>
            </a:r>
            <a:r>
              <a:rPr lang="en-IN" altLang="en-US" sz="2800" b="1" dirty="0" smtClean="0">
                <a:latin typeface="+mj-lt"/>
              </a:rPr>
              <a:t>order of execution </a:t>
            </a:r>
            <a:r>
              <a:rPr lang="en-IN" altLang="en-US" sz="2800" dirty="0" smtClean="0">
                <a:latin typeface="+mj-lt"/>
              </a:rPr>
              <a:t>can be guaranteed.</a:t>
            </a:r>
          </a:p>
          <a:p>
            <a:pPr algn="just">
              <a:lnSpc>
                <a:spcPct val="90000"/>
              </a:lnSpc>
            </a:pPr>
            <a:r>
              <a:rPr lang="en-IN" altLang="en-US" sz="2800" dirty="0" smtClean="0">
                <a:latin typeface="+mj-lt"/>
              </a:rPr>
              <a:t>The procedure involved in preserving the appropriate order of execution of cooperative processes is known as Process Synchronization. </a:t>
            </a:r>
          </a:p>
          <a:p>
            <a:pPr algn="just">
              <a:lnSpc>
                <a:spcPct val="90000"/>
              </a:lnSpc>
            </a:pPr>
            <a:r>
              <a:rPr lang="en-IN" altLang="en-US" sz="2800" dirty="0" smtClean="0">
                <a:latin typeface="+mj-lt"/>
              </a:rPr>
              <a:t>There are various synchronization mechanisms that are used to synchronize the processes.</a:t>
            </a:r>
            <a:endParaRPr lang="en-US" altLang="en-US" sz="2800" dirty="0">
              <a:latin typeface="+mj-lt"/>
            </a:endParaRPr>
          </a:p>
        </p:txBody>
      </p:sp>
    </p:spTree>
    <p:extLst>
      <p:ext uri="{BB962C8B-B14F-4D97-AF65-F5344CB8AC3E}">
        <p14:creationId xmlns:p14="http://schemas.microsoft.com/office/powerpoint/2010/main" val="4239904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xmlns="" id="{1B99AC1A-7079-467A-A88A-5DCC86E364CB}"/>
              </a:ext>
            </a:extLst>
          </p:cNvPr>
          <p:cNvSpPr>
            <a:spLocks noGrp="1" noChangeArrowheads="1"/>
          </p:cNvSpPr>
          <p:nvPr>
            <p:ph idx="1"/>
          </p:nvPr>
        </p:nvSpPr>
        <p:spPr>
          <a:xfrm>
            <a:off x="708022" y="684210"/>
            <a:ext cx="7978775" cy="5959478"/>
          </a:xfrm>
        </p:spPr>
        <p:txBody>
          <a:bodyPr>
            <a:normAutofit/>
          </a:bodyPr>
          <a:lstStyle/>
          <a:p>
            <a:pPr algn="just"/>
            <a:r>
              <a:rPr lang="en-US" altLang="en-US" sz="2800" dirty="0"/>
              <a:t>Program is </a:t>
            </a:r>
            <a:r>
              <a:rPr lang="en-US" altLang="en-US" sz="2800" b="1" dirty="0"/>
              <a:t>passive</a:t>
            </a:r>
            <a:r>
              <a:rPr lang="en-US" altLang="en-US" sz="2800" dirty="0"/>
              <a:t> entity stored on disk (</a:t>
            </a:r>
            <a:r>
              <a:rPr lang="en-US" altLang="en-US" sz="2800" b="1" dirty="0"/>
              <a:t>executable file</a:t>
            </a:r>
            <a:r>
              <a:rPr lang="en-US" altLang="en-US" sz="2800" dirty="0"/>
              <a:t>); </a:t>
            </a:r>
            <a:endParaRPr lang="en-US" altLang="en-US" sz="2800" dirty="0" smtClean="0"/>
          </a:p>
          <a:p>
            <a:pPr algn="just"/>
            <a:r>
              <a:rPr lang="en-US" altLang="en-US" sz="2800" dirty="0" smtClean="0"/>
              <a:t>Process </a:t>
            </a:r>
            <a:r>
              <a:rPr lang="en-US" altLang="en-US" sz="2800" dirty="0"/>
              <a:t>is </a:t>
            </a:r>
            <a:r>
              <a:rPr lang="en-US" altLang="en-US" sz="2800" b="1" dirty="0"/>
              <a:t>active</a:t>
            </a:r>
            <a:r>
              <a:rPr lang="en-US" altLang="en-US" sz="2800" b="1" i="1" dirty="0"/>
              <a:t> </a:t>
            </a:r>
          </a:p>
          <a:p>
            <a:pPr lvl="1" algn="just">
              <a:buFont typeface="Wingdings" panose="05000000000000000000" pitchFamily="2" charset="2"/>
              <a:buChar char="ü"/>
            </a:pPr>
            <a:r>
              <a:rPr lang="en-US" altLang="en-US" sz="2400" dirty="0"/>
              <a:t>Program becomes process when an executable file is loaded into memory</a:t>
            </a:r>
          </a:p>
          <a:p>
            <a:pPr algn="just"/>
            <a:r>
              <a:rPr lang="en-US" altLang="en-US" sz="2800" dirty="0"/>
              <a:t>Execution of program started via GUI mouse clicks, command line entry of its name, etc.</a:t>
            </a:r>
          </a:p>
          <a:p>
            <a:pPr algn="just"/>
            <a:r>
              <a:rPr lang="en-US" altLang="en-US" sz="2800" dirty="0"/>
              <a:t>One program can be several processes</a:t>
            </a:r>
          </a:p>
          <a:p>
            <a:pPr lvl="1" algn="just">
              <a:buFont typeface="Wingdings" panose="05000000000000000000" pitchFamily="2" charset="2"/>
              <a:buChar char="ü"/>
            </a:pPr>
            <a:r>
              <a:rPr lang="en-US" altLang="en-US" sz="2400" dirty="0"/>
              <a:t>Consider multiple users executing the same </a:t>
            </a:r>
            <a:r>
              <a:rPr lang="en-US" altLang="en-US" sz="2400" dirty="0" smtClean="0"/>
              <a:t>program</a:t>
            </a:r>
            <a:endParaRPr lang="en-US" altLang="en-US" sz="2400" dirty="0"/>
          </a:p>
        </p:txBody>
      </p:sp>
      <p:sp>
        <p:nvSpPr>
          <p:cNvPr id="5" name="Rectangle 2">
            <a:extLst>
              <a:ext uri="{FF2B5EF4-FFF2-40B4-BE49-F238E27FC236}">
                <a16:creationId xmlns:a16="http://schemas.microsoft.com/office/drawing/2014/main" xmlns="" id="{17E8AE27-E50C-40A0-B477-CFFEC3475E01}"/>
              </a:ext>
            </a:extLst>
          </p:cNvPr>
          <p:cNvSpPr>
            <a:spLocks noGrp="1" noChangeArrowheads="1"/>
          </p:cNvSpPr>
          <p:nvPr>
            <p:ph type="title"/>
          </p:nvPr>
        </p:nvSpPr>
        <p:spPr>
          <a:xfrm>
            <a:off x="1576388" y="107947"/>
            <a:ext cx="6107112" cy="576263"/>
          </a:xfrm>
        </p:spPr>
        <p:txBody>
          <a:bodyPr>
            <a:noAutofit/>
          </a:bodyPr>
          <a:lstStyle/>
          <a:p>
            <a:pPr algn="ctr" eaLnBrk="1" hangingPunct="1"/>
            <a:r>
              <a:rPr lang="en-US" altLang="en-US" sz="4000" dirty="0"/>
              <a:t>Process Concept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5F0918BC-EE47-4B64-B75C-97D41C08DCAD}"/>
              </a:ext>
            </a:extLst>
          </p:cNvPr>
          <p:cNvSpPr>
            <a:spLocks noGrp="1" noChangeArrowheads="1"/>
          </p:cNvSpPr>
          <p:nvPr>
            <p:ph type="title"/>
          </p:nvPr>
        </p:nvSpPr>
        <p:spPr>
          <a:xfrm>
            <a:off x="531113" y="196397"/>
            <a:ext cx="8077200" cy="576263"/>
          </a:xfrm>
        </p:spPr>
        <p:txBody>
          <a:bodyPr>
            <a:noAutofit/>
          </a:bodyPr>
          <a:lstStyle/>
          <a:p>
            <a:pPr algn="ctr"/>
            <a:r>
              <a:rPr lang="en-US" altLang="en-US" sz="4000" dirty="0"/>
              <a:t>Memory Layout of a C Program</a:t>
            </a:r>
          </a:p>
        </p:txBody>
      </p:sp>
      <p:pic>
        <p:nvPicPr>
          <p:cNvPr id="17411" name="Picture 1">
            <a:extLst>
              <a:ext uri="{FF2B5EF4-FFF2-40B4-BE49-F238E27FC236}">
                <a16:creationId xmlns:a16="http://schemas.microsoft.com/office/drawing/2014/main" xmlns="" id="{E58EFC16-5ABF-4B34-B546-50AB9FB818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01" y="985838"/>
            <a:ext cx="8574434"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0890CFA9-9E5C-4419-8C0A-3AE15BC75848}"/>
              </a:ext>
            </a:extLst>
          </p:cNvPr>
          <p:cNvSpPr>
            <a:spLocks noGrp="1" noChangeArrowheads="1"/>
          </p:cNvSpPr>
          <p:nvPr>
            <p:ph type="title"/>
          </p:nvPr>
        </p:nvSpPr>
        <p:spPr>
          <a:xfrm>
            <a:off x="1360488" y="171448"/>
            <a:ext cx="6251575" cy="576263"/>
          </a:xfrm>
        </p:spPr>
        <p:txBody>
          <a:bodyPr>
            <a:noAutofit/>
          </a:bodyPr>
          <a:lstStyle/>
          <a:p>
            <a:pPr algn="ctr" eaLnBrk="1" hangingPunct="1"/>
            <a:r>
              <a:rPr lang="en-US" altLang="en-US" sz="4000" dirty="0"/>
              <a:t>Process State</a:t>
            </a:r>
          </a:p>
        </p:txBody>
      </p:sp>
      <p:sp>
        <p:nvSpPr>
          <p:cNvPr id="18435" name="Rectangle 3">
            <a:extLst>
              <a:ext uri="{FF2B5EF4-FFF2-40B4-BE49-F238E27FC236}">
                <a16:creationId xmlns:a16="http://schemas.microsoft.com/office/drawing/2014/main" xmlns="" id="{024CBB90-3DD4-48C6-830E-D5B680DA86BE}"/>
              </a:ext>
            </a:extLst>
          </p:cNvPr>
          <p:cNvSpPr>
            <a:spLocks noGrp="1" noChangeArrowheads="1"/>
          </p:cNvSpPr>
          <p:nvPr>
            <p:ph idx="1"/>
          </p:nvPr>
        </p:nvSpPr>
        <p:spPr>
          <a:xfrm>
            <a:off x="642938" y="876303"/>
            <a:ext cx="7958137" cy="5367337"/>
          </a:xfrm>
        </p:spPr>
        <p:txBody>
          <a:bodyPr>
            <a:noAutofit/>
          </a:bodyPr>
          <a:lstStyle/>
          <a:p>
            <a:pPr algn="just"/>
            <a:r>
              <a:rPr lang="en-US" altLang="en-US" sz="2800" dirty="0"/>
              <a:t>As a process executes, it changes </a:t>
            </a:r>
            <a:r>
              <a:rPr lang="en-US" altLang="en-US" sz="2800" b="1" dirty="0"/>
              <a:t>state</a:t>
            </a:r>
          </a:p>
          <a:p>
            <a:pPr lvl="1" algn="just"/>
            <a:r>
              <a:rPr lang="en-US" altLang="en-US" sz="2400" b="1" dirty="0"/>
              <a:t>New</a:t>
            </a:r>
            <a:r>
              <a:rPr lang="en-US" altLang="en-US" sz="2400" dirty="0"/>
              <a:t>:  The process is being created</a:t>
            </a:r>
          </a:p>
          <a:p>
            <a:pPr lvl="1" algn="just"/>
            <a:r>
              <a:rPr lang="en-US" altLang="en-US" sz="2400" b="1" dirty="0"/>
              <a:t>Running</a:t>
            </a:r>
            <a:r>
              <a:rPr lang="en-US" altLang="en-US" sz="2400" dirty="0"/>
              <a:t>:  Instructions are being executed</a:t>
            </a:r>
          </a:p>
          <a:p>
            <a:pPr lvl="1" algn="just"/>
            <a:r>
              <a:rPr lang="en-US" altLang="en-US" sz="2400" b="1" dirty="0"/>
              <a:t>Waiting</a:t>
            </a:r>
            <a:r>
              <a:rPr lang="en-US" altLang="en-US" sz="2400" dirty="0"/>
              <a:t>:  The process is waiting for some event to occur</a:t>
            </a:r>
          </a:p>
          <a:p>
            <a:pPr lvl="1" algn="just"/>
            <a:r>
              <a:rPr lang="en-US" altLang="en-US" sz="2400" b="1" dirty="0"/>
              <a:t>Ready</a:t>
            </a:r>
            <a:r>
              <a:rPr lang="en-US" altLang="en-US" sz="2400" dirty="0"/>
              <a:t>:  The process is waiting to be assigned to a processor</a:t>
            </a:r>
          </a:p>
          <a:p>
            <a:pPr lvl="1" algn="just"/>
            <a:r>
              <a:rPr lang="en-US" altLang="en-US" sz="2400" b="1" dirty="0"/>
              <a:t>Terminated</a:t>
            </a:r>
            <a:r>
              <a:rPr lang="en-US" altLang="en-US" sz="2400" dirty="0"/>
              <a:t>:  The process has finished execution</a:t>
            </a:r>
          </a:p>
        </p:txBody>
      </p:sp>
      <p:pic>
        <p:nvPicPr>
          <p:cNvPr id="4" name="Picture 1">
            <a:extLst>
              <a:ext uri="{FF2B5EF4-FFF2-40B4-BE49-F238E27FC236}">
                <a16:creationId xmlns:a16="http://schemas.microsoft.com/office/drawing/2014/main" xmlns="" id="{C48543A4-67CA-450C-8237-41432A1A6B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9157" y="3659987"/>
            <a:ext cx="8031136" cy="313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FC14ED24-AEFF-4F38-8076-4F8FF58C3F94}"/>
              </a:ext>
            </a:extLst>
          </p:cNvPr>
          <p:cNvSpPr>
            <a:spLocks noGrp="1" noChangeArrowheads="1"/>
          </p:cNvSpPr>
          <p:nvPr>
            <p:ph type="title"/>
          </p:nvPr>
        </p:nvSpPr>
        <p:spPr>
          <a:xfrm>
            <a:off x="849992" y="193903"/>
            <a:ext cx="7627938" cy="576262"/>
          </a:xfrm>
        </p:spPr>
        <p:txBody>
          <a:bodyPr>
            <a:noAutofit/>
          </a:bodyPr>
          <a:lstStyle/>
          <a:p>
            <a:pPr algn="ctr" eaLnBrk="1" hangingPunct="1"/>
            <a:r>
              <a:rPr lang="en-US" altLang="en-US" sz="4000" dirty="0"/>
              <a:t>Process Control Block (PCB)</a:t>
            </a:r>
          </a:p>
        </p:txBody>
      </p:sp>
      <p:sp>
        <p:nvSpPr>
          <p:cNvPr id="22531" name="Rectangle 3">
            <a:extLst>
              <a:ext uri="{FF2B5EF4-FFF2-40B4-BE49-F238E27FC236}">
                <a16:creationId xmlns:a16="http://schemas.microsoft.com/office/drawing/2014/main" xmlns="" id="{DEEAF946-6112-4200-8913-ED1F42CE1EF2}"/>
              </a:ext>
            </a:extLst>
          </p:cNvPr>
          <p:cNvSpPr>
            <a:spLocks noGrp="1" noChangeArrowheads="1"/>
          </p:cNvSpPr>
          <p:nvPr>
            <p:ph idx="1"/>
          </p:nvPr>
        </p:nvSpPr>
        <p:spPr>
          <a:xfrm>
            <a:off x="442913" y="1261535"/>
            <a:ext cx="6023200" cy="5274400"/>
          </a:xfrm>
        </p:spPr>
        <p:txBody>
          <a:bodyPr>
            <a:noAutofit/>
          </a:bodyPr>
          <a:lstStyle/>
          <a:p>
            <a:pPr algn="just"/>
            <a:r>
              <a:rPr lang="en-US" altLang="en-US" sz="2600" dirty="0"/>
              <a:t>Process state – running, waiting, etc.</a:t>
            </a:r>
          </a:p>
          <a:p>
            <a:pPr algn="just"/>
            <a:r>
              <a:rPr lang="en-US" altLang="en-US" sz="2600" dirty="0"/>
              <a:t>Program counter – location of instruction to next execute</a:t>
            </a:r>
          </a:p>
          <a:p>
            <a:pPr algn="just"/>
            <a:r>
              <a:rPr lang="en-US" altLang="en-US" sz="2600" dirty="0"/>
              <a:t>CPU registers – contents of all process-centric registers</a:t>
            </a:r>
          </a:p>
          <a:p>
            <a:pPr algn="just"/>
            <a:r>
              <a:rPr lang="en-US" altLang="en-US" sz="2600" dirty="0"/>
              <a:t>CPU scheduling information- </a:t>
            </a:r>
            <a:r>
              <a:rPr lang="en-US" altLang="en-US" sz="2600" dirty="0" smtClean="0"/>
              <a:t>process priorities</a:t>
            </a:r>
            <a:r>
              <a:rPr lang="en-US" altLang="en-US" sz="2600" dirty="0"/>
              <a:t>, scheduling queue pointers</a:t>
            </a:r>
          </a:p>
          <a:p>
            <a:pPr algn="just"/>
            <a:r>
              <a:rPr lang="en-US" altLang="en-US" sz="2600" dirty="0" smtClean="0"/>
              <a:t>Memory management </a:t>
            </a:r>
            <a:r>
              <a:rPr lang="en-US" altLang="en-US" sz="2600" dirty="0"/>
              <a:t>information – memory allocated to the process</a:t>
            </a:r>
          </a:p>
          <a:p>
            <a:pPr algn="just"/>
            <a:r>
              <a:rPr lang="en-US" altLang="en-US" sz="2600" dirty="0"/>
              <a:t>Accounting information – CPU used, clock time elapsed since start, time limits, process </a:t>
            </a:r>
            <a:r>
              <a:rPr lang="en-US" altLang="en-US" sz="2600" dirty="0" smtClean="0"/>
              <a:t>numbers.</a:t>
            </a:r>
            <a:endParaRPr lang="en-US" altLang="en-US" sz="2600" dirty="0"/>
          </a:p>
          <a:p>
            <a:pPr algn="just"/>
            <a:r>
              <a:rPr lang="en-US" altLang="en-US" sz="2600" dirty="0"/>
              <a:t>I/O status information – I/O devices allocated to process, list of open </a:t>
            </a:r>
            <a:r>
              <a:rPr lang="en-US" altLang="en-US" sz="2600" dirty="0" smtClean="0"/>
              <a:t>files</a:t>
            </a:r>
            <a:r>
              <a:rPr lang="en-US" altLang="en-US" sz="2600" dirty="0"/>
              <a:t>.</a:t>
            </a:r>
          </a:p>
        </p:txBody>
      </p:sp>
      <p:pic>
        <p:nvPicPr>
          <p:cNvPr id="22532" name="Picture 1">
            <a:extLst>
              <a:ext uri="{FF2B5EF4-FFF2-40B4-BE49-F238E27FC236}">
                <a16:creationId xmlns:a16="http://schemas.microsoft.com/office/drawing/2014/main" xmlns="" id="{4C1B42D7-9239-4535-8C25-EF8AF0D926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8001" y="2121125"/>
            <a:ext cx="2580892" cy="41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xmlns="" id="{57519650-4D5E-45C9-BCF6-B2C0554D33E2}"/>
              </a:ext>
            </a:extLst>
          </p:cNvPr>
          <p:cNvSpPr txBox="1"/>
          <p:nvPr/>
        </p:nvSpPr>
        <p:spPr>
          <a:xfrm>
            <a:off x="442913" y="738315"/>
            <a:ext cx="8119717" cy="523220"/>
          </a:xfrm>
          <a:prstGeom prst="rect">
            <a:avLst/>
          </a:prstGeom>
          <a:noFill/>
        </p:spPr>
        <p:txBody>
          <a:bodyPr wrap="square" rtlCol="0">
            <a:spAutoFit/>
          </a:bodyPr>
          <a:lstStyle/>
          <a:p>
            <a:pPr algn="just"/>
            <a:r>
              <a:rPr lang="en-US" altLang="en-US" sz="2800" dirty="0" smtClean="0">
                <a:latin typeface="+mn-lt"/>
              </a:rPr>
              <a:t>PCB contains Information </a:t>
            </a:r>
            <a:r>
              <a:rPr lang="en-US" altLang="en-US" sz="2800" dirty="0">
                <a:latin typeface="+mn-lt"/>
              </a:rPr>
              <a:t>associated with each </a:t>
            </a:r>
            <a:r>
              <a:rPr lang="en-US" altLang="en-US" sz="2800" dirty="0" smtClean="0">
                <a:latin typeface="+mn-lt"/>
              </a:rPr>
              <a:t>process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76D14E00-AC36-46B6-804B-3B1E61B7A1F4}"/>
              </a:ext>
            </a:extLst>
          </p:cNvPr>
          <p:cNvSpPr>
            <a:spLocks noGrp="1" noChangeArrowheads="1"/>
          </p:cNvSpPr>
          <p:nvPr>
            <p:ph type="title"/>
          </p:nvPr>
        </p:nvSpPr>
        <p:spPr>
          <a:xfrm>
            <a:off x="636587" y="14966"/>
            <a:ext cx="7645400" cy="576262"/>
          </a:xfrm>
        </p:spPr>
        <p:txBody>
          <a:bodyPr>
            <a:noAutofit/>
          </a:bodyPr>
          <a:lstStyle/>
          <a:p>
            <a:pPr algn="ctr" eaLnBrk="1" hangingPunct="1"/>
            <a:r>
              <a:rPr lang="en-US" altLang="en-US" sz="4000" dirty="0"/>
              <a:t>Process Scheduling</a:t>
            </a:r>
          </a:p>
        </p:txBody>
      </p:sp>
      <p:sp>
        <p:nvSpPr>
          <p:cNvPr id="27651" name="Rectangle 3">
            <a:extLst>
              <a:ext uri="{FF2B5EF4-FFF2-40B4-BE49-F238E27FC236}">
                <a16:creationId xmlns:a16="http://schemas.microsoft.com/office/drawing/2014/main" xmlns="" id="{CD9E4484-1299-4947-B075-F0D9269BBD17}"/>
              </a:ext>
            </a:extLst>
          </p:cNvPr>
          <p:cNvSpPr>
            <a:spLocks noGrp="1" noChangeArrowheads="1"/>
          </p:cNvSpPr>
          <p:nvPr>
            <p:ph idx="1"/>
          </p:nvPr>
        </p:nvSpPr>
        <p:spPr>
          <a:xfrm>
            <a:off x="485775" y="471488"/>
            <a:ext cx="8429625" cy="3473449"/>
          </a:xfrm>
        </p:spPr>
        <p:txBody>
          <a:bodyPr>
            <a:noAutofit/>
          </a:bodyPr>
          <a:lstStyle/>
          <a:p>
            <a:pPr marL="228600" indent="-228600" algn="just"/>
            <a:r>
              <a:rPr lang="en-US" altLang="en-US" sz="2600" b="1" dirty="0"/>
              <a:t>Process scheduler </a:t>
            </a:r>
            <a:r>
              <a:rPr lang="en-US" altLang="en-US" sz="2600" dirty="0"/>
              <a:t>selects among available processes for next execution on CPU </a:t>
            </a:r>
            <a:r>
              <a:rPr lang="en-US" altLang="en-US" sz="2600" dirty="0" smtClean="0"/>
              <a:t>core.</a:t>
            </a:r>
            <a:endParaRPr lang="en-US" altLang="en-US" sz="2600" dirty="0"/>
          </a:p>
          <a:p>
            <a:pPr marL="228600" indent="-228600" algn="just"/>
            <a:r>
              <a:rPr lang="en-US" altLang="en-US" sz="2600" dirty="0"/>
              <a:t>Goal -- Maximize CPU use, quickly switch processes onto CPU </a:t>
            </a:r>
            <a:r>
              <a:rPr lang="en-US" altLang="en-US" sz="2600" dirty="0" smtClean="0"/>
              <a:t>core.</a:t>
            </a:r>
            <a:endParaRPr lang="en-US" altLang="en-US" sz="2600" dirty="0"/>
          </a:p>
          <a:p>
            <a:pPr marL="228600" indent="-228600" algn="just"/>
            <a:r>
              <a:rPr lang="en-US" altLang="en-US" sz="2600" dirty="0"/>
              <a:t>Maintains </a:t>
            </a:r>
            <a:r>
              <a:rPr lang="en-US" altLang="en-US" sz="2600" b="1" dirty="0"/>
              <a:t>scheduling queues </a:t>
            </a:r>
            <a:r>
              <a:rPr lang="en-US" altLang="en-US" sz="2600" dirty="0"/>
              <a:t>of </a:t>
            </a:r>
            <a:r>
              <a:rPr lang="en-US" altLang="en-US" sz="2600" dirty="0" smtClean="0"/>
              <a:t>processes.</a:t>
            </a:r>
            <a:endParaRPr lang="en-US" altLang="en-US" sz="2600" dirty="0"/>
          </a:p>
          <a:p>
            <a:pPr marL="628650" lvl="1" indent="-342900" algn="just">
              <a:buFont typeface="Wingdings" panose="05000000000000000000" pitchFamily="2" charset="2"/>
              <a:buChar char="ü"/>
            </a:pPr>
            <a:r>
              <a:rPr lang="en-US" altLang="en-US" sz="2200" b="1" dirty="0"/>
              <a:t>Ready queue </a:t>
            </a:r>
            <a:r>
              <a:rPr lang="en-US" altLang="en-US" sz="2200" dirty="0"/>
              <a:t>– set of all processes residing in main memory, ready and waiting to </a:t>
            </a:r>
            <a:r>
              <a:rPr lang="en-US" altLang="en-US" sz="2200" dirty="0" smtClean="0"/>
              <a:t>execute.</a:t>
            </a:r>
            <a:endParaRPr lang="en-US" altLang="en-US" sz="2200" dirty="0"/>
          </a:p>
          <a:p>
            <a:pPr marL="628650" lvl="1" indent="-342900" algn="just">
              <a:buFont typeface="Wingdings" panose="05000000000000000000" pitchFamily="2" charset="2"/>
              <a:buChar char="ü"/>
            </a:pPr>
            <a:r>
              <a:rPr lang="en-US" altLang="en-US" sz="2200" b="1" dirty="0"/>
              <a:t>Wait queues </a:t>
            </a:r>
            <a:r>
              <a:rPr lang="en-US" altLang="en-US" sz="2200" dirty="0"/>
              <a:t>– set of processes waiting for an event (i.e., I/O)</a:t>
            </a:r>
          </a:p>
          <a:p>
            <a:pPr marL="628650" lvl="1" indent="-342900" algn="just">
              <a:buFont typeface="Wingdings" panose="05000000000000000000" pitchFamily="2" charset="2"/>
              <a:buChar char="ü"/>
            </a:pPr>
            <a:r>
              <a:rPr lang="en-US" altLang="en-US" sz="2200" dirty="0"/>
              <a:t>Processes migrate among the various </a:t>
            </a:r>
            <a:r>
              <a:rPr lang="en-US" altLang="en-US" sz="2200" dirty="0" smtClean="0"/>
              <a:t>queues.</a:t>
            </a:r>
            <a:endParaRPr lang="en-US" altLang="en-US" sz="2200" dirty="0"/>
          </a:p>
        </p:txBody>
      </p:sp>
      <p:pic>
        <p:nvPicPr>
          <p:cNvPr id="4" name="Picture 1">
            <a:extLst>
              <a:ext uri="{FF2B5EF4-FFF2-40B4-BE49-F238E27FC236}">
                <a16:creationId xmlns:a16="http://schemas.microsoft.com/office/drawing/2014/main" xmlns="" id="{BCBD9C55-CB2E-45AE-A528-0022312EC9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3931096"/>
            <a:ext cx="7224712" cy="291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38DB7F06-1635-4E8A-B106-08B7519EA753}"/>
              </a:ext>
            </a:extLst>
          </p:cNvPr>
          <p:cNvSpPr>
            <a:spLocks noGrp="1" noChangeArrowheads="1"/>
          </p:cNvSpPr>
          <p:nvPr>
            <p:ph type="title"/>
          </p:nvPr>
        </p:nvSpPr>
        <p:spPr>
          <a:xfrm>
            <a:off x="458785" y="227013"/>
            <a:ext cx="8229600" cy="576262"/>
          </a:xfrm>
        </p:spPr>
        <p:txBody>
          <a:bodyPr>
            <a:noAutofit/>
          </a:bodyPr>
          <a:lstStyle/>
          <a:p>
            <a:pPr algn="ctr" eaLnBrk="1" hangingPunct="1"/>
            <a:r>
              <a:rPr lang="en-US" altLang="en-US" sz="4000" dirty="0"/>
              <a:t>Representation of Process Scheduling</a:t>
            </a:r>
          </a:p>
        </p:txBody>
      </p:sp>
      <p:pic>
        <p:nvPicPr>
          <p:cNvPr id="31747" name="Picture 2">
            <a:extLst>
              <a:ext uri="{FF2B5EF4-FFF2-40B4-BE49-F238E27FC236}">
                <a16:creationId xmlns:a16="http://schemas.microsoft.com/office/drawing/2014/main" xmlns="" id="{A0A8D57B-B011-4BA3-A330-AE3AFD4CB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748" y="1157288"/>
            <a:ext cx="8244077"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16596</TotalTime>
  <Words>2125</Words>
  <Application>Microsoft Office PowerPoint</Application>
  <PresentationFormat>On-screen Show (4:3)</PresentationFormat>
  <Paragraphs>240</Paragraphs>
  <Slides>37</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ＭＳ Ｐゴシック</vt:lpstr>
      <vt:lpstr>ＭＳ Ｐゴシック</vt:lpstr>
      <vt:lpstr>Arial</vt:lpstr>
      <vt:lpstr>Calibri</vt:lpstr>
      <vt:lpstr>Calibri </vt:lpstr>
      <vt:lpstr>Calibri Light</vt:lpstr>
      <vt:lpstr>Helvetica</vt:lpstr>
      <vt:lpstr>Monotype Sorts</vt:lpstr>
      <vt:lpstr>Times New Roman</vt:lpstr>
      <vt:lpstr>Verdana</vt:lpstr>
      <vt:lpstr>Wingdings</vt:lpstr>
      <vt:lpstr>Office Theme</vt:lpstr>
      <vt:lpstr>Processes</vt:lpstr>
      <vt:lpstr>Process Concept</vt:lpstr>
      <vt:lpstr>Process in Memory</vt:lpstr>
      <vt:lpstr>Process Concept</vt:lpstr>
      <vt:lpstr>Memory Layout of a C Program</vt:lpstr>
      <vt:lpstr>Process State</vt:lpstr>
      <vt:lpstr>Process Control Block (PCB)</vt:lpstr>
      <vt:lpstr>Process Scheduling</vt:lpstr>
      <vt:lpstr>Representation of Process Scheduling</vt:lpstr>
      <vt:lpstr>Context Switch</vt:lpstr>
      <vt:lpstr>CPU Switch From Process to Process</vt:lpstr>
      <vt:lpstr>Multitasking in Mobile Systems</vt:lpstr>
      <vt:lpstr>Operations on Processes</vt:lpstr>
      <vt:lpstr>Process Creation</vt:lpstr>
      <vt:lpstr>Process Creation</vt:lpstr>
      <vt:lpstr>C Program Forking Separate Process</vt:lpstr>
      <vt:lpstr>Process Termination</vt:lpstr>
      <vt:lpstr>Process Termination</vt:lpstr>
      <vt:lpstr>Process Termination</vt:lpstr>
      <vt:lpstr>Multiprocess Architecture – Chrome Browser</vt:lpstr>
      <vt:lpstr>Interprocess Communication</vt:lpstr>
      <vt:lpstr>Interprocess Communication</vt:lpstr>
      <vt:lpstr>Interprocess Communication</vt:lpstr>
      <vt:lpstr>Communications Models </vt:lpstr>
      <vt:lpstr>Communications Models </vt:lpstr>
      <vt:lpstr>Communications Models </vt:lpstr>
      <vt:lpstr>Communications Models </vt:lpstr>
      <vt:lpstr>Producer–consumer problem</vt:lpstr>
      <vt:lpstr>Producer–consumer problem</vt:lpstr>
      <vt:lpstr>Bounded-Buffer – Shared-Memory Solution</vt:lpstr>
      <vt:lpstr>Bounded-Buffer – Shared-Memory Solution</vt:lpstr>
      <vt:lpstr>Bounded-Buffer – Shared-Memory Solution</vt:lpstr>
      <vt:lpstr>Bounded-Buffer – Shared-Memory Solution</vt:lpstr>
      <vt:lpstr>Bounded-Buffer – Shared-Memory Solution</vt:lpstr>
      <vt:lpstr>Bounded-Buffer – Shared-Memory Solution</vt:lpstr>
      <vt:lpstr>Bounded-Buffer – Shared-Memory Solution</vt:lpstr>
      <vt:lpstr>Race Condition</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Windows User</cp:lastModifiedBy>
  <cp:revision>491</cp:revision>
  <cp:lastPrinted>2013-10-02T18:16:40Z</cp:lastPrinted>
  <dcterms:created xsi:type="dcterms:W3CDTF">2011-01-13T23:43:38Z</dcterms:created>
  <dcterms:modified xsi:type="dcterms:W3CDTF">2021-10-20T12:10:32Z</dcterms:modified>
</cp:coreProperties>
</file>