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108" r:id="rId1"/>
  </p:sldMasterIdLst>
  <p:notesMasterIdLst>
    <p:notesMasterId r:id="rId44"/>
  </p:notesMasterIdLst>
  <p:handoutMasterIdLst>
    <p:handoutMasterId r:id="rId45"/>
  </p:handoutMasterIdLst>
  <p:sldIdLst>
    <p:sldId id="331" r:id="rId2"/>
    <p:sldId id="333" r:id="rId3"/>
    <p:sldId id="405" r:id="rId4"/>
    <p:sldId id="406" r:id="rId5"/>
    <p:sldId id="407" r:id="rId6"/>
    <p:sldId id="336" r:id="rId7"/>
    <p:sldId id="401" r:id="rId8"/>
    <p:sldId id="408" r:id="rId9"/>
    <p:sldId id="402" r:id="rId10"/>
    <p:sldId id="337" r:id="rId11"/>
    <p:sldId id="338" r:id="rId12"/>
    <p:sldId id="339" r:id="rId13"/>
    <p:sldId id="409" r:id="rId14"/>
    <p:sldId id="410" r:id="rId15"/>
    <p:sldId id="340" r:id="rId16"/>
    <p:sldId id="341" r:id="rId17"/>
    <p:sldId id="342" r:id="rId18"/>
    <p:sldId id="403" r:id="rId19"/>
    <p:sldId id="343" r:id="rId20"/>
    <p:sldId id="347" r:id="rId21"/>
    <p:sldId id="350" r:id="rId22"/>
    <p:sldId id="411" r:id="rId23"/>
    <p:sldId id="412" r:id="rId24"/>
    <p:sldId id="351" r:id="rId25"/>
    <p:sldId id="352" r:id="rId26"/>
    <p:sldId id="353" r:id="rId27"/>
    <p:sldId id="413" r:id="rId28"/>
    <p:sldId id="348" r:id="rId29"/>
    <p:sldId id="414" r:id="rId30"/>
    <p:sldId id="415" r:id="rId31"/>
    <p:sldId id="416" r:id="rId32"/>
    <p:sldId id="417" r:id="rId33"/>
    <p:sldId id="418" r:id="rId34"/>
    <p:sldId id="349" r:id="rId35"/>
    <p:sldId id="399" r:id="rId36"/>
    <p:sldId id="354" r:id="rId37"/>
    <p:sldId id="419" r:id="rId38"/>
    <p:sldId id="400" r:id="rId39"/>
    <p:sldId id="420" r:id="rId40"/>
    <p:sldId id="356" r:id="rId41"/>
    <p:sldId id="422" r:id="rId42"/>
    <p:sldId id="421" r:id="rId43"/>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85" autoAdjust="0"/>
    <p:restoredTop sz="94635"/>
  </p:normalViewPr>
  <p:slideViewPr>
    <p:cSldViewPr snapToGrid="0">
      <p:cViewPr varScale="1">
        <p:scale>
          <a:sx n="67" d="100"/>
          <a:sy n="67" d="100"/>
        </p:scale>
        <p:origin x="1314" y="6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2027A3F3-A935-4BDC-812E-9120B643162F}"/>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 xmlns:a16="http://schemas.microsoft.com/office/drawing/2014/main" id="{7271601B-176A-4BB3-AC87-58251574C75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0588">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 xmlns:a16="http://schemas.microsoft.com/office/drawing/2014/main" id="{AC7F65B7-06EB-44DB-B452-D2D383181528}"/>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 xmlns:a16="http://schemas.microsoft.com/office/drawing/2014/main" id="{B2508938-9467-485D-A454-F81218F2ADB1}"/>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charset="0"/>
                <a:ea typeface="MS PGothic" charset="-128"/>
              </a:defRPr>
            </a:lvl1pPr>
          </a:lstStyle>
          <a:p>
            <a:pPr>
              <a:defRPr/>
            </a:pPr>
            <a:fld id="{E0F0762C-192C-43F0-9235-1ED3B30BABF7}" type="slidenum">
              <a:rPr lang="en-US" altLang="x-none"/>
              <a:pPr>
                <a:defRPr/>
              </a:pPr>
              <a:t>‹#›</a:t>
            </a:fld>
            <a:endParaRPr lang="en-US" altLang="x-none"/>
          </a:p>
        </p:txBody>
      </p:sp>
    </p:spTree>
    <p:extLst>
      <p:ext uri="{BB962C8B-B14F-4D97-AF65-F5344CB8AC3E}">
        <p14:creationId xmlns:p14="http://schemas.microsoft.com/office/powerpoint/2010/main" val="606453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999FA718-A6D5-4F45-AA4A-4BEBC20AD73D}"/>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 xmlns:a16="http://schemas.microsoft.com/office/drawing/2014/main" id="{D00055E3-33CD-4C16-B1E7-137DC8ED0737}"/>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800">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 xmlns:a16="http://schemas.microsoft.com/office/drawing/2014/main" id="{4A5BA436-A0A2-4A15-B145-2DD97D7A3078}"/>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 xmlns:a16="http://schemas.microsoft.com/office/drawing/2014/main" id="{7145563E-578D-4EA3-A924-014C2A79C5AF}"/>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 xmlns:a16="http://schemas.microsoft.com/office/drawing/2014/main" id="{1EE489C0-8AB7-4BF4-AFB6-59687BD0D42A}"/>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 xmlns:a16="http://schemas.microsoft.com/office/drawing/2014/main" id="{311BAF64-3980-48A7-93B5-275428159D16}"/>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charset="0"/>
                <a:ea typeface="MS PGothic" charset="-128"/>
              </a:defRPr>
            </a:lvl1pPr>
          </a:lstStyle>
          <a:p>
            <a:pPr>
              <a:defRPr/>
            </a:pPr>
            <a:fld id="{C9F949B7-291A-4420-9D9C-B1ABA67FB313}" type="slidenum">
              <a:rPr lang="en-US" altLang="x-none"/>
              <a:pPr>
                <a:defRPr/>
              </a:pPr>
              <a:t>‹#›</a:t>
            </a:fld>
            <a:endParaRPr lang="en-US" altLang="x-none"/>
          </a:p>
        </p:txBody>
      </p:sp>
    </p:spTree>
    <p:extLst>
      <p:ext uri="{BB962C8B-B14F-4D97-AF65-F5344CB8AC3E}">
        <p14:creationId xmlns:p14="http://schemas.microsoft.com/office/powerpoint/2010/main" val="11701159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 xmlns:a16="http://schemas.microsoft.com/office/drawing/2014/main" id="{5776ACBD-4645-43B7-892F-697D57D495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CF72FA-BC85-4452-9FD4-6F163D5E484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 xmlns:a16="http://schemas.microsoft.com/office/drawing/2014/main" id="{48A88ED8-0C05-4DF8-A678-F55DA039B324}"/>
              </a:ext>
            </a:extLst>
          </p:cNvPr>
          <p:cNvSpPr>
            <a:spLocks noGrp="1" noRot="1" noChangeAspect="1" noChangeArrowheads="1" noTextEdit="1"/>
          </p:cNvSpPr>
          <p:nvPr>
            <p:ph type="sldImg"/>
          </p:nvPr>
        </p:nvSpPr>
        <p:spPr>
          <a:ln/>
        </p:spPr>
      </p:sp>
      <p:sp>
        <p:nvSpPr>
          <p:cNvPr id="6147" name="Rectangle 3">
            <a:extLst>
              <a:ext uri="{FF2B5EF4-FFF2-40B4-BE49-F238E27FC236}">
                <a16:creationId xmlns="" xmlns:a16="http://schemas.microsoft.com/office/drawing/2014/main" id="{374978C2-165A-418A-AF53-B86870696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13730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 xmlns:a16="http://schemas.microsoft.com/office/drawing/2014/main" id="{A01F25CF-FF7D-432D-AEB3-6710154153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2593EA-83E9-49DF-9A69-061BE7580B7A}"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18434" name="Rectangle 2">
            <a:extLst>
              <a:ext uri="{FF2B5EF4-FFF2-40B4-BE49-F238E27FC236}">
                <a16:creationId xmlns="" xmlns:a16="http://schemas.microsoft.com/office/drawing/2014/main" id="{7EBD862C-4A3E-4654-8B80-448A34563F74}"/>
              </a:ext>
            </a:extLst>
          </p:cNvPr>
          <p:cNvSpPr>
            <a:spLocks noGrp="1" noRot="1" noChangeAspect="1" noChangeArrowheads="1" noTextEdit="1"/>
          </p:cNvSpPr>
          <p:nvPr>
            <p:ph type="sldImg"/>
          </p:nvPr>
        </p:nvSpPr>
        <p:spPr>
          <a:ln/>
        </p:spPr>
      </p:sp>
      <p:sp>
        <p:nvSpPr>
          <p:cNvPr id="18435" name="Rectangle 3">
            <a:extLst>
              <a:ext uri="{FF2B5EF4-FFF2-40B4-BE49-F238E27FC236}">
                <a16:creationId xmlns="" xmlns:a16="http://schemas.microsoft.com/office/drawing/2014/main" id="{25E9679F-2A37-45A8-BEFD-99A5560446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7944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 xmlns:a16="http://schemas.microsoft.com/office/drawing/2014/main" id="{4449CF17-6DE0-42A8-AF6D-65582A8B7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0482" name="Rectangle 2">
            <a:extLst>
              <a:ext uri="{FF2B5EF4-FFF2-40B4-BE49-F238E27FC236}">
                <a16:creationId xmlns="" xmlns:a16="http://schemas.microsoft.com/office/drawing/2014/main" id="{51D3904E-C473-48EE-9DE3-D37AD52B1BE1}"/>
              </a:ext>
            </a:extLst>
          </p:cNvPr>
          <p:cNvSpPr>
            <a:spLocks noGrp="1" noRot="1" noChangeAspect="1" noChangeArrowheads="1" noTextEdit="1"/>
          </p:cNvSpPr>
          <p:nvPr>
            <p:ph type="sldImg"/>
          </p:nvPr>
        </p:nvSpPr>
        <p:spPr>
          <a:ln/>
        </p:spPr>
      </p:sp>
      <p:sp>
        <p:nvSpPr>
          <p:cNvPr id="20483" name="Rectangle 3">
            <a:extLst>
              <a:ext uri="{FF2B5EF4-FFF2-40B4-BE49-F238E27FC236}">
                <a16:creationId xmlns="" xmlns:a16="http://schemas.microsoft.com/office/drawing/2014/main" id="{26B73BA7-C0AE-4B26-9EE2-89053DF39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84957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 xmlns:a16="http://schemas.microsoft.com/office/drawing/2014/main"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2530" name="Rectangle 2">
            <a:extLst>
              <a:ext uri="{FF2B5EF4-FFF2-40B4-BE49-F238E27FC236}">
                <a16:creationId xmlns="" xmlns:a16="http://schemas.microsoft.com/office/drawing/2014/main"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 xmlns:a16="http://schemas.microsoft.com/office/drawing/2014/main"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307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 xmlns:a16="http://schemas.microsoft.com/office/drawing/2014/main"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2530" name="Rectangle 2">
            <a:extLst>
              <a:ext uri="{FF2B5EF4-FFF2-40B4-BE49-F238E27FC236}">
                <a16:creationId xmlns="" xmlns:a16="http://schemas.microsoft.com/office/drawing/2014/main"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 xmlns:a16="http://schemas.microsoft.com/office/drawing/2014/main"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2208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 xmlns:a16="http://schemas.microsoft.com/office/drawing/2014/main"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2530" name="Rectangle 2">
            <a:extLst>
              <a:ext uri="{FF2B5EF4-FFF2-40B4-BE49-F238E27FC236}">
                <a16:creationId xmlns="" xmlns:a16="http://schemas.microsoft.com/office/drawing/2014/main"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 xmlns:a16="http://schemas.microsoft.com/office/drawing/2014/main"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12712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 xmlns:a16="http://schemas.microsoft.com/office/drawing/2014/main"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4578" name="Rectangle 2">
            <a:extLst>
              <a:ext uri="{FF2B5EF4-FFF2-40B4-BE49-F238E27FC236}">
                <a16:creationId xmlns="" xmlns:a16="http://schemas.microsoft.com/office/drawing/2014/main"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 xmlns:a16="http://schemas.microsoft.com/office/drawing/2014/main"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38409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 xmlns:a16="http://schemas.microsoft.com/office/drawing/2014/main"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26626" name="Rectangle 2">
            <a:extLst>
              <a:ext uri="{FF2B5EF4-FFF2-40B4-BE49-F238E27FC236}">
                <a16:creationId xmlns="" xmlns:a16="http://schemas.microsoft.com/office/drawing/2014/main"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 xmlns:a16="http://schemas.microsoft.com/office/drawing/2014/main"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95493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28674" name="Rectangle 2">
            <a:extLst>
              <a:ext uri="{FF2B5EF4-FFF2-40B4-BE49-F238E27FC236}">
                <a16:creationId xmlns=""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2623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28674" name="Rectangle 2">
            <a:extLst>
              <a:ext uri="{FF2B5EF4-FFF2-40B4-BE49-F238E27FC236}">
                <a16:creationId xmlns=""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75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 xmlns:a16="http://schemas.microsoft.com/office/drawing/2014/main" id="{7380D259-8709-44FC-8E19-F922D8C495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C6A69F-A1A7-4195-B308-73F52EF032EA}"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30722" name="Rectangle 2">
            <a:extLst>
              <a:ext uri="{FF2B5EF4-FFF2-40B4-BE49-F238E27FC236}">
                <a16:creationId xmlns="" xmlns:a16="http://schemas.microsoft.com/office/drawing/2014/main" id="{F684A191-C264-4532-87A6-9B7C803DC00D}"/>
              </a:ext>
            </a:extLst>
          </p:cNvPr>
          <p:cNvSpPr>
            <a:spLocks noGrp="1" noRot="1" noChangeAspect="1" noChangeArrowheads="1" noTextEdit="1"/>
          </p:cNvSpPr>
          <p:nvPr>
            <p:ph type="sldImg"/>
          </p:nvPr>
        </p:nvSpPr>
        <p:spPr>
          <a:ln/>
        </p:spPr>
      </p:sp>
      <p:sp>
        <p:nvSpPr>
          <p:cNvPr id="30723" name="Rectangle 3">
            <a:extLst>
              <a:ext uri="{FF2B5EF4-FFF2-40B4-BE49-F238E27FC236}">
                <a16:creationId xmlns="" xmlns:a16="http://schemas.microsoft.com/office/drawing/2014/main" id="{CC595F0D-327E-463B-9214-2FB095AD25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9049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 xmlns:a16="http://schemas.microsoft.com/office/drawing/2014/main"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 xmlns:a16="http://schemas.microsoft.com/office/drawing/2014/main"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95209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 xmlns:a16="http://schemas.microsoft.com/office/drawing/2014/main" id="{4C2245F4-0687-48BF-BF76-797F8BC2A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38914" name="Rectangle 2">
            <a:extLst>
              <a:ext uri="{FF2B5EF4-FFF2-40B4-BE49-F238E27FC236}">
                <a16:creationId xmlns="" xmlns:a16="http://schemas.microsoft.com/office/drawing/2014/main" id="{2946022D-15EE-4829-ABB0-2302B5FB73E7}"/>
              </a:ext>
            </a:extLst>
          </p:cNvPr>
          <p:cNvSpPr>
            <a:spLocks noGrp="1" noRot="1" noChangeAspect="1" noChangeArrowheads="1" noTextEdit="1"/>
          </p:cNvSpPr>
          <p:nvPr>
            <p:ph type="sldImg"/>
          </p:nvPr>
        </p:nvSpPr>
        <p:spPr>
          <a:ln/>
        </p:spPr>
      </p:sp>
      <p:sp>
        <p:nvSpPr>
          <p:cNvPr id="38915" name="Rectangle 3">
            <a:extLst>
              <a:ext uri="{FF2B5EF4-FFF2-40B4-BE49-F238E27FC236}">
                <a16:creationId xmlns="" xmlns:a16="http://schemas.microsoft.com/office/drawing/2014/main" id="{833E1FE6-F684-4288-B04E-1699B856B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61100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 xmlns:a16="http://schemas.microsoft.com/office/drawing/2014/main"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40962" name="Rectangle 2">
            <a:extLst>
              <a:ext uri="{FF2B5EF4-FFF2-40B4-BE49-F238E27FC236}">
                <a16:creationId xmlns="" xmlns:a16="http://schemas.microsoft.com/office/drawing/2014/main"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 xmlns:a16="http://schemas.microsoft.com/office/drawing/2014/main"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38201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 xmlns:a16="http://schemas.microsoft.com/office/drawing/2014/main"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40962" name="Rectangle 2">
            <a:extLst>
              <a:ext uri="{FF2B5EF4-FFF2-40B4-BE49-F238E27FC236}">
                <a16:creationId xmlns="" xmlns:a16="http://schemas.microsoft.com/office/drawing/2014/main"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 xmlns:a16="http://schemas.microsoft.com/office/drawing/2014/main"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74953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 xmlns:a16="http://schemas.microsoft.com/office/drawing/2014/main"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40962" name="Rectangle 2">
            <a:extLst>
              <a:ext uri="{FF2B5EF4-FFF2-40B4-BE49-F238E27FC236}">
                <a16:creationId xmlns="" xmlns:a16="http://schemas.microsoft.com/office/drawing/2014/main"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 xmlns:a16="http://schemas.microsoft.com/office/drawing/2014/main"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30170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 xmlns:a16="http://schemas.microsoft.com/office/drawing/2014/main" id="{38BED452-4AFF-4E3B-8BDB-D1CDFE41C8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43010" name="Rectangle 2">
            <a:extLst>
              <a:ext uri="{FF2B5EF4-FFF2-40B4-BE49-F238E27FC236}">
                <a16:creationId xmlns="" xmlns:a16="http://schemas.microsoft.com/office/drawing/2014/main" id="{B321B815-8EF8-44E7-95DE-2501AEDAD0FE}"/>
              </a:ext>
            </a:extLst>
          </p:cNvPr>
          <p:cNvSpPr>
            <a:spLocks noGrp="1" noRot="1" noChangeAspect="1" noChangeArrowheads="1" noTextEdit="1"/>
          </p:cNvSpPr>
          <p:nvPr>
            <p:ph type="sldImg"/>
          </p:nvPr>
        </p:nvSpPr>
        <p:spPr>
          <a:ln/>
        </p:spPr>
      </p:sp>
      <p:sp>
        <p:nvSpPr>
          <p:cNvPr id="43011" name="Rectangle 3">
            <a:extLst>
              <a:ext uri="{FF2B5EF4-FFF2-40B4-BE49-F238E27FC236}">
                <a16:creationId xmlns="" xmlns:a16="http://schemas.microsoft.com/office/drawing/2014/main" id="{EE4E2E56-FB91-48A2-96D3-B738321EA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89955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 xmlns:a16="http://schemas.microsoft.com/office/drawing/2014/main" id="{C1EC5355-B083-4702-ABF4-E2BCA0929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45058" name="Rectangle 2">
            <a:extLst>
              <a:ext uri="{FF2B5EF4-FFF2-40B4-BE49-F238E27FC236}">
                <a16:creationId xmlns="" xmlns:a16="http://schemas.microsoft.com/office/drawing/2014/main" id="{F745C6AB-0ABB-4D15-945B-36AE7232EF99}"/>
              </a:ext>
            </a:extLst>
          </p:cNvPr>
          <p:cNvSpPr>
            <a:spLocks noGrp="1" noRot="1" noChangeAspect="1" noChangeArrowheads="1" noTextEdit="1"/>
          </p:cNvSpPr>
          <p:nvPr>
            <p:ph type="sldImg"/>
          </p:nvPr>
        </p:nvSpPr>
        <p:spPr>
          <a:ln/>
        </p:spPr>
      </p:sp>
      <p:sp>
        <p:nvSpPr>
          <p:cNvPr id="45059" name="Rectangle 3">
            <a:extLst>
              <a:ext uri="{FF2B5EF4-FFF2-40B4-BE49-F238E27FC236}">
                <a16:creationId xmlns="" xmlns:a16="http://schemas.microsoft.com/office/drawing/2014/main" id="{C1561A3E-BDF2-4110-B38B-723F414272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45350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 xmlns:a16="http://schemas.microsoft.com/office/drawing/2014/main" id="{C4542300-0CB6-4A29-9D16-61BA981CC9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A2607-C363-42A4-A7E7-0B2A0C05B6FD}"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47106" name="Rectangle 2">
            <a:extLst>
              <a:ext uri="{FF2B5EF4-FFF2-40B4-BE49-F238E27FC236}">
                <a16:creationId xmlns="" xmlns:a16="http://schemas.microsoft.com/office/drawing/2014/main" id="{86EC9CC8-78B2-4FF3-AAE4-54ADF392848F}"/>
              </a:ext>
            </a:extLst>
          </p:cNvPr>
          <p:cNvSpPr>
            <a:spLocks noGrp="1" noRot="1" noChangeAspect="1" noChangeArrowheads="1" noTextEdit="1"/>
          </p:cNvSpPr>
          <p:nvPr>
            <p:ph type="sldImg"/>
          </p:nvPr>
        </p:nvSpPr>
        <p:spPr>
          <a:ln/>
        </p:spPr>
      </p:sp>
      <p:sp>
        <p:nvSpPr>
          <p:cNvPr id="47107" name="Rectangle 3">
            <a:extLst>
              <a:ext uri="{FF2B5EF4-FFF2-40B4-BE49-F238E27FC236}">
                <a16:creationId xmlns="" xmlns:a16="http://schemas.microsoft.com/office/drawing/2014/main" id="{63C3F6B7-CCAA-4E66-935F-A90C69C863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74378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 xmlns:a16="http://schemas.microsoft.com/office/drawing/2014/main"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40962" name="Rectangle 2">
            <a:extLst>
              <a:ext uri="{FF2B5EF4-FFF2-40B4-BE49-F238E27FC236}">
                <a16:creationId xmlns="" xmlns:a16="http://schemas.microsoft.com/office/drawing/2014/main"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 xmlns:a16="http://schemas.microsoft.com/office/drawing/2014/main"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966731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 xmlns:a16="http://schemas.microsoft.com/office/drawing/2014/main"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49154" name="Rectangle 2">
            <a:extLst>
              <a:ext uri="{FF2B5EF4-FFF2-40B4-BE49-F238E27FC236}">
                <a16:creationId xmlns="" xmlns:a16="http://schemas.microsoft.com/office/drawing/2014/main"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 xmlns:a16="http://schemas.microsoft.com/office/drawing/2014/main"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18021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 xmlns:a16="http://schemas.microsoft.com/office/drawing/2014/main"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49154" name="Rectangle 2">
            <a:extLst>
              <a:ext uri="{FF2B5EF4-FFF2-40B4-BE49-F238E27FC236}">
                <a16:creationId xmlns="" xmlns:a16="http://schemas.microsoft.com/office/drawing/2014/main"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 xmlns:a16="http://schemas.microsoft.com/office/drawing/2014/main"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70450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 xmlns:a16="http://schemas.microsoft.com/office/drawing/2014/main"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 xmlns:a16="http://schemas.microsoft.com/office/drawing/2014/main"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143983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 xmlns:a16="http://schemas.microsoft.com/office/drawing/2014/main"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49154" name="Rectangle 2">
            <a:extLst>
              <a:ext uri="{FF2B5EF4-FFF2-40B4-BE49-F238E27FC236}">
                <a16:creationId xmlns="" xmlns:a16="http://schemas.microsoft.com/office/drawing/2014/main"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 xmlns:a16="http://schemas.microsoft.com/office/drawing/2014/main"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35530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 xmlns:a16="http://schemas.microsoft.com/office/drawing/2014/main"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49154" name="Rectangle 2">
            <a:extLst>
              <a:ext uri="{FF2B5EF4-FFF2-40B4-BE49-F238E27FC236}">
                <a16:creationId xmlns="" xmlns:a16="http://schemas.microsoft.com/office/drawing/2014/main"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 xmlns:a16="http://schemas.microsoft.com/office/drawing/2014/main"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02931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 xmlns:a16="http://schemas.microsoft.com/office/drawing/2014/main"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49154" name="Rectangle 2">
            <a:extLst>
              <a:ext uri="{FF2B5EF4-FFF2-40B4-BE49-F238E27FC236}">
                <a16:creationId xmlns="" xmlns:a16="http://schemas.microsoft.com/office/drawing/2014/main"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 xmlns:a16="http://schemas.microsoft.com/office/drawing/2014/main"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79363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 xmlns:a16="http://schemas.microsoft.com/office/drawing/2014/main"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49154" name="Rectangle 2">
            <a:extLst>
              <a:ext uri="{FF2B5EF4-FFF2-40B4-BE49-F238E27FC236}">
                <a16:creationId xmlns="" xmlns:a16="http://schemas.microsoft.com/office/drawing/2014/main"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 xmlns:a16="http://schemas.microsoft.com/office/drawing/2014/main"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30857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 xmlns:a16="http://schemas.microsoft.com/office/drawing/2014/main" id="{469870DE-ED07-4369-A35C-886FE9BF9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51202" name="Rectangle 2">
            <a:extLst>
              <a:ext uri="{FF2B5EF4-FFF2-40B4-BE49-F238E27FC236}">
                <a16:creationId xmlns="" xmlns:a16="http://schemas.microsoft.com/office/drawing/2014/main" id="{709C325C-9D3C-44A6-8500-BB6A220D2BE0}"/>
              </a:ext>
            </a:extLst>
          </p:cNvPr>
          <p:cNvSpPr>
            <a:spLocks noGrp="1" noRot="1" noChangeAspect="1" noChangeArrowheads="1" noTextEdit="1"/>
          </p:cNvSpPr>
          <p:nvPr>
            <p:ph type="sldImg"/>
          </p:nvPr>
        </p:nvSpPr>
        <p:spPr>
          <a:ln/>
        </p:spPr>
      </p:sp>
      <p:sp>
        <p:nvSpPr>
          <p:cNvPr id="51203" name="Rectangle 3">
            <a:extLst>
              <a:ext uri="{FF2B5EF4-FFF2-40B4-BE49-F238E27FC236}">
                <a16:creationId xmlns="" xmlns:a16="http://schemas.microsoft.com/office/drawing/2014/main" id="{940CBAB1-EA8F-4B67-816C-288C9B097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945082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 xmlns:a16="http://schemas.microsoft.com/office/drawing/2014/main" id="{7EB3323C-06A1-4632-B138-3B73546F0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53250" name="Rectangle 2">
            <a:extLst>
              <a:ext uri="{FF2B5EF4-FFF2-40B4-BE49-F238E27FC236}">
                <a16:creationId xmlns="" xmlns:a16="http://schemas.microsoft.com/office/drawing/2014/main" id="{3544896A-D075-4287-996D-AFC0058592F0}"/>
              </a:ext>
            </a:extLst>
          </p:cNvPr>
          <p:cNvSpPr>
            <a:spLocks noGrp="1" noRot="1" noChangeAspect="1" noChangeArrowheads="1" noTextEdit="1"/>
          </p:cNvSpPr>
          <p:nvPr>
            <p:ph type="sldImg"/>
          </p:nvPr>
        </p:nvSpPr>
        <p:spPr>
          <a:ln/>
        </p:spPr>
      </p:sp>
      <p:sp>
        <p:nvSpPr>
          <p:cNvPr id="53251" name="Rectangle 3">
            <a:extLst>
              <a:ext uri="{FF2B5EF4-FFF2-40B4-BE49-F238E27FC236}">
                <a16:creationId xmlns="" xmlns:a16="http://schemas.microsoft.com/office/drawing/2014/main" id="{A3696E72-3E2A-4324-898F-E308110EB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895282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 xmlns:a16="http://schemas.microsoft.com/office/drawing/2014/main"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5298" name="Rectangle 2">
            <a:extLst>
              <a:ext uri="{FF2B5EF4-FFF2-40B4-BE49-F238E27FC236}">
                <a16:creationId xmlns="" xmlns:a16="http://schemas.microsoft.com/office/drawing/2014/main"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 xmlns:a16="http://schemas.microsoft.com/office/drawing/2014/main"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742309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 xmlns:a16="http://schemas.microsoft.com/office/drawing/2014/main"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5298" name="Rectangle 2">
            <a:extLst>
              <a:ext uri="{FF2B5EF4-FFF2-40B4-BE49-F238E27FC236}">
                <a16:creationId xmlns="" xmlns:a16="http://schemas.microsoft.com/office/drawing/2014/main"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 xmlns:a16="http://schemas.microsoft.com/office/drawing/2014/main"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028371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 xmlns:a16="http://schemas.microsoft.com/office/drawing/2014/main"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5298" name="Rectangle 2">
            <a:extLst>
              <a:ext uri="{FF2B5EF4-FFF2-40B4-BE49-F238E27FC236}">
                <a16:creationId xmlns="" xmlns:a16="http://schemas.microsoft.com/office/drawing/2014/main"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 xmlns:a16="http://schemas.microsoft.com/office/drawing/2014/main"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786192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 xmlns:a16="http://schemas.microsoft.com/office/drawing/2014/main"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8370" name="Rectangle 2">
            <a:extLst>
              <a:ext uri="{FF2B5EF4-FFF2-40B4-BE49-F238E27FC236}">
                <a16:creationId xmlns="" xmlns:a16="http://schemas.microsoft.com/office/drawing/2014/main"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 xmlns:a16="http://schemas.microsoft.com/office/drawing/2014/main"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11203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 xmlns:a16="http://schemas.microsoft.com/office/drawing/2014/main"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 xmlns:a16="http://schemas.microsoft.com/office/drawing/2014/main"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40760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 xmlns:a16="http://schemas.microsoft.com/office/drawing/2014/main"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60418" name="Rectangle 2">
            <a:extLst>
              <a:ext uri="{FF2B5EF4-FFF2-40B4-BE49-F238E27FC236}">
                <a16:creationId xmlns="" xmlns:a16="http://schemas.microsoft.com/office/drawing/2014/main"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 xmlns:a16="http://schemas.microsoft.com/office/drawing/2014/main"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395821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 xmlns:a16="http://schemas.microsoft.com/office/drawing/2014/main"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58370" name="Rectangle 2">
            <a:extLst>
              <a:ext uri="{FF2B5EF4-FFF2-40B4-BE49-F238E27FC236}">
                <a16:creationId xmlns="" xmlns:a16="http://schemas.microsoft.com/office/drawing/2014/main"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 xmlns:a16="http://schemas.microsoft.com/office/drawing/2014/main"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86631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 xmlns:a16="http://schemas.microsoft.com/office/drawing/2014/main"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 xmlns:a16="http://schemas.microsoft.com/office/drawing/2014/main"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53908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30028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6386" name="Rectangle 2">
            <a:extLst>
              <a:ext uri="{FF2B5EF4-FFF2-40B4-BE49-F238E27FC236}">
                <a16:creationId xmlns=""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0788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16386" name="Rectangle 2">
            <a:extLst>
              <a:ext uri="{FF2B5EF4-FFF2-40B4-BE49-F238E27FC236}">
                <a16:creationId xmlns=""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59195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16386" name="Rectangle 2">
            <a:extLst>
              <a:ext uri="{FF2B5EF4-FFF2-40B4-BE49-F238E27FC236}">
                <a16:creationId xmlns=""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461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1112A5-C7D7-44A2-9923-0DBD777A91E6}" type="datetimeFigureOut">
              <a:rPr lang="en-US" smtClean="0"/>
              <a:t>22-Sep-21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3433758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1112A5-C7D7-44A2-9923-0DBD777A91E6}" type="datetimeFigureOut">
              <a:rPr lang="en-US" smtClean="0"/>
              <a:t>22-Sep-21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3259552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1112A5-C7D7-44A2-9923-0DBD777A91E6}" type="datetimeFigureOut">
              <a:rPr lang="en-US" smtClean="0"/>
              <a:t>22-Sep-21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4117583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19272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1112A5-C7D7-44A2-9923-0DBD777A91E6}" type="datetimeFigureOut">
              <a:rPr lang="en-US" smtClean="0"/>
              <a:t>22-Sep-21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422251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1112A5-C7D7-44A2-9923-0DBD777A91E6}" type="datetimeFigureOut">
              <a:rPr lang="en-US" smtClean="0"/>
              <a:t>22-Sep-21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132428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1112A5-C7D7-44A2-9923-0DBD777A91E6}" type="datetimeFigureOut">
              <a:rPr lang="en-US" smtClean="0"/>
              <a:t>22-Sep-21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123331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1112A5-C7D7-44A2-9923-0DBD777A91E6}" type="datetimeFigureOut">
              <a:rPr lang="en-US" smtClean="0"/>
              <a:t>22-Sep-21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311560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1112A5-C7D7-44A2-9923-0DBD777A91E6}" type="datetimeFigureOut">
              <a:rPr lang="en-US" smtClean="0"/>
              <a:t>22-Sep-21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36218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112A5-C7D7-44A2-9923-0DBD777A91E6}" type="datetimeFigureOut">
              <a:rPr lang="en-US" smtClean="0"/>
              <a:t>22-Sep-21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9209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1112A5-C7D7-44A2-9923-0DBD777A91E6}" type="datetimeFigureOut">
              <a:rPr lang="en-US" smtClean="0"/>
              <a:t>22-Sep-21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1399265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1112A5-C7D7-44A2-9923-0DBD777A91E6}" type="datetimeFigureOut">
              <a:rPr lang="en-US" smtClean="0"/>
              <a:t>22-Sep-21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548052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B1112A5-C7D7-44A2-9923-0DBD777A91E6}" type="datetimeFigureOut">
              <a:rPr lang="en-US" smtClean="0"/>
              <a:t>22-Sep-21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5282BB-6917-498F-868A-E8B489C269DE}" type="slidenum">
              <a:rPr lang="en-US" smtClean="0"/>
              <a:t>‹#›</a:t>
            </a:fld>
            <a:endParaRPr lang="en-US"/>
          </a:p>
        </p:txBody>
      </p:sp>
    </p:spTree>
    <p:extLst>
      <p:ext uri="{BB962C8B-B14F-4D97-AF65-F5344CB8AC3E}">
        <p14:creationId xmlns:p14="http://schemas.microsoft.com/office/powerpoint/2010/main" val="2549156969"/>
      </p:ext>
    </p:extLst>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7" r:id="rId9"/>
    <p:sldLayoutId id="2147484118" r:id="rId10"/>
    <p:sldLayoutId id="2147484119" r:id="rId11"/>
    <p:sldLayoutId id="214748412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 xmlns:a16="http://schemas.microsoft.com/office/drawing/2014/main" id="{218F8D62-A6F5-4F18-9BB3-A18FA6B4E228}"/>
              </a:ext>
            </a:extLst>
          </p:cNvPr>
          <p:cNvSpPr>
            <a:spLocks noGrp="1" noChangeArrowheads="1"/>
          </p:cNvSpPr>
          <p:nvPr>
            <p:ph type="ctrTitle"/>
          </p:nvPr>
        </p:nvSpPr>
        <p:spPr>
          <a:xfrm>
            <a:off x="800100" y="2197100"/>
            <a:ext cx="7772400" cy="1589088"/>
          </a:xfrm>
        </p:spPr>
        <p:txBody>
          <a:bodyPr>
            <a:normAutofit/>
          </a:bodyPr>
          <a:lstStyle/>
          <a:p>
            <a:pPr algn="ctr" eaLnBrk="1" hangingPunct="1"/>
            <a:r>
              <a:rPr lang="en-US" altLang="en-US" sz="4400" b="1" dirty="0" smtClean="0"/>
              <a:t>CPU Scheduling</a:t>
            </a:r>
            <a:endParaRPr lang="en-US" altLang="en-US" sz="4400" b="1" dirty="0"/>
          </a:p>
        </p:txBody>
      </p:sp>
      <p:sp>
        <p:nvSpPr>
          <p:cNvPr id="4" name="Rectangle 2">
            <a:extLst>
              <a:ext uri="{FF2B5EF4-FFF2-40B4-BE49-F238E27FC236}">
                <a16:creationId xmlns="" xmlns:a16="http://schemas.microsoft.com/office/drawing/2014/main" id="{218F8D62-A6F5-4F18-9BB3-A18FA6B4E228}"/>
              </a:ext>
            </a:extLst>
          </p:cNvPr>
          <p:cNvSpPr txBox="1">
            <a:spLocks noChangeArrowheads="1"/>
          </p:cNvSpPr>
          <p:nvPr/>
        </p:nvSpPr>
        <p:spPr>
          <a:xfrm>
            <a:off x="800100" y="3443288"/>
            <a:ext cx="7772400" cy="1319212"/>
          </a:xfrm>
          <a:prstGeom prst="rect">
            <a:avLst/>
          </a:prstGeom>
        </p:spPr>
        <p:txBody>
          <a:bodyPr vert="horz" lIns="91440" tIns="45720" rIns="91440" bIns="45720" rtlCol="0" anchor="ctr">
            <a:normAutofit lnSpcReduction="10000"/>
          </a:bodyPr>
          <a:lstStyle>
            <a:lvl1pPr algn="l" defTabSz="685800" rtl="0" eaLnBrk="1" latinLnBrk="0" hangingPunct="1">
              <a:lnSpc>
                <a:spcPct val="90000"/>
              </a:lnSpc>
              <a:spcBef>
                <a:spcPct val="0"/>
              </a:spcBef>
              <a:buNone/>
              <a:defRPr sz="4300" kern="1200">
                <a:solidFill>
                  <a:schemeClr val="tx1"/>
                </a:solidFill>
                <a:latin typeface="+mj-lt"/>
                <a:ea typeface="+mj-ea"/>
                <a:cs typeface="+mj-cs"/>
              </a:defRPr>
            </a:lvl1pPr>
          </a:lstStyle>
          <a:p>
            <a:pPr algn="ctr" fontAlgn="auto">
              <a:spcAft>
                <a:spcPts val="0"/>
              </a:spcAft>
            </a:pPr>
            <a:r>
              <a:rPr lang="en-US" altLang="en-US" sz="3200" dirty="0"/>
              <a:t>FCFS, SJF, RR, Priority, Multilevel Queue </a:t>
            </a:r>
            <a:endParaRPr lang="en-US" altLang="en-US" sz="3200" dirty="0" smtClean="0"/>
          </a:p>
          <a:p>
            <a:pPr algn="ctr" fontAlgn="auto">
              <a:spcAft>
                <a:spcPts val="0"/>
              </a:spcAft>
            </a:pPr>
            <a:r>
              <a:rPr lang="en-US" altLang="en-US" sz="3200" dirty="0" smtClean="0"/>
              <a:t>&amp;</a:t>
            </a:r>
            <a:endParaRPr lang="en-US" altLang="en-US" sz="3200" dirty="0"/>
          </a:p>
          <a:p>
            <a:pPr algn="ctr" fontAlgn="auto">
              <a:spcAft>
                <a:spcPts val="0"/>
              </a:spcAft>
            </a:pPr>
            <a:r>
              <a:rPr lang="en-US" altLang="en-US" sz="3200" dirty="0"/>
              <a:t>Multilevel Feedback Queue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 xmlns:a16="http://schemas.microsoft.com/office/drawing/2014/main" id="{C185CC1F-4F14-4AFD-8E13-6930EBB32CE9}"/>
              </a:ext>
            </a:extLst>
          </p:cNvPr>
          <p:cNvSpPr>
            <a:spLocks noGrp="1" noChangeArrowheads="1"/>
          </p:cNvSpPr>
          <p:nvPr>
            <p:ph type="title"/>
          </p:nvPr>
        </p:nvSpPr>
        <p:spPr>
          <a:xfrm>
            <a:off x="457200" y="145889"/>
            <a:ext cx="8229600" cy="576263"/>
          </a:xfrm>
        </p:spPr>
        <p:txBody>
          <a:bodyPr>
            <a:noAutofit/>
          </a:bodyPr>
          <a:lstStyle/>
          <a:p>
            <a:pPr algn="ctr" eaLnBrk="1" hangingPunct="1"/>
            <a:r>
              <a:rPr lang="en-US" altLang="en-US" sz="4000" dirty="0"/>
              <a:t>Dispatcher</a:t>
            </a:r>
          </a:p>
        </p:txBody>
      </p:sp>
      <p:sp>
        <p:nvSpPr>
          <p:cNvPr id="17410" name="Rectangle 3">
            <a:extLst>
              <a:ext uri="{FF2B5EF4-FFF2-40B4-BE49-F238E27FC236}">
                <a16:creationId xmlns="" xmlns:a16="http://schemas.microsoft.com/office/drawing/2014/main" id="{E113DAE6-D3A7-45EF-87B5-890976FCB8D4}"/>
              </a:ext>
            </a:extLst>
          </p:cNvPr>
          <p:cNvSpPr>
            <a:spLocks noGrp="1" noChangeArrowheads="1"/>
          </p:cNvSpPr>
          <p:nvPr>
            <p:ph idx="1"/>
          </p:nvPr>
        </p:nvSpPr>
        <p:spPr>
          <a:xfrm>
            <a:off x="557212" y="722152"/>
            <a:ext cx="5032131" cy="5792947"/>
          </a:xfrm>
        </p:spPr>
        <p:txBody>
          <a:bodyPr>
            <a:normAutofit/>
          </a:bodyPr>
          <a:lstStyle/>
          <a:p>
            <a:pPr algn="just"/>
            <a:r>
              <a:rPr lang="en-US" altLang="en-US" sz="2800" dirty="0"/>
              <a:t>Dispatcher module gives control of the CPU to the process selected by the CPU scheduler; this involves:</a:t>
            </a:r>
          </a:p>
          <a:p>
            <a:pPr lvl="1" algn="just"/>
            <a:r>
              <a:rPr lang="en-US" altLang="en-US" sz="2400" dirty="0"/>
              <a:t>Switching context</a:t>
            </a:r>
          </a:p>
          <a:p>
            <a:pPr lvl="1" algn="just"/>
            <a:r>
              <a:rPr lang="en-US" altLang="en-US" sz="2400" dirty="0"/>
              <a:t>Switching to user mode</a:t>
            </a:r>
          </a:p>
          <a:p>
            <a:pPr lvl="1" algn="just"/>
            <a:r>
              <a:rPr lang="en-US" altLang="en-US" sz="2400" dirty="0"/>
              <a:t>Jumping to the proper location in the user program to restart that program</a:t>
            </a:r>
          </a:p>
          <a:p>
            <a:pPr algn="just"/>
            <a:r>
              <a:rPr lang="en-US" altLang="en-US" sz="2800" b="1" dirty="0">
                <a:solidFill>
                  <a:srgbClr val="3366FF"/>
                </a:solidFill>
              </a:rPr>
              <a:t>Dispatch latency </a:t>
            </a:r>
            <a:r>
              <a:rPr lang="en-US" altLang="en-US" sz="2800" dirty="0"/>
              <a:t>– time it takes for the dispatcher to stop one process and start another running</a:t>
            </a:r>
          </a:p>
        </p:txBody>
      </p:sp>
      <p:pic>
        <p:nvPicPr>
          <p:cNvPr id="17411" name="Picture 1">
            <a:extLst>
              <a:ext uri="{FF2B5EF4-FFF2-40B4-BE49-F238E27FC236}">
                <a16:creationId xmlns="" xmlns:a16="http://schemas.microsoft.com/office/drawing/2014/main" id="{4B24D036-ECCD-4EE8-9908-C3EEA54E5CE0}"/>
              </a:ext>
            </a:extLst>
          </p:cNvPr>
          <p:cNvPicPr>
            <a:picLocks noChangeAspect="1"/>
          </p:cNvPicPr>
          <p:nvPr/>
        </p:nvPicPr>
        <p:blipFill rotWithShape="1">
          <a:blip r:embed="rId3">
            <a:extLst>
              <a:ext uri="{28A0092B-C50C-407E-A947-70E740481C1C}">
                <a14:useLocalDpi xmlns:a14="http://schemas.microsoft.com/office/drawing/2010/main" val="0"/>
              </a:ext>
            </a:extLst>
          </a:blip>
          <a:srcRect r="42304"/>
          <a:stretch/>
        </p:blipFill>
        <p:spPr bwMode="auto">
          <a:xfrm>
            <a:off x="5599687" y="1109784"/>
            <a:ext cx="3570810" cy="4162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 xmlns:a16="http://schemas.microsoft.com/office/drawing/2014/main" id="{684BC100-CBCD-4FBD-A30F-9EBDD59CA0FB}"/>
              </a:ext>
            </a:extLst>
          </p:cNvPr>
          <p:cNvSpPr>
            <a:spLocks noGrp="1" noChangeArrowheads="1"/>
          </p:cNvSpPr>
          <p:nvPr>
            <p:ph type="title"/>
          </p:nvPr>
        </p:nvSpPr>
        <p:spPr>
          <a:xfrm>
            <a:off x="849085" y="100013"/>
            <a:ext cx="7696200" cy="576262"/>
          </a:xfrm>
        </p:spPr>
        <p:txBody>
          <a:bodyPr>
            <a:noAutofit/>
          </a:bodyPr>
          <a:lstStyle/>
          <a:p>
            <a:pPr algn="ctr" eaLnBrk="1" hangingPunct="1"/>
            <a:r>
              <a:rPr lang="en-US" altLang="en-US" sz="4000" dirty="0"/>
              <a:t>Scheduling Criteria</a:t>
            </a:r>
          </a:p>
        </p:txBody>
      </p:sp>
      <p:sp>
        <p:nvSpPr>
          <p:cNvPr id="19458" name="Rectangle 3">
            <a:extLst>
              <a:ext uri="{FF2B5EF4-FFF2-40B4-BE49-F238E27FC236}">
                <a16:creationId xmlns="" xmlns:a16="http://schemas.microsoft.com/office/drawing/2014/main" id="{4338C466-115B-47DE-A288-6C7152DF0770}"/>
              </a:ext>
            </a:extLst>
          </p:cNvPr>
          <p:cNvSpPr>
            <a:spLocks noGrp="1" noChangeArrowheads="1"/>
          </p:cNvSpPr>
          <p:nvPr>
            <p:ph idx="1"/>
          </p:nvPr>
        </p:nvSpPr>
        <p:spPr>
          <a:xfrm>
            <a:off x="514350" y="676274"/>
            <a:ext cx="8243888" cy="6181725"/>
          </a:xfrm>
        </p:spPr>
        <p:txBody>
          <a:bodyPr>
            <a:normAutofit fontScale="92500" lnSpcReduction="20000"/>
          </a:bodyPr>
          <a:lstStyle/>
          <a:p>
            <a:pPr algn="just"/>
            <a:r>
              <a:rPr lang="en-US" altLang="en-US" sz="2800" b="1" dirty="0"/>
              <a:t>CPU utilization </a:t>
            </a:r>
            <a:r>
              <a:rPr lang="en-US" altLang="en-US" sz="2800" dirty="0"/>
              <a:t>– keep the CPU as busy as possible</a:t>
            </a:r>
          </a:p>
          <a:p>
            <a:pPr algn="just"/>
            <a:r>
              <a:rPr lang="en-US" altLang="en-US" sz="2800" b="1" dirty="0"/>
              <a:t>Throughput</a:t>
            </a:r>
            <a:r>
              <a:rPr lang="en-US" altLang="en-US" sz="2800" dirty="0"/>
              <a:t> – # of processes that complete their execution per time </a:t>
            </a:r>
            <a:r>
              <a:rPr lang="en-US" altLang="en-US" sz="2800" dirty="0" smtClean="0"/>
              <a:t>unit.</a:t>
            </a:r>
            <a:endParaRPr lang="en-US" altLang="en-US" sz="2800" dirty="0"/>
          </a:p>
          <a:p>
            <a:pPr algn="just"/>
            <a:r>
              <a:rPr lang="en-US" altLang="en-US" sz="2800" b="1" dirty="0"/>
              <a:t>Turnaround time </a:t>
            </a:r>
            <a:r>
              <a:rPr lang="en-US" altLang="en-US" sz="2800" dirty="0"/>
              <a:t>– amount of time to execute a particular process</a:t>
            </a:r>
          </a:p>
          <a:p>
            <a:pPr algn="just"/>
            <a:r>
              <a:rPr lang="en-US" altLang="en-US" sz="2800" b="1" dirty="0"/>
              <a:t>Waiting time </a:t>
            </a:r>
            <a:r>
              <a:rPr lang="en-US" altLang="en-US" sz="2800" dirty="0"/>
              <a:t>– amount of time a process has been waiting in the ready queue</a:t>
            </a:r>
          </a:p>
          <a:p>
            <a:pPr algn="just"/>
            <a:r>
              <a:rPr lang="en-US" altLang="en-US" sz="2800" b="1" dirty="0"/>
              <a:t>Response time </a:t>
            </a:r>
            <a:r>
              <a:rPr lang="en-US" altLang="en-US" sz="2800" dirty="0"/>
              <a:t>– amount of time it takes from when a request was submitted until the first response is produced. </a:t>
            </a:r>
            <a:endParaRPr lang="en-US" altLang="en-US" sz="2800" dirty="0" smtClean="0"/>
          </a:p>
          <a:p>
            <a:pPr algn="just"/>
            <a:r>
              <a:rPr lang="en-US" altLang="en-US" sz="2800" b="1" dirty="0"/>
              <a:t>Arrival </a:t>
            </a:r>
            <a:r>
              <a:rPr lang="en-US" altLang="en-US" sz="2800" b="1" dirty="0" smtClean="0"/>
              <a:t>Time </a:t>
            </a:r>
            <a:r>
              <a:rPr lang="en-US" altLang="en-US" sz="2800" dirty="0"/>
              <a:t>–</a:t>
            </a:r>
            <a:r>
              <a:rPr lang="en-US" altLang="en-US" sz="2800" dirty="0" smtClean="0"/>
              <a:t> </a:t>
            </a:r>
            <a:r>
              <a:rPr lang="en-US" altLang="en-US" sz="2800" dirty="0"/>
              <a:t>Time at which the process arrives in the ready queue.</a:t>
            </a:r>
          </a:p>
          <a:p>
            <a:pPr algn="just"/>
            <a:r>
              <a:rPr lang="en-US" altLang="en-US" sz="2800" b="1" dirty="0"/>
              <a:t>Completion </a:t>
            </a:r>
            <a:r>
              <a:rPr lang="en-US" altLang="en-US" sz="2800" b="1" dirty="0" smtClean="0"/>
              <a:t>Time </a:t>
            </a:r>
            <a:r>
              <a:rPr lang="en-US" altLang="en-US" sz="2800" b="1" dirty="0"/>
              <a:t>–</a:t>
            </a:r>
            <a:r>
              <a:rPr lang="en-US" altLang="en-US" sz="2800" dirty="0" smtClean="0"/>
              <a:t> </a:t>
            </a:r>
            <a:r>
              <a:rPr lang="en-US" altLang="en-US" sz="2800" dirty="0"/>
              <a:t>Time at which process completes its execution.</a:t>
            </a:r>
          </a:p>
          <a:p>
            <a:pPr algn="just"/>
            <a:r>
              <a:rPr lang="en-US" altLang="en-US" sz="2800" b="1" dirty="0"/>
              <a:t>Burst </a:t>
            </a:r>
            <a:r>
              <a:rPr lang="en-US" altLang="en-US" sz="2800" b="1" dirty="0" smtClean="0"/>
              <a:t>Time</a:t>
            </a:r>
            <a:r>
              <a:rPr lang="en-US" altLang="en-US" sz="2800" b="1" dirty="0"/>
              <a:t> – </a:t>
            </a:r>
            <a:r>
              <a:rPr lang="en-US" altLang="en-US" sz="2800" dirty="0" smtClean="0"/>
              <a:t>Time </a:t>
            </a:r>
            <a:r>
              <a:rPr lang="en-US" altLang="en-US" sz="2800" dirty="0"/>
              <a:t>required by a process for CPU execution.</a:t>
            </a:r>
          </a:p>
          <a:p>
            <a:pPr marL="342900" lvl="1" indent="0" algn="just">
              <a:buNone/>
            </a:pPr>
            <a:r>
              <a:rPr lang="en-US" altLang="en-US" sz="2600" dirty="0" smtClean="0"/>
              <a:t>	Turn </a:t>
            </a:r>
            <a:r>
              <a:rPr lang="en-US" altLang="en-US" sz="2600" dirty="0"/>
              <a:t>Around Time = Completion Time – Arrival Time</a:t>
            </a:r>
          </a:p>
          <a:p>
            <a:pPr marL="342900" lvl="1" indent="0" algn="just">
              <a:buNone/>
            </a:pPr>
            <a:r>
              <a:rPr lang="en-US" altLang="en-US" sz="2600" dirty="0" smtClean="0"/>
              <a:t>	Waiting </a:t>
            </a:r>
            <a:r>
              <a:rPr lang="en-US" altLang="en-US" sz="2600" dirty="0"/>
              <a:t>Time = Turn Around Time – Burst Time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 xmlns:a16="http://schemas.microsoft.com/office/drawing/2014/main" id="{A22DB2EC-3AE5-4A50-BF1F-F8FE7B96CE4B}"/>
              </a:ext>
            </a:extLst>
          </p:cNvPr>
          <p:cNvSpPr>
            <a:spLocks noGrp="1" noChangeArrowheads="1"/>
          </p:cNvSpPr>
          <p:nvPr>
            <p:ph type="title"/>
          </p:nvPr>
        </p:nvSpPr>
        <p:spPr>
          <a:xfrm>
            <a:off x="114300" y="143942"/>
            <a:ext cx="9029700" cy="576262"/>
          </a:xfrm>
        </p:spPr>
        <p:txBody>
          <a:bodyPr>
            <a:noAutofit/>
          </a:bodyPr>
          <a:lstStyle/>
          <a:p>
            <a:pPr algn="ctr"/>
            <a:r>
              <a:rPr lang="en-US" altLang="en-US" sz="4000" dirty="0"/>
              <a:t>Objectives of Process Scheduling Algorithm</a:t>
            </a:r>
          </a:p>
        </p:txBody>
      </p:sp>
      <p:sp>
        <p:nvSpPr>
          <p:cNvPr id="21506" name="Rectangle 3">
            <a:extLst>
              <a:ext uri="{FF2B5EF4-FFF2-40B4-BE49-F238E27FC236}">
                <a16:creationId xmlns="" xmlns:a16="http://schemas.microsoft.com/office/drawing/2014/main" id="{DA102F21-0BD1-4162-8066-37183DF9B945}"/>
              </a:ext>
            </a:extLst>
          </p:cNvPr>
          <p:cNvSpPr>
            <a:spLocks noGrp="1" noChangeArrowheads="1"/>
          </p:cNvSpPr>
          <p:nvPr>
            <p:ph idx="1"/>
          </p:nvPr>
        </p:nvSpPr>
        <p:spPr>
          <a:xfrm>
            <a:off x="557213" y="828675"/>
            <a:ext cx="8115299" cy="4767936"/>
          </a:xfrm>
        </p:spPr>
        <p:txBody>
          <a:bodyPr>
            <a:normAutofit/>
          </a:bodyPr>
          <a:lstStyle/>
          <a:p>
            <a:pPr algn="just"/>
            <a:r>
              <a:rPr lang="en-US" altLang="en-US" sz="2800" b="1" dirty="0"/>
              <a:t>Max CPU utilization </a:t>
            </a:r>
            <a:r>
              <a:rPr lang="en-US" altLang="en-US" sz="2800" dirty="0" smtClean="0"/>
              <a:t>(Keep </a:t>
            </a:r>
            <a:r>
              <a:rPr lang="en-US" altLang="en-US" sz="2800" dirty="0"/>
              <a:t>CPU as busy as </a:t>
            </a:r>
            <a:r>
              <a:rPr lang="en-US" altLang="en-US" sz="2800" dirty="0" smtClean="0"/>
              <a:t>possible)</a:t>
            </a:r>
            <a:endParaRPr lang="en-US" altLang="en-US" sz="2800" dirty="0"/>
          </a:p>
          <a:p>
            <a:pPr algn="just"/>
            <a:r>
              <a:rPr lang="en-US" altLang="en-US" sz="2800" b="1" dirty="0" smtClean="0"/>
              <a:t>Max </a:t>
            </a:r>
            <a:r>
              <a:rPr lang="en-US" altLang="en-US" sz="2800" b="1" dirty="0"/>
              <a:t>throughput </a:t>
            </a:r>
            <a:r>
              <a:rPr lang="en-US" altLang="en-US" sz="2800" dirty="0" smtClean="0"/>
              <a:t>(Number </a:t>
            </a:r>
            <a:r>
              <a:rPr lang="en-US" altLang="en-US" sz="2800" dirty="0"/>
              <a:t>of processes that complete their execution per time </a:t>
            </a:r>
            <a:r>
              <a:rPr lang="en-US" altLang="en-US" sz="2800" dirty="0" smtClean="0"/>
              <a:t>unit)</a:t>
            </a:r>
            <a:endParaRPr lang="en-US" altLang="en-US" sz="2800" dirty="0"/>
          </a:p>
          <a:p>
            <a:pPr algn="just"/>
            <a:r>
              <a:rPr lang="en-US" altLang="en-US" sz="2800" b="1" dirty="0"/>
              <a:t>Min turnaround time </a:t>
            </a:r>
            <a:r>
              <a:rPr lang="en-US" altLang="en-US" sz="2800" dirty="0" smtClean="0"/>
              <a:t>(Time </a:t>
            </a:r>
            <a:r>
              <a:rPr lang="en-US" altLang="en-US" sz="2800" dirty="0"/>
              <a:t>taken by a process to finish </a:t>
            </a:r>
            <a:r>
              <a:rPr lang="en-US" altLang="en-US" sz="2800" dirty="0" smtClean="0"/>
              <a:t>execution)</a:t>
            </a:r>
            <a:endParaRPr lang="en-US" altLang="en-US" sz="2800" dirty="0"/>
          </a:p>
          <a:p>
            <a:pPr algn="just"/>
            <a:r>
              <a:rPr lang="en-US" altLang="en-US" sz="2800" b="1" dirty="0"/>
              <a:t>Min waiting time </a:t>
            </a:r>
            <a:r>
              <a:rPr lang="en-US" altLang="en-US" sz="2800" dirty="0" smtClean="0"/>
              <a:t>(Time </a:t>
            </a:r>
            <a:r>
              <a:rPr lang="en-US" altLang="en-US" sz="2800" dirty="0"/>
              <a:t>a process waits in ready </a:t>
            </a:r>
            <a:r>
              <a:rPr lang="en-US" altLang="en-US" sz="2800" dirty="0" smtClean="0"/>
              <a:t>queue)</a:t>
            </a:r>
            <a:endParaRPr lang="en-US" altLang="en-US" sz="2800" dirty="0"/>
          </a:p>
          <a:p>
            <a:pPr algn="just"/>
            <a:r>
              <a:rPr lang="en-US" altLang="en-US" sz="2800" b="1" dirty="0" smtClean="0"/>
              <a:t>Min response time </a:t>
            </a:r>
            <a:r>
              <a:rPr lang="en-US" altLang="en-US" sz="2800" dirty="0" smtClean="0"/>
              <a:t>(Time </a:t>
            </a:r>
            <a:r>
              <a:rPr lang="en-US" altLang="en-US" sz="2800" dirty="0"/>
              <a:t>when a process produces first </a:t>
            </a:r>
            <a:r>
              <a:rPr lang="en-US" altLang="en-US" sz="2800" dirty="0" smtClean="0"/>
              <a:t>response)</a:t>
            </a:r>
            <a:endParaRPr lang="en-US" alt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 xmlns:a16="http://schemas.microsoft.com/office/drawing/2014/main" id="{A22DB2EC-3AE5-4A50-BF1F-F8FE7B96CE4B}"/>
              </a:ext>
            </a:extLst>
          </p:cNvPr>
          <p:cNvSpPr>
            <a:spLocks noGrp="1" noChangeArrowheads="1"/>
          </p:cNvSpPr>
          <p:nvPr>
            <p:ph type="title"/>
          </p:nvPr>
        </p:nvSpPr>
        <p:spPr>
          <a:xfrm>
            <a:off x="114300" y="143942"/>
            <a:ext cx="9029700" cy="576262"/>
          </a:xfrm>
        </p:spPr>
        <p:txBody>
          <a:bodyPr>
            <a:noAutofit/>
          </a:bodyPr>
          <a:lstStyle/>
          <a:p>
            <a:pPr algn="ctr"/>
            <a:r>
              <a:rPr lang="en-US" altLang="en-US" sz="4000" dirty="0"/>
              <a:t>First- Come, First-Served (FCFS) Scheduling</a:t>
            </a:r>
            <a:endParaRPr lang="en-US" altLang="en-US" sz="4000" dirty="0"/>
          </a:p>
        </p:txBody>
      </p:sp>
      <p:sp>
        <p:nvSpPr>
          <p:cNvPr id="21506" name="Rectangle 3">
            <a:extLst>
              <a:ext uri="{FF2B5EF4-FFF2-40B4-BE49-F238E27FC236}">
                <a16:creationId xmlns="" xmlns:a16="http://schemas.microsoft.com/office/drawing/2014/main" id="{DA102F21-0BD1-4162-8066-37183DF9B945}"/>
              </a:ext>
            </a:extLst>
          </p:cNvPr>
          <p:cNvSpPr>
            <a:spLocks noGrp="1" noChangeArrowheads="1"/>
          </p:cNvSpPr>
          <p:nvPr>
            <p:ph idx="1"/>
          </p:nvPr>
        </p:nvSpPr>
        <p:spPr>
          <a:xfrm>
            <a:off x="557213" y="828675"/>
            <a:ext cx="8115299" cy="5843588"/>
          </a:xfrm>
        </p:spPr>
        <p:txBody>
          <a:bodyPr>
            <a:normAutofit/>
          </a:bodyPr>
          <a:lstStyle/>
          <a:p>
            <a:pPr algn="just"/>
            <a:r>
              <a:rPr lang="en-US" altLang="en-US" sz="2800" dirty="0"/>
              <a:t>FCFS scheduling algorithm is </a:t>
            </a:r>
            <a:r>
              <a:rPr lang="en-US" altLang="en-US" sz="2800" dirty="0" err="1"/>
              <a:t>nonpreemptive</a:t>
            </a:r>
            <a:r>
              <a:rPr lang="en-US" altLang="en-US" sz="2800" dirty="0"/>
              <a:t>. </a:t>
            </a:r>
            <a:endParaRPr lang="en-US" altLang="en-US" sz="2800" dirty="0" smtClean="0"/>
          </a:p>
          <a:p>
            <a:pPr algn="just"/>
            <a:r>
              <a:rPr lang="en-US" altLang="en-US" sz="2800" dirty="0" smtClean="0"/>
              <a:t>Once the CPU </a:t>
            </a:r>
            <a:r>
              <a:rPr lang="en-US" altLang="en-US" sz="2800" dirty="0"/>
              <a:t>has been allocated to a process, that process keeps the CPU until it releases the CPU, either by terminating or by requesting I/O. </a:t>
            </a:r>
            <a:endParaRPr lang="en-US" altLang="en-US" sz="2800" dirty="0" smtClean="0"/>
          </a:p>
          <a:p>
            <a:pPr algn="just"/>
            <a:r>
              <a:rPr lang="en-US" altLang="en-US" sz="2800" dirty="0" smtClean="0"/>
              <a:t>A </a:t>
            </a:r>
            <a:r>
              <a:rPr lang="en-US" altLang="en-US" sz="2800" dirty="0"/>
              <a:t>process that requests </a:t>
            </a:r>
            <a:r>
              <a:rPr lang="en-US" altLang="en-US" sz="2800" dirty="0" smtClean="0"/>
              <a:t>the CPU </a:t>
            </a:r>
            <a:r>
              <a:rPr lang="en-US" altLang="en-US" sz="2800" dirty="0"/>
              <a:t>first is allocated the CPU first. </a:t>
            </a:r>
            <a:endParaRPr lang="en-US" altLang="en-US" sz="2800" dirty="0" smtClean="0"/>
          </a:p>
          <a:p>
            <a:pPr algn="just"/>
            <a:r>
              <a:rPr lang="en-US" altLang="en-US" sz="2800" dirty="0" smtClean="0"/>
              <a:t>The </a:t>
            </a:r>
            <a:r>
              <a:rPr lang="en-US" altLang="en-US" sz="2800" dirty="0"/>
              <a:t>implementation of the FCFS policy </a:t>
            </a:r>
            <a:r>
              <a:rPr lang="en-US" altLang="en-US" sz="2800" dirty="0" smtClean="0"/>
              <a:t>is easily </a:t>
            </a:r>
            <a:r>
              <a:rPr lang="en-US" altLang="en-US" sz="2800" dirty="0"/>
              <a:t>managed with a FIFO queue. </a:t>
            </a:r>
            <a:endParaRPr lang="en-US" altLang="en-US" sz="2800" dirty="0" smtClean="0"/>
          </a:p>
          <a:p>
            <a:pPr algn="just"/>
            <a:r>
              <a:rPr lang="en-US" altLang="en-US" sz="2800" dirty="0" smtClean="0"/>
              <a:t>When </a:t>
            </a:r>
            <a:r>
              <a:rPr lang="en-US" altLang="en-US" sz="2800" dirty="0"/>
              <a:t>a process enters the ready queue, </a:t>
            </a:r>
            <a:r>
              <a:rPr lang="en-US" altLang="en-US" sz="2800" dirty="0" smtClean="0"/>
              <a:t>its PCB </a:t>
            </a:r>
            <a:r>
              <a:rPr lang="en-US" altLang="en-US" sz="2800" dirty="0"/>
              <a:t>is linked onto the tail of the queue. </a:t>
            </a:r>
            <a:endParaRPr lang="en-US" altLang="en-US" sz="2800" dirty="0" smtClean="0"/>
          </a:p>
        </p:txBody>
      </p:sp>
    </p:spTree>
    <p:extLst>
      <p:ext uri="{BB962C8B-B14F-4D97-AF65-F5344CB8AC3E}">
        <p14:creationId xmlns:p14="http://schemas.microsoft.com/office/powerpoint/2010/main" val="718967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 xmlns:a16="http://schemas.microsoft.com/office/drawing/2014/main" id="{A22DB2EC-3AE5-4A50-BF1F-F8FE7B96CE4B}"/>
              </a:ext>
            </a:extLst>
          </p:cNvPr>
          <p:cNvSpPr>
            <a:spLocks noGrp="1" noChangeArrowheads="1"/>
          </p:cNvSpPr>
          <p:nvPr>
            <p:ph type="title"/>
          </p:nvPr>
        </p:nvSpPr>
        <p:spPr>
          <a:xfrm>
            <a:off x="114300" y="143942"/>
            <a:ext cx="9029700" cy="576262"/>
          </a:xfrm>
        </p:spPr>
        <p:txBody>
          <a:bodyPr>
            <a:noAutofit/>
          </a:bodyPr>
          <a:lstStyle/>
          <a:p>
            <a:pPr algn="ctr"/>
            <a:r>
              <a:rPr lang="en-US" altLang="en-US" sz="4000" dirty="0"/>
              <a:t>First- Come, First-Served (FCFS) Scheduling</a:t>
            </a:r>
            <a:endParaRPr lang="en-US" altLang="en-US" sz="4000" dirty="0"/>
          </a:p>
        </p:txBody>
      </p:sp>
      <p:sp>
        <p:nvSpPr>
          <p:cNvPr id="21506" name="Rectangle 3">
            <a:extLst>
              <a:ext uri="{FF2B5EF4-FFF2-40B4-BE49-F238E27FC236}">
                <a16:creationId xmlns="" xmlns:a16="http://schemas.microsoft.com/office/drawing/2014/main" id="{DA102F21-0BD1-4162-8066-37183DF9B945}"/>
              </a:ext>
            </a:extLst>
          </p:cNvPr>
          <p:cNvSpPr>
            <a:spLocks noGrp="1" noChangeArrowheads="1"/>
          </p:cNvSpPr>
          <p:nvPr>
            <p:ph idx="1"/>
          </p:nvPr>
        </p:nvSpPr>
        <p:spPr>
          <a:xfrm>
            <a:off x="557213" y="828675"/>
            <a:ext cx="8115299" cy="5843588"/>
          </a:xfrm>
        </p:spPr>
        <p:txBody>
          <a:bodyPr>
            <a:normAutofit/>
          </a:bodyPr>
          <a:lstStyle/>
          <a:p>
            <a:pPr algn="just"/>
            <a:r>
              <a:rPr lang="en-US" altLang="en-US" sz="2800" dirty="0" smtClean="0"/>
              <a:t>When </a:t>
            </a:r>
            <a:r>
              <a:rPr lang="en-US" altLang="en-US" sz="2800" dirty="0"/>
              <a:t>the CPU is free, it is allocated </a:t>
            </a:r>
            <a:r>
              <a:rPr lang="en-US" altLang="en-US" sz="2800" dirty="0" smtClean="0"/>
              <a:t>to the </a:t>
            </a:r>
            <a:r>
              <a:rPr lang="en-US" altLang="en-US" sz="2800" dirty="0"/>
              <a:t>process at the head of the queue. </a:t>
            </a:r>
            <a:endParaRPr lang="en-US" altLang="en-US" sz="2800" dirty="0" smtClean="0"/>
          </a:p>
          <a:p>
            <a:pPr algn="just"/>
            <a:r>
              <a:rPr lang="en-US" altLang="en-US" sz="2800" dirty="0" smtClean="0"/>
              <a:t>The </a:t>
            </a:r>
            <a:r>
              <a:rPr lang="en-US" altLang="en-US" sz="2800" dirty="0"/>
              <a:t>running process is then removed </a:t>
            </a:r>
            <a:r>
              <a:rPr lang="en-US" altLang="en-US" sz="2800" dirty="0" smtClean="0"/>
              <a:t>from the </a:t>
            </a:r>
            <a:r>
              <a:rPr lang="en-US" altLang="en-US" sz="2800" dirty="0"/>
              <a:t>queue. </a:t>
            </a:r>
            <a:endParaRPr lang="en-US" altLang="en-US" sz="2800" dirty="0" smtClean="0"/>
          </a:p>
          <a:p>
            <a:pPr algn="just"/>
            <a:r>
              <a:rPr lang="en-US" altLang="en-US" sz="2800" dirty="0"/>
              <a:t> T</a:t>
            </a:r>
            <a:r>
              <a:rPr lang="en-US" altLang="en-US" sz="2800" dirty="0" smtClean="0"/>
              <a:t>he </a:t>
            </a:r>
            <a:r>
              <a:rPr lang="en-US" altLang="en-US" sz="2800" dirty="0"/>
              <a:t>average waiting time under the FCFS policy </a:t>
            </a:r>
            <a:r>
              <a:rPr lang="en-US" altLang="en-US" sz="2800" dirty="0" smtClean="0"/>
              <a:t>is often </a:t>
            </a:r>
            <a:r>
              <a:rPr lang="en-US" altLang="en-US" sz="2800" dirty="0"/>
              <a:t>quite long. </a:t>
            </a:r>
            <a:endParaRPr lang="en-US" altLang="en-US" sz="2800" dirty="0" smtClean="0"/>
          </a:p>
          <a:p>
            <a:pPr algn="just"/>
            <a:r>
              <a:rPr lang="en-US" altLang="en-US" sz="2800" dirty="0"/>
              <a:t>It suffers from convoy effect</a:t>
            </a:r>
            <a:r>
              <a:rPr lang="en-US" altLang="en-US" sz="2800" dirty="0" smtClean="0"/>
              <a:t>.</a:t>
            </a:r>
          </a:p>
          <a:p>
            <a:pPr algn="just"/>
            <a:r>
              <a:rPr lang="en-US" altLang="en-US" sz="2800" b="1" dirty="0"/>
              <a:t>Convoy Effect </a:t>
            </a:r>
            <a:r>
              <a:rPr lang="en-US" altLang="en-US" sz="2800" dirty="0"/>
              <a:t>is phenomenon associated with the </a:t>
            </a:r>
            <a:r>
              <a:rPr lang="en-US" altLang="en-US" sz="2800" dirty="0" smtClean="0"/>
              <a:t>FCFS </a:t>
            </a:r>
            <a:r>
              <a:rPr lang="en-US" altLang="en-US" sz="2800" dirty="0"/>
              <a:t>algorithm, in which the whole Operating System slows down due to few slow processes.</a:t>
            </a:r>
            <a:endParaRPr lang="en-US" altLang="en-US" sz="28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23947"/>
          <a:stretch/>
        </p:blipFill>
        <p:spPr>
          <a:xfrm>
            <a:off x="557213" y="5167312"/>
            <a:ext cx="8115299" cy="1692152"/>
          </a:xfrm>
          <a:prstGeom prst="rect">
            <a:avLst/>
          </a:prstGeom>
        </p:spPr>
      </p:pic>
    </p:spTree>
    <p:extLst>
      <p:ext uri="{BB962C8B-B14F-4D97-AF65-F5344CB8AC3E}">
        <p14:creationId xmlns:p14="http://schemas.microsoft.com/office/powerpoint/2010/main" val="2394344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 xmlns:a16="http://schemas.microsoft.com/office/drawing/2014/main" id="{A3AF8A99-5400-4B88-80AE-AE6C448E0574}"/>
              </a:ext>
            </a:extLst>
          </p:cNvPr>
          <p:cNvSpPr>
            <a:spLocks noGrp="1" noChangeArrowheads="1"/>
          </p:cNvSpPr>
          <p:nvPr>
            <p:ph type="title"/>
          </p:nvPr>
        </p:nvSpPr>
        <p:spPr>
          <a:xfrm>
            <a:off x="149564" y="166688"/>
            <a:ext cx="8933771" cy="457200"/>
          </a:xfrm>
        </p:spPr>
        <p:txBody>
          <a:bodyPr>
            <a:noAutofit/>
          </a:bodyPr>
          <a:lstStyle/>
          <a:p>
            <a:pPr algn="ctr" eaLnBrk="1" hangingPunct="1"/>
            <a:r>
              <a:rPr lang="en-US" altLang="en-US" sz="4000" dirty="0"/>
              <a:t>First- Come, First-Served (FCFS) Scheduling</a:t>
            </a:r>
          </a:p>
        </p:txBody>
      </p:sp>
      <p:sp>
        <p:nvSpPr>
          <p:cNvPr id="23554" name="Rectangle 3">
            <a:extLst>
              <a:ext uri="{FF2B5EF4-FFF2-40B4-BE49-F238E27FC236}">
                <a16:creationId xmlns="" xmlns:a16="http://schemas.microsoft.com/office/drawing/2014/main" id="{00593719-A5A4-4326-8529-37EC324927D6}"/>
              </a:ext>
            </a:extLst>
          </p:cNvPr>
          <p:cNvSpPr>
            <a:spLocks noGrp="1" noChangeArrowheads="1"/>
          </p:cNvSpPr>
          <p:nvPr>
            <p:ph idx="1"/>
          </p:nvPr>
        </p:nvSpPr>
        <p:spPr>
          <a:xfrm>
            <a:off x="628650" y="623887"/>
            <a:ext cx="8029575" cy="6105526"/>
          </a:xfrm>
        </p:spPr>
        <p:txBody>
          <a:bodyPr>
            <a:noAutofit/>
          </a:bodyPr>
          <a:lstStyle/>
          <a:p>
            <a:pPr>
              <a:lnSpc>
                <a:spcPct val="90000"/>
              </a:lnSpc>
              <a:buFont typeface="Monotype Sorts" pitchFamily="-84" charset="2"/>
              <a:buNone/>
              <a:tabLst>
                <a:tab pos="3028950" algn="ctr"/>
                <a:tab pos="4633913" algn="ctr"/>
              </a:tabLst>
            </a:pPr>
            <a:r>
              <a:rPr lang="en-US" altLang="en-US" sz="2000" dirty="0"/>
              <a:t>		</a:t>
            </a:r>
            <a:r>
              <a:rPr lang="en-US" altLang="en-US" sz="2800" u="sng" dirty="0"/>
              <a:t>Process</a:t>
            </a:r>
            <a:r>
              <a:rPr lang="en-US" altLang="en-US" sz="2800" dirty="0"/>
              <a:t>	</a:t>
            </a:r>
            <a:r>
              <a:rPr lang="en-US" altLang="en-US" sz="2800" u="sng" dirty="0"/>
              <a:t>Burst Time	</a:t>
            </a:r>
          </a:p>
          <a:p>
            <a:pPr>
              <a:lnSpc>
                <a:spcPct val="90000"/>
              </a:lnSpc>
              <a:buFont typeface="Monotype Sorts" pitchFamily="-84" charset="2"/>
              <a:buNone/>
              <a:tabLst>
                <a:tab pos="3028950" algn="ctr"/>
                <a:tab pos="4633913" algn="ctr"/>
              </a:tabLst>
            </a:pPr>
            <a:r>
              <a:rPr lang="en-US" altLang="en-US" sz="2800" dirty="0"/>
              <a:t>		 </a:t>
            </a:r>
            <a:r>
              <a:rPr lang="en-US" altLang="en-US" sz="2800" i="1" dirty="0"/>
              <a:t>P</a:t>
            </a:r>
            <a:r>
              <a:rPr lang="en-US" altLang="en-US" sz="2800" i="1" baseline="-25000" dirty="0"/>
              <a:t>1</a:t>
            </a:r>
            <a:r>
              <a:rPr lang="en-US" altLang="en-US" sz="2800" dirty="0"/>
              <a:t>	24</a:t>
            </a:r>
          </a:p>
          <a:p>
            <a:pPr>
              <a:lnSpc>
                <a:spcPct val="90000"/>
              </a:lnSpc>
              <a:buFont typeface="Monotype Sorts" pitchFamily="-84" charset="2"/>
              <a:buNone/>
              <a:tabLst>
                <a:tab pos="3028950" algn="ctr"/>
                <a:tab pos="4633913" algn="ctr"/>
              </a:tabLst>
            </a:pPr>
            <a:r>
              <a:rPr lang="en-US" altLang="en-US" sz="2800" dirty="0"/>
              <a:t>		 </a:t>
            </a:r>
            <a:r>
              <a:rPr lang="en-US" altLang="en-US" sz="2800" i="1" dirty="0"/>
              <a:t>P</a:t>
            </a:r>
            <a:r>
              <a:rPr lang="en-US" altLang="en-US" sz="2800" i="1" baseline="-25000" dirty="0"/>
              <a:t>2</a:t>
            </a:r>
            <a:r>
              <a:rPr lang="en-US" altLang="en-US" sz="2800" dirty="0"/>
              <a:t> 	3</a:t>
            </a:r>
          </a:p>
          <a:p>
            <a:pPr>
              <a:lnSpc>
                <a:spcPct val="90000"/>
              </a:lnSpc>
              <a:buFont typeface="Monotype Sorts" pitchFamily="-84" charset="2"/>
              <a:buNone/>
              <a:tabLst>
                <a:tab pos="3028950" algn="ctr"/>
                <a:tab pos="4633913" algn="ctr"/>
              </a:tabLst>
            </a:pPr>
            <a:r>
              <a:rPr lang="en-US" altLang="en-US" sz="2800" dirty="0"/>
              <a:t>		 </a:t>
            </a:r>
            <a:r>
              <a:rPr lang="en-US" altLang="en-US" sz="2800" i="1" dirty="0"/>
              <a:t>P</a:t>
            </a:r>
            <a:r>
              <a:rPr lang="en-US" altLang="en-US" sz="2800" i="1" baseline="-25000" dirty="0"/>
              <a:t>3	 </a:t>
            </a:r>
            <a:r>
              <a:rPr lang="en-US" altLang="en-US" sz="2800" dirty="0"/>
              <a:t>3</a:t>
            </a:r>
            <a:r>
              <a:rPr lang="en-US" altLang="en-US" sz="2800" i="1" baseline="-25000" dirty="0"/>
              <a:t> </a:t>
            </a:r>
          </a:p>
          <a:p>
            <a:pPr>
              <a:lnSpc>
                <a:spcPct val="90000"/>
              </a:lnSpc>
              <a:tabLst>
                <a:tab pos="3028950" algn="ctr"/>
                <a:tab pos="4633913" algn="ctr"/>
              </a:tabLst>
            </a:pPr>
            <a:r>
              <a:rPr lang="en-US" altLang="en-US" sz="2800" dirty="0"/>
              <a:t>Suppose that the processes arrive in the order: </a:t>
            </a:r>
            <a:r>
              <a:rPr lang="en-US" altLang="en-US" sz="2800" i="1" dirty="0"/>
              <a:t>P</a:t>
            </a:r>
            <a:r>
              <a:rPr lang="en-US" altLang="en-US" sz="2800" i="1" baseline="-25000" dirty="0"/>
              <a:t>1</a:t>
            </a:r>
            <a:r>
              <a:rPr lang="en-US" altLang="en-US" sz="2800" dirty="0"/>
              <a:t> , </a:t>
            </a:r>
            <a:r>
              <a:rPr lang="en-US" altLang="en-US" sz="2800" i="1" dirty="0"/>
              <a:t>P</a:t>
            </a:r>
            <a:r>
              <a:rPr lang="en-US" altLang="en-US" sz="2800" i="1" baseline="-25000" dirty="0"/>
              <a:t>2</a:t>
            </a:r>
            <a:r>
              <a:rPr lang="en-US" altLang="en-US" sz="2800" dirty="0"/>
              <a:t> , </a:t>
            </a:r>
            <a:r>
              <a:rPr lang="en-US" altLang="en-US" sz="2800" i="1" dirty="0"/>
              <a:t>P</a:t>
            </a:r>
            <a:r>
              <a:rPr lang="en-US" altLang="en-US" sz="2800" i="1" baseline="-25000" dirty="0"/>
              <a:t>3  </a:t>
            </a:r>
            <a:br>
              <a:rPr lang="en-US" altLang="en-US" sz="2800" i="1" baseline="-25000" dirty="0"/>
            </a:br>
            <a:r>
              <a:rPr lang="en-US" altLang="en-US" sz="2800" dirty="0"/>
              <a:t>The Gantt Chart for the schedule is:</a:t>
            </a:r>
            <a:br>
              <a:rPr lang="en-US" altLang="en-US" sz="28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endParaRPr lang="en-US" altLang="en-US" sz="2000" dirty="0"/>
          </a:p>
          <a:p>
            <a:pPr>
              <a:lnSpc>
                <a:spcPct val="90000"/>
              </a:lnSpc>
              <a:buFont typeface="Monotype Sorts" pitchFamily="-84" charset="2"/>
              <a:buNone/>
              <a:tabLst>
                <a:tab pos="3028950" algn="ctr"/>
                <a:tab pos="4633913" algn="ctr"/>
              </a:tabLst>
            </a:pPr>
            <a:endParaRPr lang="en-US" altLang="en-US" sz="2000" dirty="0"/>
          </a:p>
          <a:p>
            <a:pPr>
              <a:lnSpc>
                <a:spcPct val="90000"/>
              </a:lnSpc>
              <a:tabLst>
                <a:tab pos="3028950" algn="ctr"/>
                <a:tab pos="4633913" algn="ctr"/>
              </a:tabLst>
            </a:pPr>
            <a:r>
              <a:rPr lang="en-US" altLang="en-US" sz="2800" dirty="0"/>
              <a:t>Waiting time for </a:t>
            </a:r>
            <a:r>
              <a:rPr lang="en-US" altLang="en-US" sz="2800" i="1" dirty="0"/>
              <a:t>P</a:t>
            </a:r>
            <a:r>
              <a:rPr lang="en-US" altLang="en-US" sz="2800" i="1" baseline="-25000" dirty="0"/>
              <a:t>1</a:t>
            </a:r>
            <a:r>
              <a:rPr lang="en-US" altLang="en-US" sz="2800" dirty="0"/>
              <a:t>  = 0; </a:t>
            </a:r>
            <a:r>
              <a:rPr lang="en-US" altLang="en-US" sz="2800" i="1" dirty="0"/>
              <a:t>P</a:t>
            </a:r>
            <a:r>
              <a:rPr lang="en-US" altLang="en-US" sz="2800" i="1" baseline="-25000" dirty="0"/>
              <a:t>2</a:t>
            </a:r>
            <a:r>
              <a:rPr lang="en-US" altLang="en-US" sz="2800" dirty="0"/>
              <a:t>  = 24; </a:t>
            </a:r>
            <a:r>
              <a:rPr lang="en-US" altLang="en-US" sz="2800" i="1" dirty="0"/>
              <a:t>P</a:t>
            </a:r>
            <a:r>
              <a:rPr lang="en-US" altLang="en-US" sz="2800" i="1" baseline="-25000" dirty="0"/>
              <a:t>3 </a:t>
            </a:r>
            <a:r>
              <a:rPr lang="en-US" altLang="en-US" sz="2800" dirty="0"/>
              <a:t>= 27</a:t>
            </a:r>
          </a:p>
          <a:p>
            <a:pPr>
              <a:lnSpc>
                <a:spcPct val="90000"/>
              </a:lnSpc>
              <a:tabLst>
                <a:tab pos="3028950" algn="ctr"/>
                <a:tab pos="4633913" algn="ctr"/>
              </a:tabLst>
            </a:pPr>
            <a:r>
              <a:rPr lang="en-US" altLang="en-US" sz="2800" dirty="0"/>
              <a:t>Average waiting time:  (0 + 24 + 27)/3 = 17</a:t>
            </a:r>
          </a:p>
        </p:txBody>
      </p:sp>
      <p:pic>
        <p:nvPicPr>
          <p:cNvPr id="23555" name="Picture 1">
            <a:extLst>
              <a:ext uri="{FF2B5EF4-FFF2-40B4-BE49-F238E27FC236}">
                <a16:creationId xmlns="" xmlns:a16="http://schemas.microsoft.com/office/drawing/2014/main" id="{6693C49E-F1BF-40FA-ACEB-79D52B112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2" y="4129087"/>
            <a:ext cx="8924229" cy="1028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 xmlns:a16="http://schemas.microsoft.com/office/drawing/2014/main" id="{624DA10D-55B3-4B35-A002-F73DC17E003A}"/>
              </a:ext>
            </a:extLst>
          </p:cNvPr>
          <p:cNvSpPr>
            <a:spLocks noGrp="1" noChangeArrowheads="1"/>
          </p:cNvSpPr>
          <p:nvPr>
            <p:ph type="title"/>
          </p:nvPr>
        </p:nvSpPr>
        <p:spPr>
          <a:xfrm>
            <a:off x="722305" y="145433"/>
            <a:ext cx="7704137" cy="576262"/>
          </a:xfrm>
        </p:spPr>
        <p:txBody>
          <a:bodyPr>
            <a:noAutofit/>
          </a:bodyPr>
          <a:lstStyle/>
          <a:p>
            <a:pPr algn="ctr" eaLnBrk="1" hangingPunct="1"/>
            <a:r>
              <a:rPr lang="en-US" altLang="en-US" sz="4000" dirty="0"/>
              <a:t>FCFS </a:t>
            </a:r>
            <a:r>
              <a:rPr lang="en-US" altLang="en-US" sz="4000" dirty="0" smtClean="0"/>
              <a:t>Scheduling</a:t>
            </a:r>
            <a:endParaRPr lang="en-US" altLang="en-US" sz="4000" dirty="0"/>
          </a:p>
        </p:txBody>
      </p:sp>
      <p:sp>
        <p:nvSpPr>
          <p:cNvPr id="13315" name="Rectangle 3">
            <a:extLst>
              <a:ext uri="{FF2B5EF4-FFF2-40B4-BE49-F238E27FC236}">
                <a16:creationId xmlns="" xmlns:a16="http://schemas.microsoft.com/office/drawing/2014/main" id="{332EE341-968F-42D6-9F71-9462061509EC}"/>
              </a:ext>
            </a:extLst>
          </p:cNvPr>
          <p:cNvSpPr>
            <a:spLocks noGrp="1" noChangeArrowheads="1"/>
          </p:cNvSpPr>
          <p:nvPr>
            <p:ph idx="1"/>
          </p:nvPr>
        </p:nvSpPr>
        <p:spPr>
          <a:xfrm>
            <a:off x="855663" y="721695"/>
            <a:ext cx="7704137" cy="5721967"/>
          </a:xfrm>
        </p:spPr>
        <p:txBody>
          <a:bodyPr>
            <a:noAutofit/>
          </a:bodyPr>
          <a:lstStyle/>
          <a:p>
            <a:pPr>
              <a:buFont typeface="Monotype Sorts" pitchFamily="-84" charset="2"/>
              <a:buNone/>
              <a:tabLst>
                <a:tab pos="3649345" algn="ctr"/>
              </a:tabLst>
              <a:defRPr/>
            </a:pPr>
            <a:r>
              <a:rPr lang="en-US" altLang="en-US" sz="2800" dirty="0">
                <a:cs typeface="ＭＳ Ｐゴシック" charset="-128"/>
              </a:rPr>
              <a:t>Suppose that the processes arrive in the order:</a:t>
            </a:r>
          </a:p>
          <a:p>
            <a:pPr>
              <a:buFont typeface="Monotype Sorts" pitchFamily="-84" charset="2"/>
              <a:buNone/>
              <a:tabLst>
                <a:tab pos="3649345" algn="ctr"/>
              </a:tabLst>
              <a:defRPr/>
            </a:pPr>
            <a:r>
              <a:rPr lang="en-US" altLang="en-US" sz="2800" dirty="0">
                <a:cs typeface="ＭＳ Ｐゴシック" charset="-128"/>
              </a:rPr>
              <a:t>		 </a:t>
            </a:r>
            <a:r>
              <a:rPr lang="en-US" altLang="en-US" sz="2800" i="1" dirty="0">
                <a:cs typeface="ＭＳ Ｐゴシック" charset="-128"/>
              </a:rPr>
              <a:t>P</a:t>
            </a:r>
            <a:r>
              <a:rPr lang="en-US" altLang="en-US" sz="2800" i="1" baseline="-25000" dirty="0">
                <a:cs typeface="ＭＳ Ｐゴシック" charset="-128"/>
              </a:rPr>
              <a:t>2</a:t>
            </a:r>
            <a:r>
              <a:rPr lang="en-US" altLang="en-US" sz="2800" dirty="0">
                <a:cs typeface="ＭＳ Ｐゴシック" charset="-128"/>
              </a:rPr>
              <a:t> , </a:t>
            </a:r>
            <a:r>
              <a:rPr lang="en-US" altLang="en-US" sz="2800" i="1" dirty="0">
                <a:cs typeface="ＭＳ Ｐゴシック" charset="-128"/>
              </a:rPr>
              <a:t>P</a:t>
            </a:r>
            <a:r>
              <a:rPr lang="en-US" altLang="en-US" sz="2800" i="1" baseline="-25000" dirty="0">
                <a:cs typeface="ＭＳ Ｐゴシック" charset="-128"/>
              </a:rPr>
              <a:t>3</a:t>
            </a:r>
            <a:r>
              <a:rPr lang="en-US" altLang="en-US" sz="2800" dirty="0">
                <a:cs typeface="ＭＳ Ｐゴシック" charset="-128"/>
              </a:rPr>
              <a:t> , </a:t>
            </a:r>
            <a:r>
              <a:rPr lang="en-US" altLang="en-US" sz="2800" i="1" dirty="0">
                <a:cs typeface="ＭＳ Ｐゴシック" charset="-128"/>
              </a:rPr>
              <a:t>P</a:t>
            </a:r>
            <a:r>
              <a:rPr lang="en-US" altLang="en-US" sz="2800" i="1" baseline="-25000" dirty="0">
                <a:cs typeface="ＭＳ Ｐゴシック" charset="-128"/>
              </a:rPr>
              <a:t>1</a:t>
            </a:r>
            <a:r>
              <a:rPr lang="en-US" altLang="en-US" sz="2800" dirty="0">
                <a:cs typeface="ＭＳ Ｐゴシック" charset="-128"/>
              </a:rPr>
              <a:t> </a:t>
            </a:r>
          </a:p>
          <a:p>
            <a:pPr>
              <a:tabLst>
                <a:tab pos="3649345" algn="ctr"/>
              </a:tabLst>
              <a:defRPr/>
            </a:pPr>
            <a:r>
              <a:rPr lang="en-US" altLang="en-US" sz="2800" dirty="0">
                <a:cs typeface="ＭＳ Ｐゴシック" charset="-128"/>
              </a:rPr>
              <a:t>The Gantt chart for the schedule is:</a:t>
            </a:r>
            <a:br>
              <a:rPr lang="en-US" altLang="en-US" sz="2800" dirty="0">
                <a:cs typeface="ＭＳ Ｐゴシック" charset="-128"/>
              </a:rPr>
            </a:br>
            <a:endParaRPr lang="en-US" altLang="en-US" sz="2800" dirty="0">
              <a:cs typeface="ＭＳ Ｐゴシック" charset="-128"/>
            </a:endParaRPr>
          </a:p>
          <a:p>
            <a:pPr>
              <a:tabLst>
                <a:tab pos="3649345" algn="ctr"/>
              </a:tabLst>
              <a:defRPr/>
            </a:pPr>
            <a:endParaRPr lang="en-US" altLang="en-US" sz="2800" dirty="0">
              <a:cs typeface="ＭＳ Ｐゴシック" charset="-128"/>
            </a:endParaRPr>
          </a:p>
          <a:p>
            <a:pPr>
              <a:tabLst>
                <a:tab pos="3649345" algn="ctr"/>
              </a:tabLst>
              <a:defRPr/>
            </a:pPr>
            <a:endParaRPr lang="en-US" altLang="en-US" sz="2800" dirty="0">
              <a:cs typeface="ＭＳ Ｐゴシック" charset="-128"/>
            </a:endParaRPr>
          </a:p>
          <a:p>
            <a:pPr marL="0" indent="0">
              <a:buFont typeface="Monotype Sorts" pitchFamily="-84" charset="2"/>
              <a:buNone/>
              <a:tabLst>
                <a:tab pos="3649345" algn="ctr"/>
              </a:tabLst>
              <a:defRPr/>
            </a:pPr>
            <a:endParaRPr lang="en-US" altLang="en-US" sz="2800" dirty="0">
              <a:cs typeface="ＭＳ Ｐゴシック" charset="-128"/>
            </a:endParaRPr>
          </a:p>
          <a:p>
            <a:pPr>
              <a:tabLst>
                <a:tab pos="3649345" algn="ctr"/>
              </a:tabLst>
              <a:defRPr/>
            </a:pPr>
            <a:r>
              <a:rPr lang="en-US" altLang="en-US" sz="2800" dirty="0">
                <a:cs typeface="ＭＳ Ｐゴシック" charset="-128"/>
              </a:rPr>
              <a:t>Waiting time for </a:t>
            </a:r>
            <a:r>
              <a:rPr lang="en-US" altLang="en-US" sz="2800" i="1" dirty="0">
                <a:cs typeface="ＭＳ Ｐゴシック" charset="-128"/>
              </a:rPr>
              <a:t>P</a:t>
            </a:r>
            <a:r>
              <a:rPr lang="en-US" altLang="en-US" sz="2800" i="1" baseline="-25000" dirty="0">
                <a:cs typeface="ＭＳ Ｐゴシック" charset="-128"/>
              </a:rPr>
              <a:t>1 </a:t>
            </a:r>
            <a:r>
              <a:rPr lang="en-US" altLang="en-US" sz="2800" i="1" dirty="0">
                <a:cs typeface="ＭＳ Ｐゴシック" charset="-128"/>
              </a:rPr>
              <a:t>=</a:t>
            </a:r>
            <a:r>
              <a:rPr lang="en-US" altLang="en-US" sz="2800" dirty="0">
                <a:cs typeface="ＭＳ Ｐゴシック" charset="-128"/>
              </a:rPr>
              <a:t> 6</a:t>
            </a:r>
            <a:r>
              <a:rPr lang="en-US" altLang="en-US" sz="2800" i="1" dirty="0">
                <a:cs typeface="ＭＳ Ｐゴシック" charset="-128"/>
              </a:rPr>
              <a:t>;</a:t>
            </a:r>
            <a:r>
              <a:rPr lang="en-US" altLang="en-US" sz="2800" i="1" baseline="-25000" dirty="0">
                <a:cs typeface="ＭＳ Ｐゴシック" charset="-128"/>
              </a:rPr>
              <a:t> </a:t>
            </a:r>
            <a:r>
              <a:rPr lang="en-US" altLang="en-US" sz="2800" i="1" dirty="0">
                <a:cs typeface="ＭＳ Ｐゴシック" charset="-128"/>
              </a:rPr>
              <a:t>P</a:t>
            </a:r>
            <a:r>
              <a:rPr lang="en-US" altLang="en-US" sz="2800" i="1" baseline="-25000" dirty="0">
                <a:cs typeface="ＭＳ Ｐゴシック" charset="-128"/>
              </a:rPr>
              <a:t>2</a:t>
            </a:r>
            <a:r>
              <a:rPr lang="en-US" altLang="en-US" sz="2800" dirty="0">
                <a:cs typeface="ＭＳ Ｐゴシック" charset="-128"/>
              </a:rPr>
              <a:t> = 0</a:t>
            </a:r>
            <a:r>
              <a:rPr lang="en-US" altLang="en-US" sz="2800" i="1" baseline="-25000" dirty="0">
                <a:cs typeface="ＭＳ Ｐゴシック" charset="-128"/>
              </a:rPr>
              <a:t>; </a:t>
            </a:r>
            <a:r>
              <a:rPr lang="en-US" altLang="en-US" sz="2800" i="1" dirty="0">
                <a:cs typeface="ＭＳ Ｐゴシック" charset="-128"/>
              </a:rPr>
              <a:t>P</a:t>
            </a:r>
            <a:r>
              <a:rPr lang="en-US" altLang="en-US" sz="2800" i="1" baseline="-25000" dirty="0">
                <a:cs typeface="ＭＳ Ｐゴシック" charset="-128"/>
              </a:rPr>
              <a:t>3 </a:t>
            </a:r>
            <a:r>
              <a:rPr lang="en-US" altLang="en-US" sz="2800" i="1" dirty="0">
                <a:cs typeface="ＭＳ Ｐゴシック" charset="-128"/>
              </a:rPr>
              <a:t>= </a:t>
            </a:r>
            <a:r>
              <a:rPr lang="en-US" altLang="en-US" sz="2800" dirty="0">
                <a:cs typeface="ＭＳ Ｐゴシック" charset="-128"/>
              </a:rPr>
              <a:t>3</a:t>
            </a:r>
            <a:endParaRPr lang="en-US" altLang="en-US" sz="2800" i="1" dirty="0">
              <a:cs typeface="ＭＳ Ｐゴシック" charset="-128"/>
            </a:endParaRPr>
          </a:p>
          <a:p>
            <a:pPr>
              <a:tabLst>
                <a:tab pos="3649345" algn="ctr"/>
              </a:tabLst>
              <a:defRPr/>
            </a:pPr>
            <a:r>
              <a:rPr lang="en-US" altLang="en-US" sz="2800" dirty="0">
                <a:cs typeface="ＭＳ Ｐゴシック" charset="-128"/>
              </a:rPr>
              <a:t>Average waiting time:   (6 + 0 + 3)/3 = 3</a:t>
            </a:r>
          </a:p>
          <a:p>
            <a:pPr>
              <a:tabLst>
                <a:tab pos="3649345" algn="ctr"/>
              </a:tabLst>
              <a:defRPr/>
            </a:pPr>
            <a:r>
              <a:rPr lang="en-US" altLang="en-US" sz="2800" dirty="0">
                <a:cs typeface="ＭＳ Ｐゴシック" charset="-128"/>
              </a:rPr>
              <a:t>Much better than previous case</a:t>
            </a:r>
          </a:p>
          <a:p>
            <a:pPr>
              <a:tabLst>
                <a:tab pos="3649345" algn="ctr"/>
              </a:tabLst>
              <a:defRPr/>
            </a:pPr>
            <a:r>
              <a:rPr lang="en-US" altLang="en-US" sz="2800" b="1" dirty="0">
                <a:cs typeface="ＭＳ Ｐゴシック" charset="-128"/>
              </a:rPr>
              <a:t>Convoy effect </a:t>
            </a:r>
            <a:r>
              <a:rPr lang="en-US" altLang="en-US" sz="2800" dirty="0">
                <a:cs typeface="ＭＳ Ｐゴシック" charset="-128"/>
              </a:rPr>
              <a:t>- short process behind long </a:t>
            </a:r>
            <a:r>
              <a:rPr lang="en-US" altLang="en-US" sz="2800" dirty="0" smtClean="0">
                <a:cs typeface="ＭＳ Ｐゴシック" charset="-128"/>
              </a:rPr>
              <a:t>process</a:t>
            </a:r>
            <a:endParaRPr lang="en-US" altLang="en-US" sz="2800" dirty="0">
              <a:cs typeface="ＭＳ Ｐゴシック" charset="-128"/>
            </a:endParaRPr>
          </a:p>
        </p:txBody>
      </p:sp>
      <p:pic>
        <p:nvPicPr>
          <p:cNvPr id="25603" name="Picture 1">
            <a:extLst>
              <a:ext uri="{FF2B5EF4-FFF2-40B4-BE49-F238E27FC236}">
                <a16:creationId xmlns="" xmlns:a16="http://schemas.microsoft.com/office/drawing/2014/main" id="{AA51E2F7-6758-4662-8420-58D4F0890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47" y="2632075"/>
            <a:ext cx="9075993"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 xmlns:a16="http://schemas.microsoft.com/office/drawing/2014/main" id="{75370DA6-23EE-4245-8D59-2BE3CA11205A}"/>
              </a:ext>
            </a:extLst>
          </p:cNvPr>
          <p:cNvSpPr>
            <a:spLocks noGrp="1" noChangeArrowheads="1"/>
          </p:cNvSpPr>
          <p:nvPr>
            <p:ph type="title"/>
          </p:nvPr>
        </p:nvSpPr>
        <p:spPr>
          <a:xfrm>
            <a:off x="637422" y="129252"/>
            <a:ext cx="7704137" cy="576262"/>
          </a:xfrm>
        </p:spPr>
        <p:txBody>
          <a:bodyPr>
            <a:noAutofit/>
          </a:bodyPr>
          <a:lstStyle/>
          <a:p>
            <a:pPr algn="ctr" eaLnBrk="1" hangingPunct="1"/>
            <a:r>
              <a:rPr lang="en-US" altLang="en-US" sz="4000" dirty="0"/>
              <a:t>Shortest-Job-First (SJF) Scheduling</a:t>
            </a:r>
          </a:p>
        </p:txBody>
      </p:sp>
      <p:sp>
        <p:nvSpPr>
          <p:cNvPr id="27650" name="Rectangle 3">
            <a:extLst>
              <a:ext uri="{FF2B5EF4-FFF2-40B4-BE49-F238E27FC236}">
                <a16:creationId xmlns="" xmlns:a16="http://schemas.microsoft.com/office/drawing/2014/main" id="{823814F7-CEBB-4A55-80A1-4EA7BB1EEA9B}"/>
              </a:ext>
            </a:extLst>
          </p:cNvPr>
          <p:cNvSpPr>
            <a:spLocks noGrp="1" noChangeArrowheads="1"/>
          </p:cNvSpPr>
          <p:nvPr>
            <p:ph idx="1"/>
          </p:nvPr>
        </p:nvSpPr>
        <p:spPr>
          <a:xfrm>
            <a:off x="637422" y="705514"/>
            <a:ext cx="7877927" cy="5823874"/>
          </a:xfrm>
        </p:spPr>
        <p:txBody>
          <a:bodyPr>
            <a:normAutofit/>
          </a:bodyPr>
          <a:lstStyle/>
          <a:p>
            <a:pPr algn="just"/>
            <a:r>
              <a:rPr lang="en-US" altLang="en-US" sz="2800" dirty="0" smtClean="0"/>
              <a:t>SJF scheduling </a:t>
            </a:r>
            <a:r>
              <a:rPr lang="en-US" altLang="en-US" sz="2800" dirty="0"/>
              <a:t>algorithm is </a:t>
            </a:r>
            <a:r>
              <a:rPr lang="en-US" altLang="en-US" sz="2800" dirty="0" err="1" smtClean="0"/>
              <a:t>nonpreemptive</a:t>
            </a:r>
            <a:r>
              <a:rPr lang="en-US" altLang="en-US" sz="2800" dirty="0" smtClean="0"/>
              <a:t>.</a:t>
            </a:r>
            <a:endParaRPr lang="en-US" altLang="en-US" sz="2800" dirty="0"/>
          </a:p>
          <a:p>
            <a:pPr algn="just"/>
            <a:r>
              <a:rPr lang="en-US" altLang="en-US" sz="2800" dirty="0" smtClean="0"/>
              <a:t>Associate </a:t>
            </a:r>
            <a:r>
              <a:rPr lang="en-US" altLang="en-US" sz="2800" dirty="0"/>
              <a:t>with each process the length of its next CPU </a:t>
            </a:r>
            <a:r>
              <a:rPr lang="en-US" altLang="en-US" sz="2800" dirty="0" smtClean="0"/>
              <a:t>burst.</a:t>
            </a:r>
          </a:p>
          <a:p>
            <a:pPr algn="just"/>
            <a:r>
              <a:rPr lang="en-US" altLang="en-US" sz="2800" dirty="0"/>
              <a:t>Use </a:t>
            </a:r>
            <a:r>
              <a:rPr lang="en-US" altLang="en-US" sz="2800" dirty="0"/>
              <a:t>these lengths to schedule the process with the shortest </a:t>
            </a:r>
            <a:r>
              <a:rPr lang="en-US" altLang="en-US" sz="2800" dirty="0" smtClean="0"/>
              <a:t>time.</a:t>
            </a:r>
          </a:p>
          <a:p>
            <a:pPr algn="just"/>
            <a:r>
              <a:rPr lang="en-US" altLang="en-US" sz="2800" dirty="0"/>
              <a:t>When the CPU is available, it is assigned to the </a:t>
            </a:r>
            <a:r>
              <a:rPr lang="en-US" altLang="en-US" sz="2800" dirty="0" smtClean="0"/>
              <a:t>process that </a:t>
            </a:r>
            <a:r>
              <a:rPr lang="en-US" altLang="en-US" sz="2800" dirty="0"/>
              <a:t>has the smallest next CPU burst. </a:t>
            </a:r>
            <a:endParaRPr lang="en-US" altLang="en-US" sz="2800" dirty="0" smtClean="0"/>
          </a:p>
          <a:p>
            <a:pPr algn="just"/>
            <a:r>
              <a:rPr lang="en-US" altLang="en-US" sz="2800" dirty="0" smtClean="0"/>
              <a:t>If </a:t>
            </a:r>
            <a:r>
              <a:rPr lang="en-US" altLang="en-US" sz="2800" dirty="0"/>
              <a:t>the next CPU bursts of two processes are the same, FCFS scheduling is used to break the tie. </a:t>
            </a:r>
            <a:endParaRPr lang="en-US" altLang="en-US" sz="2800" dirty="0"/>
          </a:p>
          <a:p>
            <a:pPr algn="just"/>
            <a:r>
              <a:rPr lang="en-US" altLang="en-US" sz="2800" dirty="0"/>
              <a:t>SJF is optimal – gives minimum average waiting time for a given set of </a:t>
            </a:r>
            <a:r>
              <a:rPr lang="en-US" altLang="en-US" sz="2800" dirty="0" smtClean="0"/>
              <a:t>processes.</a:t>
            </a:r>
          </a:p>
          <a:p>
            <a:pPr algn="just"/>
            <a:r>
              <a:rPr lang="en-US" altLang="en-US" sz="2800" dirty="0"/>
              <a:t>The </a:t>
            </a:r>
            <a:r>
              <a:rPr lang="en-US" altLang="en-US" sz="2800" dirty="0"/>
              <a:t>difficulty is knowing the length of the next CPU </a:t>
            </a:r>
            <a:r>
              <a:rPr lang="en-US" altLang="en-US" sz="2800" dirty="0"/>
              <a:t>request.</a:t>
            </a:r>
            <a:endParaRPr lang="en-US" alt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 xmlns:a16="http://schemas.microsoft.com/office/drawing/2014/main" id="{75370DA6-23EE-4245-8D59-2BE3CA11205A}"/>
              </a:ext>
            </a:extLst>
          </p:cNvPr>
          <p:cNvSpPr>
            <a:spLocks noGrp="1" noChangeArrowheads="1"/>
          </p:cNvSpPr>
          <p:nvPr>
            <p:ph type="title"/>
          </p:nvPr>
        </p:nvSpPr>
        <p:spPr>
          <a:xfrm>
            <a:off x="714375" y="129252"/>
            <a:ext cx="8098671" cy="576262"/>
          </a:xfrm>
        </p:spPr>
        <p:txBody>
          <a:bodyPr>
            <a:noAutofit/>
          </a:bodyPr>
          <a:lstStyle/>
          <a:p>
            <a:pPr algn="ctr" eaLnBrk="1" hangingPunct="1"/>
            <a:r>
              <a:rPr lang="en-US" altLang="en-US" sz="4000" dirty="0"/>
              <a:t>Shortest-Job-First (SJF) Scheduling</a:t>
            </a:r>
          </a:p>
        </p:txBody>
      </p:sp>
      <p:sp>
        <p:nvSpPr>
          <p:cNvPr id="27650" name="Rectangle 3">
            <a:extLst>
              <a:ext uri="{FF2B5EF4-FFF2-40B4-BE49-F238E27FC236}">
                <a16:creationId xmlns="" xmlns:a16="http://schemas.microsoft.com/office/drawing/2014/main" id="{823814F7-CEBB-4A55-80A1-4EA7BB1EEA9B}"/>
              </a:ext>
            </a:extLst>
          </p:cNvPr>
          <p:cNvSpPr>
            <a:spLocks noGrp="1" noChangeArrowheads="1"/>
          </p:cNvSpPr>
          <p:nvPr>
            <p:ph idx="1"/>
          </p:nvPr>
        </p:nvSpPr>
        <p:spPr>
          <a:xfrm>
            <a:off x="821093" y="705514"/>
            <a:ext cx="7665682" cy="4873483"/>
          </a:xfrm>
        </p:spPr>
        <p:txBody>
          <a:bodyPr>
            <a:noAutofit/>
          </a:bodyPr>
          <a:lstStyle/>
          <a:p>
            <a:pPr algn="just"/>
            <a:r>
              <a:rPr lang="en-US" altLang="en-US" sz="2800" dirty="0" smtClean="0"/>
              <a:t>SJF </a:t>
            </a:r>
            <a:r>
              <a:rPr lang="en-US" altLang="en-US" sz="2800" dirty="0"/>
              <a:t>algorithm is optimal, it cannot </a:t>
            </a:r>
            <a:r>
              <a:rPr lang="en-US" altLang="en-US" sz="2800" dirty="0" smtClean="0"/>
              <a:t>be implemented </a:t>
            </a:r>
            <a:r>
              <a:rPr lang="en-US" altLang="en-US" sz="2800" dirty="0"/>
              <a:t>at the </a:t>
            </a:r>
            <a:r>
              <a:rPr lang="en-US" altLang="en-US" sz="2800" dirty="0" smtClean="0"/>
              <a:t>level of </a:t>
            </a:r>
            <a:r>
              <a:rPr lang="en-US" altLang="en-US" sz="2800" dirty="0"/>
              <a:t>CPU scheduling, as there is no way to know the length of the next CPU burst.</a:t>
            </a:r>
          </a:p>
          <a:p>
            <a:pPr algn="just"/>
            <a:r>
              <a:rPr lang="en-US" altLang="en-US" sz="2800" dirty="0">
                <a:cs typeface="ＭＳ Ｐゴシック" charset="-128"/>
              </a:rPr>
              <a:t>Preemptive version called </a:t>
            </a:r>
            <a:r>
              <a:rPr lang="en-US" altLang="en-US" sz="2800" b="1" dirty="0" smtClean="0">
                <a:cs typeface="ＭＳ Ｐゴシック" charset="-128"/>
              </a:rPr>
              <a:t>shortest-remaining-time-first</a:t>
            </a:r>
            <a:r>
              <a:rPr lang="en-US" altLang="en-US" sz="2400" dirty="0"/>
              <a:t>.</a:t>
            </a:r>
            <a:endParaRPr lang="en-US" altLang="en-US" sz="2800" b="1" dirty="0">
              <a:cs typeface="ＭＳ Ｐゴシック" charset="-128"/>
            </a:endParaRPr>
          </a:p>
        </p:txBody>
      </p:sp>
    </p:spTree>
    <p:extLst>
      <p:ext uri="{BB962C8B-B14F-4D97-AF65-F5344CB8AC3E}">
        <p14:creationId xmlns:p14="http://schemas.microsoft.com/office/powerpoint/2010/main" val="413677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 xmlns:a16="http://schemas.microsoft.com/office/drawing/2014/main" id="{D5874AFB-A934-48C3-B837-CB30012F18C0}"/>
              </a:ext>
            </a:extLst>
          </p:cNvPr>
          <p:cNvSpPr>
            <a:spLocks noGrp="1" noChangeArrowheads="1"/>
          </p:cNvSpPr>
          <p:nvPr>
            <p:ph type="title"/>
          </p:nvPr>
        </p:nvSpPr>
        <p:spPr>
          <a:xfrm>
            <a:off x="457200" y="86726"/>
            <a:ext cx="8229600" cy="576262"/>
          </a:xfrm>
        </p:spPr>
        <p:txBody>
          <a:bodyPr>
            <a:noAutofit/>
          </a:bodyPr>
          <a:lstStyle/>
          <a:p>
            <a:pPr algn="ctr"/>
            <a:r>
              <a:rPr lang="en-US" altLang="en-US" sz="4000" dirty="0"/>
              <a:t>Example of </a:t>
            </a:r>
            <a:r>
              <a:rPr lang="en-US" altLang="en-US" sz="4000" dirty="0"/>
              <a:t>Shortest-Job-First</a:t>
            </a:r>
            <a:endParaRPr lang="en-US" altLang="en-US" sz="4000" dirty="0"/>
          </a:p>
        </p:txBody>
      </p:sp>
      <p:sp>
        <p:nvSpPr>
          <p:cNvPr id="29698" name="Rectangle 36">
            <a:extLst>
              <a:ext uri="{FF2B5EF4-FFF2-40B4-BE49-F238E27FC236}">
                <a16:creationId xmlns="" xmlns:a16="http://schemas.microsoft.com/office/drawing/2014/main" id="{460FD1BF-5C0A-458E-A664-05111F8290F4}"/>
              </a:ext>
            </a:extLst>
          </p:cNvPr>
          <p:cNvSpPr>
            <a:spLocks noGrp="1" noChangeArrowheads="1"/>
          </p:cNvSpPr>
          <p:nvPr>
            <p:ph idx="1"/>
          </p:nvPr>
        </p:nvSpPr>
        <p:spPr>
          <a:xfrm>
            <a:off x="628650" y="671508"/>
            <a:ext cx="8058150" cy="5672138"/>
          </a:xfrm>
          <a:noFill/>
        </p:spPr>
        <p:txBody>
          <a:bodyPr>
            <a:noAutofit/>
          </a:bodyPr>
          <a:lstStyle/>
          <a:p>
            <a:pPr>
              <a:buFont typeface="Monotype Sorts" pitchFamily="-84" charset="2"/>
              <a:buNone/>
              <a:tabLst>
                <a:tab pos="1600200" algn="ctr"/>
                <a:tab pos="3251200" algn="ctr"/>
                <a:tab pos="5140325" algn="ctr"/>
              </a:tabLst>
            </a:pPr>
            <a:r>
              <a:rPr lang="en-US" altLang="en-US" sz="2800" dirty="0"/>
              <a:t>	      	           </a:t>
            </a:r>
            <a:r>
              <a:rPr lang="en-US" altLang="en-US" sz="2800" u="sng" dirty="0" err="1" smtClean="0"/>
              <a:t>Process</a:t>
            </a:r>
            <a:r>
              <a:rPr lang="en-US" altLang="en-US" sz="2800" u="sng" dirty="0" err="1" smtClean="0">
                <a:solidFill>
                  <a:schemeClr val="bg1"/>
                </a:solidFill>
              </a:rPr>
              <a:t>Arrivaime</a:t>
            </a:r>
            <a:r>
              <a:rPr lang="en-US" altLang="en-US" sz="2800" dirty="0"/>
              <a:t>	</a:t>
            </a:r>
            <a:r>
              <a:rPr lang="en-US" altLang="en-US" sz="2800" u="sng" dirty="0"/>
              <a:t>Burst Time</a:t>
            </a:r>
            <a:endParaRPr lang="en-US" altLang="en-US" sz="2800" dirty="0"/>
          </a:p>
          <a:p>
            <a:pPr>
              <a:buFont typeface="Monotype Sorts" pitchFamily="-84" charset="2"/>
              <a:buNone/>
              <a:tabLst>
                <a:tab pos="1600200" algn="ctr"/>
                <a:tab pos="3251200" algn="ctr"/>
                <a:tab pos="5140325" algn="ctr"/>
              </a:tabLst>
            </a:pPr>
            <a:r>
              <a:rPr lang="en-US" altLang="en-US" sz="2800" dirty="0"/>
              <a:t>		             </a:t>
            </a:r>
            <a:r>
              <a:rPr lang="en-US" altLang="en-US" sz="2800" i="1" dirty="0"/>
              <a:t>P</a:t>
            </a:r>
            <a:r>
              <a:rPr lang="en-US" altLang="en-US" sz="2800" i="1" baseline="-25000" dirty="0"/>
              <a:t>1</a:t>
            </a:r>
            <a:r>
              <a:rPr lang="en-US" altLang="en-US" sz="2800" dirty="0"/>
              <a:t>	</a:t>
            </a:r>
            <a:r>
              <a:rPr lang="en-US" altLang="en-US" sz="2800" dirty="0">
                <a:solidFill>
                  <a:schemeClr val="bg1"/>
                </a:solidFill>
              </a:rPr>
              <a:t>0.0</a:t>
            </a:r>
            <a:r>
              <a:rPr lang="en-US" altLang="en-US" sz="2800" dirty="0"/>
              <a:t>	6</a:t>
            </a:r>
          </a:p>
          <a:p>
            <a:pPr>
              <a:buFont typeface="Monotype Sorts" pitchFamily="-84" charset="2"/>
              <a:buNone/>
              <a:tabLst>
                <a:tab pos="1600200" algn="ctr"/>
                <a:tab pos="3251200" algn="ctr"/>
                <a:tab pos="5140325" algn="ctr"/>
              </a:tabLst>
            </a:pPr>
            <a:r>
              <a:rPr lang="en-US" altLang="en-US" sz="2800" dirty="0"/>
              <a:t>		            </a:t>
            </a:r>
            <a:r>
              <a:rPr lang="en-US" altLang="en-US" sz="2800" i="1" dirty="0"/>
              <a:t>P</a:t>
            </a:r>
            <a:r>
              <a:rPr lang="en-US" altLang="en-US" sz="2800" i="1" baseline="-25000" dirty="0"/>
              <a:t>2 	</a:t>
            </a:r>
            <a:r>
              <a:rPr lang="en-US" altLang="en-US" sz="2800" dirty="0">
                <a:solidFill>
                  <a:schemeClr val="bg1"/>
                </a:solidFill>
              </a:rPr>
              <a:t>2.0</a:t>
            </a:r>
            <a:r>
              <a:rPr lang="en-US" altLang="en-US" sz="2800" dirty="0"/>
              <a:t>	8</a:t>
            </a:r>
          </a:p>
          <a:p>
            <a:pPr>
              <a:buFont typeface="Monotype Sorts" pitchFamily="-84" charset="2"/>
              <a:buNone/>
              <a:tabLst>
                <a:tab pos="1600200" algn="ctr"/>
                <a:tab pos="3251200" algn="ctr"/>
                <a:tab pos="5140325" algn="ctr"/>
              </a:tabLst>
            </a:pPr>
            <a:r>
              <a:rPr lang="en-US" altLang="en-US" sz="2800" dirty="0"/>
              <a:t>		            </a:t>
            </a:r>
            <a:r>
              <a:rPr lang="en-US" altLang="en-US" sz="2800" i="1" dirty="0"/>
              <a:t>P</a:t>
            </a:r>
            <a:r>
              <a:rPr lang="en-US" altLang="en-US" sz="2800" i="1" baseline="-25000" dirty="0"/>
              <a:t>3</a:t>
            </a:r>
            <a:r>
              <a:rPr lang="en-US" altLang="en-US" sz="2800" dirty="0"/>
              <a:t>	</a:t>
            </a:r>
            <a:r>
              <a:rPr lang="en-US" altLang="en-US" sz="2800" dirty="0">
                <a:solidFill>
                  <a:schemeClr val="bg1"/>
                </a:solidFill>
              </a:rPr>
              <a:t>4.0</a:t>
            </a:r>
            <a:r>
              <a:rPr lang="en-US" altLang="en-US" sz="2800" dirty="0"/>
              <a:t>	7</a:t>
            </a:r>
          </a:p>
          <a:p>
            <a:pPr>
              <a:buFont typeface="Monotype Sorts" pitchFamily="-84" charset="2"/>
              <a:buNone/>
              <a:tabLst>
                <a:tab pos="1600200" algn="ctr"/>
                <a:tab pos="3251200" algn="ctr"/>
                <a:tab pos="5140325" algn="ctr"/>
              </a:tabLst>
            </a:pPr>
            <a:r>
              <a:rPr lang="en-US" altLang="en-US" sz="2800" dirty="0"/>
              <a:t>		            </a:t>
            </a:r>
            <a:r>
              <a:rPr lang="en-US" altLang="en-US" sz="2800" i="1" dirty="0"/>
              <a:t>P</a:t>
            </a:r>
            <a:r>
              <a:rPr lang="en-US" altLang="en-US" sz="2800" i="1" baseline="-25000" dirty="0"/>
              <a:t>4</a:t>
            </a:r>
            <a:r>
              <a:rPr lang="en-US" altLang="en-US" sz="2800" dirty="0"/>
              <a:t>	</a:t>
            </a:r>
            <a:r>
              <a:rPr lang="en-US" altLang="en-US" sz="2800" dirty="0">
                <a:solidFill>
                  <a:schemeClr val="bg1"/>
                </a:solidFill>
              </a:rPr>
              <a:t>5.0</a:t>
            </a:r>
            <a:r>
              <a:rPr lang="en-US" altLang="en-US" sz="2800" dirty="0"/>
              <a:t>	3</a:t>
            </a:r>
          </a:p>
          <a:p>
            <a:pPr>
              <a:buFont typeface="Monotype Sorts" pitchFamily="-84" charset="2"/>
              <a:buNone/>
              <a:tabLst>
                <a:tab pos="1600200" algn="ctr"/>
                <a:tab pos="3251200" algn="ctr"/>
                <a:tab pos="5140325" algn="ctr"/>
              </a:tabLst>
            </a:pPr>
            <a:endParaRPr lang="en-US" altLang="en-US" sz="2800" dirty="0"/>
          </a:p>
          <a:p>
            <a:pPr>
              <a:tabLst>
                <a:tab pos="1600200" algn="ctr"/>
                <a:tab pos="3251200" algn="ctr"/>
                <a:tab pos="5140325" algn="ctr"/>
              </a:tabLst>
            </a:pPr>
            <a:r>
              <a:rPr lang="en-US" altLang="en-US" sz="2800" dirty="0"/>
              <a:t>SJF scheduling chart</a:t>
            </a:r>
          </a:p>
          <a:p>
            <a:pPr>
              <a:tabLst>
                <a:tab pos="1600200" algn="ctr"/>
                <a:tab pos="3251200" algn="ctr"/>
                <a:tab pos="5140325" algn="ctr"/>
              </a:tabLst>
            </a:pPr>
            <a:endParaRPr lang="en-US" altLang="en-US" sz="2800" dirty="0"/>
          </a:p>
          <a:p>
            <a:pPr>
              <a:tabLst>
                <a:tab pos="1600200" algn="ctr"/>
                <a:tab pos="3251200" algn="ctr"/>
                <a:tab pos="5140325" algn="ctr"/>
              </a:tabLst>
            </a:pPr>
            <a:endParaRPr lang="en-US" altLang="en-US" sz="2800" dirty="0"/>
          </a:p>
          <a:p>
            <a:pPr>
              <a:tabLst>
                <a:tab pos="1600200" algn="ctr"/>
                <a:tab pos="3251200" algn="ctr"/>
                <a:tab pos="5140325" algn="ctr"/>
              </a:tabLst>
            </a:pPr>
            <a:endParaRPr lang="en-US" altLang="en-US" sz="2800" dirty="0"/>
          </a:p>
          <a:p>
            <a:pPr>
              <a:buFont typeface="Monotype Sorts" pitchFamily="-84" charset="2"/>
              <a:buNone/>
              <a:tabLst>
                <a:tab pos="1600200" algn="ctr"/>
                <a:tab pos="3251200" algn="ctr"/>
                <a:tab pos="5140325" algn="ctr"/>
              </a:tabLst>
            </a:pPr>
            <a:endParaRPr lang="en-US" altLang="en-US" sz="2800" dirty="0"/>
          </a:p>
          <a:p>
            <a:pPr>
              <a:tabLst>
                <a:tab pos="1600200" algn="ctr"/>
                <a:tab pos="3251200" algn="ctr"/>
                <a:tab pos="5140325" algn="ctr"/>
              </a:tabLst>
            </a:pPr>
            <a:r>
              <a:rPr lang="en-US" altLang="en-US" sz="2800" dirty="0"/>
              <a:t>Average waiting time = (3 + 16 + 9 + 0) / 4 = 7</a:t>
            </a:r>
            <a:endParaRPr lang="en-US" altLang="en-US" sz="2800" i="1" baseline="-25000" dirty="0"/>
          </a:p>
        </p:txBody>
      </p:sp>
      <p:pic>
        <p:nvPicPr>
          <p:cNvPr id="29699" name="Picture 1">
            <a:extLst>
              <a:ext uri="{FF2B5EF4-FFF2-40B4-BE49-F238E27FC236}">
                <a16:creationId xmlns="" xmlns:a16="http://schemas.microsoft.com/office/drawing/2014/main" id="{AD4AB8A1-1681-46C1-BDAD-E7E14E963D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888" y="4519611"/>
            <a:ext cx="8856607"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 xmlns:a16="http://schemas.microsoft.com/office/drawing/2014/main" id="{BA2D33B9-5D6A-48BD-BC85-C1B098FA91BE}"/>
              </a:ext>
            </a:extLst>
          </p:cNvPr>
          <p:cNvSpPr>
            <a:spLocks noGrp="1"/>
          </p:cNvSpPr>
          <p:nvPr>
            <p:ph type="title"/>
          </p:nvPr>
        </p:nvSpPr>
        <p:spPr>
          <a:xfrm>
            <a:off x="457200" y="79988"/>
            <a:ext cx="8229600" cy="576262"/>
          </a:xfrm>
        </p:spPr>
        <p:txBody>
          <a:bodyPr>
            <a:noAutofit/>
          </a:bodyPr>
          <a:lstStyle/>
          <a:p>
            <a:pPr algn="ctr" eaLnBrk="1" hangingPunct="1"/>
            <a:r>
              <a:rPr lang="en-US" altLang="en-US" sz="4000" dirty="0" smtClean="0"/>
              <a:t>Introduction</a:t>
            </a:r>
            <a:endParaRPr lang="en-US" altLang="en-US" sz="4000" dirty="0"/>
          </a:p>
        </p:txBody>
      </p:sp>
      <p:sp>
        <p:nvSpPr>
          <p:cNvPr id="9218" name="Content Placeholder 2">
            <a:extLst>
              <a:ext uri="{FF2B5EF4-FFF2-40B4-BE49-F238E27FC236}">
                <a16:creationId xmlns="" xmlns:a16="http://schemas.microsoft.com/office/drawing/2014/main" id="{3DAC903C-4247-4B47-AD8D-48C1A580FDF4}"/>
              </a:ext>
            </a:extLst>
          </p:cNvPr>
          <p:cNvSpPr>
            <a:spLocks noGrp="1"/>
          </p:cNvSpPr>
          <p:nvPr>
            <p:ph idx="1"/>
          </p:nvPr>
        </p:nvSpPr>
        <p:spPr>
          <a:xfrm>
            <a:off x="728664" y="656250"/>
            <a:ext cx="7958136" cy="5887425"/>
          </a:xfrm>
        </p:spPr>
        <p:txBody>
          <a:bodyPr>
            <a:noAutofit/>
          </a:bodyPr>
          <a:lstStyle/>
          <a:p>
            <a:pPr marL="0" indent="0" algn="just">
              <a:buNone/>
            </a:pPr>
            <a:r>
              <a:rPr lang="en-US" altLang="en-US" sz="2800" b="1" dirty="0" smtClean="0"/>
              <a:t>Multiprogramming: </a:t>
            </a:r>
          </a:p>
          <a:p>
            <a:pPr algn="just"/>
            <a:r>
              <a:rPr lang="en-US" altLang="en-US" sz="2800" dirty="0" smtClean="0"/>
              <a:t>Multiple programs are loaded </a:t>
            </a:r>
            <a:r>
              <a:rPr lang="en-US" altLang="en-US" sz="2800" dirty="0"/>
              <a:t>into </a:t>
            </a:r>
            <a:r>
              <a:rPr lang="en-US" altLang="en-US" sz="2800" dirty="0" smtClean="0"/>
              <a:t>memory </a:t>
            </a:r>
            <a:r>
              <a:rPr lang="en-US" altLang="en-US" sz="2800" dirty="0"/>
              <a:t>for </a:t>
            </a:r>
            <a:r>
              <a:rPr lang="en-US" altLang="en-US" sz="2800" dirty="0" smtClean="0"/>
              <a:t>execution.</a:t>
            </a:r>
            <a:endParaRPr lang="en-US" altLang="en-US" sz="2800" dirty="0"/>
          </a:p>
          <a:p>
            <a:pPr algn="just"/>
            <a:r>
              <a:rPr lang="en-US" altLang="en-US" sz="2800" dirty="0" smtClean="0"/>
              <a:t>A </a:t>
            </a:r>
            <a:r>
              <a:rPr lang="en-US" altLang="en-US" sz="2800" dirty="0"/>
              <a:t>computer running more than one program at a time </a:t>
            </a:r>
            <a:r>
              <a:rPr lang="en-US" altLang="en-US" sz="2800" dirty="0" smtClean="0"/>
              <a:t>like </a:t>
            </a:r>
            <a:r>
              <a:rPr lang="en-US" altLang="en-US" sz="2800" dirty="0"/>
              <a:t>running </a:t>
            </a:r>
            <a:r>
              <a:rPr lang="en-US" altLang="en-US" sz="2800" dirty="0" smtClean="0"/>
              <a:t>PowerPoint and Chrome.</a:t>
            </a:r>
            <a:endParaRPr lang="en-US" altLang="en-US" sz="2800" dirty="0"/>
          </a:p>
          <a:p>
            <a:pPr marL="0" indent="0" algn="just">
              <a:buNone/>
            </a:pPr>
            <a:r>
              <a:rPr lang="en-US" altLang="en-US" sz="2800" b="1" dirty="0" smtClean="0"/>
              <a:t>Multiprocessing: </a:t>
            </a:r>
          </a:p>
          <a:p>
            <a:pPr algn="just"/>
            <a:r>
              <a:rPr lang="en-US" altLang="en-US" sz="2800" dirty="0" smtClean="0"/>
              <a:t>Two or </a:t>
            </a:r>
            <a:r>
              <a:rPr lang="en-US" altLang="en-US" sz="2800" dirty="0"/>
              <a:t>more CPUs (processors) within a single </a:t>
            </a:r>
            <a:r>
              <a:rPr lang="en-US" altLang="en-US" sz="2800" dirty="0" smtClean="0"/>
              <a:t>computer </a:t>
            </a:r>
            <a:r>
              <a:rPr lang="en-US" altLang="en-US" sz="2800" dirty="0"/>
              <a:t>system.</a:t>
            </a:r>
          </a:p>
          <a:p>
            <a:pPr algn="just"/>
            <a:r>
              <a:rPr lang="en-US" altLang="en-US" sz="2800" dirty="0" smtClean="0"/>
              <a:t>There are </a:t>
            </a:r>
            <a:r>
              <a:rPr lang="en-US" altLang="en-US" sz="2800" dirty="0"/>
              <a:t>multiple processors available, multiple processes can be executed at a time. These multi processors share the computer bus, sometimes the clock, memory and peripheral devices also</a:t>
            </a:r>
            <a:r>
              <a:rPr lang="en-US" altLang="en-US" sz="2800"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 xmlns:a16="http://schemas.microsoft.com/office/drawing/2014/main" id="{E841C6C2-8CFF-4FDC-A9E1-6B260CB17106}"/>
              </a:ext>
            </a:extLst>
          </p:cNvPr>
          <p:cNvSpPr>
            <a:spLocks noGrp="1" noChangeArrowheads="1"/>
          </p:cNvSpPr>
          <p:nvPr>
            <p:ph type="title"/>
          </p:nvPr>
        </p:nvSpPr>
        <p:spPr>
          <a:xfrm>
            <a:off x="257175" y="163952"/>
            <a:ext cx="8695845" cy="576262"/>
          </a:xfrm>
        </p:spPr>
        <p:txBody>
          <a:bodyPr>
            <a:noAutofit/>
          </a:bodyPr>
          <a:lstStyle/>
          <a:p>
            <a:pPr algn="ctr" eaLnBrk="1" hangingPunct="1"/>
            <a:r>
              <a:rPr lang="en-US" altLang="en-US" sz="4000" dirty="0"/>
              <a:t>Example of Shortest-remaining-time-first</a:t>
            </a:r>
          </a:p>
        </p:txBody>
      </p:sp>
      <p:sp>
        <p:nvSpPr>
          <p:cNvPr id="19459" name="Rectangle 36">
            <a:extLst>
              <a:ext uri="{FF2B5EF4-FFF2-40B4-BE49-F238E27FC236}">
                <a16:creationId xmlns="" xmlns:a16="http://schemas.microsoft.com/office/drawing/2014/main" id="{F6B280F4-20CD-4AA5-887B-A75AC06E0F7C}"/>
              </a:ext>
            </a:extLst>
          </p:cNvPr>
          <p:cNvSpPr>
            <a:spLocks noGrp="1" noChangeArrowheads="1"/>
          </p:cNvSpPr>
          <p:nvPr>
            <p:ph idx="1"/>
          </p:nvPr>
        </p:nvSpPr>
        <p:spPr>
          <a:xfrm>
            <a:off x="600075" y="740214"/>
            <a:ext cx="7909443" cy="5817749"/>
          </a:xfrm>
        </p:spPr>
        <p:txBody>
          <a:bodyPr>
            <a:noAutofit/>
          </a:bodyPr>
          <a:lstStyle/>
          <a:p>
            <a:pPr algn="just">
              <a:tabLst>
                <a:tab pos="1601312" algn="ctr"/>
                <a:tab pos="3252629" algn="ctr"/>
                <a:tab pos="5141754" algn="ctr"/>
              </a:tabLst>
              <a:defRPr/>
            </a:pPr>
            <a:r>
              <a:rPr lang="en-US" altLang="en-US" sz="2800" dirty="0">
                <a:cs typeface="ＭＳ Ｐゴシック" charset="-128"/>
              </a:rPr>
              <a:t>Now we add the concepts of varying arrival times and preemption to the analysis</a:t>
            </a:r>
          </a:p>
          <a:p>
            <a:pPr>
              <a:buFont typeface="Monotype Sorts" pitchFamily="-84" charset="2"/>
              <a:buNone/>
              <a:tabLst>
                <a:tab pos="1601312" algn="ctr"/>
                <a:tab pos="3252629" algn="ctr"/>
                <a:tab pos="5141754" algn="ctr"/>
              </a:tabLst>
              <a:defRPr/>
            </a:pPr>
            <a:r>
              <a:rPr lang="en-US" altLang="en-US" sz="2800" dirty="0" smtClean="0">
                <a:cs typeface="ＭＳ Ｐゴシック" charset="-128"/>
              </a:rPr>
              <a:t>         </a:t>
            </a:r>
            <a:r>
              <a:rPr lang="en-US" altLang="en-US" sz="2800" dirty="0">
                <a:cs typeface="ＭＳ Ｐゴシック" charset="-128"/>
              </a:rPr>
              <a:t>	</a:t>
            </a:r>
            <a:r>
              <a:rPr lang="en-US" altLang="en-US" sz="2800">
                <a:cs typeface="ＭＳ Ｐゴシック" charset="-128"/>
              </a:rPr>
              <a:t>   </a:t>
            </a:r>
            <a:r>
              <a:rPr lang="en-US" altLang="en-US" sz="2800" u="sng" smtClean="0">
                <a:cs typeface="ＭＳ Ｐゴシック" charset="-128"/>
              </a:rPr>
              <a:t>Process</a:t>
            </a:r>
            <a:r>
              <a:rPr lang="en-US" altLang="en-US" sz="2800" u="sng" smtClean="0">
                <a:solidFill>
                  <a:schemeClr val="bg1"/>
                </a:solidFill>
                <a:cs typeface="ＭＳ Ｐゴシック" charset="-128"/>
              </a:rPr>
              <a:t>     </a:t>
            </a:r>
            <a:r>
              <a:rPr lang="en-US" altLang="en-US" sz="2800" i="1" u="sng" dirty="0" smtClean="0">
                <a:cs typeface="ＭＳ Ｐゴシック" charset="-128"/>
              </a:rPr>
              <a:t>Arrival </a:t>
            </a:r>
            <a:r>
              <a:rPr lang="en-US" altLang="en-US" sz="2800" u="sng" dirty="0" smtClean="0">
                <a:cs typeface="ＭＳ Ｐゴシック" charset="-128"/>
              </a:rPr>
              <a:t>Time</a:t>
            </a:r>
            <a:r>
              <a:rPr lang="en-US" altLang="en-US" sz="2800" u="sng" dirty="0">
                <a:solidFill>
                  <a:schemeClr val="bg1"/>
                </a:solidFill>
                <a:cs typeface="ＭＳ Ｐゴシック" charset="-128"/>
              </a:rPr>
              <a:t> </a:t>
            </a:r>
            <a:r>
              <a:rPr lang="en-US" altLang="en-US" sz="2800" u="sng" dirty="0" smtClean="0">
                <a:solidFill>
                  <a:schemeClr val="bg1"/>
                </a:solidFill>
                <a:cs typeface="ＭＳ Ｐゴシック" charset="-128"/>
              </a:rPr>
              <a:t>  </a:t>
            </a:r>
            <a:r>
              <a:rPr lang="en-US" altLang="en-US" sz="2800" dirty="0">
                <a:cs typeface="ＭＳ Ｐゴシック" charset="-128"/>
              </a:rPr>
              <a:t>	</a:t>
            </a:r>
            <a:r>
              <a:rPr lang="en-US" altLang="en-US" sz="2800" u="sng" dirty="0">
                <a:cs typeface="ＭＳ Ｐゴシック" charset="-128"/>
              </a:rPr>
              <a:t>Burst Time</a:t>
            </a:r>
            <a:endParaRPr lang="en-US" altLang="en-US" sz="2800" dirty="0">
              <a:cs typeface="ＭＳ Ｐゴシック" charset="-128"/>
            </a:endParaRPr>
          </a:p>
          <a:p>
            <a:pPr>
              <a:buFont typeface="Monotype Sorts" pitchFamily="-84" charset="2"/>
              <a:buNone/>
              <a:tabLst>
                <a:tab pos="1601312" algn="ctr"/>
                <a:tab pos="3252629" algn="ctr"/>
                <a:tab pos="5141754" algn="ctr"/>
              </a:tabLst>
              <a:defRPr/>
            </a:pPr>
            <a:r>
              <a:rPr lang="en-US" altLang="en-US" sz="2800" dirty="0">
                <a:cs typeface="ＭＳ Ｐゴシック" charset="-128"/>
              </a:rPr>
              <a:t>		 </a:t>
            </a:r>
            <a:r>
              <a:rPr lang="en-US" altLang="en-US" sz="2800" i="1" dirty="0">
                <a:cs typeface="ＭＳ Ｐゴシック" charset="-128"/>
              </a:rPr>
              <a:t>P</a:t>
            </a:r>
            <a:r>
              <a:rPr lang="en-US" altLang="en-US" sz="2800" i="1" baseline="-25000" dirty="0">
                <a:cs typeface="ＭＳ Ｐゴシック" charset="-128"/>
              </a:rPr>
              <a:t>1</a:t>
            </a:r>
            <a:r>
              <a:rPr lang="en-US" altLang="en-US" sz="2800" dirty="0">
                <a:cs typeface="ＭＳ Ｐゴシック" charset="-128"/>
              </a:rPr>
              <a:t>	</a:t>
            </a:r>
            <a:r>
              <a:rPr lang="en-US" altLang="en-US" sz="2800" dirty="0">
                <a:solidFill>
                  <a:srgbClr val="000000"/>
                </a:solidFill>
                <a:cs typeface="ＭＳ Ｐゴシック" charset="-128"/>
              </a:rPr>
              <a:t>0</a:t>
            </a:r>
            <a:r>
              <a:rPr lang="en-US" altLang="en-US" sz="2800" dirty="0">
                <a:cs typeface="ＭＳ Ｐゴシック" charset="-128"/>
              </a:rPr>
              <a:t>	8</a:t>
            </a:r>
          </a:p>
          <a:p>
            <a:pPr>
              <a:buFont typeface="Monotype Sorts" pitchFamily="-84" charset="2"/>
              <a:buNone/>
              <a:tabLst>
                <a:tab pos="1601312" algn="ctr"/>
                <a:tab pos="3252629" algn="ctr"/>
                <a:tab pos="5141754" algn="ctr"/>
              </a:tabLst>
              <a:defRPr/>
            </a:pPr>
            <a:r>
              <a:rPr lang="en-US" altLang="en-US" sz="2800" dirty="0">
                <a:cs typeface="ＭＳ Ｐゴシック" charset="-128"/>
              </a:rPr>
              <a:t>		 </a:t>
            </a:r>
            <a:r>
              <a:rPr lang="en-US" altLang="en-US" sz="2800" i="1" dirty="0">
                <a:cs typeface="ＭＳ Ｐゴシック" charset="-128"/>
              </a:rPr>
              <a:t>P</a:t>
            </a:r>
            <a:r>
              <a:rPr lang="en-US" altLang="en-US" sz="2800" i="1" baseline="-25000" dirty="0">
                <a:cs typeface="ＭＳ Ｐゴシック" charset="-128"/>
              </a:rPr>
              <a:t>2 	</a:t>
            </a:r>
            <a:r>
              <a:rPr lang="en-US" altLang="en-US" sz="2800" dirty="0">
                <a:solidFill>
                  <a:srgbClr val="000000"/>
                </a:solidFill>
                <a:cs typeface="ＭＳ Ｐゴシック" charset="-128"/>
              </a:rPr>
              <a:t>1</a:t>
            </a:r>
            <a:r>
              <a:rPr lang="en-US" altLang="en-US" sz="2800" dirty="0">
                <a:cs typeface="ＭＳ Ｐゴシック" charset="-128"/>
              </a:rPr>
              <a:t>	4</a:t>
            </a:r>
          </a:p>
          <a:p>
            <a:pPr>
              <a:buFont typeface="Monotype Sorts" pitchFamily="-84" charset="2"/>
              <a:buNone/>
              <a:tabLst>
                <a:tab pos="1601312" algn="ctr"/>
                <a:tab pos="3252629" algn="ctr"/>
                <a:tab pos="5141754" algn="ctr"/>
              </a:tabLst>
              <a:defRPr/>
            </a:pPr>
            <a:r>
              <a:rPr lang="en-US" altLang="en-US" sz="2800" dirty="0">
                <a:cs typeface="ＭＳ Ｐゴシック" charset="-128"/>
              </a:rPr>
              <a:t>		 </a:t>
            </a:r>
            <a:r>
              <a:rPr lang="en-US" altLang="en-US" sz="2800" i="1" dirty="0">
                <a:cs typeface="ＭＳ Ｐゴシック" charset="-128"/>
              </a:rPr>
              <a:t>P</a:t>
            </a:r>
            <a:r>
              <a:rPr lang="en-US" altLang="en-US" sz="2800" i="1" baseline="-25000" dirty="0">
                <a:cs typeface="ＭＳ Ｐゴシック" charset="-128"/>
              </a:rPr>
              <a:t>3</a:t>
            </a:r>
            <a:r>
              <a:rPr lang="en-US" altLang="en-US" sz="2800" dirty="0">
                <a:cs typeface="ＭＳ Ｐゴシック" charset="-128"/>
              </a:rPr>
              <a:t>	</a:t>
            </a:r>
            <a:r>
              <a:rPr lang="en-US" altLang="en-US" sz="2800" dirty="0">
                <a:solidFill>
                  <a:srgbClr val="000000"/>
                </a:solidFill>
                <a:cs typeface="ＭＳ Ｐゴシック" charset="-128"/>
              </a:rPr>
              <a:t>2</a:t>
            </a:r>
            <a:r>
              <a:rPr lang="en-US" altLang="en-US" sz="2800" dirty="0">
                <a:cs typeface="ＭＳ Ｐゴシック" charset="-128"/>
              </a:rPr>
              <a:t>	9</a:t>
            </a:r>
          </a:p>
          <a:p>
            <a:pPr>
              <a:buFont typeface="Monotype Sorts" pitchFamily="-84" charset="2"/>
              <a:buNone/>
              <a:tabLst>
                <a:tab pos="1601312" algn="ctr"/>
                <a:tab pos="3252629" algn="ctr"/>
                <a:tab pos="5141754" algn="ctr"/>
              </a:tabLst>
              <a:defRPr/>
            </a:pPr>
            <a:r>
              <a:rPr lang="en-US" altLang="en-US" sz="2800" dirty="0">
                <a:cs typeface="ＭＳ Ｐゴシック" charset="-128"/>
              </a:rPr>
              <a:t>		 </a:t>
            </a:r>
            <a:r>
              <a:rPr lang="en-US" altLang="en-US" sz="2800" i="1" dirty="0">
                <a:cs typeface="ＭＳ Ｐゴシック" charset="-128"/>
              </a:rPr>
              <a:t>P</a:t>
            </a:r>
            <a:r>
              <a:rPr lang="en-US" altLang="en-US" sz="2800" i="1" baseline="-25000" dirty="0">
                <a:cs typeface="ＭＳ Ｐゴシック" charset="-128"/>
              </a:rPr>
              <a:t>4</a:t>
            </a:r>
            <a:r>
              <a:rPr lang="en-US" altLang="en-US" sz="2800" dirty="0">
                <a:cs typeface="ＭＳ Ｐゴシック" charset="-128"/>
              </a:rPr>
              <a:t>	</a:t>
            </a:r>
            <a:r>
              <a:rPr lang="en-US" altLang="en-US" sz="2800" dirty="0">
                <a:solidFill>
                  <a:srgbClr val="000000"/>
                </a:solidFill>
                <a:cs typeface="ＭＳ Ｐゴシック" charset="-128"/>
              </a:rPr>
              <a:t>3</a:t>
            </a:r>
            <a:r>
              <a:rPr lang="en-US" altLang="en-US" sz="2800" dirty="0">
                <a:cs typeface="ＭＳ Ｐゴシック" charset="-128"/>
              </a:rPr>
              <a:t>	5</a:t>
            </a:r>
          </a:p>
          <a:p>
            <a:pPr>
              <a:tabLst>
                <a:tab pos="1601312" algn="ctr"/>
                <a:tab pos="3252629" algn="ctr"/>
                <a:tab pos="5141754" algn="ctr"/>
              </a:tabLst>
              <a:defRPr/>
            </a:pPr>
            <a:r>
              <a:rPr lang="en-US" altLang="en-US" sz="2800" i="1" dirty="0">
                <a:cs typeface="ＭＳ Ｐゴシック" charset="-128"/>
              </a:rPr>
              <a:t>Preemptive </a:t>
            </a:r>
            <a:r>
              <a:rPr lang="en-US" altLang="en-US" sz="2800" dirty="0">
                <a:cs typeface="ＭＳ Ｐゴシック" charset="-128"/>
              </a:rPr>
              <a:t>SJF Gantt Chart</a:t>
            </a:r>
          </a:p>
          <a:p>
            <a:pPr>
              <a:tabLst>
                <a:tab pos="1601312" algn="ctr"/>
                <a:tab pos="3252629" algn="ctr"/>
                <a:tab pos="5141754" algn="ctr"/>
              </a:tabLst>
              <a:defRPr/>
            </a:pPr>
            <a:endParaRPr lang="en-US" altLang="en-US" sz="2800" dirty="0">
              <a:cs typeface="ＭＳ Ｐゴシック" charset="-128"/>
            </a:endParaRPr>
          </a:p>
          <a:p>
            <a:pPr>
              <a:tabLst>
                <a:tab pos="1601312" algn="ctr"/>
                <a:tab pos="3252629" algn="ctr"/>
                <a:tab pos="5141754" algn="ctr"/>
              </a:tabLst>
              <a:defRPr/>
            </a:pPr>
            <a:endParaRPr lang="en-US" altLang="en-US" sz="2800" dirty="0">
              <a:cs typeface="ＭＳ Ｐゴシック" charset="-128"/>
            </a:endParaRPr>
          </a:p>
          <a:p>
            <a:pPr marL="0" indent="0">
              <a:buFont typeface="Monotype Sorts" pitchFamily="-84" charset="2"/>
              <a:buNone/>
              <a:tabLst>
                <a:tab pos="1601312" algn="ctr"/>
                <a:tab pos="3252629" algn="ctr"/>
                <a:tab pos="5141754" algn="ctr"/>
              </a:tabLst>
              <a:defRPr/>
            </a:pPr>
            <a:endParaRPr lang="en-US" altLang="en-US" sz="2800" dirty="0">
              <a:cs typeface="ＭＳ Ｐゴシック" charset="-128"/>
            </a:endParaRPr>
          </a:p>
          <a:p>
            <a:pPr>
              <a:tabLst>
                <a:tab pos="1601312" algn="ctr"/>
                <a:tab pos="3252629" algn="ctr"/>
                <a:tab pos="5141754" algn="ctr"/>
              </a:tabLst>
              <a:defRPr/>
            </a:pPr>
            <a:r>
              <a:rPr lang="en-US" altLang="en-US" sz="2800" dirty="0">
                <a:cs typeface="ＭＳ Ｐゴシック" charset="-128"/>
              </a:rPr>
              <a:t>Average waiting time = </a:t>
            </a:r>
            <a:r>
              <a:rPr lang="en-US" altLang="en-US" sz="2800" dirty="0" smtClean="0">
                <a:cs typeface="ＭＳ Ｐゴシック" charset="-128"/>
              </a:rPr>
              <a:t>((</a:t>
            </a:r>
            <a:r>
              <a:rPr lang="en-US" altLang="en-US" sz="2800" dirty="0">
                <a:cs typeface="ＭＳ Ｐゴシック" charset="-128"/>
              </a:rPr>
              <a:t>10-1)+(1-1)+(17-2)+(</a:t>
            </a:r>
            <a:r>
              <a:rPr lang="en-US" altLang="en-US" sz="2800" dirty="0" smtClean="0">
                <a:cs typeface="ＭＳ Ｐゴシック" charset="-128"/>
              </a:rPr>
              <a:t>5-))/</a:t>
            </a:r>
            <a:r>
              <a:rPr lang="en-US" altLang="en-US" sz="2800" dirty="0">
                <a:cs typeface="ＭＳ Ｐゴシック" charset="-128"/>
              </a:rPr>
              <a:t>4 = 26/4 = 6.5</a:t>
            </a:r>
          </a:p>
          <a:p>
            <a:pPr>
              <a:tabLst>
                <a:tab pos="1601312" algn="ctr"/>
                <a:tab pos="3252629" algn="ctr"/>
                <a:tab pos="5141754" algn="ctr"/>
              </a:tabLst>
              <a:defRPr/>
            </a:pPr>
            <a:endParaRPr lang="en-US" altLang="en-US" sz="2800" i="1" baseline="-25000" dirty="0">
              <a:cs typeface="ＭＳ Ｐゴシック" charset="-128"/>
            </a:endParaRPr>
          </a:p>
          <a:p>
            <a:pPr>
              <a:buFont typeface="Monotype Sorts" pitchFamily="-84" charset="2"/>
              <a:buNone/>
              <a:tabLst>
                <a:tab pos="1601312" algn="ctr"/>
                <a:tab pos="3252629" algn="ctr"/>
                <a:tab pos="5141754" algn="ctr"/>
              </a:tabLst>
              <a:defRPr/>
            </a:pPr>
            <a:endParaRPr lang="en-US" altLang="en-US" sz="2800" i="1" baseline="-25000" dirty="0">
              <a:cs typeface="ＭＳ Ｐゴシック" charset="-128"/>
            </a:endParaRPr>
          </a:p>
        </p:txBody>
      </p:sp>
      <p:pic>
        <p:nvPicPr>
          <p:cNvPr id="37891" name="Picture 1">
            <a:extLst>
              <a:ext uri="{FF2B5EF4-FFF2-40B4-BE49-F238E27FC236}">
                <a16:creationId xmlns="" xmlns:a16="http://schemas.microsoft.com/office/drawing/2014/main" id="{100802A9-2833-4519-B21E-A1B2D0AF9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 y="4770437"/>
            <a:ext cx="9116321"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 xmlns:a16="http://schemas.microsoft.com/office/drawing/2014/main" id="{0C539CA8-5BE8-4B08-A540-B4382F3C2212}"/>
              </a:ext>
            </a:extLst>
          </p:cNvPr>
          <p:cNvSpPr>
            <a:spLocks noGrp="1" noChangeArrowheads="1"/>
          </p:cNvSpPr>
          <p:nvPr>
            <p:ph type="title"/>
          </p:nvPr>
        </p:nvSpPr>
        <p:spPr>
          <a:xfrm>
            <a:off x="457200" y="153418"/>
            <a:ext cx="8229600" cy="576262"/>
          </a:xfrm>
        </p:spPr>
        <p:txBody>
          <a:bodyPr>
            <a:noAutofit/>
          </a:bodyPr>
          <a:lstStyle/>
          <a:p>
            <a:pPr algn="ctr" eaLnBrk="1" hangingPunct="1"/>
            <a:r>
              <a:rPr lang="en-US" altLang="en-US" sz="4000" dirty="0"/>
              <a:t>Round Robin (RR)</a:t>
            </a:r>
          </a:p>
        </p:txBody>
      </p:sp>
      <p:sp>
        <p:nvSpPr>
          <p:cNvPr id="39938" name="Rectangle 3">
            <a:extLst>
              <a:ext uri="{FF2B5EF4-FFF2-40B4-BE49-F238E27FC236}">
                <a16:creationId xmlns="" xmlns:a16="http://schemas.microsoft.com/office/drawing/2014/main" id="{8A6C6617-67BF-4484-A025-320FA2994436}"/>
              </a:ext>
            </a:extLst>
          </p:cNvPr>
          <p:cNvSpPr>
            <a:spLocks noGrp="1" noChangeArrowheads="1"/>
          </p:cNvSpPr>
          <p:nvPr>
            <p:ph idx="1"/>
          </p:nvPr>
        </p:nvSpPr>
        <p:spPr>
          <a:xfrm>
            <a:off x="457201" y="729680"/>
            <a:ext cx="8229600" cy="6128320"/>
          </a:xfrm>
        </p:spPr>
        <p:txBody>
          <a:bodyPr>
            <a:noAutofit/>
          </a:bodyPr>
          <a:lstStyle/>
          <a:p>
            <a:pPr algn="just"/>
            <a:r>
              <a:rPr lang="en-US" altLang="en-US" sz="2800" dirty="0"/>
              <a:t>The round-robin (RR) scheduling algorithm is similar to FCFS scheduling, but preemption is added to enable the system to switch between processes. </a:t>
            </a:r>
            <a:endParaRPr lang="en-US" altLang="en-US" sz="2800" dirty="0"/>
          </a:p>
          <a:p>
            <a:pPr algn="just"/>
            <a:r>
              <a:rPr lang="en-US" altLang="en-US" sz="2800" dirty="0">
                <a:sym typeface="Symbol" panose="05050102010706020507" pitchFamily="18" charset="2"/>
              </a:rPr>
              <a:t>A </a:t>
            </a:r>
            <a:r>
              <a:rPr lang="en-US" altLang="en-US" sz="2800" dirty="0">
                <a:sym typeface="Symbol" panose="05050102010706020507" pitchFamily="18" charset="2"/>
              </a:rPr>
              <a:t>small unit </a:t>
            </a:r>
            <a:r>
              <a:rPr lang="en-US" altLang="en-US" sz="2800" dirty="0">
                <a:sym typeface="Symbol" panose="05050102010706020507" pitchFamily="18" charset="2"/>
              </a:rPr>
              <a:t>of time, called a </a:t>
            </a:r>
            <a:r>
              <a:rPr lang="en-US" altLang="en-US" sz="2800" b="1" dirty="0">
                <a:sym typeface="Symbol" panose="05050102010706020507" pitchFamily="18" charset="2"/>
              </a:rPr>
              <a:t>time quantum </a:t>
            </a:r>
            <a:r>
              <a:rPr lang="en-US" altLang="en-US" sz="2800" dirty="0">
                <a:sym typeface="Symbol" panose="05050102010706020507" pitchFamily="18" charset="2"/>
              </a:rPr>
              <a:t>or </a:t>
            </a:r>
            <a:r>
              <a:rPr lang="en-US" altLang="en-US" sz="2800" b="1" dirty="0">
                <a:sym typeface="Symbol" panose="05050102010706020507" pitchFamily="18" charset="2"/>
              </a:rPr>
              <a:t>time slice</a:t>
            </a:r>
            <a:r>
              <a:rPr lang="en-US" altLang="en-US" sz="2800" dirty="0">
                <a:sym typeface="Symbol" panose="05050102010706020507" pitchFamily="18" charset="2"/>
              </a:rPr>
              <a:t>, is defined</a:t>
            </a:r>
            <a:r>
              <a:rPr lang="en-US" altLang="en-US" sz="2800" dirty="0" smtClean="0">
                <a:sym typeface="Symbol" panose="05050102010706020507" pitchFamily="18" charset="2"/>
              </a:rPr>
              <a:t>.</a:t>
            </a:r>
          </a:p>
          <a:p>
            <a:pPr algn="just"/>
            <a:r>
              <a:rPr lang="en-US" altLang="en-US" sz="2800" dirty="0"/>
              <a:t>Each process gets a small unit of CPU time (</a:t>
            </a:r>
            <a:r>
              <a:rPr lang="en-US" altLang="en-US" sz="2800" b="1" dirty="0"/>
              <a:t>time quantum </a:t>
            </a:r>
            <a:r>
              <a:rPr lang="en-US" altLang="en-US" sz="2800" i="1" dirty="0"/>
              <a:t>q</a:t>
            </a:r>
            <a:r>
              <a:rPr lang="en-US" altLang="en-US" sz="2800" dirty="0"/>
              <a:t>), usually 10-100 milliseconds.  After this time has elapsed, the process is </a:t>
            </a:r>
            <a:r>
              <a:rPr lang="en-US" altLang="en-US" sz="2800" b="1" dirty="0"/>
              <a:t>preempted</a:t>
            </a:r>
            <a:r>
              <a:rPr lang="en-US" altLang="en-US" sz="2800" dirty="0"/>
              <a:t> and added to the end of the ready queue</a:t>
            </a:r>
            <a:r>
              <a:rPr lang="en-US" altLang="en-US" sz="2800" dirty="0" smtClean="0"/>
              <a:t>.</a:t>
            </a:r>
          </a:p>
          <a:p>
            <a:pPr algn="just"/>
            <a:r>
              <a:rPr lang="en-US" altLang="en-US" sz="2800" dirty="0"/>
              <a:t>The CPU scheduler goes around the ready queue, </a:t>
            </a:r>
            <a:r>
              <a:rPr lang="en-US" altLang="en-US" sz="2800" dirty="0" smtClean="0"/>
              <a:t>allocating the </a:t>
            </a:r>
            <a:r>
              <a:rPr lang="en-US" altLang="en-US" sz="2800" dirty="0"/>
              <a:t>CPU to each process for a time interval of up to 1 time quantum.</a:t>
            </a:r>
          </a:p>
          <a:p>
            <a:pPr algn="just"/>
            <a:r>
              <a:rPr lang="en-US" altLang="en-US" sz="2800" dirty="0"/>
              <a:t>The CPU scheduler picks the first process from the ready queue, sets a timer </a:t>
            </a:r>
            <a:r>
              <a:rPr lang="en-US" altLang="en-US" sz="2800" dirty="0" smtClean="0"/>
              <a:t>to interrupt </a:t>
            </a:r>
            <a:r>
              <a:rPr lang="en-US" altLang="en-US" sz="2800" dirty="0"/>
              <a:t>after 1 time quantum, and dispatches the process.</a:t>
            </a:r>
          </a:p>
          <a:p>
            <a:pPr algn="just"/>
            <a:endParaRPr lang="en-US" altLang="en-US" sz="2800"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 xmlns:a16="http://schemas.microsoft.com/office/drawing/2014/main" id="{0C539CA8-5BE8-4B08-A540-B4382F3C2212}"/>
              </a:ext>
            </a:extLst>
          </p:cNvPr>
          <p:cNvSpPr>
            <a:spLocks noGrp="1" noChangeArrowheads="1"/>
          </p:cNvSpPr>
          <p:nvPr>
            <p:ph type="title"/>
          </p:nvPr>
        </p:nvSpPr>
        <p:spPr>
          <a:xfrm>
            <a:off x="457200" y="153418"/>
            <a:ext cx="8229600" cy="576262"/>
          </a:xfrm>
        </p:spPr>
        <p:txBody>
          <a:bodyPr>
            <a:noAutofit/>
          </a:bodyPr>
          <a:lstStyle/>
          <a:p>
            <a:pPr algn="ctr" eaLnBrk="1" hangingPunct="1"/>
            <a:r>
              <a:rPr lang="en-US" altLang="en-US" sz="4000" dirty="0"/>
              <a:t>Round Robin (RR)</a:t>
            </a:r>
          </a:p>
        </p:txBody>
      </p:sp>
      <p:sp>
        <p:nvSpPr>
          <p:cNvPr id="39938" name="Rectangle 3">
            <a:extLst>
              <a:ext uri="{FF2B5EF4-FFF2-40B4-BE49-F238E27FC236}">
                <a16:creationId xmlns="" xmlns:a16="http://schemas.microsoft.com/office/drawing/2014/main" id="{8A6C6617-67BF-4484-A025-320FA2994436}"/>
              </a:ext>
            </a:extLst>
          </p:cNvPr>
          <p:cNvSpPr>
            <a:spLocks noGrp="1" noChangeArrowheads="1"/>
          </p:cNvSpPr>
          <p:nvPr>
            <p:ph idx="1"/>
          </p:nvPr>
        </p:nvSpPr>
        <p:spPr>
          <a:xfrm>
            <a:off x="457201" y="729680"/>
            <a:ext cx="8229600" cy="6128320"/>
          </a:xfrm>
        </p:spPr>
        <p:txBody>
          <a:bodyPr>
            <a:noAutofit/>
          </a:bodyPr>
          <a:lstStyle/>
          <a:p>
            <a:pPr algn="just"/>
            <a:r>
              <a:rPr lang="en-US" altLang="en-US" sz="2800" dirty="0" smtClean="0"/>
              <a:t>If </a:t>
            </a:r>
            <a:r>
              <a:rPr lang="en-US" altLang="en-US" sz="2800" dirty="0"/>
              <a:t>there are </a:t>
            </a:r>
            <a:r>
              <a:rPr lang="en-US" altLang="en-US" sz="2800" i="1" dirty="0"/>
              <a:t>n</a:t>
            </a:r>
            <a:r>
              <a:rPr lang="en-US" altLang="en-US" sz="2800" dirty="0"/>
              <a:t> processes in the ready queue and the time quantum is </a:t>
            </a:r>
            <a:r>
              <a:rPr lang="en-US" altLang="en-US" sz="2800" i="1" dirty="0"/>
              <a:t>q</a:t>
            </a:r>
            <a:r>
              <a:rPr lang="en-US" altLang="en-US" sz="2800" dirty="0"/>
              <a:t>, then each process gets 1/</a:t>
            </a:r>
            <a:r>
              <a:rPr lang="en-US" altLang="en-US" sz="2800" i="1" dirty="0"/>
              <a:t>n</a:t>
            </a:r>
            <a:r>
              <a:rPr lang="en-US" altLang="en-US" sz="2800" dirty="0"/>
              <a:t> of the CPU time in chunks of at most </a:t>
            </a:r>
            <a:r>
              <a:rPr lang="en-US" altLang="en-US" sz="2800" i="1" dirty="0"/>
              <a:t>q</a:t>
            </a:r>
            <a:r>
              <a:rPr lang="en-US" altLang="en-US" sz="2800" dirty="0"/>
              <a:t> time units at once.  No process waits more than (</a:t>
            </a:r>
            <a:r>
              <a:rPr lang="en-US" altLang="en-US" sz="2800" i="1" dirty="0"/>
              <a:t>n</a:t>
            </a:r>
            <a:r>
              <a:rPr lang="en-US" altLang="en-US" sz="2800" dirty="0"/>
              <a:t>-1)</a:t>
            </a:r>
            <a:r>
              <a:rPr lang="en-US" altLang="en-US" sz="2800" i="1" dirty="0"/>
              <a:t>q </a:t>
            </a:r>
            <a:r>
              <a:rPr lang="en-US" altLang="en-US" sz="2800" dirty="0"/>
              <a:t>time units.</a:t>
            </a:r>
          </a:p>
          <a:p>
            <a:pPr algn="just"/>
            <a:r>
              <a:rPr lang="en-US" altLang="en-US" sz="2800" dirty="0"/>
              <a:t>Timer interrupts every quantum to schedule next process</a:t>
            </a:r>
          </a:p>
          <a:p>
            <a:pPr algn="just"/>
            <a:r>
              <a:rPr lang="en-US" altLang="en-US" sz="2800" dirty="0"/>
              <a:t>Performance</a:t>
            </a:r>
          </a:p>
          <a:p>
            <a:pPr lvl="1" algn="just"/>
            <a:r>
              <a:rPr lang="en-US" altLang="en-US" sz="2400" i="1" dirty="0"/>
              <a:t>q</a:t>
            </a:r>
            <a:r>
              <a:rPr lang="en-US" altLang="en-US" sz="2400" dirty="0"/>
              <a:t> large </a:t>
            </a:r>
            <a:r>
              <a:rPr lang="en-US" altLang="en-US" sz="2400" dirty="0">
                <a:sym typeface="Symbol" panose="05050102010706020507" pitchFamily="18" charset="2"/>
              </a:rPr>
              <a:t> FIFO</a:t>
            </a:r>
          </a:p>
          <a:p>
            <a:pPr lvl="1" algn="just"/>
            <a:r>
              <a:rPr lang="en-US" altLang="en-US" sz="2400" i="1" dirty="0">
                <a:sym typeface="Symbol" panose="05050102010706020507" pitchFamily="18" charset="2"/>
              </a:rPr>
              <a:t>q </a:t>
            </a:r>
            <a:r>
              <a:rPr lang="en-US" altLang="en-US" sz="2400" dirty="0">
                <a:sym typeface="Symbol" panose="05050102010706020507" pitchFamily="18" charset="2"/>
              </a:rPr>
              <a:t>small  </a:t>
            </a:r>
            <a:r>
              <a:rPr lang="en-US" altLang="en-US" sz="2400" i="1" dirty="0">
                <a:sym typeface="Symbol" panose="05050102010706020507" pitchFamily="18" charset="2"/>
              </a:rPr>
              <a:t>q </a:t>
            </a:r>
            <a:r>
              <a:rPr lang="en-US" altLang="en-US" sz="2400" dirty="0">
                <a:sym typeface="Symbol" panose="05050102010706020507" pitchFamily="18" charset="2"/>
              </a:rPr>
              <a:t>must be large with respect to context switch, otherwise overhead is too high</a:t>
            </a:r>
          </a:p>
        </p:txBody>
      </p:sp>
    </p:spTree>
    <p:extLst>
      <p:ext uri="{BB962C8B-B14F-4D97-AF65-F5344CB8AC3E}">
        <p14:creationId xmlns:p14="http://schemas.microsoft.com/office/powerpoint/2010/main" val="3577463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 xmlns:a16="http://schemas.microsoft.com/office/drawing/2014/main" id="{0C539CA8-5BE8-4B08-A540-B4382F3C2212}"/>
              </a:ext>
            </a:extLst>
          </p:cNvPr>
          <p:cNvSpPr>
            <a:spLocks noGrp="1" noChangeArrowheads="1"/>
          </p:cNvSpPr>
          <p:nvPr>
            <p:ph type="title"/>
          </p:nvPr>
        </p:nvSpPr>
        <p:spPr>
          <a:xfrm>
            <a:off x="457200" y="153418"/>
            <a:ext cx="8229600" cy="576262"/>
          </a:xfrm>
        </p:spPr>
        <p:txBody>
          <a:bodyPr>
            <a:noAutofit/>
          </a:bodyPr>
          <a:lstStyle/>
          <a:p>
            <a:pPr algn="ctr" eaLnBrk="1" hangingPunct="1"/>
            <a:r>
              <a:rPr lang="en-US" altLang="en-US" sz="4000" dirty="0"/>
              <a:t>Round Robin (RR)</a:t>
            </a:r>
          </a:p>
        </p:txBody>
      </p:sp>
      <p:sp>
        <p:nvSpPr>
          <p:cNvPr id="39938" name="Rectangle 3">
            <a:extLst>
              <a:ext uri="{FF2B5EF4-FFF2-40B4-BE49-F238E27FC236}">
                <a16:creationId xmlns="" xmlns:a16="http://schemas.microsoft.com/office/drawing/2014/main" id="{8A6C6617-67BF-4484-A025-320FA2994436}"/>
              </a:ext>
            </a:extLst>
          </p:cNvPr>
          <p:cNvSpPr>
            <a:spLocks noGrp="1" noChangeArrowheads="1"/>
          </p:cNvSpPr>
          <p:nvPr>
            <p:ph idx="1"/>
          </p:nvPr>
        </p:nvSpPr>
        <p:spPr>
          <a:xfrm>
            <a:off x="457201" y="729680"/>
            <a:ext cx="8229600" cy="6128320"/>
          </a:xfrm>
        </p:spPr>
        <p:txBody>
          <a:bodyPr>
            <a:noAutofit/>
          </a:bodyPr>
          <a:lstStyle/>
          <a:p>
            <a:pPr algn="just"/>
            <a:r>
              <a:rPr lang="en-US" altLang="en-US" sz="2800" dirty="0"/>
              <a:t>The performance of the RR algorithm depends heavily on the size of </a:t>
            </a:r>
            <a:r>
              <a:rPr lang="en-US" altLang="en-US" sz="2800" dirty="0" smtClean="0"/>
              <a:t>the time </a:t>
            </a:r>
            <a:r>
              <a:rPr lang="en-US" altLang="en-US" sz="2800" dirty="0"/>
              <a:t>quantum. </a:t>
            </a:r>
            <a:endParaRPr lang="en-US" altLang="en-US" sz="2800" dirty="0" smtClean="0"/>
          </a:p>
          <a:p>
            <a:pPr algn="just"/>
            <a:r>
              <a:rPr lang="en-US" altLang="en-US" sz="2800" dirty="0" smtClean="0"/>
              <a:t>At </a:t>
            </a:r>
            <a:r>
              <a:rPr lang="en-US" altLang="en-US" sz="2800" dirty="0"/>
              <a:t>one extreme, if the time quantum is extremely large, </a:t>
            </a:r>
            <a:r>
              <a:rPr lang="en-US" altLang="en-US" sz="2800" dirty="0" smtClean="0"/>
              <a:t>the RR </a:t>
            </a:r>
            <a:r>
              <a:rPr lang="en-US" altLang="en-US" sz="2800" dirty="0"/>
              <a:t>policy is the same as the FCFS policy</a:t>
            </a:r>
            <a:r>
              <a:rPr lang="en-US" altLang="en-US" sz="2800" dirty="0" smtClean="0"/>
              <a:t>.</a:t>
            </a:r>
          </a:p>
          <a:p>
            <a:pPr algn="just"/>
            <a:r>
              <a:rPr lang="en-US" altLang="en-US" sz="2800" dirty="0" smtClean="0"/>
              <a:t>In </a:t>
            </a:r>
            <a:r>
              <a:rPr lang="en-US" altLang="en-US" sz="2800" dirty="0"/>
              <a:t>contrast, if the time quantum </a:t>
            </a:r>
            <a:r>
              <a:rPr lang="en-US" altLang="en-US" sz="2800" dirty="0" smtClean="0"/>
              <a:t>is extremely </a:t>
            </a:r>
            <a:r>
              <a:rPr lang="en-US" altLang="en-US" sz="2800" dirty="0"/>
              <a:t>small (say, 1 millisecond), the RR approach can result in a large number of context </a:t>
            </a:r>
            <a:r>
              <a:rPr lang="en-US" altLang="en-US" sz="2800" dirty="0" smtClean="0"/>
              <a:t>switches.</a:t>
            </a:r>
            <a:endParaRPr lang="en-US" altLang="en-US" sz="2400" dirty="0">
              <a:sym typeface="Symbol" panose="05050102010706020507" pitchFamily="18" charset="2"/>
            </a:endParaRPr>
          </a:p>
        </p:txBody>
      </p:sp>
    </p:spTree>
    <p:extLst>
      <p:ext uri="{BB962C8B-B14F-4D97-AF65-F5344CB8AC3E}">
        <p14:creationId xmlns:p14="http://schemas.microsoft.com/office/powerpoint/2010/main" val="33660780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 xmlns:a16="http://schemas.microsoft.com/office/drawing/2014/main" id="{6DF101FA-59C2-4431-9504-FC73D47453BC}"/>
              </a:ext>
            </a:extLst>
          </p:cNvPr>
          <p:cNvSpPr>
            <a:spLocks noGrp="1" noChangeArrowheads="1"/>
          </p:cNvSpPr>
          <p:nvPr>
            <p:ph type="title"/>
          </p:nvPr>
        </p:nvSpPr>
        <p:spPr>
          <a:xfrm>
            <a:off x="446559" y="103379"/>
            <a:ext cx="8418610" cy="647700"/>
          </a:xfrm>
        </p:spPr>
        <p:txBody>
          <a:bodyPr>
            <a:normAutofit/>
          </a:bodyPr>
          <a:lstStyle/>
          <a:p>
            <a:pPr algn="ctr" eaLnBrk="1" hangingPunct="1"/>
            <a:r>
              <a:rPr lang="en-US" altLang="en-US" sz="4000" dirty="0"/>
              <a:t>Example of RR with Time Quantum = 4</a:t>
            </a:r>
          </a:p>
        </p:txBody>
      </p:sp>
      <p:sp>
        <p:nvSpPr>
          <p:cNvPr id="41986" name="Rectangle 3">
            <a:extLst>
              <a:ext uri="{FF2B5EF4-FFF2-40B4-BE49-F238E27FC236}">
                <a16:creationId xmlns="" xmlns:a16="http://schemas.microsoft.com/office/drawing/2014/main" id="{E17EE130-D776-4D6D-84E6-F464A160ACBF}"/>
              </a:ext>
            </a:extLst>
          </p:cNvPr>
          <p:cNvSpPr>
            <a:spLocks noGrp="1" noChangeArrowheads="1"/>
          </p:cNvSpPr>
          <p:nvPr>
            <p:ph idx="1"/>
          </p:nvPr>
        </p:nvSpPr>
        <p:spPr>
          <a:xfrm>
            <a:off x="685800" y="751079"/>
            <a:ext cx="7872413" cy="6106921"/>
          </a:xfrm>
        </p:spPr>
        <p:txBody>
          <a:bodyPr>
            <a:noAutofit/>
          </a:bodyPr>
          <a:lstStyle/>
          <a:p>
            <a:pPr>
              <a:lnSpc>
                <a:spcPct val="90000"/>
              </a:lnSpc>
              <a:buFont typeface="Monotype Sorts" pitchFamily="-84" charset="2"/>
              <a:buNone/>
              <a:tabLst>
                <a:tab pos="2219325" algn="ctr"/>
                <a:tab pos="3994150" algn="ctr"/>
              </a:tabLst>
            </a:pPr>
            <a:r>
              <a:rPr lang="en-US" altLang="en-US" sz="2800" dirty="0"/>
              <a:t>		</a:t>
            </a:r>
            <a:r>
              <a:rPr lang="en-US" altLang="en-US" sz="2800" u="sng" dirty="0"/>
              <a:t>Process</a:t>
            </a:r>
            <a:r>
              <a:rPr lang="en-US" altLang="en-US" sz="2800" dirty="0"/>
              <a:t>	</a:t>
            </a:r>
            <a:r>
              <a:rPr lang="en-US" altLang="en-US" sz="2800" dirty="0" smtClean="0"/>
              <a:t>	</a:t>
            </a:r>
            <a:r>
              <a:rPr lang="en-US" altLang="en-US" sz="2800" u="sng" dirty="0" smtClean="0"/>
              <a:t>Burst </a:t>
            </a:r>
            <a:r>
              <a:rPr lang="en-US" altLang="en-US" sz="2800" u="sng" dirty="0"/>
              <a:t>Time</a:t>
            </a:r>
          </a:p>
          <a:p>
            <a:pPr>
              <a:lnSpc>
                <a:spcPct val="90000"/>
              </a:lnSpc>
              <a:buFont typeface="Monotype Sorts" pitchFamily="-84" charset="2"/>
              <a:buNone/>
              <a:tabLst>
                <a:tab pos="2219325" algn="ctr"/>
                <a:tab pos="3994150" algn="ctr"/>
              </a:tabLst>
            </a:pPr>
            <a:r>
              <a:rPr lang="en-US" altLang="en-US" sz="2800" i="1" dirty="0"/>
              <a:t>		P</a:t>
            </a:r>
            <a:r>
              <a:rPr lang="en-US" altLang="en-US" sz="2800" i="1" baseline="-25000" dirty="0"/>
              <a:t>1	</a:t>
            </a:r>
            <a:r>
              <a:rPr lang="en-US" altLang="en-US" sz="2800" i="1" baseline="-25000" dirty="0" smtClean="0"/>
              <a:t>		</a:t>
            </a:r>
            <a:r>
              <a:rPr lang="en-US" altLang="en-US" sz="2800" dirty="0" smtClean="0"/>
              <a:t>24</a:t>
            </a:r>
            <a:endParaRPr lang="en-US" altLang="en-US" sz="2800" dirty="0"/>
          </a:p>
          <a:p>
            <a:pPr>
              <a:lnSpc>
                <a:spcPct val="90000"/>
              </a:lnSpc>
              <a:buFont typeface="Monotype Sorts" pitchFamily="-84" charset="2"/>
              <a:buNone/>
              <a:tabLst>
                <a:tab pos="2219325" algn="ctr"/>
                <a:tab pos="3994150" algn="ctr"/>
              </a:tabLst>
            </a:pPr>
            <a:r>
              <a:rPr lang="en-US" altLang="en-US" sz="2800" dirty="0"/>
              <a:t>		 </a:t>
            </a:r>
            <a:r>
              <a:rPr lang="en-US" altLang="en-US" sz="2800" i="1" dirty="0"/>
              <a:t>P</a:t>
            </a:r>
            <a:r>
              <a:rPr lang="en-US" altLang="en-US" sz="2800" i="1" baseline="-25000" dirty="0"/>
              <a:t>2	</a:t>
            </a:r>
            <a:r>
              <a:rPr lang="en-US" altLang="en-US" sz="2800" i="1" baseline="-25000" dirty="0" smtClean="0"/>
              <a:t>		 </a:t>
            </a:r>
            <a:r>
              <a:rPr lang="en-US" altLang="en-US" sz="2800" dirty="0"/>
              <a:t>3</a:t>
            </a:r>
          </a:p>
          <a:p>
            <a:pPr>
              <a:lnSpc>
                <a:spcPct val="90000"/>
              </a:lnSpc>
              <a:buFont typeface="Monotype Sorts" pitchFamily="-84" charset="2"/>
              <a:buNone/>
              <a:tabLst>
                <a:tab pos="2219325" algn="ctr"/>
                <a:tab pos="3994150" algn="ctr"/>
              </a:tabLst>
            </a:pPr>
            <a:r>
              <a:rPr lang="en-US" altLang="en-US" sz="2800" dirty="0"/>
              <a:t>		 </a:t>
            </a:r>
            <a:r>
              <a:rPr lang="en-US" altLang="en-US" sz="2800" i="1" dirty="0"/>
              <a:t>P</a:t>
            </a:r>
            <a:r>
              <a:rPr lang="en-US" altLang="en-US" sz="2800" i="1" baseline="-25000" dirty="0"/>
              <a:t>3	</a:t>
            </a:r>
            <a:r>
              <a:rPr lang="en-US" altLang="en-US" sz="2800" i="1" baseline="-25000" dirty="0" smtClean="0"/>
              <a:t>		 </a:t>
            </a:r>
            <a:r>
              <a:rPr lang="en-US" altLang="en-US" sz="2800" dirty="0" smtClean="0"/>
              <a:t>3</a:t>
            </a:r>
            <a:r>
              <a:rPr lang="en-US" altLang="en-US" sz="2800" dirty="0"/>
              <a:t>	</a:t>
            </a:r>
          </a:p>
          <a:p>
            <a:pPr>
              <a:lnSpc>
                <a:spcPct val="90000"/>
              </a:lnSpc>
              <a:tabLst>
                <a:tab pos="2219325" algn="ctr"/>
                <a:tab pos="3994150" algn="ctr"/>
              </a:tabLst>
            </a:pPr>
            <a:r>
              <a:rPr lang="en-US" altLang="en-US" sz="2800" dirty="0"/>
              <a:t>The Gantt chart is: </a:t>
            </a:r>
            <a:br>
              <a:rPr lang="en-US" altLang="en-US" sz="2800" dirty="0"/>
            </a:br>
            <a:r>
              <a:rPr lang="en-US" altLang="en-US" sz="2800" dirty="0"/>
              <a:t/>
            </a:r>
            <a:br>
              <a:rPr lang="en-US" altLang="en-US" sz="2800" dirty="0"/>
            </a:br>
            <a:r>
              <a:rPr lang="en-US" altLang="en-US" sz="2800" dirty="0"/>
              <a:t/>
            </a:r>
            <a:br>
              <a:rPr lang="en-US" altLang="en-US" sz="2800" dirty="0"/>
            </a:br>
            <a:r>
              <a:rPr lang="en-US" altLang="en-US" sz="2800" dirty="0"/>
              <a:t/>
            </a:r>
            <a:br>
              <a:rPr lang="en-US" altLang="en-US" sz="2800" dirty="0"/>
            </a:br>
            <a:endParaRPr lang="en-US" altLang="en-US" sz="2800" dirty="0"/>
          </a:p>
          <a:p>
            <a:pPr algn="just">
              <a:lnSpc>
                <a:spcPct val="90000"/>
              </a:lnSpc>
              <a:tabLst>
                <a:tab pos="2219325" algn="ctr"/>
                <a:tab pos="3994150" algn="ctr"/>
              </a:tabLst>
            </a:pPr>
            <a:r>
              <a:rPr lang="en-US" altLang="en-US" sz="2800" dirty="0"/>
              <a:t>Typically, higher average turnaround than SJF, but better </a:t>
            </a:r>
            <a:r>
              <a:rPr lang="en-US" altLang="en-US" sz="2800" b="1" i="1" dirty="0"/>
              <a:t>response</a:t>
            </a:r>
          </a:p>
          <a:p>
            <a:pPr algn="just">
              <a:lnSpc>
                <a:spcPct val="90000"/>
              </a:lnSpc>
              <a:tabLst>
                <a:tab pos="2219325" algn="ctr"/>
                <a:tab pos="3994150" algn="ctr"/>
              </a:tabLst>
            </a:pPr>
            <a:r>
              <a:rPr lang="en-US" altLang="en-US" sz="2800" dirty="0"/>
              <a:t>q should be large compared to context switch time</a:t>
            </a:r>
          </a:p>
          <a:p>
            <a:pPr lvl="1" algn="just">
              <a:lnSpc>
                <a:spcPct val="90000"/>
              </a:lnSpc>
              <a:tabLst>
                <a:tab pos="2219325" algn="ctr"/>
                <a:tab pos="3994150" algn="ctr"/>
              </a:tabLst>
            </a:pPr>
            <a:r>
              <a:rPr lang="en-US" altLang="en-US" sz="2400" dirty="0"/>
              <a:t>q usually 10 milliseconds  to 100 milliseconds, </a:t>
            </a:r>
          </a:p>
          <a:p>
            <a:pPr lvl="1" algn="just">
              <a:lnSpc>
                <a:spcPct val="90000"/>
              </a:lnSpc>
              <a:tabLst>
                <a:tab pos="2219325" algn="ctr"/>
                <a:tab pos="3994150" algn="ctr"/>
              </a:tabLst>
            </a:pPr>
            <a:r>
              <a:rPr lang="en-US" altLang="en-US" sz="2400" dirty="0"/>
              <a:t>Context switch &lt; 10 microseconds</a:t>
            </a:r>
          </a:p>
        </p:txBody>
      </p:sp>
      <p:pic>
        <p:nvPicPr>
          <p:cNvPr id="41987" name="Picture 1">
            <a:extLst>
              <a:ext uri="{FF2B5EF4-FFF2-40B4-BE49-F238E27FC236}">
                <a16:creationId xmlns="" xmlns:a16="http://schemas.microsoft.com/office/drawing/2014/main" id="{0835376E-2FE4-439A-B19A-4C86254AE5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64" y="3292359"/>
            <a:ext cx="8986838" cy="104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 xmlns:a16="http://schemas.microsoft.com/office/drawing/2014/main" id="{14D05664-D904-4350-AFC8-65EA9CF0431F}"/>
              </a:ext>
            </a:extLst>
          </p:cNvPr>
          <p:cNvSpPr>
            <a:spLocks noGrp="1" noChangeArrowheads="1"/>
          </p:cNvSpPr>
          <p:nvPr>
            <p:ph type="title"/>
          </p:nvPr>
        </p:nvSpPr>
        <p:spPr>
          <a:xfrm>
            <a:off x="214313" y="183273"/>
            <a:ext cx="8900315" cy="525462"/>
          </a:xfrm>
        </p:spPr>
        <p:txBody>
          <a:bodyPr>
            <a:noAutofit/>
          </a:bodyPr>
          <a:lstStyle/>
          <a:p>
            <a:pPr algn="ctr" eaLnBrk="1" hangingPunct="1"/>
            <a:r>
              <a:rPr lang="en-US" altLang="en-US" sz="4000" dirty="0"/>
              <a:t>Time Quantum and Context Switch Time</a:t>
            </a:r>
          </a:p>
        </p:txBody>
      </p:sp>
      <p:pic>
        <p:nvPicPr>
          <p:cNvPr id="44034" name="Picture 1">
            <a:extLst>
              <a:ext uri="{FF2B5EF4-FFF2-40B4-BE49-F238E27FC236}">
                <a16:creationId xmlns="" xmlns:a16="http://schemas.microsoft.com/office/drawing/2014/main" id="{3018707B-932C-4506-B190-526E13C48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931" y="1314451"/>
            <a:ext cx="8413184" cy="3514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 xmlns:a16="http://schemas.microsoft.com/office/drawing/2014/main" id="{A4B4E05D-43D4-46FF-8EED-AA150E4C753C}"/>
              </a:ext>
            </a:extLst>
          </p:cNvPr>
          <p:cNvSpPr>
            <a:spLocks noGrp="1" noChangeArrowheads="1"/>
          </p:cNvSpPr>
          <p:nvPr>
            <p:ph type="title"/>
          </p:nvPr>
        </p:nvSpPr>
        <p:spPr>
          <a:xfrm>
            <a:off x="12343" y="71188"/>
            <a:ext cx="9045932" cy="457200"/>
          </a:xfrm>
        </p:spPr>
        <p:txBody>
          <a:bodyPr>
            <a:normAutofit fontScale="90000"/>
          </a:bodyPr>
          <a:lstStyle/>
          <a:p>
            <a:pPr algn="ctr" eaLnBrk="1" hangingPunct="1"/>
            <a:r>
              <a:rPr lang="en-US" altLang="en-US" sz="4000" dirty="0"/>
              <a:t>Turnaround</a:t>
            </a:r>
            <a:r>
              <a:rPr lang="en-US" altLang="en-US" sz="2600" dirty="0"/>
              <a:t> </a:t>
            </a:r>
            <a:r>
              <a:rPr lang="en-US" altLang="en-US" sz="4000" dirty="0"/>
              <a:t>Time Varies </a:t>
            </a:r>
            <a:r>
              <a:rPr lang="en-US" altLang="en-US" sz="4000" dirty="0" smtClean="0"/>
              <a:t>with Time-Quantum</a:t>
            </a:r>
            <a:endParaRPr lang="en-US" altLang="en-US" sz="4000" dirty="0"/>
          </a:p>
        </p:txBody>
      </p:sp>
      <p:pic>
        <p:nvPicPr>
          <p:cNvPr id="46083" name="Picture 1">
            <a:extLst>
              <a:ext uri="{FF2B5EF4-FFF2-40B4-BE49-F238E27FC236}">
                <a16:creationId xmlns="" xmlns:a16="http://schemas.microsoft.com/office/drawing/2014/main" id="{D2AB9074-3E6B-4C59-9AF1-F5390D98DA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73563" y="2906711"/>
            <a:ext cx="4684712"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92968" y="610713"/>
            <a:ext cx="7561189" cy="2031325"/>
          </a:xfrm>
          <a:prstGeom prst="rect">
            <a:avLst/>
          </a:prstGeom>
          <a:noFill/>
        </p:spPr>
        <p:txBody>
          <a:bodyPr wrap="square" rtlCol="0">
            <a:spAutoFit/>
          </a:bodyPr>
          <a:lstStyle/>
          <a:p>
            <a:pPr marL="171450" indent="-171450" algn="just" defTabSz="685800" eaLnBrk="1" hangingPunct="1">
              <a:lnSpc>
                <a:spcPct val="90000"/>
              </a:lnSpc>
              <a:spcBef>
                <a:spcPts val="750"/>
              </a:spcBef>
              <a:buFont typeface="Arial" panose="020B0604020202020204" pitchFamily="34" charset="0"/>
              <a:buChar char="•"/>
            </a:pPr>
            <a:r>
              <a:rPr lang="en-US" sz="2800" dirty="0">
                <a:latin typeface="+mn-lt"/>
                <a:ea typeface="+mn-ea"/>
              </a:rPr>
              <a:t>Turnaround time also depends on the size of the time quantum. </a:t>
            </a:r>
            <a:r>
              <a:rPr lang="en-US" sz="2800" dirty="0">
                <a:latin typeface="+mn-lt"/>
                <a:ea typeface="+mn-ea"/>
              </a:rPr>
              <a:t>As </a:t>
            </a:r>
            <a:r>
              <a:rPr lang="en-US" sz="2800" dirty="0">
                <a:latin typeface="+mn-lt"/>
                <a:ea typeface="+mn-ea"/>
              </a:rPr>
              <a:t>we can </a:t>
            </a:r>
            <a:r>
              <a:rPr lang="en-US" sz="2800" dirty="0">
                <a:latin typeface="+mn-lt"/>
                <a:ea typeface="+mn-ea"/>
              </a:rPr>
              <a:t>see from </a:t>
            </a:r>
            <a:r>
              <a:rPr lang="en-US" sz="2800" dirty="0">
                <a:latin typeface="+mn-lt"/>
                <a:ea typeface="+mn-ea"/>
              </a:rPr>
              <a:t>Figure, </a:t>
            </a:r>
            <a:r>
              <a:rPr lang="en-US" sz="2800" dirty="0">
                <a:latin typeface="+mn-lt"/>
                <a:ea typeface="+mn-ea"/>
              </a:rPr>
              <a:t>the average turnaround time of a set of </a:t>
            </a:r>
            <a:r>
              <a:rPr lang="en-US" sz="2800" dirty="0">
                <a:latin typeface="+mn-lt"/>
                <a:ea typeface="+mn-ea"/>
              </a:rPr>
              <a:t>processes does </a:t>
            </a:r>
            <a:r>
              <a:rPr lang="en-US" sz="2800" dirty="0">
                <a:latin typeface="+mn-lt"/>
                <a:ea typeface="+mn-ea"/>
              </a:rPr>
              <a:t>not necessarily improve as the time-quantum size increases. </a:t>
            </a:r>
          </a:p>
        </p:txBody>
      </p:sp>
      <p:sp>
        <p:nvSpPr>
          <p:cNvPr id="6" name="TextBox 5"/>
          <p:cNvSpPr txBox="1"/>
          <p:nvPr/>
        </p:nvSpPr>
        <p:spPr>
          <a:xfrm>
            <a:off x="573922" y="2682332"/>
            <a:ext cx="3799641" cy="2419124"/>
          </a:xfrm>
          <a:prstGeom prst="rect">
            <a:avLst/>
          </a:prstGeom>
          <a:noFill/>
        </p:spPr>
        <p:txBody>
          <a:bodyPr wrap="square" rtlCol="0">
            <a:spAutoFit/>
          </a:bodyPr>
          <a:lstStyle/>
          <a:p>
            <a:pPr marL="171450" indent="-171450" algn="just" defTabSz="685800" eaLnBrk="1" hangingPunct="1">
              <a:lnSpc>
                <a:spcPct val="90000"/>
              </a:lnSpc>
              <a:spcBef>
                <a:spcPts val="750"/>
              </a:spcBef>
              <a:buFont typeface="Arial" panose="020B0604020202020204" pitchFamily="34" charset="0"/>
              <a:buChar char="•"/>
            </a:pPr>
            <a:r>
              <a:rPr lang="en-US" sz="2800" dirty="0" smtClean="0">
                <a:latin typeface="+mn-lt"/>
                <a:ea typeface="+mn-ea"/>
              </a:rPr>
              <a:t>In </a:t>
            </a:r>
            <a:r>
              <a:rPr lang="en-US" sz="2800" dirty="0">
                <a:latin typeface="+mn-lt"/>
                <a:ea typeface="+mn-ea"/>
              </a:rPr>
              <a:t>general</a:t>
            </a:r>
            <a:r>
              <a:rPr lang="en-US" sz="2800" dirty="0">
                <a:latin typeface="+mn-lt"/>
                <a:ea typeface="+mn-ea"/>
              </a:rPr>
              <a:t>, the </a:t>
            </a:r>
            <a:r>
              <a:rPr lang="en-US" sz="2800" dirty="0">
                <a:latin typeface="+mn-lt"/>
                <a:ea typeface="+mn-ea"/>
              </a:rPr>
              <a:t>average turnaround time can be improved if most processes finish </a:t>
            </a:r>
            <a:r>
              <a:rPr lang="en-US" sz="2800" dirty="0" smtClean="0">
                <a:latin typeface="+mn-lt"/>
                <a:ea typeface="+mn-ea"/>
              </a:rPr>
              <a:t>their next </a:t>
            </a:r>
            <a:r>
              <a:rPr lang="en-US" sz="2800" dirty="0">
                <a:latin typeface="+mn-lt"/>
                <a:ea typeface="+mn-ea"/>
              </a:rPr>
              <a:t>CPU burst in a single time quantum</a:t>
            </a:r>
            <a:r>
              <a:rPr lang="en-US" sz="2800" dirty="0" smtClean="0">
                <a:latin typeface="+mn-lt"/>
                <a:ea typeface="+mn-ea"/>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 xmlns:a16="http://schemas.microsoft.com/office/drawing/2014/main" id="{0C539CA8-5BE8-4B08-A540-B4382F3C2212}"/>
              </a:ext>
            </a:extLst>
          </p:cNvPr>
          <p:cNvSpPr>
            <a:spLocks noGrp="1" noChangeArrowheads="1"/>
          </p:cNvSpPr>
          <p:nvPr>
            <p:ph type="title"/>
          </p:nvPr>
        </p:nvSpPr>
        <p:spPr>
          <a:xfrm>
            <a:off x="457200" y="153418"/>
            <a:ext cx="8229600" cy="576262"/>
          </a:xfrm>
        </p:spPr>
        <p:txBody>
          <a:bodyPr>
            <a:noAutofit/>
          </a:bodyPr>
          <a:lstStyle/>
          <a:p>
            <a:pPr algn="ctr" eaLnBrk="1" hangingPunct="1"/>
            <a:r>
              <a:rPr lang="en-US" altLang="en-US" sz="4000" dirty="0"/>
              <a:t>Round Robin (RR)</a:t>
            </a:r>
          </a:p>
        </p:txBody>
      </p:sp>
      <p:sp>
        <p:nvSpPr>
          <p:cNvPr id="39938" name="Rectangle 3">
            <a:extLst>
              <a:ext uri="{FF2B5EF4-FFF2-40B4-BE49-F238E27FC236}">
                <a16:creationId xmlns="" xmlns:a16="http://schemas.microsoft.com/office/drawing/2014/main" id="{8A6C6617-67BF-4484-A025-320FA2994436}"/>
              </a:ext>
            </a:extLst>
          </p:cNvPr>
          <p:cNvSpPr>
            <a:spLocks noGrp="1" noChangeArrowheads="1"/>
          </p:cNvSpPr>
          <p:nvPr>
            <p:ph idx="1"/>
          </p:nvPr>
        </p:nvSpPr>
        <p:spPr>
          <a:xfrm>
            <a:off x="457201" y="729680"/>
            <a:ext cx="8229600" cy="6128320"/>
          </a:xfrm>
        </p:spPr>
        <p:txBody>
          <a:bodyPr>
            <a:noAutofit/>
          </a:bodyPr>
          <a:lstStyle/>
          <a:p>
            <a:pPr algn="just"/>
            <a:r>
              <a:rPr lang="en-US" altLang="en-US" sz="2800" dirty="0"/>
              <a:t>The time quantum should be large compared with the </a:t>
            </a:r>
            <a:r>
              <a:rPr lang="en-US" altLang="en-US" sz="2800" dirty="0" err="1"/>
              <a:t>contextswitch</a:t>
            </a:r>
            <a:r>
              <a:rPr lang="en-US" altLang="en-US" sz="2800" dirty="0"/>
              <a:t> time, it should not be too large. </a:t>
            </a:r>
          </a:p>
          <a:p>
            <a:pPr algn="just"/>
            <a:r>
              <a:rPr lang="en-US" altLang="en-US" sz="2800" dirty="0"/>
              <a:t>A rule of thumb is that 80 percent of the CPU bursts should be shorter than the time quantum.</a:t>
            </a:r>
          </a:p>
        </p:txBody>
      </p:sp>
    </p:spTree>
    <p:extLst>
      <p:ext uri="{BB962C8B-B14F-4D97-AF65-F5344CB8AC3E}">
        <p14:creationId xmlns:p14="http://schemas.microsoft.com/office/powerpoint/2010/main" val="26572661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 xmlns:a16="http://schemas.microsoft.com/office/drawing/2014/main" id="{97EB9085-4F50-4C0E-A2E6-8B8193DC54B9}"/>
              </a:ext>
            </a:extLst>
          </p:cNvPr>
          <p:cNvSpPr>
            <a:spLocks noGrp="1" noChangeArrowheads="1"/>
          </p:cNvSpPr>
          <p:nvPr>
            <p:ph type="title"/>
          </p:nvPr>
        </p:nvSpPr>
        <p:spPr>
          <a:xfrm>
            <a:off x="963613" y="229606"/>
            <a:ext cx="7723187" cy="576262"/>
          </a:xfrm>
        </p:spPr>
        <p:txBody>
          <a:bodyPr>
            <a:noAutofit/>
          </a:bodyPr>
          <a:lstStyle/>
          <a:p>
            <a:pPr algn="ctr" eaLnBrk="1" hangingPunct="1"/>
            <a:r>
              <a:rPr lang="en-US" altLang="en-US" sz="4000" dirty="0"/>
              <a:t>Priority Scheduling</a:t>
            </a:r>
          </a:p>
        </p:txBody>
      </p:sp>
      <p:sp>
        <p:nvSpPr>
          <p:cNvPr id="48130" name="Rectangle 3">
            <a:extLst>
              <a:ext uri="{FF2B5EF4-FFF2-40B4-BE49-F238E27FC236}">
                <a16:creationId xmlns="" xmlns:a16="http://schemas.microsoft.com/office/drawing/2014/main" id="{328AB413-1FAE-4AEC-A110-AFD45B9A75C2}"/>
              </a:ext>
            </a:extLst>
          </p:cNvPr>
          <p:cNvSpPr>
            <a:spLocks noGrp="1" noChangeArrowheads="1"/>
          </p:cNvSpPr>
          <p:nvPr>
            <p:ph idx="1"/>
          </p:nvPr>
        </p:nvSpPr>
        <p:spPr>
          <a:xfrm>
            <a:off x="385763" y="805868"/>
            <a:ext cx="8158517" cy="5594932"/>
          </a:xfrm>
        </p:spPr>
        <p:txBody>
          <a:bodyPr>
            <a:noAutofit/>
          </a:bodyPr>
          <a:lstStyle/>
          <a:p>
            <a:pPr algn="just"/>
            <a:r>
              <a:rPr lang="en-US" altLang="en-US" sz="2800" dirty="0"/>
              <a:t>A priority number (integer) is associated with each </a:t>
            </a:r>
            <a:r>
              <a:rPr lang="en-US" altLang="en-US" sz="2800" dirty="0" smtClean="0"/>
              <a:t>process.</a:t>
            </a:r>
            <a:endParaRPr lang="en-US" altLang="en-US" sz="2800" dirty="0"/>
          </a:p>
          <a:p>
            <a:pPr algn="just"/>
            <a:r>
              <a:rPr lang="en-US" altLang="en-US" sz="2800" dirty="0" smtClean="0"/>
              <a:t>The </a:t>
            </a:r>
            <a:r>
              <a:rPr lang="en-US" altLang="en-US" sz="2800" dirty="0"/>
              <a:t>CPU is allocated to the process with the highest priority (smallest integer </a:t>
            </a:r>
            <a:r>
              <a:rPr lang="en-US" altLang="en-US" sz="2800" dirty="0">
                <a:sym typeface="Symbol" panose="05050102010706020507" pitchFamily="18" charset="2"/>
              </a:rPr>
              <a:t> highest priority</a:t>
            </a:r>
            <a:r>
              <a:rPr lang="en-US" altLang="en-US" sz="2800" dirty="0" smtClean="0">
                <a:sym typeface="Symbol" panose="05050102010706020507" pitchFamily="18" charset="2"/>
              </a:rPr>
              <a:t>). </a:t>
            </a:r>
          </a:p>
          <a:p>
            <a:pPr algn="just"/>
            <a:r>
              <a:rPr lang="en-US" altLang="en-US" sz="2800" dirty="0" smtClean="0"/>
              <a:t>Equal-priority </a:t>
            </a:r>
            <a:r>
              <a:rPr lang="en-US" altLang="en-US" sz="2800" dirty="0"/>
              <a:t>processes are scheduled in FCFS order. </a:t>
            </a:r>
            <a:endParaRPr lang="en-US" altLang="en-US" sz="2800" dirty="0" smtClean="0"/>
          </a:p>
          <a:p>
            <a:pPr algn="just"/>
            <a:r>
              <a:rPr lang="en-US" altLang="en-US" sz="2800" dirty="0" smtClean="0">
                <a:sym typeface="Symbol" panose="05050102010706020507" pitchFamily="18" charset="2"/>
              </a:rPr>
              <a:t>An </a:t>
            </a:r>
            <a:r>
              <a:rPr lang="en-US" altLang="en-US" sz="2800" dirty="0">
                <a:sym typeface="Symbol" panose="05050102010706020507" pitchFamily="18" charset="2"/>
              </a:rPr>
              <a:t>SJF algorithm is simply a priority algorithm where the </a:t>
            </a:r>
            <a:r>
              <a:rPr lang="en-US" altLang="en-US" sz="2800" dirty="0" smtClean="0">
                <a:sym typeface="Symbol" panose="05050102010706020507" pitchFamily="18" charset="2"/>
              </a:rPr>
              <a:t>priority (</a:t>
            </a:r>
            <a:r>
              <a:rPr lang="en-US" altLang="en-US" sz="2800" dirty="0">
                <a:sym typeface="Symbol" panose="05050102010706020507" pitchFamily="18" charset="2"/>
              </a:rPr>
              <a:t>p) is the inverse of the (predicted) next CPU burst. </a:t>
            </a:r>
            <a:endParaRPr lang="en-US" altLang="en-US" sz="2800" dirty="0" smtClean="0">
              <a:sym typeface="Symbol" panose="05050102010706020507" pitchFamily="18" charset="2"/>
            </a:endParaRPr>
          </a:p>
          <a:p>
            <a:pPr algn="just"/>
            <a:r>
              <a:rPr lang="en-US" altLang="en-US" sz="2800" dirty="0" smtClean="0">
                <a:sym typeface="Symbol" panose="05050102010706020507" pitchFamily="18" charset="2"/>
              </a:rPr>
              <a:t>The </a:t>
            </a:r>
            <a:r>
              <a:rPr lang="en-US" altLang="en-US" sz="2800" dirty="0">
                <a:sym typeface="Symbol" panose="05050102010706020507" pitchFamily="18" charset="2"/>
              </a:rPr>
              <a:t>larger the CPU burst</a:t>
            </a:r>
            <a:r>
              <a:rPr lang="en-US" altLang="en-US" sz="2800" dirty="0" smtClean="0">
                <a:sym typeface="Symbol" panose="05050102010706020507" pitchFamily="18" charset="2"/>
              </a:rPr>
              <a:t>, the </a:t>
            </a:r>
            <a:r>
              <a:rPr lang="en-US" altLang="en-US" sz="2800" dirty="0">
                <a:sym typeface="Symbol" panose="05050102010706020507" pitchFamily="18" charset="2"/>
              </a:rPr>
              <a:t>lower the priority, and vice versa</a:t>
            </a:r>
            <a:endParaRPr lang="en-US" altLang="en-US" sz="2800" b="1"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 xmlns:a16="http://schemas.microsoft.com/office/drawing/2014/main" id="{97EB9085-4F50-4C0E-A2E6-8B8193DC54B9}"/>
              </a:ext>
            </a:extLst>
          </p:cNvPr>
          <p:cNvSpPr>
            <a:spLocks noGrp="1" noChangeArrowheads="1"/>
          </p:cNvSpPr>
          <p:nvPr>
            <p:ph type="title"/>
          </p:nvPr>
        </p:nvSpPr>
        <p:spPr>
          <a:xfrm>
            <a:off x="963613" y="229606"/>
            <a:ext cx="7723187" cy="576262"/>
          </a:xfrm>
        </p:spPr>
        <p:txBody>
          <a:bodyPr>
            <a:noAutofit/>
          </a:bodyPr>
          <a:lstStyle/>
          <a:p>
            <a:pPr algn="ctr" eaLnBrk="1" hangingPunct="1"/>
            <a:r>
              <a:rPr lang="en-US" altLang="en-US" sz="4000" dirty="0"/>
              <a:t>Priority Scheduling</a:t>
            </a:r>
          </a:p>
        </p:txBody>
      </p:sp>
      <p:sp>
        <p:nvSpPr>
          <p:cNvPr id="48130" name="Rectangle 3">
            <a:extLst>
              <a:ext uri="{FF2B5EF4-FFF2-40B4-BE49-F238E27FC236}">
                <a16:creationId xmlns="" xmlns:a16="http://schemas.microsoft.com/office/drawing/2014/main" id="{328AB413-1FAE-4AEC-A110-AFD45B9A75C2}"/>
              </a:ext>
            </a:extLst>
          </p:cNvPr>
          <p:cNvSpPr>
            <a:spLocks noGrp="1" noChangeArrowheads="1"/>
          </p:cNvSpPr>
          <p:nvPr>
            <p:ph idx="1"/>
          </p:nvPr>
        </p:nvSpPr>
        <p:spPr>
          <a:xfrm>
            <a:off x="385763" y="805868"/>
            <a:ext cx="8158517" cy="5594932"/>
          </a:xfrm>
        </p:spPr>
        <p:txBody>
          <a:bodyPr>
            <a:noAutofit/>
          </a:bodyPr>
          <a:lstStyle/>
          <a:p>
            <a:pPr algn="just"/>
            <a:r>
              <a:rPr lang="en-US" altLang="en-US" sz="2800" dirty="0"/>
              <a:t>Priorities are generally indicated by some fixed range of numbers, such as 0 to 7 or 0 to 4,095. </a:t>
            </a:r>
            <a:endParaRPr lang="en-US" altLang="en-US" sz="2800" dirty="0" smtClean="0"/>
          </a:p>
          <a:p>
            <a:pPr algn="just"/>
            <a:r>
              <a:rPr lang="en-US" altLang="en-US" sz="2800" dirty="0" smtClean="0"/>
              <a:t>However</a:t>
            </a:r>
            <a:r>
              <a:rPr lang="en-US" altLang="en-US" sz="2800" dirty="0"/>
              <a:t>, there is no general agreement on whether 0 is the highest or lowest priority. </a:t>
            </a:r>
            <a:endParaRPr lang="en-US" altLang="en-US" sz="2800" dirty="0" smtClean="0"/>
          </a:p>
          <a:p>
            <a:pPr algn="just"/>
            <a:r>
              <a:rPr lang="en-US" altLang="en-US" sz="2800" dirty="0" smtClean="0"/>
              <a:t>Some </a:t>
            </a:r>
            <a:r>
              <a:rPr lang="en-US" altLang="en-US" sz="2800" dirty="0"/>
              <a:t>systems use low numbers to represent low </a:t>
            </a:r>
            <a:r>
              <a:rPr lang="en-US" altLang="en-US" sz="2800" dirty="0" smtClean="0"/>
              <a:t>priority</a:t>
            </a:r>
          </a:p>
          <a:p>
            <a:pPr algn="just"/>
            <a:r>
              <a:rPr lang="en-US" altLang="en-US" sz="2800" dirty="0" smtClean="0"/>
              <a:t>Others </a:t>
            </a:r>
            <a:r>
              <a:rPr lang="en-US" altLang="en-US" sz="2800" dirty="0"/>
              <a:t>use low numbers for high priority</a:t>
            </a:r>
            <a:r>
              <a:rPr lang="en-US" altLang="en-US" sz="2800" dirty="0" smtClean="0"/>
              <a:t>.</a:t>
            </a:r>
          </a:p>
          <a:p>
            <a:pPr algn="just"/>
            <a:r>
              <a:rPr lang="en-US" altLang="en-US" sz="2800" dirty="0"/>
              <a:t>Priorities can be defined either </a:t>
            </a:r>
            <a:r>
              <a:rPr lang="en-US" altLang="en-US" sz="2800" b="1" dirty="0"/>
              <a:t>internally</a:t>
            </a:r>
            <a:r>
              <a:rPr lang="en-US" altLang="en-US" sz="2800" dirty="0"/>
              <a:t> or </a:t>
            </a:r>
            <a:r>
              <a:rPr lang="en-US" altLang="en-US" sz="2800" b="1" dirty="0"/>
              <a:t>externally</a:t>
            </a:r>
            <a:r>
              <a:rPr lang="en-US" altLang="en-US" sz="2800" dirty="0"/>
              <a:t>. </a:t>
            </a:r>
          </a:p>
          <a:p>
            <a:pPr algn="just">
              <a:buFont typeface="Monotype Sorts" pitchFamily="-84" charset="2"/>
              <a:buNone/>
            </a:pPr>
            <a:endParaRPr lang="en-US" altLang="en-US" sz="2800" b="1" dirty="0">
              <a:sym typeface="Symbol" panose="05050102010706020507" pitchFamily="18" charset="2"/>
            </a:endParaRPr>
          </a:p>
        </p:txBody>
      </p:sp>
    </p:spTree>
    <p:extLst>
      <p:ext uri="{BB962C8B-B14F-4D97-AF65-F5344CB8AC3E}">
        <p14:creationId xmlns:p14="http://schemas.microsoft.com/office/powerpoint/2010/main" val="1157675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 xmlns:a16="http://schemas.microsoft.com/office/drawing/2014/main" id="{BA2D33B9-5D6A-48BD-BC85-C1B098FA91BE}"/>
              </a:ext>
            </a:extLst>
          </p:cNvPr>
          <p:cNvSpPr>
            <a:spLocks noGrp="1"/>
          </p:cNvSpPr>
          <p:nvPr>
            <p:ph type="title"/>
          </p:nvPr>
        </p:nvSpPr>
        <p:spPr>
          <a:xfrm>
            <a:off x="457200" y="79988"/>
            <a:ext cx="8229600" cy="576262"/>
          </a:xfrm>
        </p:spPr>
        <p:txBody>
          <a:bodyPr>
            <a:noAutofit/>
          </a:bodyPr>
          <a:lstStyle/>
          <a:p>
            <a:pPr algn="ctr"/>
            <a:r>
              <a:rPr lang="en-US" altLang="en-US" sz="4000" dirty="0"/>
              <a:t>Introduction</a:t>
            </a:r>
          </a:p>
        </p:txBody>
      </p:sp>
      <p:sp>
        <p:nvSpPr>
          <p:cNvPr id="9218" name="Content Placeholder 2">
            <a:extLst>
              <a:ext uri="{FF2B5EF4-FFF2-40B4-BE49-F238E27FC236}">
                <a16:creationId xmlns="" xmlns:a16="http://schemas.microsoft.com/office/drawing/2014/main" id="{3DAC903C-4247-4B47-AD8D-48C1A580FDF4}"/>
              </a:ext>
            </a:extLst>
          </p:cNvPr>
          <p:cNvSpPr>
            <a:spLocks noGrp="1"/>
          </p:cNvSpPr>
          <p:nvPr>
            <p:ph idx="1"/>
          </p:nvPr>
        </p:nvSpPr>
        <p:spPr>
          <a:xfrm>
            <a:off x="457201" y="656250"/>
            <a:ext cx="8443912" cy="5887425"/>
          </a:xfrm>
        </p:spPr>
        <p:txBody>
          <a:bodyPr>
            <a:noAutofit/>
          </a:bodyPr>
          <a:lstStyle/>
          <a:p>
            <a:pPr marL="0" indent="0" algn="just">
              <a:buNone/>
            </a:pPr>
            <a:r>
              <a:rPr lang="en-US" altLang="en-US" sz="2800" b="1" dirty="0" smtClean="0"/>
              <a:t>Multitasking:</a:t>
            </a:r>
          </a:p>
          <a:p>
            <a:pPr algn="just"/>
            <a:r>
              <a:rPr lang="en-US" altLang="en-US" sz="2800" dirty="0" smtClean="0"/>
              <a:t>Execution </a:t>
            </a:r>
            <a:r>
              <a:rPr lang="en-US" altLang="en-US" sz="2800" dirty="0"/>
              <a:t>of multiple tasks </a:t>
            </a:r>
            <a:r>
              <a:rPr lang="en-US" altLang="en-US" sz="2800" dirty="0" smtClean="0"/>
              <a:t>at </a:t>
            </a:r>
            <a:r>
              <a:rPr lang="en-US" altLang="en-US" sz="2800" dirty="0"/>
              <a:t>a time</a:t>
            </a:r>
            <a:r>
              <a:rPr lang="en-US" altLang="en-US" sz="2800" dirty="0" smtClean="0"/>
              <a:t>.</a:t>
            </a:r>
          </a:p>
          <a:p>
            <a:pPr algn="just"/>
            <a:r>
              <a:rPr lang="en-US" altLang="en-US" sz="2800" dirty="0"/>
              <a:t>Multitasking is a logical extension of </a:t>
            </a:r>
            <a:r>
              <a:rPr lang="en-US" altLang="en-US" sz="2800" dirty="0" smtClean="0"/>
              <a:t>multi-programming</a:t>
            </a:r>
            <a:r>
              <a:rPr lang="en-US" altLang="en-US" sz="2800" dirty="0"/>
              <a:t>. </a:t>
            </a:r>
            <a:endParaRPr lang="en-US" altLang="en-US" sz="2800" dirty="0" smtClean="0"/>
          </a:p>
          <a:p>
            <a:pPr algn="just"/>
            <a:r>
              <a:rPr lang="en-US" altLang="en-US" sz="2800" b="1" dirty="0" smtClean="0"/>
              <a:t>Multiprogramming</a:t>
            </a:r>
            <a:r>
              <a:rPr lang="en-US" altLang="en-US" sz="2800" dirty="0" smtClean="0"/>
              <a:t> </a:t>
            </a:r>
            <a:r>
              <a:rPr lang="en-US" altLang="en-US" sz="2800" dirty="0"/>
              <a:t>works solely on the concept of context switching whereas </a:t>
            </a:r>
            <a:r>
              <a:rPr lang="en-US" altLang="en-US" sz="2800" b="1" dirty="0"/>
              <a:t>multitasking</a:t>
            </a:r>
            <a:r>
              <a:rPr lang="en-US" altLang="en-US" sz="2800" dirty="0"/>
              <a:t> is based on time sharing alongside the concept of context switching</a:t>
            </a:r>
            <a:r>
              <a:rPr lang="en-US" altLang="en-US" sz="2800" dirty="0" smtClean="0"/>
              <a:t>.</a:t>
            </a:r>
            <a:endParaRPr lang="en-US" altLang="en-US" sz="2800" dirty="0"/>
          </a:p>
        </p:txBody>
      </p:sp>
    </p:spTree>
    <p:extLst>
      <p:ext uri="{BB962C8B-B14F-4D97-AF65-F5344CB8AC3E}">
        <p14:creationId xmlns:p14="http://schemas.microsoft.com/office/powerpoint/2010/main" val="19756367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 xmlns:a16="http://schemas.microsoft.com/office/drawing/2014/main" id="{97EB9085-4F50-4C0E-A2E6-8B8193DC54B9}"/>
              </a:ext>
            </a:extLst>
          </p:cNvPr>
          <p:cNvSpPr>
            <a:spLocks noGrp="1" noChangeArrowheads="1"/>
          </p:cNvSpPr>
          <p:nvPr>
            <p:ph type="title"/>
          </p:nvPr>
        </p:nvSpPr>
        <p:spPr>
          <a:xfrm>
            <a:off x="963613" y="229606"/>
            <a:ext cx="7723187" cy="576262"/>
          </a:xfrm>
        </p:spPr>
        <p:txBody>
          <a:bodyPr>
            <a:noAutofit/>
          </a:bodyPr>
          <a:lstStyle/>
          <a:p>
            <a:pPr algn="ctr" eaLnBrk="1" hangingPunct="1"/>
            <a:r>
              <a:rPr lang="en-US" altLang="en-US" sz="4000" dirty="0"/>
              <a:t>Priority Scheduling</a:t>
            </a:r>
          </a:p>
        </p:txBody>
      </p:sp>
      <p:sp>
        <p:nvSpPr>
          <p:cNvPr id="48130" name="Rectangle 3">
            <a:extLst>
              <a:ext uri="{FF2B5EF4-FFF2-40B4-BE49-F238E27FC236}">
                <a16:creationId xmlns="" xmlns:a16="http://schemas.microsoft.com/office/drawing/2014/main" id="{328AB413-1FAE-4AEC-A110-AFD45B9A75C2}"/>
              </a:ext>
            </a:extLst>
          </p:cNvPr>
          <p:cNvSpPr>
            <a:spLocks noGrp="1" noChangeArrowheads="1"/>
          </p:cNvSpPr>
          <p:nvPr>
            <p:ph idx="1"/>
          </p:nvPr>
        </p:nvSpPr>
        <p:spPr>
          <a:xfrm>
            <a:off x="385763" y="805868"/>
            <a:ext cx="8158517" cy="5594932"/>
          </a:xfrm>
        </p:spPr>
        <p:txBody>
          <a:bodyPr>
            <a:noAutofit/>
          </a:bodyPr>
          <a:lstStyle/>
          <a:p>
            <a:pPr algn="just"/>
            <a:r>
              <a:rPr lang="en-US" altLang="en-US" sz="2800" b="1" dirty="0"/>
              <a:t>Internally</a:t>
            </a:r>
            <a:r>
              <a:rPr lang="en-US" altLang="en-US" sz="2800" dirty="0"/>
              <a:t> defined priorities use some measurable quantity or quantities to compute the priority of a process. </a:t>
            </a:r>
            <a:endParaRPr lang="en-US" altLang="en-US" sz="2800" dirty="0" smtClean="0"/>
          </a:p>
          <a:p>
            <a:pPr algn="just"/>
            <a:r>
              <a:rPr lang="en-US" altLang="en-US" sz="2800" dirty="0" smtClean="0"/>
              <a:t>For </a:t>
            </a:r>
            <a:r>
              <a:rPr lang="en-US" altLang="en-US" sz="2800" dirty="0"/>
              <a:t>example, time limits, memory requirements, the number </a:t>
            </a:r>
            <a:r>
              <a:rPr lang="en-US" altLang="en-US" sz="2800" dirty="0" smtClean="0"/>
              <a:t>of open </a:t>
            </a:r>
            <a:r>
              <a:rPr lang="en-US" altLang="en-US" sz="2800" dirty="0"/>
              <a:t>files, and the ratio of average I/O burst to average CPU burst have </a:t>
            </a:r>
            <a:r>
              <a:rPr lang="en-US" altLang="en-US" sz="2800" dirty="0" smtClean="0"/>
              <a:t>been used </a:t>
            </a:r>
            <a:r>
              <a:rPr lang="en-US" altLang="en-US" sz="2800" dirty="0"/>
              <a:t>in computing priorities. </a:t>
            </a:r>
          </a:p>
          <a:p>
            <a:pPr algn="just"/>
            <a:r>
              <a:rPr lang="en-US" altLang="en-US" sz="2800" b="1" dirty="0"/>
              <a:t>External</a:t>
            </a:r>
            <a:r>
              <a:rPr lang="en-US" altLang="en-US" sz="2800" dirty="0"/>
              <a:t> priorities are set by criteria outside the operating </a:t>
            </a:r>
            <a:r>
              <a:rPr lang="en-US" altLang="en-US" sz="2800" dirty="0" smtClean="0"/>
              <a:t>system.</a:t>
            </a:r>
          </a:p>
          <a:p>
            <a:pPr algn="just"/>
            <a:r>
              <a:rPr lang="en-US" altLang="en-US" sz="2800" dirty="0" smtClean="0"/>
              <a:t>For example, </a:t>
            </a:r>
            <a:r>
              <a:rPr lang="en-US" altLang="en-US" sz="2800" dirty="0"/>
              <a:t>the importance of the process, the type and amount of funds being paid for computer use, the department sponsoring the work, and other, often political, factors</a:t>
            </a:r>
            <a:r>
              <a:rPr lang="en-US" altLang="en-US" sz="2800" dirty="0" smtClean="0"/>
              <a:t>.</a:t>
            </a:r>
            <a:endParaRPr lang="en-US" altLang="en-US" sz="2800" dirty="0" smtClean="0"/>
          </a:p>
        </p:txBody>
      </p:sp>
    </p:spTree>
    <p:extLst>
      <p:ext uri="{BB962C8B-B14F-4D97-AF65-F5344CB8AC3E}">
        <p14:creationId xmlns:p14="http://schemas.microsoft.com/office/powerpoint/2010/main" val="32165087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 xmlns:a16="http://schemas.microsoft.com/office/drawing/2014/main" id="{97EB9085-4F50-4C0E-A2E6-8B8193DC54B9}"/>
              </a:ext>
            </a:extLst>
          </p:cNvPr>
          <p:cNvSpPr>
            <a:spLocks noGrp="1" noChangeArrowheads="1"/>
          </p:cNvSpPr>
          <p:nvPr>
            <p:ph type="title"/>
          </p:nvPr>
        </p:nvSpPr>
        <p:spPr>
          <a:xfrm>
            <a:off x="963613" y="229606"/>
            <a:ext cx="7723187" cy="576262"/>
          </a:xfrm>
        </p:spPr>
        <p:txBody>
          <a:bodyPr>
            <a:noAutofit/>
          </a:bodyPr>
          <a:lstStyle/>
          <a:p>
            <a:pPr algn="ctr" eaLnBrk="1" hangingPunct="1"/>
            <a:r>
              <a:rPr lang="en-US" altLang="en-US" sz="4000" dirty="0"/>
              <a:t>Priority Scheduling</a:t>
            </a:r>
          </a:p>
        </p:txBody>
      </p:sp>
      <p:sp>
        <p:nvSpPr>
          <p:cNvPr id="48130" name="Rectangle 3">
            <a:extLst>
              <a:ext uri="{FF2B5EF4-FFF2-40B4-BE49-F238E27FC236}">
                <a16:creationId xmlns="" xmlns:a16="http://schemas.microsoft.com/office/drawing/2014/main" id="{328AB413-1FAE-4AEC-A110-AFD45B9A75C2}"/>
              </a:ext>
            </a:extLst>
          </p:cNvPr>
          <p:cNvSpPr>
            <a:spLocks noGrp="1" noChangeArrowheads="1"/>
          </p:cNvSpPr>
          <p:nvPr>
            <p:ph idx="1"/>
          </p:nvPr>
        </p:nvSpPr>
        <p:spPr>
          <a:xfrm>
            <a:off x="385763" y="805868"/>
            <a:ext cx="8158517" cy="5594932"/>
          </a:xfrm>
        </p:spPr>
        <p:txBody>
          <a:bodyPr>
            <a:noAutofit/>
          </a:bodyPr>
          <a:lstStyle/>
          <a:p>
            <a:pPr algn="just"/>
            <a:r>
              <a:rPr lang="en-US" altLang="en-US" sz="2800" dirty="0"/>
              <a:t>Priority scheduling can be either preemptive or </a:t>
            </a:r>
            <a:r>
              <a:rPr lang="en-US" altLang="en-US" sz="2800" dirty="0" err="1"/>
              <a:t>nonpreemptive</a:t>
            </a:r>
            <a:r>
              <a:rPr lang="en-US" altLang="en-US" sz="2800" dirty="0"/>
              <a:t>. </a:t>
            </a:r>
            <a:endParaRPr lang="en-US" altLang="en-US" sz="2800" dirty="0" smtClean="0"/>
          </a:p>
          <a:p>
            <a:pPr algn="just"/>
            <a:r>
              <a:rPr lang="en-US" altLang="en-US" sz="2800" b="1" dirty="0" smtClean="0"/>
              <a:t>In preemptive:</a:t>
            </a:r>
            <a:r>
              <a:rPr lang="en-US" altLang="en-US" sz="2800" dirty="0" smtClean="0"/>
              <a:t> when a </a:t>
            </a:r>
            <a:r>
              <a:rPr lang="en-US" altLang="en-US" sz="2800" dirty="0"/>
              <a:t>process arrives at the ready queue, its priority is compared with the priority of the currently running process. </a:t>
            </a:r>
            <a:endParaRPr lang="en-US" altLang="en-US" sz="2800" dirty="0" smtClean="0"/>
          </a:p>
          <a:p>
            <a:pPr algn="just"/>
            <a:r>
              <a:rPr lang="en-US" altLang="en-US" sz="2800" dirty="0" smtClean="0"/>
              <a:t>A preemptive </a:t>
            </a:r>
            <a:r>
              <a:rPr lang="en-US" altLang="en-US" sz="2800" dirty="0"/>
              <a:t>priority scheduling algorithm will preempt the CPU if the priority of the newly arrived process is higher than the priority of the currently running process. </a:t>
            </a:r>
            <a:endParaRPr lang="en-US" altLang="en-US" sz="2800" dirty="0" smtClean="0"/>
          </a:p>
          <a:p>
            <a:pPr algn="just"/>
            <a:r>
              <a:rPr lang="en-US" altLang="en-US" sz="2800" dirty="0" smtClean="0"/>
              <a:t>In </a:t>
            </a:r>
            <a:r>
              <a:rPr lang="en-US" altLang="en-US" sz="2800" b="1" dirty="0" err="1" smtClean="0"/>
              <a:t>nonpreemptive</a:t>
            </a:r>
            <a:r>
              <a:rPr lang="en-US" altLang="en-US" sz="2800" b="1" dirty="0" smtClean="0"/>
              <a:t>:</a:t>
            </a:r>
            <a:r>
              <a:rPr lang="en-US" altLang="en-US" sz="2800" dirty="0" smtClean="0"/>
              <a:t> </a:t>
            </a:r>
            <a:r>
              <a:rPr lang="en-US" altLang="en-US" sz="2800" dirty="0"/>
              <a:t>priority scheduling algorithm will simply put the new process at the head of the ready queue</a:t>
            </a:r>
            <a:r>
              <a:rPr lang="en-US" altLang="en-US" sz="2800" dirty="0" smtClean="0"/>
              <a:t>.</a:t>
            </a:r>
            <a:endParaRPr lang="en-US" altLang="en-US" sz="2800" dirty="0"/>
          </a:p>
        </p:txBody>
      </p:sp>
    </p:spTree>
    <p:extLst>
      <p:ext uri="{BB962C8B-B14F-4D97-AF65-F5344CB8AC3E}">
        <p14:creationId xmlns:p14="http://schemas.microsoft.com/office/powerpoint/2010/main" val="9446582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 xmlns:a16="http://schemas.microsoft.com/office/drawing/2014/main" id="{97EB9085-4F50-4C0E-A2E6-8B8193DC54B9}"/>
              </a:ext>
            </a:extLst>
          </p:cNvPr>
          <p:cNvSpPr>
            <a:spLocks noGrp="1" noChangeArrowheads="1"/>
          </p:cNvSpPr>
          <p:nvPr>
            <p:ph type="title"/>
          </p:nvPr>
        </p:nvSpPr>
        <p:spPr>
          <a:xfrm>
            <a:off x="963613" y="229606"/>
            <a:ext cx="7723187" cy="576262"/>
          </a:xfrm>
        </p:spPr>
        <p:txBody>
          <a:bodyPr>
            <a:noAutofit/>
          </a:bodyPr>
          <a:lstStyle/>
          <a:p>
            <a:pPr algn="ctr" eaLnBrk="1" hangingPunct="1"/>
            <a:r>
              <a:rPr lang="en-US" altLang="en-US" sz="4000" dirty="0"/>
              <a:t>Priority Scheduling</a:t>
            </a:r>
          </a:p>
        </p:txBody>
      </p:sp>
      <p:sp>
        <p:nvSpPr>
          <p:cNvPr id="48130" name="Rectangle 3">
            <a:extLst>
              <a:ext uri="{FF2B5EF4-FFF2-40B4-BE49-F238E27FC236}">
                <a16:creationId xmlns="" xmlns:a16="http://schemas.microsoft.com/office/drawing/2014/main" id="{328AB413-1FAE-4AEC-A110-AFD45B9A75C2}"/>
              </a:ext>
            </a:extLst>
          </p:cNvPr>
          <p:cNvSpPr>
            <a:spLocks noGrp="1" noChangeArrowheads="1"/>
          </p:cNvSpPr>
          <p:nvPr>
            <p:ph idx="1"/>
          </p:nvPr>
        </p:nvSpPr>
        <p:spPr>
          <a:xfrm>
            <a:off x="385763" y="805868"/>
            <a:ext cx="8158517" cy="5594932"/>
          </a:xfrm>
        </p:spPr>
        <p:txBody>
          <a:bodyPr>
            <a:noAutofit/>
          </a:bodyPr>
          <a:lstStyle/>
          <a:p>
            <a:pPr algn="just"/>
            <a:r>
              <a:rPr lang="en-US" altLang="en-US" sz="2800" dirty="0"/>
              <a:t>A major problem with priority scheduling algorithms is </a:t>
            </a:r>
            <a:r>
              <a:rPr lang="en-US" altLang="en-US" sz="2800" b="1" dirty="0" smtClean="0"/>
              <a:t>indefinite </a:t>
            </a:r>
            <a:r>
              <a:rPr lang="en-US" altLang="en-US" sz="2800" b="1" dirty="0"/>
              <a:t>blocking</a:t>
            </a:r>
            <a:r>
              <a:rPr lang="en-US" altLang="en-US" sz="2800" dirty="0"/>
              <a:t>, or </a:t>
            </a:r>
            <a:r>
              <a:rPr lang="en-US" altLang="en-US" sz="2800" b="1" dirty="0"/>
              <a:t>starvation</a:t>
            </a:r>
            <a:r>
              <a:rPr lang="en-US" altLang="en-US" sz="2800" dirty="0"/>
              <a:t>. </a:t>
            </a:r>
            <a:endParaRPr lang="en-US" altLang="en-US" sz="2800" dirty="0" smtClean="0"/>
          </a:p>
          <a:p>
            <a:pPr algn="just"/>
            <a:r>
              <a:rPr lang="en-US" altLang="en-US" sz="2800" dirty="0" smtClean="0"/>
              <a:t>A </a:t>
            </a:r>
            <a:r>
              <a:rPr lang="en-US" altLang="en-US" sz="2800" dirty="0"/>
              <a:t>process that is ready to run but waiting for the CPU </a:t>
            </a:r>
            <a:r>
              <a:rPr lang="en-US" altLang="en-US" sz="2800" dirty="0" smtClean="0"/>
              <a:t>can be </a:t>
            </a:r>
            <a:r>
              <a:rPr lang="en-US" altLang="en-US" sz="2800" dirty="0"/>
              <a:t>considered blocked. </a:t>
            </a:r>
            <a:endParaRPr lang="en-US" altLang="en-US" sz="2800" dirty="0" smtClean="0"/>
          </a:p>
          <a:p>
            <a:pPr algn="just"/>
            <a:r>
              <a:rPr lang="en-US" altLang="en-US" sz="2800" dirty="0" smtClean="0"/>
              <a:t>A </a:t>
            </a:r>
            <a:r>
              <a:rPr lang="en-US" altLang="en-US" sz="2800" dirty="0"/>
              <a:t>priority scheduling algorithm can leave some </a:t>
            </a:r>
            <a:r>
              <a:rPr lang="en-US" altLang="en-US" sz="2800" dirty="0" smtClean="0"/>
              <a:t>low-priority </a:t>
            </a:r>
            <a:r>
              <a:rPr lang="en-US" altLang="en-US" sz="2800" dirty="0"/>
              <a:t>processes waiting </a:t>
            </a:r>
            <a:r>
              <a:rPr lang="en-US" altLang="en-US" sz="2800" dirty="0" smtClean="0"/>
              <a:t>indefinitely.</a:t>
            </a:r>
            <a:endParaRPr lang="en-US" altLang="en-US" sz="2800" dirty="0"/>
          </a:p>
          <a:p>
            <a:pPr algn="just"/>
            <a:r>
              <a:rPr lang="en-US" altLang="en-US" sz="2800" dirty="0" smtClean="0"/>
              <a:t>Problem</a:t>
            </a:r>
            <a:r>
              <a:rPr lang="en-US" altLang="en-US" sz="2800" dirty="0" smtClean="0">
                <a:sym typeface="Symbol" panose="05050102010706020507" pitchFamily="18" charset="2"/>
              </a:rPr>
              <a:t> </a:t>
            </a:r>
            <a:r>
              <a:rPr lang="en-US" altLang="en-US" sz="2800" b="1" dirty="0" smtClean="0">
                <a:sym typeface="Symbol" panose="05050102010706020507" pitchFamily="18" charset="2"/>
              </a:rPr>
              <a:t>Starvation:</a:t>
            </a:r>
            <a:r>
              <a:rPr lang="en-US" altLang="en-US" sz="2800" dirty="0" smtClean="0">
                <a:sym typeface="Symbol" panose="05050102010706020507" pitchFamily="18" charset="2"/>
              </a:rPr>
              <a:t>– low priority processes may never execute.</a:t>
            </a:r>
          </a:p>
          <a:p>
            <a:pPr algn="just"/>
            <a:r>
              <a:rPr lang="en-US" altLang="en-US" sz="2800" dirty="0" smtClean="0">
                <a:sym typeface="Symbol" panose="05050102010706020507" pitchFamily="18" charset="2"/>
              </a:rPr>
              <a:t>Solution </a:t>
            </a:r>
            <a:r>
              <a:rPr lang="en-US" altLang="en-US" sz="2800" b="1" dirty="0" smtClean="0">
                <a:sym typeface="Symbol" panose="05050102010706020507" pitchFamily="18" charset="2"/>
              </a:rPr>
              <a:t>Aging:</a:t>
            </a:r>
            <a:r>
              <a:rPr lang="en-US" altLang="en-US" sz="2800" dirty="0" smtClean="0">
                <a:sym typeface="Symbol" panose="05050102010706020507" pitchFamily="18" charset="2"/>
              </a:rPr>
              <a:t>– </a:t>
            </a:r>
            <a:r>
              <a:rPr lang="en-US" altLang="en-US" sz="2800" dirty="0">
                <a:sym typeface="Symbol" panose="05050102010706020507" pitchFamily="18" charset="2"/>
              </a:rPr>
              <a:t>as time progresses increase the priority of the </a:t>
            </a:r>
            <a:r>
              <a:rPr lang="en-US" altLang="en-US" sz="2800" dirty="0" smtClean="0">
                <a:sym typeface="Symbol" panose="05050102010706020507" pitchFamily="18" charset="2"/>
              </a:rPr>
              <a:t>process.</a:t>
            </a:r>
            <a:endParaRPr lang="en-US" altLang="en-US" sz="2800" dirty="0">
              <a:sym typeface="Symbol" panose="05050102010706020507" pitchFamily="18" charset="2"/>
            </a:endParaRPr>
          </a:p>
          <a:p>
            <a:pPr algn="just">
              <a:buFont typeface="Monotype Sorts" pitchFamily="-84" charset="2"/>
              <a:buNone/>
            </a:pPr>
            <a:endParaRPr lang="en-US" altLang="en-US" sz="2800" b="1" dirty="0">
              <a:sym typeface="Symbol" panose="05050102010706020507" pitchFamily="18" charset="2"/>
            </a:endParaRPr>
          </a:p>
        </p:txBody>
      </p:sp>
    </p:spTree>
    <p:extLst>
      <p:ext uri="{BB962C8B-B14F-4D97-AF65-F5344CB8AC3E}">
        <p14:creationId xmlns:p14="http://schemas.microsoft.com/office/powerpoint/2010/main" val="1495535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 xmlns:a16="http://schemas.microsoft.com/office/drawing/2014/main" id="{97EB9085-4F50-4C0E-A2E6-8B8193DC54B9}"/>
              </a:ext>
            </a:extLst>
          </p:cNvPr>
          <p:cNvSpPr>
            <a:spLocks noGrp="1" noChangeArrowheads="1"/>
          </p:cNvSpPr>
          <p:nvPr>
            <p:ph type="title"/>
          </p:nvPr>
        </p:nvSpPr>
        <p:spPr>
          <a:xfrm>
            <a:off x="963613" y="229606"/>
            <a:ext cx="7723187" cy="576262"/>
          </a:xfrm>
        </p:spPr>
        <p:txBody>
          <a:bodyPr>
            <a:noAutofit/>
          </a:bodyPr>
          <a:lstStyle/>
          <a:p>
            <a:pPr algn="ctr" eaLnBrk="1" hangingPunct="1"/>
            <a:r>
              <a:rPr lang="en-US" altLang="en-US" sz="4000" dirty="0"/>
              <a:t>Priority Scheduling</a:t>
            </a:r>
          </a:p>
        </p:txBody>
      </p:sp>
      <p:sp>
        <p:nvSpPr>
          <p:cNvPr id="48130" name="Rectangle 3">
            <a:extLst>
              <a:ext uri="{FF2B5EF4-FFF2-40B4-BE49-F238E27FC236}">
                <a16:creationId xmlns="" xmlns:a16="http://schemas.microsoft.com/office/drawing/2014/main" id="{328AB413-1FAE-4AEC-A110-AFD45B9A75C2}"/>
              </a:ext>
            </a:extLst>
          </p:cNvPr>
          <p:cNvSpPr>
            <a:spLocks noGrp="1" noChangeArrowheads="1"/>
          </p:cNvSpPr>
          <p:nvPr>
            <p:ph idx="1"/>
          </p:nvPr>
        </p:nvSpPr>
        <p:spPr>
          <a:xfrm>
            <a:off x="385763" y="805868"/>
            <a:ext cx="8158517" cy="5594932"/>
          </a:xfrm>
        </p:spPr>
        <p:txBody>
          <a:bodyPr>
            <a:noAutofit/>
          </a:bodyPr>
          <a:lstStyle/>
          <a:p>
            <a:pPr algn="just"/>
            <a:r>
              <a:rPr lang="en-US" altLang="en-US" sz="2800" dirty="0"/>
              <a:t>Another option is to combine round-robin and priority scheduling in </a:t>
            </a:r>
            <a:r>
              <a:rPr lang="en-US" altLang="en-US" sz="2800" dirty="0" smtClean="0"/>
              <a:t>such a </a:t>
            </a:r>
            <a:r>
              <a:rPr lang="en-US" altLang="en-US" sz="2800" dirty="0"/>
              <a:t>way that the system executes the highest-priority process and runs </a:t>
            </a:r>
            <a:r>
              <a:rPr lang="en-US" altLang="en-US" sz="2800" dirty="0" smtClean="0"/>
              <a:t>processes with </a:t>
            </a:r>
            <a:r>
              <a:rPr lang="en-US" altLang="en-US" sz="2800" dirty="0"/>
              <a:t>the </a:t>
            </a:r>
            <a:r>
              <a:rPr lang="en-US" altLang="en-US" sz="2800" b="1" dirty="0"/>
              <a:t>same priority </a:t>
            </a:r>
            <a:r>
              <a:rPr lang="en-US" altLang="en-US" sz="2800" dirty="0"/>
              <a:t>using round-robin scheduling</a:t>
            </a:r>
            <a:r>
              <a:rPr lang="en-US" altLang="en-US" sz="2800" dirty="0" smtClean="0"/>
              <a:t>.</a:t>
            </a:r>
          </a:p>
          <a:p>
            <a:pPr algn="just"/>
            <a:r>
              <a:rPr lang="en-US" altLang="en-US" sz="2800" dirty="0" smtClean="0">
                <a:sym typeface="Symbol" panose="05050102010706020507" pitchFamily="18" charset="2"/>
              </a:rPr>
              <a:t>The same priority processes will </a:t>
            </a:r>
            <a:r>
              <a:rPr lang="en-US" altLang="en-US" sz="2800" dirty="0">
                <a:sym typeface="Symbol" panose="05050102010706020507" pitchFamily="18" charset="2"/>
              </a:rPr>
              <a:t>execute in round-robin order until they complete.</a:t>
            </a:r>
          </a:p>
        </p:txBody>
      </p:sp>
    </p:spTree>
    <p:extLst>
      <p:ext uri="{BB962C8B-B14F-4D97-AF65-F5344CB8AC3E}">
        <p14:creationId xmlns:p14="http://schemas.microsoft.com/office/powerpoint/2010/main" val="21721863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 xmlns:a16="http://schemas.microsoft.com/office/drawing/2014/main" id="{BD1CE599-A709-401F-8DD0-F7F4CCB2DDF1}"/>
              </a:ext>
            </a:extLst>
          </p:cNvPr>
          <p:cNvSpPr>
            <a:spLocks noGrp="1" noChangeArrowheads="1"/>
          </p:cNvSpPr>
          <p:nvPr>
            <p:ph type="title"/>
          </p:nvPr>
        </p:nvSpPr>
        <p:spPr>
          <a:xfrm>
            <a:off x="806451" y="101016"/>
            <a:ext cx="7880350" cy="576262"/>
          </a:xfrm>
        </p:spPr>
        <p:txBody>
          <a:bodyPr>
            <a:noAutofit/>
          </a:bodyPr>
          <a:lstStyle/>
          <a:p>
            <a:pPr algn="ctr" eaLnBrk="1" hangingPunct="1"/>
            <a:r>
              <a:rPr lang="en-US" altLang="en-US" sz="4000" dirty="0"/>
              <a:t>Example of Priority Scheduling</a:t>
            </a:r>
          </a:p>
        </p:txBody>
      </p:sp>
      <p:sp>
        <p:nvSpPr>
          <p:cNvPr id="50178" name="Rectangle 36">
            <a:extLst>
              <a:ext uri="{FF2B5EF4-FFF2-40B4-BE49-F238E27FC236}">
                <a16:creationId xmlns="" xmlns:a16="http://schemas.microsoft.com/office/drawing/2014/main" id="{CDADF2B2-580D-4F09-8A23-D969CD614667}"/>
              </a:ext>
            </a:extLst>
          </p:cNvPr>
          <p:cNvSpPr>
            <a:spLocks noGrp="1" noChangeArrowheads="1"/>
          </p:cNvSpPr>
          <p:nvPr>
            <p:ph idx="1"/>
          </p:nvPr>
        </p:nvSpPr>
        <p:spPr>
          <a:xfrm>
            <a:off x="806451" y="677277"/>
            <a:ext cx="7880350" cy="5980697"/>
          </a:xfrm>
          <a:noFill/>
        </p:spPr>
        <p:txBody>
          <a:bodyPr>
            <a:noAutofit/>
          </a:bodyPr>
          <a:lstStyle/>
          <a:p>
            <a:pPr>
              <a:buFont typeface="Monotype Sorts" pitchFamily="-84" charset="2"/>
              <a:buNone/>
              <a:tabLst>
                <a:tab pos="1600200" algn="ctr"/>
                <a:tab pos="3251200" algn="ctr"/>
                <a:tab pos="5140325" algn="ctr"/>
              </a:tabLst>
            </a:pPr>
            <a:r>
              <a:rPr lang="en-US" altLang="en-US" sz="2800" dirty="0"/>
              <a:t>		  </a:t>
            </a:r>
            <a:r>
              <a:rPr lang="en-US" altLang="en-US" sz="2800" dirty="0" smtClean="0"/>
              <a:t> </a:t>
            </a:r>
            <a:r>
              <a:rPr lang="en-US" altLang="en-US" sz="2800" u="sng" dirty="0" err="1" smtClean="0"/>
              <a:t>Process</a:t>
            </a:r>
            <a:r>
              <a:rPr lang="en-US" altLang="en-US" sz="2800" u="sng" dirty="0" err="1" smtClean="0">
                <a:solidFill>
                  <a:schemeClr val="bg1"/>
                </a:solidFill>
              </a:rPr>
              <a:t>A</a:t>
            </a:r>
            <a:r>
              <a:rPr lang="en-US" altLang="en-US" sz="2800" u="sng" dirty="0" smtClean="0">
                <a:solidFill>
                  <a:schemeClr val="bg1"/>
                </a:solidFill>
              </a:rPr>
              <a:t> </a:t>
            </a:r>
            <a:r>
              <a:rPr lang="en-US" altLang="en-US" sz="2800" u="sng" dirty="0">
                <a:solidFill>
                  <a:schemeClr val="bg1"/>
                </a:solidFill>
              </a:rPr>
              <a:t>	</a:t>
            </a:r>
            <a:r>
              <a:rPr lang="en-US" altLang="en-US" sz="2800" u="sng" dirty="0">
                <a:solidFill>
                  <a:schemeClr val="bg1"/>
                </a:solidFill>
              </a:rPr>
              <a:t> </a:t>
            </a:r>
            <a:r>
              <a:rPr lang="en-US" altLang="en-US" sz="2800" u="sng" dirty="0" smtClean="0"/>
              <a:t>Burst </a:t>
            </a:r>
            <a:r>
              <a:rPr lang="en-US" altLang="en-US" sz="2800" u="sng" dirty="0" err="1" smtClean="0"/>
              <a:t>Time</a:t>
            </a:r>
            <a:r>
              <a:rPr lang="en-US" altLang="en-US" sz="2800" u="sng" dirty="0" err="1" smtClean="0">
                <a:solidFill>
                  <a:schemeClr val="bg1"/>
                </a:solidFill>
              </a:rPr>
              <a:t>T</a:t>
            </a:r>
            <a:r>
              <a:rPr lang="en-US" altLang="en-US" sz="2800" u="sng" dirty="0" smtClean="0">
                <a:solidFill>
                  <a:schemeClr val="bg1"/>
                </a:solidFill>
              </a:rPr>
              <a:t>   	</a:t>
            </a:r>
            <a:r>
              <a:rPr lang="en-US" altLang="en-US" sz="2800" u="sng" dirty="0" smtClean="0"/>
              <a:t>Priority</a:t>
            </a:r>
            <a:endParaRPr lang="en-US" altLang="en-US" sz="2800" dirty="0"/>
          </a:p>
          <a:p>
            <a:pPr>
              <a:buFont typeface="Monotype Sorts" pitchFamily="-84" charset="2"/>
              <a:buNone/>
              <a:tabLst>
                <a:tab pos="1600200" algn="ctr"/>
                <a:tab pos="3251200" algn="ctr"/>
                <a:tab pos="5140325" algn="ctr"/>
              </a:tabLst>
            </a:pPr>
            <a:r>
              <a:rPr lang="en-US" altLang="en-US" sz="2800" dirty="0"/>
              <a:t>		 </a:t>
            </a:r>
            <a:r>
              <a:rPr lang="en-US" altLang="en-US" sz="2800" i="1" dirty="0"/>
              <a:t>P</a:t>
            </a:r>
            <a:r>
              <a:rPr lang="en-US" altLang="en-US" sz="2800" i="1" baseline="-25000" dirty="0"/>
              <a:t>1</a:t>
            </a:r>
            <a:r>
              <a:rPr lang="en-US" altLang="en-US" sz="2800" dirty="0"/>
              <a:t>	1</a:t>
            </a:r>
            <a:r>
              <a:rPr lang="en-US" altLang="en-US" sz="2800" dirty="0">
                <a:solidFill>
                  <a:srgbClr val="000000"/>
                </a:solidFill>
              </a:rPr>
              <a:t>0</a:t>
            </a:r>
            <a:r>
              <a:rPr lang="en-US" altLang="en-US" sz="2800" dirty="0"/>
              <a:t>	</a:t>
            </a:r>
            <a:r>
              <a:rPr lang="en-US" altLang="en-US" sz="2800" dirty="0" smtClean="0"/>
              <a:t>3</a:t>
            </a:r>
            <a:endParaRPr lang="en-US" altLang="en-US" sz="2800" dirty="0"/>
          </a:p>
          <a:p>
            <a:pPr>
              <a:buFont typeface="Monotype Sorts" pitchFamily="-84" charset="2"/>
              <a:buNone/>
              <a:tabLst>
                <a:tab pos="1600200" algn="ctr"/>
                <a:tab pos="3251200" algn="ctr"/>
                <a:tab pos="5140325" algn="ctr"/>
              </a:tabLst>
            </a:pPr>
            <a:r>
              <a:rPr lang="en-US" altLang="en-US" sz="2800" dirty="0"/>
              <a:t>		 </a:t>
            </a:r>
            <a:r>
              <a:rPr lang="en-US" altLang="en-US" sz="2800" i="1" dirty="0"/>
              <a:t>P</a:t>
            </a:r>
            <a:r>
              <a:rPr lang="en-US" altLang="en-US" sz="2800" i="1" baseline="-25000" dirty="0"/>
              <a:t>2 	</a:t>
            </a:r>
            <a:r>
              <a:rPr lang="en-US" altLang="en-US" sz="2800" dirty="0">
                <a:solidFill>
                  <a:srgbClr val="000000"/>
                </a:solidFill>
              </a:rPr>
              <a:t>1</a:t>
            </a:r>
            <a:r>
              <a:rPr lang="en-US" altLang="en-US" sz="2800" dirty="0"/>
              <a:t>	1</a:t>
            </a:r>
          </a:p>
          <a:p>
            <a:pPr>
              <a:buFont typeface="Monotype Sorts" pitchFamily="-84" charset="2"/>
              <a:buNone/>
              <a:tabLst>
                <a:tab pos="1600200" algn="ctr"/>
                <a:tab pos="3251200" algn="ctr"/>
                <a:tab pos="5140325" algn="ctr"/>
              </a:tabLst>
            </a:pPr>
            <a:r>
              <a:rPr lang="en-US" altLang="en-US" sz="2800" dirty="0"/>
              <a:t>		 </a:t>
            </a:r>
            <a:r>
              <a:rPr lang="en-US" altLang="en-US" sz="2800" i="1" dirty="0"/>
              <a:t>P</a:t>
            </a:r>
            <a:r>
              <a:rPr lang="en-US" altLang="en-US" sz="2800" i="1" baseline="-25000" dirty="0"/>
              <a:t>3</a:t>
            </a:r>
            <a:r>
              <a:rPr lang="en-US" altLang="en-US" sz="2800" dirty="0"/>
              <a:t>	</a:t>
            </a:r>
            <a:r>
              <a:rPr lang="en-US" altLang="en-US" sz="2800" dirty="0">
                <a:solidFill>
                  <a:srgbClr val="000000"/>
                </a:solidFill>
              </a:rPr>
              <a:t>2</a:t>
            </a:r>
            <a:r>
              <a:rPr lang="en-US" altLang="en-US" sz="2800" dirty="0"/>
              <a:t>	4</a:t>
            </a:r>
          </a:p>
          <a:p>
            <a:pPr>
              <a:buFont typeface="Monotype Sorts" pitchFamily="-84" charset="2"/>
              <a:buNone/>
              <a:tabLst>
                <a:tab pos="1600200" algn="ctr"/>
                <a:tab pos="3251200" algn="ctr"/>
                <a:tab pos="5140325" algn="ctr"/>
              </a:tabLst>
            </a:pPr>
            <a:r>
              <a:rPr lang="en-US" altLang="en-US" sz="2800" dirty="0"/>
              <a:t>		 </a:t>
            </a:r>
            <a:r>
              <a:rPr lang="en-US" altLang="en-US" sz="2800" i="1" dirty="0"/>
              <a:t>P</a:t>
            </a:r>
            <a:r>
              <a:rPr lang="en-US" altLang="en-US" sz="2800" i="1" baseline="-25000" dirty="0"/>
              <a:t>4</a:t>
            </a:r>
            <a:r>
              <a:rPr lang="en-US" altLang="en-US" sz="2800" dirty="0"/>
              <a:t>	</a:t>
            </a:r>
            <a:r>
              <a:rPr lang="en-US" altLang="en-US" sz="2800" dirty="0">
                <a:solidFill>
                  <a:srgbClr val="000000"/>
                </a:solidFill>
              </a:rPr>
              <a:t>1</a:t>
            </a:r>
            <a:r>
              <a:rPr lang="en-US" altLang="en-US" sz="2800" dirty="0"/>
              <a:t>	5</a:t>
            </a:r>
          </a:p>
          <a:p>
            <a:pPr>
              <a:buFont typeface="Monotype Sorts" pitchFamily="-84" charset="2"/>
              <a:buNone/>
              <a:tabLst>
                <a:tab pos="1600200" algn="ctr"/>
                <a:tab pos="3251200" algn="ctr"/>
                <a:tab pos="5140325" algn="ctr"/>
              </a:tabLst>
            </a:pPr>
            <a:r>
              <a:rPr lang="en-US" altLang="en-US" sz="2800" dirty="0"/>
              <a:t>		</a:t>
            </a:r>
            <a:r>
              <a:rPr lang="en-US" altLang="en-US" sz="2800" i="1" dirty="0"/>
              <a:t>P</a:t>
            </a:r>
            <a:r>
              <a:rPr lang="en-US" altLang="en-US" sz="2800" i="1" baseline="-25000" dirty="0"/>
              <a:t>5	</a:t>
            </a:r>
            <a:r>
              <a:rPr lang="en-US" altLang="en-US" sz="2800" dirty="0"/>
              <a:t>5	2</a:t>
            </a:r>
          </a:p>
          <a:p>
            <a:pPr>
              <a:buFont typeface="Monotype Sorts" pitchFamily="-84" charset="2"/>
              <a:buNone/>
              <a:tabLst>
                <a:tab pos="1600200" algn="ctr"/>
                <a:tab pos="3251200" algn="ctr"/>
                <a:tab pos="5140325" algn="ctr"/>
              </a:tabLst>
            </a:pPr>
            <a:endParaRPr lang="en-US" altLang="en-US" sz="2800" baseline="-25000" dirty="0"/>
          </a:p>
          <a:p>
            <a:pPr>
              <a:tabLst>
                <a:tab pos="1600200" algn="ctr"/>
                <a:tab pos="3251200" algn="ctr"/>
                <a:tab pos="5140325" algn="ctr"/>
              </a:tabLst>
            </a:pPr>
            <a:r>
              <a:rPr lang="en-US" altLang="en-US" sz="2800" dirty="0"/>
              <a:t>Priority scheduling Gantt Chart</a:t>
            </a:r>
          </a:p>
          <a:p>
            <a:pPr>
              <a:tabLst>
                <a:tab pos="1600200" algn="ctr"/>
                <a:tab pos="3251200" algn="ctr"/>
                <a:tab pos="5140325" algn="ctr"/>
              </a:tabLst>
            </a:pPr>
            <a:endParaRPr lang="en-US" altLang="en-US" sz="2800" dirty="0"/>
          </a:p>
          <a:p>
            <a:pPr>
              <a:tabLst>
                <a:tab pos="1600200" algn="ctr"/>
                <a:tab pos="3251200" algn="ctr"/>
                <a:tab pos="5140325" algn="ctr"/>
              </a:tabLst>
            </a:pPr>
            <a:endParaRPr lang="en-US" altLang="en-US" sz="2800" dirty="0"/>
          </a:p>
          <a:p>
            <a:pPr>
              <a:buFont typeface="Monotype Sorts" pitchFamily="-84" charset="2"/>
              <a:buNone/>
              <a:tabLst>
                <a:tab pos="1600200" algn="ctr"/>
                <a:tab pos="3251200" algn="ctr"/>
                <a:tab pos="5140325" algn="ctr"/>
              </a:tabLst>
            </a:pPr>
            <a:endParaRPr lang="en-US" altLang="en-US" sz="2800" dirty="0"/>
          </a:p>
          <a:p>
            <a:pPr>
              <a:tabLst>
                <a:tab pos="1600200" algn="ctr"/>
                <a:tab pos="3251200" algn="ctr"/>
                <a:tab pos="5140325" algn="ctr"/>
              </a:tabLst>
            </a:pPr>
            <a:r>
              <a:rPr lang="en-US" altLang="en-US" sz="2800" dirty="0"/>
              <a:t>Average waiting time = 8.2</a:t>
            </a:r>
            <a:endParaRPr lang="en-US" altLang="en-US" sz="2800" i="1" baseline="-25000" dirty="0"/>
          </a:p>
        </p:txBody>
      </p:sp>
      <p:pic>
        <p:nvPicPr>
          <p:cNvPr id="50179" name="Picture 1">
            <a:extLst>
              <a:ext uri="{FF2B5EF4-FFF2-40B4-BE49-F238E27FC236}">
                <a16:creationId xmlns="" xmlns:a16="http://schemas.microsoft.com/office/drawing/2014/main" id="{A77EE5E1-F152-4172-9935-567FC2AB9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790" y="4514854"/>
            <a:ext cx="8964416"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 xmlns:a16="http://schemas.microsoft.com/office/drawing/2014/main" id="{CDE24674-CB1D-4389-9B31-B04F87B0ABF8}"/>
              </a:ext>
            </a:extLst>
          </p:cNvPr>
          <p:cNvSpPr>
            <a:spLocks noGrp="1" noChangeArrowheads="1"/>
          </p:cNvSpPr>
          <p:nvPr>
            <p:ph type="title"/>
          </p:nvPr>
        </p:nvSpPr>
        <p:spPr>
          <a:xfrm>
            <a:off x="114301" y="79854"/>
            <a:ext cx="8786812" cy="576262"/>
          </a:xfrm>
        </p:spPr>
        <p:txBody>
          <a:bodyPr>
            <a:noAutofit/>
          </a:bodyPr>
          <a:lstStyle/>
          <a:p>
            <a:pPr algn="ctr" eaLnBrk="1" hangingPunct="1"/>
            <a:r>
              <a:rPr lang="en-US" altLang="en-US" sz="4000" dirty="0"/>
              <a:t>Priority Scheduling </a:t>
            </a:r>
            <a:r>
              <a:rPr lang="en-US" altLang="en-US" sz="4000" dirty="0" smtClean="0"/>
              <a:t>with </a:t>
            </a:r>
            <a:r>
              <a:rPr lang="en-US" altLang="en-US" sz="4000" dirty="0"/>
              <a:t>Round-Robin</a:t>
            </a:r>
          </a:p>
        </p:txBody>
      </p:sp>
      <p:sp>
        <p:nvSpPr>
          <p:cNvPr id="52226" name="Rectangle 36">
            <a:extLst>
              <a:ext uri="{FF2B5EF4-FFF2-40B4-BE49-F238E27FC236}">
                <a16:creationId xmlns="" xmlns:a16="http://schemas.microsoft.com/office/drawing/2014/main" id="{2105BD44-B36B-488F-9B4A-6D230FFCC50A}"/>
              </a:ext>
            </a:extLst>
          </p:cNvPr>
          <p:cNvSpPr>
            <a:spLocks noGrp="1" noChangeArrowheads="1"/>
          </p:cNvSpPr>
          <p:nvPr>
            <p:ph idx="1"/>
          </p:nvPr>
        </p:nvSpPr>
        <p:spPr>
          <a:xfrm>
            <a:off x="806450" y="713268"/>
            <a:ext cx="7675077" cy="5973282"/>
          </a:xfrm>
          <a:noFill/>
        </p:spPr>
        <p:txBody>
          <a:bodyPr>
            <a:normAutofit/>
          </a:bodyPr>
          <a:lstStyle/>
          <a:p>
            <a:pPr algn="just">
              <a:buFont typeface="Monotype Sorts" pitchFamily="-84" charset="2"/>
              <a:buNone/>
              <a:tabLst>
                <a:tab pos="1600200" algn="ctr"/>
                <a:tab pos="3251200" algn="ctr"/>
                <a:tab pos="5140325" algn="ctr"/>
              </a:tabLst>
            </a:pPr>
            <a:r>
              <a:rPr lang="en-US" altLang="en-US" sz="2800" dirty="0"/>
              <a:t>		  </a:t>
            </a:r>
            <a:r>
              <a:rPr lang="en-US" altLang="en-US" sz="2800" dirty="0" smtClean="0"/>
              <a:t> </a:t>
            </a:r>
            <a:r>
              <a:rPr lang="en-US" altLang="en-US" sz="2800" u="sng" dirty="0" err="1"/>
              <a:t>Process</a:t>
            </a:r>
            <a:r>
              <a:rPr lang="en-US" altLang="en-US" sz="2800" u="sng" dirty="0" err="1">
                <a:solidFill>
                  <a:schemeClr val="bg1"/>
                </a:solidFill>
              </a:rPr>
              <a:t>A</a:t>
            </a:r>
            <a:r>
              <a:rPr lang="en-US" altLang="en-US" sz="2800" u="sng" dirty="0">
                <a:solidFill>
                  <a:schemeClr val="bg1"/>
                </a:solidFill>
              </a:rPr>
              <a:t>	</a:t>
            </a:r>
            <a:r>
              <a:rPr lang="en-US" altLang="en-US" sz="2800" u="sng" dirty="0" smtClean="0">
                <a:solidFill>
                  <a:schemeClr val="bg1"/>
                </a:solidFill>
              </a:rPr>
              <a:t>a </a:t>
            </a:r>
            <a:r>
              <a:rPr lang="en-US" altLang="en-US" sz="2800" u="sng" dirty="0" smtClean="0"/>
              <a:t>Burst </a:t>
            </a:r>
            <a:r>
              <a:rPr lang="en-US" altLang="en-US" sz="2800" u="sng" dirty="0" err="1"/>
              <a:t>Time</a:t>
            </a:r>
            <a:r>
              <a:rPr lang="en-US" altLang="en-US" sz="2800" u="sng" dirty="0" err="1">
                <a:solidFill>
                  <a:schemeClr val="bg1"/>
                </a:solidFill>
              </a:rPr>
              <a:t>T</a:t>
            </a:r>
            <a:r>
              <a:rPr lang="en-US" altLang="en-US" sz="2800" dirty="0"/>
              <a:t>	</a:t>
            </a:r>
            <a:r>
              <a:rPr lang="en-US" altLang="en-US" sz="2800" u="sng" dirty="0"/>
              <a:t>Priority</a:t>
            </a:r>
            <a:endParaRPr lang="en-US" altLang="en-US" sz="2800" dirty="0"/>
          </a:p>
          <a:p>
            <a:pPr algn="just">
              <a:buFont typeface="Monotype Sorts" pitchFamily="-84" charset="2"/>
              <a:buNone/>
              <a:tabLst>
                <a:tab pos="1600200" algn="ctr"/>
                <a:tab pos="3251200" algn="ctr"/>
                <a:tab pos="5140325" algn="ctr"/>
              </a:tabLst>
            </a:pPr>
            <a:r>
              <a:rPr lang="en-US" altLang="en-US" sz="2800" dirty="0"/>
              <a:t>		 </a:t>
            </a:r>
            <a:r>
              <a:rPr lang="en-US" altLang="en-US" sz="2800" i="1" dirty="0"/>
              <a:t>P</a:t>
            </a:r>
            <a:r>
              <a:rPr lang="en-US" altLang="en-US" sz="2800" i="1" baseline="-25000" dirty="0"/>
              <a:t>1</a:t>
            </a:r>
            <a:r>
              <a:rPr lang="en-US" altLang="en-US" sz="2800" dirty="0"/>
              <a:t>	4	3</a:t>
            </a:r>
          </a:p>
          <a:p>
            <a:pPr algn="just">
              <a:buFont typeface="Monotype Sorts" pitchFamily="-84" charset="2"/>
              <a:buNone/>
              <a:tabLst>
                <a:tab pos="1600200" algn="ctr"/>
                <a:tab pos="3251200" algn="ctr"/>
                <a:tab pos="5140325" algn="ctr"/>
              </a:tabLst>
            </a:pPr>
            <a:r>
              <a:rPr lang="en-US" altLang="en-US" sz="2800" dirty="0"/>
              <a:t>		 </a:t>
            </a:r>
            <a:r>
              <a:rPr lang="en-US" altLang="en-US" sz="2800" i="1" dirty="0"/>
              <a:t>P</a:t>
            </a:r>
            <a:r>
              <a:rPr lang="en-US" altLang="en-US" sz="2800" i="1" baseline="-25000" dirty="0"/>
              <a:t>2 	</a:t>
            </a:r>
            <a:r>
              <a:rPr lang="en-US" altLang="en-US" sz="2800" dirty="0">
                <a:solidFill>
                  <a:srgbClr val="000000"/>
                </a:solidFill>
              </a:rPr>
              <a:t>5</a:t>
            </a:r>
            <a:r>
              <a:rPr lang="en-US" altLang="en-US" sz="2800" dirty="0"/>
              <a:t>	2</a:t>
            </a:r>
          </a:p>
          <a:p>
            <a:pPr algn="just">
              <a:buFont typeface="Monotype Sorts" pitchFamily="-84" charset="2"/>
              <a:buNone/>
              <a:tabLst>
                <a:tab pos="1600200" algn="ctr"/>
                <a:tab pos="3251200" algn="ctr"/>
                <a:tab pos="5140325" algn="ctr"/>
              </a:tabLst>
            </a:pPr>
            <a:r>
              <a:rPr lang="en-US" altLang="en-US" sz="2800" dirty="0"/>
              <a:t>		 </a:t>
            </a:r>
            <a:r>
              <a:rPr lang="en-US" altLang="en-US" sz="2800" i="1" dirty="0"/>
              <a:t>P</a:t>
            </a:r>
            <a:r>
              <a:rPr lang="en-US" altLang="en-US" sz="2800" i="1" baseline="-25000" dirty="0"/>
              <a:t>3</a:t>
            </a:r>
            <a:r>
              <a:rPr lang="en-US" altLang="en-US" sz="2800" dirty="0"/>
              <a:t>	</a:t>
            </a:r>
            <a:r>
              <a:rPr lang="en-US" altLang="en-US" sz="2800" dirty="0">
                <a:solidFill>
                  <a:srgbClr val="000000"/>
                </a:solidFill>
              </a:rPr>
              <a:t>8</a:t>
            </a:r>
            <a:r>
              <a:rPr lang="en-US" altLang="en-US" sz="2800" dirty="0"/>
              <a:t>	2</a:t>
            </a:r>
          </a:p>
          <a:p>
            <a:pPr algn="just">
              <a:buFont typeface="Monotype Sorts" pitchFamily="-84" charset="2"/>
              <a:buNone/>
              <a:tabLst>
                <a:tab pos="1600200" algn="ctr"/>
                <a:tab pos="3251200" algn="ctr"/>
                <a:tab pos="5140325" algn="ctr"/>
              </a:tabLst>
            </a:pPr>
            <a:r>
              <a:rPr lang="en-US" altLang="en-US" sz="2800" dirty="0"/>
              <a:t>		 </a:t>
            </a:r>
            <a:r>
              <a:rPr lang="en-US" altLang="en-US" sz="2800" i="1" dirty="0"/>
              <a:t>P</a:t>
            </a:r>
            <a:r>
              <a:rPr lang="en-US" altLang="en-US" sz="2800" i="1" baseline="-25000" dirty="0"/>
              <a:t>4</a:t>
            </a:r>
            <a:r>
              <a:rPr lang="en-US" altLang="en-US" sz="2800" dirty="0"/>
              <a:t>	</a:t>
            </a:r>
            <a:r>
              <a:rPr lang="en-US" altLang="en-US" sz="2800" dirty="0">
                <a:solidFill>
                  <a:srgbClr val="000000"/>
                </a:solidFill>
              </a:rPr>
              <a:t>7</a:t>
            </a:r>
            <a:r>
              <a:rPr lang="en-US" altLang="en-US" sz="2800" dirty="0"/>
              <a:t>	1</a:t>
            </a:r>
          </a:p>
          <a:p>
            <a:pPr algn="just">
              <a:buFont typeface="Monotype Sorts" pitchFamily="-84" charset="2"/>
              <a:buNone/>
              <a:tabLst>
                <a:tab pos="1600200" algn="ctr"/>
                <a:tab pos="3251200" algn="ctr"/>
                <a:tab pos="5140325" algn="ctr"/>
              </a:tabLst>
            </a:pPr>
            <a:r>
              <a:rPr lang="en-US" altLang="en-US" sz="2800" dirty="0"/>
              <a:t>		</a:t>
            </a:r>
            <a:r>
              <a:rPr lang="en-US" altLang="en-US" sz="2800" i="1" dirty="0"/>
              <a:t>P</a:t>
            </a:r>
            <a:r>
              <a:rPr lang="en-US" altLang="en-US" sz="2800" i="1" baseline="-25000" dirty="0"/>
              <a:t>5	</a:t>
            </a:r>
            <a:r>
              <a:rPr lang="en-US" altLang="en-US" sz="2800" dirty="0"/>
              <a:t>3	3</a:t>
            </a:r>
          </a:p>
          <a:p>
            <a:pPr algn="just">
              <a:tabLst>
                <a:tab pos="1600200" algn="ctr"/>
                <a:tab pos="3251200" algn="ctr"/>
                <a:tab pos="5140325" algn="ctr"/>
              </a:tabLst>
            </a:pPr>
            <a:r>
              <a:rPr lang="en-US" altLang="en-US" sz="2800" dirty="0"/>
              <a:t>Run the process with the highest </a:t>
            </a:r>
            <a:r>
              <a:rPr lang="en-US" altLang="en-US" sz="2800" dirty="0" smtClean="0"/>
              <a:t>priority.</a:t>
            </a:r>
          </a:p>
          <a:p>
            <a:pPr algn="just">
              <a:tabLst>
                <a:tab pos="1600200" algn="ctr"/>
                <a:tab pos="3251200" algn="ctr"/>
                <a:tab pos="5140325" algn="ctr"/>
              </a:tabLst>
            </a:pPr>
            <a:r>
              <a:rPr lang="en-US" altLang="en-US" sz="2800" dirty="0" smtClean="0"/>
              <a:t>Processes </a:t>
            </a:r>
            <a:r>
              <a:rPr lang="en-US" altLang="en-US" sz="2800" dirty="0"/>
              <a:t>with the same priority run round-robin</a:t>
            </a:r>
          </a:p>
          <a:p>
            <a:pPr algn="just">
              <a:buFont typeface="Monotype Sorts" pitchFamily="-84" charset="2"/>
              <a:buNone/>
              <a:tabLst>
                <a:tab pos="1600200" algn="ctr"/>
                <a:tab pos="3251200" algn="ctr"/>
                <a:tab pos="5140325" algn="ctr"/>
              </a:tabLst>
            </a:pPr>
            <a:endParaRPr lang="en-US" altLang="en-US" sz="100" baseline="-25000" dirty="0"/>
          </a:p>
          <a:p>
            <a:pPr algn="just">
              <a:tabLst>
                <a:tab pos="1600200" algn="ctr"/>
                <a:tab pos="3251200" algn="ctr"/>
                <a:tab pos="5140325" algn="ctr"/>
              </a:tabLst>
            </a:pPr>
            <a:r>
              <a:rPr lang="en-US" altLang="en-US" sz="2800" dirty="0"/>
              <a:t>Gantt Chart with time quantum = 2</a:t>
            </a:r>
          </a:p>
          <a:p>
            <a:pPr algn="just">
              <a:tabLst>
                <a:tab pos="1600200" algn="ctr"/>
                <a:tab pos="3251200" algn="ctr"/>
                <a:tab pos="5140325" algn="ctr"/>
              </a:tabLst>
            </a:pPr>
            <a:endParaRPr lang="en-US" altLang="en-US" sz="2800" dirty="0"/>
          </a:p>
          <a:p>
            <a:pPr algn="just">
              <a:tabLst>
                <a:tab pos="1600200" algn="ctr"/>
                <a:tab pos="3251200" algn="ctr"/>
                <a:tab pos="5140325" algn="ctr"/>
              </a:tabLst>
            </a:pPr>
            <a:endParaRPr lang="en-US" altLang="en-US" sz="2800" dirty="0"/>
          </a:p>
          <a:p>
            <a:pPr algn="just">
              <a:tabLst>
                <a:tab pos="1600200" algn="ctr"/>
                <a:tab pos="3251200" algn="ctr"/>
                <a:tab pos="5140325" algn="ctr"/>
              </a:tabLst>
            </a:pPr>
            <a:endParaRPr lang="en-US" altLang="en-US" sz="2800" dirty="0"/>
          </a:p>
          <a:p>
            <a:pPr algn="just">
              <a:buFont typeface="Monotype Sorts" pitchFamily="-84" charset="2"/>
              <a:buNone/>
              <a:tabLst>
                <a:tab pos="1600200" algn="ctr"/>
                <a:tab pos="3251200" algn="ctr"/>
                <a:tab pos="5140325" algn="ctr"/>
              </a:tabLst>
            </a:pPr>
            <a:endParaRPr lang="en-US" altLang="en-US" sz="2800" dirty="0"/>
          </a:p>
        </p:txBody>
      </p:sp>
      <p:pic>
        <p:nvPicPr>
          <p:cNvPr id="52227" name="Picture 2">
            <a:extLst>
              <a:ext uri="{FF2B5EF4-FFF2-40B4-BE49-F238E27FC236}">
                <a16:creationId xmlns="" xmlns:a16="http://schemas.microsoft.com/office/drawing/2014/main" id="{E776F08C-5E1F-44C8-AB6B-D21CDC72C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46" y="5432680"/>
            <a:ext cx="9070799" cy="1028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 xmlns:a16="http://schemas.microsoft.com/office/drawing/2014/main" id="{1CD96B60-8A48-434B-B0B3-7D137B28C363}"/>
              </a:ext>
            </a:extLst>
          </p:cNvPr>
          <p:cNvSpPr>
            <a:spLocks noGrp="1" noChangeArrowheads="1"/>
          </p:cNvSpPr>
          <p:nvPr>
            <p:ph type="title"/>
          </p:nvPr>
        </p:nvSpPr>
        <p:spPr>
          <a:xfrm>
            <a:off x="467793" y="71440"/>
            <a:ext cx="8258175" cy="576262"/>
          </a:xfrm>
        </p:spPr>
        <p:txBody>
          <a:bodyPr>
            <a:noAutofit/>
          </a:bodyPr>
          <a:lstStyle/>
          <a:p>
            <a:pPr algn="ctr" eaLnBrk="1" hangingPunct="1"/>
            <a:r>
              <a:rPr lang="en-US" altLang="en-US" sz="4000" dirty="0"/>
              <a:t>Multilevel Queue</a:t>
            </a:r>
          </a:p>
        </p:txBody>
      </p:sp>
      <p:sp>
        <p:nvSpPr>
          <p:cNvPr id="54274" name="Rectangle 3">
            <a:extLst>
              <a:ext uri="{FF2B5EF4-FFF2-40B4-BE49-F238E27FC236}">
                <a16:creationId xmlns="" xmlns:a16="http://schemas.microsoft.com/office/drawing/2014/main" id="{1C367D1A-7DE2-4C9D-8F9F-8D980F3D95B0}"/>
              </a:ext>
            </a:extLst>
          </p:cNvPr>
          <p:cNvSpPr>
            <a:spLocks noGrp="1" noChangeArrowheads="1"/>
          </p:cNvSpPr>
          <p:nvPr>
            <p:ph idx="1"/>
          </p:nvPr>
        </p:nvSpPr>
        <p:spPr>
          <a:xfrm>
            <a:off x="585788" y="647702"/>
            <a:ext cx="8029575" cy="6010273"/>
          </a:xfrm>
        </p:spPr>
        <p:txBody>
          <a:bodyPr>
            <a:normAutofit/>
          </a:bodyPr>
          <a:lstStyle/>
          <a:p>
            <a:pPr algn="just"/>
            <a:r>
              <a:rPr lang="en-US" altLang="en-US" sz="2800" dirty="0"/>
              <a:t>With both priority and round-robin scheduling, all processes may be </a:t>
            </a:r>
            <a:r>
              <a:rPr lang="en-US" altLang="en-US" sz="2800" dirty="0" smtClean="0"/>
              <a:t>placed in </a:t>
            </a:r>
            <a:r>
              <a:rPr lang="en-US" altLang="en-US" sz="2800" dirty="0"/>
              <a:t>a single </a:t>
            </a:r>
            <a:r>
              <a:rPr lang="en-US" altLang="en-US" sz="2800" dirty="0" smtClean="0"/>
              <a:t>queue</a:t>
            </a:r>
          </a:p>
          <a:p>
            <a:pPr algn="just"/>
            <a:r>
              <a:rPr lang="en-US" altLang="en-US" sz="2800" dirty="0" smtClean="0"/>
              <a:t>The </a:t>
            </a:r>
            <a:r>
              <a:rPr lang="en-US" altLang="en-US" sz="2800" dirty="0"/>
              <a:t>scheduler then selects the process with the </a:t>
            </a:r>
            <a:r>
              <a:rPr lang="en-US" altLang="en-US" sz="2800" dirty="0" smtClean="0"/>
              <a:t>highest priority </a:t>
            </a:r>
            <a:r>
              <a:rPr lang="en-US" altLang="en-US" sz="2800" dirty="0"/>
              <a:t>to run. </a:t>
            </a:r>
            <a:endParaRPr lang="en-US" altLang="en-US" sz="2800" dirty="0" smtClean="0"/>
          </a:p>
          <a:p>
            <a:pPr algn="just"/>
            <a:r>
              <a:rPr lang="en-US" altLang="en-US" sz="2800" dirty="0" smtClean="0"/>
              <a:t>Depending </a:t>
            </a:r>
            <a:r>
              <a:rPr lang="en-US" altLang="en-US" sz="2800" dirty="0"/>
              <a:t>on how the queues are managed, an O(n) </a:t>
            </a:r>
            <a:r>
              <a:rPr lang="en-US" altLang="en-US" sz="2800" dirty="0" smtClean="0"/>
              <a:t>search may </a:t>
            </a:r>
            <a:r>
              <a:rPr lang="en-US" altLang="en-US" sz="2800" dirty="0"/>
              <a:t>be necessary to determine the highest-priority process. </a:t>
            </a:r>
            <a:endParaRPr lang="en-US" altLang="en-US" sz="2800" dirty="0" smtClean="0"/>
          </a:p>
          <a:p>
            <a:pPr algn="just"/>
            <a:r>
              <a:rPr lang="en-US" altLang="en-US" sz="2800" dirty="0" smtClean="0"/>
              <a:t>In </a:t>
            </a:r>
            <a:r>
              <a:rPr lang="en-US" altLang="en-US" sz="2800" dirty="0"/>
              <a:t>practice, it </a:t>
            </a:r>
            <a:r>
              <a:rPr lang="en-US" altLang="en-US" sz="2800" dirty="0" smtClean="0"/>
              <a:t>is often </a:t>
            </a:r>
            <a:r>
              <a:rPr lang="en-US" altLang="en-US" sz="2800" dirty="0"/>
              <a:t>easier to have separate queues for each distinct </a:t>
            </a:r>
            <a:r>
              <a:rPr lang="en-US" altLang="en-US" sz="2800" dirty="0" smtClean="0"/>
              <a:t>priority.</a:t>
            </a:r>
          </a:p>
          <a:p>
            <a:pPr algn="just"/>
            <a:r>
              <a:rPr lang="en-US" altLang="en-US" sz="2800" dirty="0" smtClean="0"/>
              <a:t>Priority scheduling </a:t>
            </a:r>
            <a:r>
              <a:rPr lang="en-US" altLang="en-US" sz="2800" dirty="0"/>
              <a:t>simply schedules the process in the highest-priority </a:t>
            </a:r>
            <a:r>
              <a:rPr lang="en-US" altLang="en-US" sz="2800" dirty="0" smtClean="0"/>
              <a:t>queue.</a:t>
            </a:r>
            <a:endParaRPr lang="en-US" alt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 xmlns:a16="http://schemas.microsoft.com/office/drawing/2014/main" id="{1CD96B60-8A48-434B-B0B3-7D137B28C363}"/>
              </a:ext>
            </a:extLst>
          </p:cNvPr>
          <p:cNvSpPr>
            <a:spLocks noGrp="1" noChangeArrowheads="1"/>
          </p:cNvSpPr>
          <p:nvPr>
            <p:ph type="title"/>
          </p:nvPr>
        </p:nvSpPr>
        <p:spPr>
          <a:xfrm>
            <a:off x="467793" y="71440"/>
            <a:ext cx="8258175" cy="576262"/>
          </a:xfrm>
        </p:spPr>
        <p:txBody>
          <a:bodyPr>
            <a:noAutofit/>
          </a:bodyPr>
          <a:lstStyle/>
          <a:p>
            <a:pPr algn="ctr" eaLnBrk="1" hangingPunct="1"/>
            <a:r>
              <a:rPr lang="en-US" altLang="en-US" sz="4000" dirty="0"/>
              <a:t>Multilevel Queue</a:t>
            </a:r>
          </a:p>
        </p:txBody>
      </p:sp>
      <p:sp>
        <p:nvSpPr>
          <p:cNvPr id="54274" name="Rectangle 3">
            <a:extLst>
              <a:ext uri="{FF2B5EF4-FFF2-40B4-BE49-F238E27FC236}">
                <a16:creationId xmlns="" xmlns:a16="http://schemas.microsoft.com/office/drawing/2014/main" id="{1C367D1A-7DE2-4C9D-8F9F-8D980F3D95B0}"/>
              </a:ext>
            </a:extLst>
          </p:cNvPr>
          <p:cNvSpPr>
            <a:spLocks noGrp="1" noChangeArrowheads="1"/>
          </p:cNvSpPr>
          <p:nvPr>
            <p:ph idx="1"/>
          </p:nvPr>
        </p:nvSpPr>
        <p:spPr>
          <a:xfrm>
            <a:off x="585788" y="647702"/>
            <a:ext cx="8029575" cy="6010273"/>
          </a:xfrm>
        </p:spPr>
        <p:txBody>
          <a:bodyPr>
            <a:normAutofit/>
          </a:bodyPr>
          <a:lstStyle/>
          <a:p>
            <a:pPr algn="just"/>
            <a:r>
              <a:rPr lang="en-US" altLang="en-US" sz="2800" dirty="0"/>
              <a:t>With priority scheduling, have separate queues for each priority.</a:t>
            </a:r>
          </a:p>
          <a:p>
            <a:pPr algn="just"/>
            <a:r>
              <a:rPr lang="en-US" altLang="en-US" sz="2800" dirty="0"/>
              <a:t>Schedule the process in the highest-priority queue!</a:t>
            </a:r>
          </a:p>
        </p:txBody>
      </p:sp>
      <p:pic>
        <p:nvPicPr>
          <p:cNvPr id="54275" name="Picture 1">
            <a:extLst>
              <a:ext uri="{FF2B5EF4-FFF2-40B4-BE49-F238E27FC236}">
                <a16:creationId xmlns="" xmlns:a16="http://schemas.microsoft.com/office/drawing/2014/main" id="{B29FEE3D-3750-4508-92A3-9B9E46FECE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2151685"/>
            <a:ext cx="4257675" cy="470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10404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 xmlns:a16="http://schemas.microsoft.com/office/drawing/2014/main" id="{6F1CB462-9D7D-4499-AF00-7FB8FBEF7A03}"/>
              </a:ext>
            </a:extLst>
          </p:cNvPr>
          <p:cNvSpPr>
            <a:spLocks noGrp="1"/>
          </p:cNvSpPr>
          <p:nvPr>
            <p:ph type="title"/>
          </p:nvPr>
        </p:nvSpPr>
        <p:spPr>
          <a:xfrm>
            <a:off x="676114" y="100892"/>
            <a:ext cx="7880350" cy="576262"/>
          </a:xfrm>
        </p:spPr>
        <p:txBody>
          <a:bodyPr>
            <a:noAutofit/>
          </a:bodyPr>
          <a:lstStyle/>
          <a:p>
            <a:pPr algn="ctr"/>
            <a:r>
              <a:rPr lang="en-US" altLang="en-US" sz="4000" dirty="0"/>
              <a:t>Multilevel Queue</a:t>
            </a:r>
          </a:p>
        </p:txBody>
      </p:sp>
      <p:sp>
        <p:nvSpPr>
          <p:cNvPr id="56322" name="Content Placeholder 2">
            <a:extLst>
              <a:ext uri="{FF2B5EF4-FFF2-40B4-BE49-F238E27FC236}">
                <a16:creationId xmlns="" xmlns:a16="http://schemas.microsoft.com/office/drawing/2014/main" id="{0F152084-C4F7-4F98-AC9A-7299EF5D225F}"/>
              </a:ext>
            </a:extLst>
          </p:cNvPr>
          <p:cNvSpPr>
            <a:spLocks noGrp="1"/>
          </p:cNvSpPr>
          <p:nvPr>
            <p:ph idx="1"/>
          </p:nvPr>
        </p:nvSpPr>
        <p:spPr>
          <a:xfrm>
            <a:off x="628650" y="677154"/>
            <a:ext cx="7886700" cy="5499809"/>
          </a:xfrm>
        </p:spPr>
        <p:txBody>
          <a:bodyPr>
            <a:normAutofit/>
          </a:bodyPr>
          <a:lstStyle/>
          <a:p>
            <a:r>
              <a:rPr lang="en-US" altLang="en-US" sz="2800" dirty="0"/>
              <a:t>Prioritization based upon process type</a:t>
            </a:r>
          </a:p>
        </p:txBody>
      </p:sp>
      <p:pic>
        <p:nvPicPr>
          <p:cNvPr id="56323" name="Picture 3">
            <a:extLst>
              <a:ext uri="{FF2B5EF4-FFF2-40B4-BE49-F238E27FC236}">
                <a16:creationId xmlns="" xmlns:a16="http://schemas.microsoft.com/office/drawing/2014/main" id="{E45EDF43-47DE-4E7F-B77E-5ED79D91AC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7794" y="2135187"/>
            <a:ext cx="7657556" cy="4073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 xmlns:a16="http://schemas.microsoft.com/office/drawing/2014/main" id="{1CD96B60-8A48-434B-B0B3-7D137B28C363}"/>
              </a:ext>
            </a:extLst>
          </p:cNvPr>
          <p:cNvSpPr>
            <a:spLocks noGrp="1" noChangeArrowheads="1"/>
          </p:cNvSpPr>
          <p:nvPr>
            <p:ph type="title"/>
          </p:nvPr>
        </p:nvSpPr>
        <p:spPr>
          <a:xfrm>
            <a:off x="467793" y="42864"/>
            <a:ext cx="8258175" cy="576262"/>
          </a:xfrm>
        </p:spPr>
        <p:txBody>
          <a:bodyPr>
            <a:noAutofit/>
          </a:bodyPr>
          <a:lstStyle/>
          <a:p>
            <a:pPr algn="ctr" eaLnBrk="1" hangingPunct="1"/>
            <a:r>
              <a:rPr lang="en-US" altLang="en-US" sz="4000" dirty="0"/>
              <a:t>Multilevel Queue</a:t>
            </a:r>
          </a:p>
        </p:txBody>
      </p:sp>
      <p:sp>
        <p:nvSpPr>
          <p:cNvPr id="54274" name="Rectangle 3">
            <a:extLst>
              <a:ext uri="{FF2B5EF4-FFF2-40B4-BE49-F238E27FC236}">
                <a16:creationId xmlns="" xmlns:a16="http://schemas.microsoft.com/office/drawing/2014/main" id="{1C367D1A-7DE2-4C9D-8F9F-8D980F3D95B0}"/>
              </a:ext>
            </a:extLst>
          </p:cNvPr>
          <p:cNvSpPr>
            <a:spLocks noGrp="1" noChangeArrowheads="1"/>
          </p:cNvSpPr>
          <p:nvPr>
            <p:ph idx="1"/>
          </p:nvPr>
        </p:nvSpPr>
        <p:spPr>
          <a:xfrm>
            <a:off x="467793" y="600080"/>
            <a:ext cx="8258175" cy="6257920"/>
          </a:xfrm>
        </p:spPr>
        <p:txBody>
          <a:bodyPr>
            <a:normAutofit lnSpcReduction="10000"/>
          </a:bodyPr>
          <a:lstStyle/>
          <a:p>
            <a:pPr algn="just"/>
            <a:r>
              <a:rPr lang="en-US" altLang="en-US" sz="2800" dirty="0"/>
              <a:t>In addition, each queue </a:t>
            </a:r>
            <a:r>
              <a:rPr lang="en-US" altLang="en-US" sz="2800" dirty="0" smtClean="0"/>
              <a:t>may have </a:t>
            </a:r>
            <a:r>
              <a:rPr lang="en-US" altLang="en-US" sz="2800" dirty="0"/>
              <a:t>its own scheduling algorithm. </a:t>
            </a:r>
            <a:endParaRPr lang="en-US" altLang="en-US" sz="2800" dirty="0" smtClean="0"/>
          </a:p>
          <a:p>
            <a:pPr algn="just"/>
            <a:r>
              <a:rPr lang="en-US" altLang="en-US" sz="2800" dirty="0" smtClean="0"/>
              <a:t>For example, the </a:t>
            </a:r>
            <a:r>
              <a:rPr lang="en-US" altLang="en-US" sz="2800" dirty="0"/>
              <a:t>foreground queue might be scheduled by an RR </a:t>
            </a:r>
            <a:r>
              <a:rPr lang="en-US" altLang="en-US" sz="2800" dirty="0" smtClean="0"/>
              <a:t>algorithm, while </a:t>
            </a:r>
            <a:r>
              <a:rPr lang="en-US" altLang="en-US" sz="2800" dirty="0"/>
              <a:t>the background queue is scheduled by an FCFS algorithm</a:t>
            </a:r>
            <a:r>
              <a:rPr lang="en-US" altLang="en-US" sz="2800" dirty="0" smtClean="0"/>
              <a:t>.</a:t>
            </a:r>
          </a:p>
          <a:p>
            <a:pPr algn="just"/>
            <a:r>
              <a:rPr lang="en-US" altLang="en-US" sz="2800" dirty="0" smtClean="0"/>
              <a:t>In </a:t>
            </a:r>
            <a:r>
              <a:rPr lang="en-US" altLang="en-US" sz="2800" dirty="0"/>
              <a:t>addition, there must be scheduling among the </a:t>
            </a:r>
            <a:r>
              <a:rPr lang="en-US" altLang="en-US" sz="2800" dirty="0" smtClean="0"/>
              <a:t>queues.</a:t>
            </a:r>
          </a:p>
          <a:p>
            <a:pPr algn="just"/>
            <a:r>
              <a:rPr lang="en-US" altLang="en-US" sz="2800" dirty="0"/>
              <a:t>Another possibility is to time-slice among the queues. Here, each </a:t>
            </a:r>
            <a:r>
              <a:rPr lang="en-US" altLang="en-US" sz="2800" dirty="0" smtClean="0"/>
              <a:t>queue gets </a:t>
            </a:r>
            <a:r>
              <a:rPr lang="en-US" altLang="en-US" sz="2800" dirty="0"/>
              <a:t>a certain portion of the </a:t>
            </a:r>
            <a:r>
              <a:rPr lang="en-US" altLang="en-US" sz="2800" b="1" dirty="0"/>
              <a:t>CPU time</a:t>
            </a:r>
            <a:r>
              <a:rPr lang="en-US" altLang="en-US" sz="2800" dirty="0"/>
              <a:t>, which it can then schedule among its various processes. </a:t>
            </a:r>
            <a:endParaRPr lang="en-US" altLang="en-US" sz="2800" dirty="0" smtClean="0"/>
          </a:p>
          <a:p>
            <a:pPr algn="just"/>
            <a:r>
              <a:rPr lang="en-US" altLang="en-US" sz="2800" dirty="0"/>
              <a:t>For example, the foreground queue can be given 80 percent of the CPU time for RR scheduling among its processes, while the background queue receives 20 percent of the CPU to give to its processes on an FCFS basis.</a:t>
            </a:r>
            <a:endParaRPr lang="en-US" altLang="en-US" sz="2800" dirty="0"/>
          </a:p>
        </p:txBody>
      </p:sp>
    </p:spTree>
    <p:extLst>
      <p:ext uri="{BB962C8B-B14F-4D97-AF65-F5344CB8AC3E}">
        <p14:creationId xmlns:p14="http://schemas.microsoft.com/office/powerpoint/2010/main" val="1199971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 xmlns:a16="http://schemas.microsoft.com/office/drawing/2014/main" id="{BA2D33B9-5D6A-48BD-BC85-C1B098FA91BE}"/>
              </a:ext>
            </a:extLst>
          </p:cNvPr>
          <p:cNvSpPr>
            <a:spLocks noGrp="1"/>
          </p:cNvSpPr>
          <p:nvPr>
            <p:ph type="title"/>
          </p:nvPr>
        </p:nvSpPr>
        <p:spPr>
          <a:xfrm>
            <a:off x="457200" y="79988"/>
            <a:ext cx="8229600" cy="576262"/>
          </a:xfrm>
        </p:spPr>
        <p:txBody>
          <a:bodyPr>
            <a:noAutofit/>
          </a:bodyPr>
          <a:lstStyle/>
          <a:p>
            <a:pPr algn="ctr"/>
            <a:r>
              <a:rPr lang="en-US" altLang="en-US" sz="4000" dirty="0"/>
              <a:t>Introduction</a:t>
            </a:r>
          </a:p>
        </p:txBody>
      </p:sp>
      <p:sp>
        <p:nvSpPr>
          <p:cNvPr id="9218" name="Content Placeholder 2">
            <a:extLst>
              <a:ext uri="{FF2B5EF4-FFF2-40B4-BE49-F238E27FC236}">
                <a16:creationId xmlns="" xmlns:a16="http://schemas.microsoft.com/office/drawing/2014/main" id="{3DAC903C-4247-4B47-AD8D-48C1A580FDF4}"/>
              </a:ext>
            </a:extLst>
          </p:cNvPr>
          <p:cNvSpPr>
            <a:spLocks noGrp="1"/>
          </p:cNvSpPr>
          <p:nvPr>
            <p:ph idx="1"/>
          </p:nvPr>
        </p:nvSpPr>
        <p:spPr>
          <a:xfrm>
            <a:off x="457201" y="656250"/>
            <a:ext cx="8443912" cy="5887425"/>
          </a:xfrm>
        </p:spPr>
        <p:txBody>
          <a:bodyPr>
            <a:noAutofit/>
          </a:bodyPr>
          <a:lstStyle/>
          <a:p>
            <a:pPr marL="0" indent="0" algn="just">
              <a:buNone/>
            </a:pPr>
            <a:r>
              <a:rPr lang="en-US" altLang="en-US" sz="2800" b="1" dirty="0" smtClean="0"/>
              <a:t>Multithreading:</a:t>
            </a:r>
            <a:r>
              <a:rPr lang="en-US" altLang="en-US" sz="2800" dirty="0" smtClean="0"/>
              <a:t> </a:t>
            </a:r>
          </a:p>
          <a:p>
            <a:pPr algn="just"/>
            <a:r>
              <a:rPr lang="en-US" altLang="en-US" sz="2800" dirty="0"/>
              <a:t>Multithreading is an extension of multitasking</a:t>
            </a:r>
            <a:r>
              <a:rPr lang="en-US" altLang="en-US" sz="2800" dirty="0" smtClean="0"/>
              <a:t>.</a:t>
            </a:r>
          </a:p>
          <a:p>
            <a:pPr algn="just"/>
            <a:r>
              <a:rPr lang="en-US" altLang="en-US" sz="2800" dirty="0" smtClean="0"/>
              <a:t>Multithreading allows </a:t>
            </a:r>
            <a:r>
              <a:rPr lang="en-US" altLang="en-US" sz="2800" dirty="0"/>
              <a:t>a single process to have multiple code segments (i.e., threads) running concurrently within the “context” of that process.</a:t>
            </a:r>
          </a:p>
          <a:p>
            <a:pPr algn="just"/>
            <a:r>
              <a:rPr lang="en-US" altLang="en-US" sz="2800" dirty="0" smtClean="0"/>
              <a:t>For example: VLC </a:t>
            </a:r>
            <a:r>
              <a:rPr lang="en-US" altLang="en-US" sz="2800" dirty="0"/>
              <a:t>media player, where one thread is used for opening the VLC media player, one thread for playing a particular song and another thread for adding new songs to the playlist.</a:t>
            </a:r>
          </a:p>
        </p:txBody>
      </p:sp>
    </p:spTree>
    <p:extLst>
      <p:ext uri="{BB962C8B-B14F-4D97-AF65-F5344CB8AC3E}">
        <p14:creationId xmlns:p14="http://schemas.microsoft.com/office/powerpoint/2010/main" val="10854369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 xmlns:a16="http://schemas.microsoft.com/office/drawing/2014/main" id="{AF43CD99-B0BB-4EB6-B798-512BB1BA6A01}"/>
              </a:ext>
            </a:extLst>
          </p:cNvPr>
          <p:cNvSpPr>
            <a:spLocks noGrp="1" noChangeArrowheads="1"/>
          </p:cNvSpPr>
          <p:nvPr>
            <p:ph type="title"/>
          </p:nvPr>
        </p:nvSpPr>
        <p:spPr>
          <a:xfrm>
            <a:off x="660400" y="81822"/>
            <a:ext cx="8026400" cy="576262"/>
          </a:xfrm>
        </p:spPr>
        <p:txBody>
          <a:bodyPr>
            <a:noAutofit/>
          </a:bodyPr>
          <a:lstStyle/>
          <a:p>
            <a:pPr algn="ctr" eaLnBrk="1" hangingPunct="1"/>
            <a:r>
              <a:rPr lang="en-US" altLang="en-US" sz="4000" dirty="0"/>
              <a:t>Multilevel Feedback Queue</a:t>
            </a:r>
          </a:p>
        </p:txBody>
      </p:sp>
      <p:sp>
        <p:nvSpPr>
          <p:cNvPr id="57346" name="Rectangle 3">
            <a:extLst>
              <a:ext uri="{FF2B5EF4-FFF2-40B4-BE49-F238E27FC236}">
                <a16:creationId xmlns="" xmlns:a16="http://schemas.microsoft.com/office/drawing/2014/main" id="{ABB3FE17-4C94-4A31-A709-AB137253300C}"/>
              </a:ext>
            </a:extLst>
          </p:cNvPr>
          <p:cNvSpPr>
            <a:spLocks noGrp="1" noChangeArrowheads="1"/>
          </p:cNvSpPr>
          <p:nvPr>
            <p:ph idx="1"/>
          </p:nvPr>
        </p:nvSpPr>
        <p:spPr>
          <a:xfrm>
            <a:off x="660400" y="658084"/>
            <a:ext cx="8026400" cy="5671279"/>
          </a:xfrm>
        </p:spPr>
        <p:txBody>
          <a:bodyPr>
            <a:noAutofit/>
          </a:bodyPr>
          <a:lstStyle/>
          <a:p>
            <a:pPr algn="just"/>
            <a:r>
              <a:rPr lang="en-US" altLang="en-US" sz="2800" dirty="0"/>
              <a:t>Normally, when the multilevel queue scheduling algorithm is used, </a:t>
            </a:r>
            <a:r>
              <a:rPr lang="en-US" altLang="en-US" sz="2800" dirty="0" smtClean="0"/>
              <a:t>processes are </a:t>
            </a:r>
            <a:r>
              <a:rPr lang="en-US" altLang="en-US" sz="2800" dirty="0"/>
              <a:t>permanently assigned to a queue when they enter the system</a:t>
            </a:r>
            <a:r>
              <a:rPr lang="en-US" altLang="en-US" sz="2800" dirty="0" smtClean="0"/>
              <a:t>. </a:t>
            </a:r>
          </a:p>
          <a:p>
            <a:pPr algn="just"/>
            <a:r>
              <a:rPr lang="en-US" altLang="en-US" sz="2800" dirty="0" smtClean="0"/>
              <a:t>For </a:t>
            </a:r>
            <a:r>
              <a:rPr lang="en-US" altLang="en-US" sz="2800" dirty="0"/>
              <a:t>example</a:t>
            </a:r>
            <a:r>
              <a:rPr lang="en-US" altLang="en-US" sz="2800" dirty="0" smtClean="0"/>
              <a:t>, processes </a:t>
            </a:r>
            <a:r>
              <a:rPr lang="en-US" altLang="en-US" sz="2800" dirty="0"/>
              <a:t>do not move from one queue to the other, since processes do </a:t>
            </a:r>
            <a:r>
              <a:rPr lang="en-US" altLang="en-US" sz="2800" dirty="0" smtClean="0"/>
              <a:t>not change </a:t>
            </a:r>
            <a:r>
              <a:rPr lang="en-US" altLang="en-US" sz="2800" dirty="0"/>
              <a:t>their foreground or background nature. </a:t>
            </a:r>
            <a:endParaRPr lang="en-US" altLang="en-US" sz="2800" dirty="0" smtClean="0"/>
          </a:p>
          <a:p>
            <a:pPr algn="just"/>
            <a:r>
              <a:rPr lang="en-US" altLang="en-US" sz="2800" dirty="0"/>
              <a:t>The multilevel feedback queue scheduling algorithm, in contrast, </a:t>
            </a:r>
            <a:r>
              <a:rPr lang="en-US" altLang="en-US" sz="2800" dirty="0" smtClean="0"/>
              <a:t>allows a </a:t>
            </a:r>
            <a:r>
              <a:rPr lang="en-US" altLang="en-US" sz="2800" dirty="0"/>
              <a:t>process to move between queues</a:t>
            </a:r>
            <a:r>
              <a:rPr lang="en-US" altLang="en-US" sz="2800" dirty="0" smtClean="0"/>
              <a:t>.</a:t>
            </a:r>
          </a:p>
          <a:p>
            <a:pPr algn="just"/>
            <a:r>
              <a:rPr lang="en-US" altLang="en-US" sz="2800" dirty="0"/>
              <a:t>The idea is to separate processes </a:t>
            </a:r>
            <a:r>
              <a:rPr lang="en-US" altLang="en-US" sz="2800" dirty="0" smtClean="0"/>
              <a:t>according to </a:t>
            </a:r>
            <a:r>
              <a:rPr lang="en-US" altLang="en-US" sz="2800" dirty="0"/>
              <a:t>the characteristics of their CPU bursts. </a:t>
            </a:r>
            <a:endParaRPr lang="en-US" altLang="en-US" sz="2800" dirty="0" smtClean="0"/>
          </a:p>
          <a:p>
            <a:pPr algn="just"/>
            <a:r>
              <a:rPr lang="en-US" altLang="en-US" sz="2800" dirty="0" smtClean="0"/>
              <a:t>If </a:t>
            </a:r>
            <a:r>
              <a:rPr lang="en-US" altLang="en-US" sz="2800" dirty="0"/>
              <a:t>a process uses too much CPU time</a:t>
            </a:r>
            <a:r>
              <a:rPr lang="en-US" altLang="en-US" sz="2800" dirty="0" smtClean="0"/>
              <a:t>, it </a:t>
            </a:r>
            <a:r>
              <a:rPr lang="en-US" altLang="en-US" sz="2800" dirty="0"/>
              <a:t>will be moved to a lower-priority queue. </a:t>
            </a:r>
            <a:endParaRPr lang="en-US" alt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 xmlns:a16="http://schemas.microsoft.com/office/drawing/2014/main" id="{613E5F61-646B-48FF-83DC-0216A8F01A46}"/>
              </a:ext>
            </a:extLst>
          </p:cNvPr>
          <p:cNvSpPr>
            <a:spLocks noGrp="1" noChangeArrowheads="1"/>
          </p:cNvSpPr>
          <p:nvPr>
            <p:ph idx="1"/>
          </p:nvPr>
        </p:nvSpPr>
        <p:spPr>
          <a:xfrm>
            <a:off x="257175" y="658084"/>
            <a:ext cx="5291593" cy="6071329"/>
          </a:xfrm>
        </p:spPr>
        <p:txBody>
          <a:bodyPr>
            <a:normAutofit/>
          </a:bodyPr>
          <a:lstStyle/>
          <a:p>
            <a:r>
              <a:rPr lang="en-US" altLang="en-US" sz="2800" dirty="0"/>
              <a:t>Three queues: </a:t>
            </a:r>
          </a:p>
          <a:p>
            <a:pPr lvl="1"/>
            <a:r>
              <a:rPr lang="en-US" altLang="en-US" sz="2100" i="1" dirty="0"/>
              <a:t>Q</a:t>
            </a:r>
            <a:r>
              <a:rPr lang="en-US" altLang="en-US" sz="2100" baseline="-25000" dirty="0"/>
              <a:t>0</a:t>
            </a:r>
            <a:r>
              <a:rPr lang="en-US" altLang="en-US" sz="2100" dirty="0"/>
              <a:t> – RR with time quantum 8 milliseconds</a:t>
            </a:r>
          </a:p>
          <a:p>
            <a:pPr lvl="1"/>
            <a:r>
              <a:rPr lang="en-US" altLang="en-US" sz="2100" i="1" dirty="0"/>
              <a:t>Q</a:t>
            </a:r>
            <a:r>
              <a:rPr lang="en-US" altLang="en-US" sz="2100" baseline="-25000" dirty="0"/>
              <a:t>1</a:t>
            </a:r>
            <a:r>
              <a:rPr lang="en-US" altLang="en-US" sz="2100" dirty="0"/>
              <a:t> – RR time quantum 16 milliseconds</a:t>
            </a:r>
          </a:p>
          <a:p>
            <a:pPr lvl="1"/>
            <a:r>
              <a:rPr lang="en-US" altLang="en-US" sz="2100" i="1" dirty="0"/>
              <a:t>Q</a:t>
            </a:r>
            <a:r>
              <a:rPr lang="en-US" altLang="en-US" sz="2100" baseline="-25000" dirty="0"/>
              <a:t>2</a:t>
            </a:r>
            <a:r>
              <a:rPr lang="en-US" altLang="en-US" sz="2100" dirty="0"/>
              <a:t> – FCFS</a:t>
            </a:r>
          </a:p>
          <a:p>
            <a:r>
              <a:rPr lang="en-US" altLang="en-US" sz="2800" dirty="0"/>
              <a:t>Scheduling</a:t>
            </a:r>
          </a:p>
          <a:p>
            <a:pPr lvl="1"/>
            <a:r>
              <a:rPr lang="en-US" altLang="en-US" sz="2400" dirty="0"/>
              <a:t>A new process enters queue </a:t>
            </a:r>
            <a:r>
              <a:rPr lang="en-US" altLang="en-US" sz="2400" i="1" dirty="0"/>
              <a:t>Q</a:t>
            </a:r>
            <a:r>
              <a:rPr lang="en-US" altLang="en-US" sz="2400" i="1" baseline="-25000" dirty="0"/>
              <a:t>0</a:t>
            </a:r>
            <a:r>
              <a:rPr lang="en-US" altLang="en-US" sz="2400" i="1" dirty="0"/>
              <a:t> </a:t>
            </a:r>
            <a:r>
              <a:rPr lang="en-US" altLang="en-US" sz="2400" dirty="0"/>
              <a:t>which is served</a:t>
            </a:r>
            <a:r>
              <a:rPr lang="en-US" altLang="en-US" sz="2400" i="1" dirty="0"/>
              <a:t> </a:t>
            </a:r>
            <a:r>
              <a:rPr lang="en-US" altLang="en-US" sz="2400" dirty="0"/>
              <a:t>in</a:t>
            </a:r>
            <a:r>
              <a:rPr lang="en-US" altLang="en-US" sz="2400" i="1" dirty="0"/>
              <a:t> </a:t>
            </a:r>
            <a:r>
              <a:rPr lang="en-US" altLang="en-US" sz="2400" dirty="0"/>
              <a:t>RR</a:t>
            </a:r>
          </a:p>
          <a:p>
            <a:pPr lvl="2"/>
            <a:r>
              <a:rPr lang="en-US" altLang="en-US" sz="2000" dirty="0"/>
              <a:t>When it gains CPU, the process receives 8 milliseconds</a:t>
            </a:r>
          </a:p>
          <a:p>
            <a:pPr lvl="2"/>
            <a:r>
              <a:rPr lang="en-US" altLang="en-US" sz="2000" dirty="0"/>
              <a:t>If it does not finish in 8 milliseconds, the process  is moved to queue </a:t>
            </a:r>
            <a:r>
              <a:rPr lang="en-US" altLang="en-US" sz="2000" i="1" dirty="0"/>
              <a:t>Q</a:t>
            </a:r>
            <a:r>
              <a:rPr lang="en-US" altLang="en-US" sz="2000" baseline="-25000" dirty="0"/>
              <a:t>1</a:t>
            </a:r>
            <a:endParaRPr lang="en-US" altLang="en-US" sz="2000" dirty="0"/>
          </a:p>
          <a:p>
            <a:pPr lvl="1"/>
            <a:r>
              <a:rPr lang="en-US" altLang="en-US" sz="2400" dirty="0"/>
              <a:t>At </a:t>
            </a:r>
            <a:r>
              <a:rPr lang="en-US" altLang="en-US" sz="2400" i="1" dirty="0"/>
              <a:t>Q</a:t>
            </a:r>
            <a:r>
              <a:rPr lang="en-US" altLang="en-US" sz="2400" baseline="-25000" dirty="0"/>
              <a:t>1</a:t>
            </a:r>
            <a:r>
              <a:rPr lang="en-US" altLang="en-US" sz="2400" dirty="0"/>
              <a:t> job is again served in RR and receives 16 additional milliseconds</a:t>
            </a:r>
          </a:p>
          <a:p>
            <a:pPr lvl="2"/>
            <a:r>
              <a:rPr lang="en-US" altLang="en-US" sz="2000" dirty="0"/>
              <a:t>If it still does not complete, it is preempted and moved to queue </a:t>
            </a:r>
            <a:r>
              <a:rPr lang="en-US" altLang="en-US" sz="2000" i="1" dirty="0"/>
              <a:t>Q</a:t>
            </a:r>
            <a:r>
              <a:rPr lang="en-US" altLang="en-US" sz="2000" baseline="-25000" dirty="0"/>
              <a:t>2</a:t>
            </a:r>
            <a:endParaRPr lang="en-US" altLang="en-US" sz="2000" dirty="0"/>
          </a:p>
        </p:txBody>
      </p:sp>
      <p:pic>
        <p:nvPicPr>
          <p:cNvPr id="59395" name="Picture 1">
            <a:extLst>
              <a:ext uri="{FF2B5EF4-FFF2-40B4-BE49-F238E27FC236}">
                <a16:creationId xmlns="" xmlns:a16="http://schemas.microsoft.com/office/drawing/2014/main"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8737" y="1700213"/>
            <a:ext cx="3817611"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 xmlns:a16="http://schemas.microsoft.com/office/drawing/2014/main" id="{AF43CD99-B0BB-4EB6-B798-512BB1BA6A01}"/>
              </a:ext>
            </a:extLst>
          </p:cNvPr>
          <p:cNvSpPr>
            <a:spLocks noGrp="1" noChangeArrowheads="1"/>
          </p:cNvSpPr>
          <p:nvPr>
            <p:ph type="title"/>
          </p:nvPr>
        </p:nvSpPr>
        <p:spPr>
          <a:xfrm>
            <a:off x="660400" y="81822"/>
            <a:ext cx="8026400" cy="576262"/>
          </a:xfrm>
        </p:spPr>
        <p:txBody>
          <a:bodyPr>
            <a:noAutofit/>
          </a:bodyPr>
          <a:lstStyle/>
          <a:p>
            <a:pPr algn="ctr" eaLnBrk="1" hangingPunct="1"/>
            <a:r>
              <a:rPr lang="en-US" altLang="en-US" sz="4000" dirty="0"/>
              <a:t>Multilevel Feedback Queue</a:t>
            </a:r>
          </a:p>
        </p:txBody>
      </p:sp>
    </p:spTree>
    <p:extLst>
      <p:ext uri="{BB962C8B-B14F-4D97-AF65-F5344CB8AC3E}">
        <p14:creationId xmlns:p14="http://schemas.microsoft.com/office/powerpoint/2010/main" val="3358463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 xmlns:a16="http://schemas.microsoft.com/office/drawing/2014/main" id="{AF43CD99-B0BB-4EB6-B798-512BB1BA6A01}"/>
              </a:ext>
            </a:extLst>
          </p:cNvPr>
          <p:cNvSpPr>
            <a:spLocks noGrp="1" noChangeArrowheads="1"/>
          </p:cNvSpPr>
          <p:nvPr>
            <p:ph type="title"/>
          </p:nvPr>
        </p:nvSpPr>
        <p:spPr>
          <a:xfrm>
            <a:off x="660400" y="81822"/>
            <a:ext cx="8026400" cy="576262"/>
          </a:xfrm>
        </p:spPr>
        <p:txBody>
          <a:bodyPr>
            <a:noAutofit/>
          </a:bodyPr>
          <a:lstStyle/>
          <a:p>
            <a:pPr algn="ctr" eaLnBrk="1" hangingPunct="1"/>
            <a:r>
              <a:rPr lang="en-US" altLang="en-US" sz="4000" dirty="0"/>
              <a:t>Multilevel Feedback Queue</a:t>
            </a:r>
          </a:p>
        </p:txBody>
      </p:sp>
      <p:sp>
        <p:nvSpPr>
          <p:cNvPr id="57346" name="Rectangle 3">
            <a:extLst>
              <a:ext uri="{FF2B5EF4-FFF2-40B4-BE49-F238E27FC236}">
                <a16:creationId xmlns="" xmlns:a16="http://schemas.microsoft.com/office/drawing/2014/main" id="{ABB3FE17-4C94-4A31-A709-AB137253300C}"/>
              </a:ext>
            </a:extLst>
          </p:cNvPr>
          <p:cNvSpPr>
            <a:spLocks noGrp="1" noChangeArrowheads="1"/>
          </p:cNvSpPr>
          <p:nvPr>
            <p:ph idx="1"/>
          </p:nvPr>
        </p:nvSpPr>
        <p:spPr>
          <a:xfrm>
            <a:off x="660400" y="658084"/>
            <a:ext cx="8026400" cy="5671279"/>
          </a:xfrm>
        </p:spPr>
        <p:txBody>
          <a:bodyPr>
            <a:noAutofit/>
          </a:bodyPr>
          <a:lstStyle/>
          <a:p>
            <a:pPr algn="just"/>
            <a:r>
              <a:rPr lang="en-US" altLang="en-US" sz="2800" dirty="0" smtClean="0"/>
              <a:t>Multilevel-feedback-queue </a:t>
            </a:r>
            <a:r>
              <a:rPr lang="en-US" altLang="en-US" sz="2800" dirty="0"/>
              <a:t>scheduler defined by the following parameters:</a:t>
            </a:r>
          </a:p>
          <a:p>
            <a:pPr lvl="1" algn="just"/>
            <a:r>
              <a:rPr lang="en-US" altLang="en-US" sz="2400" dirty="0"/>
              <a:t>Number of </a:t>
            </a:r>
            <a:r>
              <a:rPr lang="en-US" altLang="en-US" sz="2400" dirty="0" smtClean="0"/>
              <a:t>queues.</a:t>
            </a:r>
            <a:endParaRPr lang="en-US" altLang="en-US" sz="2400" dirty="0"/>
          </a:p>
          <a:p>
            <a:pPr lvl="1" algn="just"/>
            <a:r>
              <a:rPr lang="en-US" altLang="en-US" sz="2400" dirty="0"/>
              <a:t>Scheduling algorithms for each </a:t>
            </a:r>
            <a:r>
              <a:rPr lang="en-US" altLang="en-US" sz="2400" dirty="0" smtClean="0"/>
              <a:t>queue.</a:t>
            </a:r>
            <a:endParaRPr lang="en-US" altLang="en-US" sz="2400" dirty="0"/>
          </a:p>
          <a:p>
            <a:pPr lvl="1" algn="just"/>
            <a:r>
              <a:rPr lang="en-US" altLang="en-US" sz="2400" dirty="0"/>
              <a:t>Method used to determine when to </a:t>
            </a:r>
            <a:r>
              <a:rPr lang="en-US" altLang="en-US" sz="2400" b="1" dirty="0"/>
              <a:t>upgrade</a:t>
            </a:r>
            <a:r>
              <a:rPr lang="en-US" altLang="en-US" sz="2400" dirty="0"/>
              <a:t> a </a:t>
            </a:r>
            <a:r>
              <a:rPr lang="en-US" altLang="en-US" sz="2400" dirty="0" smtClean="0"/>
              <a:t>process.</a:t>
            </a:r>
            <a:endParaRPr lang="en-US" altLang="en-US" sz="2400" dirty="0"/>
          </a:p>
          <a:p>
            <a:pPr lvl="1" algn="just"/>
            <a:r>
              <a:rPr lang="en-US" altLang="en-US" sz="2400" dirty="0"/>
              <a:t>Method used to determine when to </a:t>
            </a:r>
            <a:r>
              <a:rPr lang="en-US" altLang="en-US" sz="2400" b="1" dirty="0"/>
              <a:t>demote</a:t>
            </a:r>
            <a:r>
              <a:rPr lang="en-US" altLang="en-US" sz="2400" dirty="0"/>
              <a:t> a </a:t>
            </a:r>
            <a:r>
              <a:rPr lang="en-US" altLang="en-US" sz="2400" dirty="0" smtClean="0"/>
              <a:t>process.</a:t>
            </a:r>
            <a:endParaRPr lang="en-US" altLang="en-US" sz="2400" dirty="0"/>
          </a:p>
          <a:p>
            <a:pPr lvl="1" algn="just"/>
            <a:r>
              <a:rPr lang="en-US" altLang="en-US" sz="2400" dirty="0"/>
              <a:t>Method used to determine which queue a process will enter when that process needs </a:t>
            </a:r>
            <a:r>
              <a:rPr lang="en-US" altLang="en-US" sz="2400" dirty="0" smtClean="0"/>
              <a:t>service.</a:t>
            </a:r>
            <a:endParaRPr lang="en-US" altLang="en-US" sz="2400" dirty="0"/>
          </a:p>
          <a:p>
            <a:pPr algn="just"/>
            <a:r>
              <a:rPr lang="en-US" altLang="en-US" sz="2800" dirty="0"/>
              <a:t>Aging can be implemented using multilevel feedback queue</a:t>
            </a:r>
          </a:p>
        </p:txBody>
      </p:sp>
    </p:spTree>
    <p:extLst>
      <p:ext uri="{BB962C8B-B14F-4D97-AF65-F5344CB8AC3E}">
        <p14:creationId xmlns:p14="http://schemas.microsoft.com/office/powerpoint/2010/main" val="556688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 xmlns:a16="http://schemas.microsoft.com/office/drawing/2014/main" id="{BA2D33B9-5D6A-48BD-BC85-C1B098FA91BE}"/>
              </a:ext>
            </a:extLst>
          </p:cNvPr>
          <p:cNvSpPr>
            <a:spLocks noGrp="1"/>
          </p:cNvSpPr>
          <p:nvPr>
            <p:ph type="title"/>
          </p:nvPr>
        </p:nvSpPr>
        <p:spPr>
          <a:xfrm>
            <a:off x="457200" y="79988"/>
            <a:ext cx="8229600" cy="576262"/>
          </a:xfrm>
        </p:spPr>
        <p:txBody>
          <a:bodyPr>
            <a:noAutofit/>
          </a:bodyPr>
          <a:lstStyle/>
          <a:p>
            <a:pPr algn="ctr"/>
            <a:r>
              <a:rPr lang="en-US" altLang="en-US" sz="4000" dirty="0"/>
              <a:t>Introduction</a:t>
            </a:r>
          </a:p>
        </p:txBody>
      </p:sp>
      <p:sp>
        <p:nvSpPr>
          <p:cNvPr id="9218" name="Content Placeholder 2">
            <a:extLst>
              <a:ext uri="{FF2B5EF4-FFF2-40B4-BE49-F238E27FC236}">
                <a16:creationId xmlns="" xmlns:a16="http://schemas.microsoft.com/office/drawing/2014/main" id="{3DAC903C-4247-4B47-AD8D-48C1A580FDF4}"/>
              </a:ext>
            </a:extLst>
          </p:cNvPr>
          <p:cNvSpPr>
            <a:spLocks noGrp="1"/>
          </p:cNvSpPr>
          <p:nvPr>
            <p:ph idx="1"/>
          </p:nvPr>
        </p:nvSpPr>
        <p:spPr>
          <a:xfrm>
            <a:off x="457201" y="656250"/>
            <a:ext cx="8443912" cy="5887425"/>
          </a:xfrm>
        </p:spPr>
        <p:txBody>
          <a:bodyPr>
            <a:noAutofit/>
          </a:bodyPr>
          <a:lstStyle/>
          <a:p>
            <a:pPr algn="just"/>
            <a:r>
              <a:rPr lang="en-US" altLang="en-US" sz="2800" dirty="0"/>
              <a:t>CPU scheduling is the basis of </a:t>
            </a:r>
            <a:r>
              <a:rPr lang="en-US" altLang="en-US" sz="2800" dirty="0" err="1"/>
              <a:t>multiprogrammed</a:t>
            </a:r>
            <a:r>
              <a:rPr lang="en-US" altLang="en-US" sz="2800" dirty="0"/>
              <a:t> operating systems. </a:t>
            </a:r>
            <a:endParaRPr lang="en-US" altLang="en-US" sz="2800" dirty="0" smtClean="0"/>
          </a:p>
          <a:p>
            <a:pPr algn="just"/>
            <a:r>
              <a:rPr lang="en-US" altLang="en-US" sz="2800" dirty="0" smtClean="0"/>
              <a:t>By </a:t>
            </a:r>
            <a:r>
              <a:rPr lang="en-US" altLang="en-US" sz="2800" dirty="0"/>
              <a:t>switching the CPU among processes, the operating system can make the </a:t>
            </a:r>
            <a:r>
              <a:rPr lang="en-US" altLang="en-US" sz="2800" dirty="0" smtClean="0"/>
              <a:t>computer more </a:t>
            </a:r>
            <a:r>
              <a:rPr lang="en-US" altLang="en-US" sz="2800" dirty="0"/>
              <a:t>productive. </a:t>
            </a:r>
            <a:endParaRPr lang="en-US" altLang="en-US" sz="2800" dirty="0" smtClean="0"/>
          </a:p>
          <a:p>
            <a:pPr algn="just"/>
            <a:r>
              <a:rPr lang="en-US" altLang="en-US" sz="2800" dirty="0" smtClean="0"/>
              <a:t>In </a:t>
            </a:r>
            <a:r>
              <a:rPr lang="en-US" altLang="en-US" sz="2800" dirty="0" err="1"/>
              <a:t>uni</a:t>
            </a:r>
            <a:r>
              <a:rPr lang="en-US" altLang="en-US" sz="2800" dirty="0"/>
              <a:t>-programming system, time spent waiting for I/O is wasted and CPU is free during this time. </a:t>
            </a:r>
          </a:p>
          <a:p>
            <a:pPr algn="just"/>
            <a:r>
              <a:rPr lang="en-US" altLang="en-US" sz="2800" dirty="0"/>
              <a:t>In </a:t>
            </a:r>
            <a:r>
              <a:rPr lang="en-US" altLang="en-US" sz="2800" dirty="0" smtClean="0"/>
              <a:t>multiprogramming </a:t>
            </a:r>
            <a:r>
              <a:rPr lang="en-US" altLang="en-US" sz="2800" dirty="0"/>
              <a:t>systems, one process can use CPU while another is waiting for I/O. </a:t>
            </a:r>
            <a:endParaRPr lang="en-US" altLang="en-US" sz="2800" dirty="0" smtClean="0"/>
          </a:p>
          <a:p>
            <a:pPr algn="just"/>
            <a:r>
              <a:rPr lang="en-US" altLang="en-US" sz="2800" dirty="0"/>
              <a:t>Several processes are kept in memory at one time. When one process </a:t>
            </a:r>
            <a:r>
              <a:rPr lang="en-US" altLang="en-US" sz="2800" dirty="0" smtClean="0"/>
              <a:t>has to </a:t>
            </a:r>
            <a:r>
              <a:rPr lang="en-US" altLang="en-US" sz="2800" dirty="0"/>
              <a:t>wait, </a:t>
            </a:r>
            <a:r>
              <a:rPr lang="en-US" altLang="en-US" sz="2800" dirty="0" smtClean="0"/>
              <a:t>OS takes </a:t>
            </a:r>
            <a:r>
              <a:rPr lang="en-US" altLang="en-US" sz="2800" dirty="0"/>
              <a:t>the CPU away from that process and gives the CPU to another process. This pattern continues. </a:t>
            </a:r>
            <a:endParaRPr lang="en-US" altLang="en-US" sz="2800" dirty="0" smtClean="0"/>
          </a:p>
          <a:p>
            <a:pPr algn="just"/>
            <a:r>
              <a:rPr lang="en-US" altLang="en-US" sz="2800" dirty="0" smtClean="0"/>
              <a:t>Every </a:t>
            </a:r>
            <a:r>
              <a:rPr lang="en-US" altLang="en-US" sz="2800" dirty="0"/>
              <a:t>time one process has to wait, another process can take over use of the CPU.</a:t>
            </a:r>
          </a:p>
        </p:txBody>
      </p:sp>
    </p:spTree>
    <p:extLst>
      <p:ext uri="{BB962C8B-B14F-4D97-AF65-F5344CB8AC3E}">
        <p14:creationId xmlns:p14="http://schemas.microsoft.com/office/powerpoint/2010/main" val="1380865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 xmlns:a16="http://schemas.microsoft.com/office/drawing/2014/main" id="{1EB4A270-3C01-4E70-B6CB-FA456BBCDA90}"/>
              </a:ext>
            </a:extLst>
          </p:cNvPr>
          <p:cNvSpPr>
            <a:spLocks noGrp="1" noChangeArrowheads="1"/>
          </p:cNvSpPr>
          <p:nvPr>
            <p:ph type="title"/>
          </p:nvPr>
        </p:nvSpPr>
        <p:spPr>
          <a:xfrm>
            <a:off x="838200" y="58154"/>
            <a:ext cx="7848600" cy="576262"/>
          </a:xfrm>
        </p:spPr>
        <p:txBody>
          <a:bodyPr>
            <a:noAutofit/>
          </a:bodyPr>
          <a:lstStyle/>
          <a:p>
            <a:pPr algn="ctr" eaLnBrk="1" hangingPunct="1"/>
            <a:r>
              <a:rPr lang="en-US" altLang="en-US" sz="4000" dirty="0"/>
              <a:t>CPU Scheduler</a:t>
            </a:r>
          </a:p>
        </p:txBody>
      </p:sp>
      <p:sp>
        <p:nvSpPr>
          <p:cNvPr id="27651" name="Rectangle 3">
            <a:extLst>
              <a:ext uri="{FF2B5EF4-FFF2-40B4-BE49-F238E27FC236}">
                <a16:creationId xmlns="" xmlns:a16="http://schemas.microsoft.com/office/drawing/2014/main" id="{6B795676-7DD0-4F16-8B81-4EFFF754D531}"/>
              </a:ext>
            </a:extLst>
          </p:cNvPr>
          <p:cNvSpPr>
            <a:spLocks noGrp="1" noChangeArrowheads="1"/>
          </p:cNvSpPr>
          <p:nvPr>
            <p:ph idx="1"/>
          </p:nvPr>
        </p:nvSpPr>
        <p:spPr>
          <a:xfrm>
            <a:off x="614364" y="634416"/>
            <a:ext cx="8201024" cy="6023559"/>
          </a:xfrm>
        </p:spPr>
        <p:txBody>
          <a:bodyPr>
            <a:noAutofit/>
          </a:bodyPr>
          <a:lstStyle/>
          <a:p>
            <a:pPr algn="just">
              <a:defRPr/>
            </a:pPr>
            <a:r>
              <a:rPr lang="en-US" sz="2800" dirty="0"/>
              <a:t>Whenever the CPU becomes idle, </a:t>
            </a:r>
            <a:r>
              <a:rPr lang="en-US" sz="2800" dirty="0" smtClean="0"/>
              <a:t>OS </a:t>
            </a:r>
            <a:r>
              <a:rPr lang="en-US" sz="2800" dirty="0"/>
              <a:t>must select one of the processes in the ready queue to be executed. </a:t>
            </a:r>
            <a:endParaRPr lang="en-US" sz="2800" dirty="0" smtClean="0"/>
          </a:p>
          <a:p>
            <a:pPr algn="just">
              <a:defRPr/>
            </a:pPr>
            <a:r>
              <a:rPr lang="en-US" sz="2800" dirty="0" smtClean="0"/>
              <a:t>The </a:t>
            </a:r>
            <a:r>
              <a:rPr lang="en-US" sz="2800" dirty="0"/>
              <a:t>selection process is carried out by the CPU </a:t>
            </a:r>
            <a:r>
              <a:rPr lang="en-US" sz="2800" dirty="0" smtClean="0"/>
              <a:t>scheduler.</a:t>
            </a:r>
            <a:endParaRPr lang="en-US" sz="2800" dirty="0"/>
          </a:p>
          <a:p>
            <a:pPr algn="just">
              <a:defRPr/>
            </a:pPr>
            <a:r>
              <a:rPr lang="en-US" sz="2800" dirty="0"/>
              <a:t>The CPU scheduler selects from among the processes in ready queue, and allocates a CPU core to one of </a:t>
            </a:r>
            <a:r>
              <a:rPr lang="en-US" sz="2800" dirty="0" smtClean="0"/>
              <a:t>them.</a:t>
            </a:r>
          </a:p>
          <a:p>
            <a:pPr algn="just">
              <a:defRPr/>
            </a:pPr>
            <a:r>
              <a:rPr lang="en-US" sz="2800" dirty="0"/>
              <a:t>Ready queue is not necessarily a first-in, first-out (FIFO) queue</a:t>
            </a:r>
            <a:r>
              <a:rPr lang="en-US" sz="2800" dirty="0" smtClean="0"/>
              <a:t>. </a:t>
            </a:r>
            <a:r>
              <a:rPr lang="en-US" sz="2800" dirty="0"/>
              <a:t>E.g. FIFO queue, a priority queue, a tree, or </a:t>
            </a:r>
            <a:r>
              <a:rPr lang="en-US" sz="2800" dirty="0" smtClean="0"/>
              <a:t>simply an </a:t>
            </a:r>
            <a:r>
              <a:rPr lang="en-US" sz="2800" dirty="0"/>
              <a:t>unordered linked list.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 xmlns:a16="http://schemas.microsoft.com/office/drawing/2014/main" id="{1EB4A270-3C01-4E70-B6CB-FA456BBCDA90}"/>
              </a:ext>
            </a:extLst>
          </p:cNvPr>
          <p:cNvSpPr>
            <a:spLocks noGrp="1" noChangeArrowheads="1"/>
          </p:cNvSpPr>
          <p:nvPr>
            <p:ph type="title"/>
          </p:nvPr>
        </p:nvSpPr>
        <p:spPr>
          <a:xfrm>
            <a:off x="0" y="109934"/>
            <a:ext cx="8913927" cy="576262"/>
          </a:xfrm>
        </p:spPr>
        <p:txBody>
          <a:bodyPr>
            <a:noAutofit/>
          </a:bodyPr>
          <a:lstStyle/>
          <a:p>
            <a:pPr algn="ctr" eaLnBrk="1" hangingPunct="1"/>
            <a:r>
              <a:rPr lang="en-US" altLang="en-US" sz="4000" dirty="0"/>
              <a:t>Preemptive </a:t>
            </a:r>
            <a:r>
              <a:rPr lang="en-US" altLang="en-US" sz="4000" dirty="0" smtClean="0"/>
              <a:t>&amp; </a:t>
            </a:r>
            <a:r>
              <a:rPr lang="en-US" altLang="en-US" sz="4000" dirty="0" err="1" smtClean="0"/>
              <a:t>Nonpreemptive</a:t>
            </a:r>
            <a:r>
              <a:rPr lang="en-US" altLang="en-US" sz="4000" dirty="0" smtClean="0"/>
              <a:t> </a:t>
            </a:r>
            <a:r>
              <a:rPr lang="en-US" altLang="en-US" sz="4000" dirty="0"/>
              <a:t>Scheduling</a:t>
            </a:r>
          </a:p>
        </p:txBody>
      </p:sp>
      <p:sp>
        <p:nvSpPr>
          <p:cNvPr id="27651" name="Rectangle 3">
            <a:extLst>
              <a:ext uri="{FF2B5EF4-FFF2-40B4-BE49-F238E27FC236}">
                <a16:creationId xmlns="" xmlns:a16="http://schemas.microsoft.com/office/drawing/2014/main" id="{6B795676-7DD0-4F16-8B81-4EFFF754D531}"/>
              </a:ext>
            </a:extLst>
          </p:cNvPr>
          <p:cNvSpPr>
            <a:spLocks noGrp="1" noChangeArrowheads="1"/>
          </p:cNvSpPr>
          <p:nvPr>
            <p:ph idx="1"/>
          </p:nvPr>
        </p:nvSpPr>
        <p:spPr>
          <a:xfrm>
            <a:off x="614362" y="743348"/>
            <a:ext cx="7972425" cy="5714602"/>
          </a:xfrm>
        </p:spPr>
        <p:txBody>
          <a:bodyPr>
            <a:normAutofit/>
          </a:bodyPr>
          <a:lstStyle/>
          <a:p>
            <a:pPr algn="just">
              <a:defRPr/>
            </a:pPr>
            <a:r>
              <a:rPr lang="en-US" sz="2800" dirty="0"/>
              <a:t>CPU scheduling decisions may take place when a process:</a:t>
            </a:r>
          </a:p>
          <a:p>
            <a:pPr marL="971435" lvl="1" indent="-514350" algn="just">
              <a:buFont typeface="+mj-lt"/>
              <a:buAutoNum type="arabicParenR"/>
              <a:defRPr/>
            </a:pPr>
            <a:r>
              <a:rPr lang="en-US" sz="2800" dirty="0"/>
              <a:t>Switches from running to waiting state</a:t>
            </a:r>
          </a:p>
          <a:p>
            <a:pPr marL="971435" lvl="1" indent="-514350" algn="just">
              <a:buFont typeface="+mj-lt"/>
              <a:buAutoNum type="arabicParenR"/>
              <a:defRPr/>
            </a:pPr>
            <a:r>
              <a:rPr lang="en-US" sz="2800" dirty="0"/>
              <a:t>Switches from running to ready state</a:t>
            </a:r>
          </a:p>
          <a:p>
            <a:pPr marL="971435" lvl="1" indent="-514350" algn="just">
              <a:buFont typeface="+mj-lt"/>
              <a:buAutoNum type="arabicParenR"/>
              <a:defRPr/>
            </a:pPr>
            <a:r>
              <a:rPr lang="en-US" sz="2800" dirty="0"/>
              <a:t>Switches from waiting to ready state</a:t>
            </a:r>
          </a:p>
          <a:p>
            <a:pPr marL="971435" lvl="1" indent="-514350" algn="just">
              <a:buFont typeface="+mj-lt"/>
              <a:buAutoNum type="arabicParenR"/>
              <a:defRPr/>
            </a:pPr>
            <a:r>
              <a:rPr lang="en-US" sz="2800" dirty="0"/>
              <a:t>Process terminates</a:t>
            </a:r>
          </a:p>
          <a:p>
            <a:pPr algn="just">
              <a:defRPr/>
            </a:pPr>
            <a:r>
              <a:rPr lang="en-US" sz="2800" dirty="0"/>
              <a:t>For situations 1 and 4, there is no choice in terms of scheduling.</a:t>
            </a:r>
            <a:endParaRPr lang="en-US" sz="2800" dirty="0" smtClean="0">
              <a:ea typeface="ＭＳ Ｐゴシック" charset="0"/>
            </a:endParaRPr>
          </a:p>
          <a:p>
            <a:pPr algn="just">
              <a:defRPr/>
            </a:pPr>
            <a:r>
              <a:rPr lang="en-US" sz="2800" dirty="0">
                <a:ea typeface="ＭＳ Ｐゴシック" charset="0"/>
              </a:rPr>
              <a:t>A new process (if one exists in the ready queue) must be selected for execution. There is a choice, however, for situations 2 and 3</a:t>
            </a:r>
            <a:r>
              <a:rPr lang="en-US" sz="2800" dirty="0" smtClean="0">
                <a:ea typeface="ＭＳ Ｐゴシック" charset="0"/>
              </a:rPr>
              <a:t>. </a:t>
            </a:r>
            <a:endParaRPr lang="en-US" sz="2800" dirty="0">
              <a:ea typeface="ＭＳ Ｐゴシック" charset="0"/>
            </a:endParaRPr>
          </a:p>
        </p:txBody>
      </p:sp>
    </p:spTree>
    <p:extLst>
      <p:ext uri="{BB962C8B-B14F-4D97-AF65-F5344CB8AC3E}">
        <p14:creationId xmlns:p14="http://schemas.microsoft.com/office/powerpoint/2010/main" val="3728729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 xmlns:a16="http://schemas.microsoft.com/office/drawing/2014/main" id="{1EB4A270-3C01-4E70-B6CB-FA456BBCDA90}"/>
              </a:ext>
            </a:extLst>
          </p:cNvPr>
          <p:cNvSpPr>
            <a:spLocks noGrp="1" noChangeArrowheads="1"/>
          </p:cNvSpPr>
          <p:nvPr>
            <p:ph type="title"/>
          </p:nvPr>
        </p:nvSpPr>
        <p:spPr>
          <a:xfrm>
            <a:off x="0" y="109934"/>
            <a:ext cx="8913927" cy="576262"/>
          </a:xfrm>
        </p:spPr>
        <p:txBody>
          <a:bodyPr>
            <a:noAutofit/>
          </a:bodyPr>
          <a:lstStyle/>
          <a:p>
            <a:pPr algn="ctr" eaLnBrk="1" hangingPunct="1"/>
            <a:r>
              <a:rPr lang="en-US" altLang="en-US" sz="4000" dirty="0"/>
              <a:t>Preemptive </a:t>
            </a:r>
            <a:r>
              <a:rPr lang="en-US" altLang="en-US" sz="4000" dirty="0" smtClean="0"/>
              <a:t>&amp; </a:t>
            </a:r>
            <a:r>
              <a:rPr lang="en-US" altLang="en-US" sz="4000" dirty="0" err="1" smtClean="0"/>
              <a:t>Nonpreemptive</a:t>
            </a:r>
            <a:r>
              <a:rPr lang="en-US" altLang="en-US" sz="4000" dirty="0" smtClean="0"/>
              <a:t> </a:t>
            </a:r>
            <a:r>
              <a:rPr lang="en-US" altLang="en-US" sz="4000" dirty="0"/>
              <a:t>Scheduling</a:t>
            </a:r>
          </a:p>
        </p:txBody>
      </p:sp>
      <p:sp>
        <p:nvSpPr>
          <p:cNvPr id="27651" name="Rectangle 3">
            <a:extLst>
              <a:ext uri="{FF2B5EF4-FFF2-40B4-BE49-F238E27FC236}">
                <a16:creationId xmlns="" xmlns:a16="http://schemas.microsoft.com/office/drawing/2014/main" id="{6B795676-7DD0-4F16-8B81-4EFFF754D531}"/>
              </a:ext>
            </a:extLst>
          </p:cNvPr>
          <p:cNvSpPr>
            <a:spLocks noGrp="1" noChangeArrowheads="1"/>
          </p:cNvSpPr>
          <p:nvPr>
            <p:ph idx="1"/>
          </p:nvPr>
        </p:nvSpPr>
        <p:spPr>
          <a:xfrm>
            <a:off x="614362" y="743348"/>
            <a:ext cx="7972425" cy="5714602"/>
          </a:xfrm>
        </p:spPr>
        <p:txBody>
          <a:bodyPr>
            <a:normAutofit/>
          </a:bodyPr>
          <a:lstStyle/>
          <a:p>
            <a:pPr algn="just">
              <a:defRPr/>
            </a:pPr>
            <a:r>
              <a:rPr lang="en-US" sz="2800" dirty="0"/>
              <a:t>In </a:t>
            </a:r>
            <a:r>
              <a:rPr lang="en-US" sz="2800" b="1" dirty="0"/>
              <a:t>preemptive scheduling</a:t>
            </a:r>
            <a:r>
              <a:rPr lang="en-US" sz="2800" dirty="0"/>
              <a:t>, the CPU is allocated to the processes for a limited </a:t>
            </a:r>
            <a:r>
              <a:rPr lang="en-US" sz="2800" dirty="0" smtClean="0"/>
              <a:t>time.</a:t>
            </a:r>
          </a:p>
          <a:p>
            <a:pPr algn="just">
              <a:defRPr/>
            </a:pPr>
            <a:r>
              <a:rPr lang="en-US" sz="2800" dirty="0" smtClean="0"/>
              <a:t>In </a:t>
            </a:r>
            <a:r>
              <a:rPr lang="en-US" sz="2800" b="1" dirty="0"/>
              <a:t>Non-preemptive</a:t>
            </a:r>
            <a:r>
              <a:rPr lang="en-US" sz="2800" dirty="0"/>
              <a:t> scheduling, the CPU is allocated to the process till it terminates or switches to the waiting state. </a:t>
            </a:r>
            <a:endParaRPr lang="en-US" sz="2800" dirty="0" smtClean="0"/>
          </a:p>
          <a:p>
            <a:pPr algn="just">
              <a:defRPr/>
            </a:pPr>
            <a:r>
              <a:rPr lang="en-US" sz="2800" dirty="0" smtClean="0">
                <a:ea typeface="ＭＳ Ｐゴシック" charset="0"/>
              </a:rPr>
              <a:t>When </a:t>
            </a:r>
            <a:r>
              <a:rPr lang="en-US" sz="2800" dirty="0">
                <a:ea typeface="ＭＳ Ｐゴシック" charset="0"/>
              </a:rPr>
              <a:t>scheduling takes place only under circumstances 1 and 4, the scheduling scheme is </a:t>
            </a:r>
            <a:r>
              <a:rPr lang="en-US" sz="2800" b="1" dirty="0">
                <a:ea typeface="ＭＳ Ｐゴシック" charset="0"/>
              </a:rPr>
              <a:t>nonpreemptive</a:t>
            </a:r>
            <a:r>
              <a:rPr lang="en-US" sz="2800" dirty="0">
                <a:ea typeface="ＭＳ Ｐゴシック" charset="0"/>
              </a:rPr>
              <a:t>.</a:t>
            </a:r>
          </a:p>
          <a:p>
            <a:pPr algn="just">
              <a:defRPr/>
            </a:pPr>
            <a:r>
              <a:rPr lang="en-US" sz="2800" dirty="0">
                <a:ea typeface="ＭＳ Ｐゴシック" charset="0"/>
              </a:rPr>
              <a:t>Otherwise, it is </a:t>
            </a:r>
            <a:r>
              <a:rPr lang="en-US" sz="2800" b="1" dirty="0">
                <a:ea typeface="ＭＳ Ｐゴシック" charset="0"/>
              </a:rPr>
              <a:t>preemptive</a:t>
            </a:r>
            <a:r>
              <a:rPr lang="en-US" sz="2800" dirty="0">
                <a:ea typeface="ＭＳ Ｐゴシック" charset="0"/>
              </a:rPr>
              <a:t>. </a:t>
            </a:r>
          </a:p>
          <a:p>
            <a:pPr algn="just">
              <a:defRPr/>
            </a:pPr>
            <a:r>
              <a:rPr lang="en-US" sz="2800" dirty="0" smtClean="0">
                <a:ea typeface="ＭＳ Ｐゴシック" charset="0"/>
              </a:rPr>
              <a:t>Virtually </a:t>
            </a:r>
            <a:r>
              <a:rPr lang="en-US" sz="2800" dirty="0">
                <a:ea typeface="ＭＳ Ｐゴシック" charset="0"/>
              </a:rPr>
              <a:t>all modern operating systems including Windows, MacOS, Linux, and UNIX use preemptive scheduling algorithms.</a:t>
            </a:r>
            <a:endParaRPr lang="en-US" sz="2800" dirty="0">
              <a:ea typeface="ＭＳ Ｐゴシック" charset="-128"/>
            </a:endParaRPr>
          </a:p>
        </p:txBody>
      </p:sp>
    </p:spTree>
    <p:extLst>
      <p:ext uri="{BB962C8B-B14F-4D97-AF65-F5344CB8AC3E}">
        <p14:creationId xmlns:p14="http://schemas.microsoft.com/office/powerpoint/2010/main" val="182731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 xmlns:a16="http://schemas.microsoft.com/office/drawing/2014/main" id="{1EB4A270-3C01-4E70-B6CB-FA456BBCDA90}"/>
              </a:ext>
            </a:extLst>
          </p:cNvPr>
          <p:cNvSpPr>
            <a:spLocks noGrp="1" noChangeArrowheads="1"/>
          </p:cNvSpPr>
          <p:nvPr>
            <p:ph type="title"/>
          </p:nvPr>
        </p:nvSpPr>
        <p:spPr>
          <a:xfrm>
            <a:off x="185738" y="167086"/>
            <a:ext cx="8958262" cy="576262"/>
          </a:xfrm>
        </p:spPr>
        <p:txBody>
          <a:bodyPr>
            <a:noAutofit/>
          </a:bodyPr>
          <a:lstStyle/>
          <a:p>
            <a:pPr algn="ctr" eaLnBrk="1" hangingPunct="1"/>
            <a:r>
              <a:rPr lang="en-US" altLang="en-US" sz="4000" dirty="0"/>
              <a:t>Preemptive Scheduling </a:t>
            </a:r>
            <a:r>
              <a:rPr lang="en-US" altLang="en-US" sz="4000" dirty="0" smtClean="0"/>
              <a:t>&amp; Race </a:t>
            </a:r>
            <a:r>
              <a:rPr lang="en-US" altLang="en-US" sz="4000" dirty="0"/>
              <a:t>Conditions</a:t>
            </a:r>
          </a:p>
        </p:txBody>
      </p:sp>
      <p:sp>
        <p:nvSpPr>
          <p:cNvPr id="27651" name="Rectangle 3">
            <a:extLst>
              <a:ext uri="{FF2B5EF4-FFF2-40B4-BE49-F238E27FC236}">
                <a16:creationId xmlns="" xmlns:a16="http://schemas.microsoft.com/office/drawing/2014/main" id="{6B795676-7DD0-4F16-8B81-4EFFF754D531}"/>
              </a:ext>
            </a:extLst>
          </p:cNvPr>
          <p:cNvSpPr>
            <a:spLocks noGrp="1" noChangeArrowheads="1"/>
          </p:cNvSpPr>
          <p:nvPr>
            <p:ph idx="1"/>
          </p:nvPr>
        </p:nvSpPr>
        <p:spPr>
          <a:xfrm>
            <a:off x="685801" y="743348"/>
            <a:ext cx="7858124" cy="4928790"/>
          </a:xfrm>
        </p:spPr>
        <p:txBody>
          <a:bodyPr>
            <a:normAutofit/>
          </a:bodyPr>
          <a:lstStyle/>
          <a:p>
            <a:pPr algn="just">
              <a:defRPr/>
            </a:pPr>
            <a:r>
              <a:rPr lang="en-US" sz="2800" dirty="0">
                <a:ea typeface="ＭＳ Ｐゴシック" charset="0"/>
              </a:rPr>
              <a:t>Preemptive scheduling can result in race conditions when </a:t>
            </a:r>
            <a:r>
              <a:rPr lang="en-US" sz="2800" b="1" dirty="0">
                <a:ea typeface="ＭＳ Ｐゴシック" charset="0"/>
              </a:rPr>
              <a:t>data are shared </a:t>
            </a:r>
            <a:r>
              <a:rPr lang="en-US" sz="2800" dirty="0">
                <a:ea typeface="ＭＳ Ｐゴシック" charset="0"/>
              </a:rPr>
              <a:t>among </a:t>
            </a:r>
            <a:r>
              <a:rPr lang="en-US" sz="2800" b="1" dirty="0">
                <a:ea typeface="ＭＳ Ｐゴシック" charset="0"/>
              </a:rPr>
              <a:t>several processes</a:t>
            </a:r>
            <a:r>
              <a:rPr lang="en-US" sz="2800" dirty="0">
                <a:ea typeface="ＭＳ Ｐゴシック" charset="0"/>
              </a:rPr>
              <a:t>.</a:t>
            </a:r>
          </a:p>
          <a:p>
            <a:pPr algn="just">
              <a:defRPr/>
            </a:pPr>
            <a:r>
              <a:rPr lang="en-US" sz="2800" dirty="0">
                <a:ea typeface="ＭＳ Ｐゴシック" charset="0"/>
              </a:rPr>
              <a:t>Consider the case of two processes that share data. While one process is updating the data, it is preempted so that the second process can run. </a:t>
            </a:r>
            <a:endParaRPr lang="en-US" sz="2800" dirty="0" smtClean="0">
              <a:ea typeface="ＭＳ Ｐゴシック" charset="0"/>
            </a:endParaRPr>
          </a:p>
          <a:p>
            <a:pPr algn="just">
              <a:defRPr/>
            </a:pPr>
            <a:r>
              <a:rPr lang="en-US" sz="2800" dirty="0" smtClean="0">
                <a:ea typeface="ＭＳ Ｐゴシック" charset="0"/>
              </a:rPr>
              <a:t>The </a:t>
            </a:r>
            <a:r>
              <a:rPr lang="en-US" sz="2800" dirty="0">
                <a:ea typeface="ＭＳ Ｐゴシック" charset="0"/>
              </a:rPr>
              <a:t>second process then tries to read the data, which are in an inconsistent state. </a:t>
            </a:r>
          </a:p>
        </p:txBody>
      </p:sp>
    </p:spTree>
    <p:extLst>
      <p:ext uri="{BB962C8B-B14F-4D97-AF65-F5344CB8AC3E}">
        <p14:creationId xmlns:p14="http://schemas.microsoft.com/office/powerpoint/2010/main" val="3046456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14394</TotalTime>
  <Words>2625</Words>
  <Application>Microsoft Office PowerPoint</Application>
  <PresentationFormat>On-screen Show (4:3)</PresentationFormat>
  <Paragraphs>311</Paragraphs>
  <Slides>42</Slides>
  <Notes>41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MS PGothic</vt:lpstr>
      <vt:lpstr>MS PGothic</vt:lpstr>
      <vt:lpstr>Arial</vt:lpstr>
      <vt:lpstr>Calibri</vt:lpstr>
      <vt:lpstr>Calibri Light</vt:lpstr>
      <vt:lpstr>Helvetica</vt:lpstr>
      <vt:lpstr>Monotype Sorts</vt:lpstr>
      <vt:lpstr>Symbol</vt:lpstr>
      <vt:lpstr>Times New Roman</vt:lpstr>
      <vt:lpstr>Verdana</vt:lpstr>
      <vt:lpstr>Office Theme</vt:lpstr>
      <vt:lpstr>CPU Scheduling</vt:lpstr>
      <vt:lpstr>Introduction</vt:lpstr>
      <vt:lpstr>Introduction</vt:lpstr>
      <vt:lpstr>Introduction</vt:lpstr>
      <vt:lpstr>Introduction</vt:lpstr>
      <vt:lpstr>CPU Scheduler</vt:lpstr>
      <vt:lpstr>Preemptive &amp; Nonpreemptive Scheduling</vt:lpstr>
      <vt:lpstr>Preemptive &amp; Nonpreemptive Scheduling</vt:lpstr>
      <vt:lpstr>Preemptive Scheduling &amp; Race Conditions</vt:lpstr>
      <vt:lpstr>Dispatcher</vt:lpstr>
      <vt:lpstr>Scheduling Criteria</vt:lpstr>
      <vt:lpstr>Objectives of Process Scheduling Algorithm</vt:lpstr>
      <vt:lpstr>First- Come, First-Served (FCFS) Scheduling</vt:lpstr>
      <vt:lpstr>First- Come, First-Served (FCFS) Scheduling</vt:lpstr>
      <vt:lpstr>First- Come, First-Served (FCFS) Scheduling</vt:lpstr>
      <vt:lpstr>FCFS Scheduling</vt:lpstr>
      <vt:lpstr>Shortest-Job-First (SJF) Scheduling</vt:lpstr>
      <vt:lpstr>Shortest-Job-First (SJF) Scheduling</vt:lpstr>
      <vt:lpstr>Example of Shortest-Job-First</vt:lpstr>
      <vt:lpstr>Example of Shortest-remaining-time-first</vt:lpstr>
      <vt:lpstr>Round Robin (RR)</vt:lpstr>
      <vt:lpstr>Round Robin (RR)</vt:lpstr>
      <vt:lpstr>Round Robin (RR)</vt:lpstr>
      <vt:lpstr>Example of RR with Time Quantum = 4</vt:lpstr>
      <vt:lpstr>Time Quantum and Context Switch Time</vt:lpstr>
      <vt:lpstr>Turnaround Time Varies with Time-Quantum</vt:lpstr>
      <vt:lpstr>Round Robin (RR)</vt:lpstr>
      <vt:lpstr>Priority Scheduling</vt:lpstr>
      <vt:lpstr>Priority Scheduling</vt:lpstr>
      <vt:lpstr>Priority Scheduling</vt:lpstr>
      <vt:lpstr>Priority Scheduling</vt:lpstr>
      <vt:lpstr>Priority Scheduling</vt:lpstr>
      <vt:lpstr>Priority Scheduling</vt:lpstr>
      <vt:lpstr>Example of Priority Scheduling</vt:lpstr>
      <vt:lpstr>Priority Scheduling with Round-Robin</vt:lpstr>
      <vt:lpstr>Multilevel Queue</vt:lpstr>
      <vt:lpstr>Multilevel Queue</vt:lpstr>
      <vt:lpstr>Multilevel Queue</vt:lpstr>
      <vt:lpstr>Multilevel Queue</vt:lpstr>
      <vt:lpstr>Multilevel Feedback Queue</vt:lpstr>
      <vt:lpstr>Multilevel Feedback Queue</vt:lpstr>
      <vt:lpstr>Multilevel Feedback Queue</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Windows User</cp:lastModifiedBy>
  <cp:revision>497</cp:revision>
  <cp:lastPrinted>2013-09-10T17:57:57Z</cp:lastPrinted>
  <dcterms:created xsi:type="dcterms:W3CDTF">2011-01-13T23:43:38Z</dcterms:created>
  <dcterms:modified xsi:type="dcterms:W3CDTF">2021-09-22T05:37:53Z</dcterms:modified>
</cp:coreProperties>
</file>