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144" r:id="rId1"/>
  </p:sldMasterIdLst>
  <p:notesMasterIdLst>
    <p:notesMasterId r:id="rId59"/>
  </p:notesMasterIdLst>
  <p:handoutMasterIdLst>
    <p:handoutMasterId r:id="rId60"/>
  </p:handoutMasterIdLst>
  <p:sldIdLst>
    <p:sldId id="331" r:id="rId2"/>
    <p:sldId id="334" r:id="rId3"/>
    <p:sldId id="461" r:id="rId4"/>
    <p:sldId id="335" r:id="rId5"/>
    <p:sldId id="462" r:id="rId6"/>
    <p:sldId id="336" r:id="rId7"/>
    <p:sldId id="337" r:id="rId8"/>
    <p:sldId id="338" r:id="rId9"/>
    <p:sldId id="339" r:id="rId10"/>
    <p:sldId id="340" r:id="rId11"/>
    <p:sldId id="341" r:id="rId12"/>
    <p:sldId id="404" r:id="rId13"/>
    <p:sldId id="403" r:id="rId14"/>
    <p:sldId id="342" r:id="rId15"/>
    <p:sldId id="464" r:id="rId16"/>
    <p:sldId id="343" r:id="rId17"/>
    <p:sldId id="348" r:id="rId18"/>
    <p:sldId id="399" r:id="rId19"/>
    <p:sldId id="447" r:id="rId20"/>
    <p:sldId id="465" r:id="rId21"/>
    <p:sldId id="351" r:id="rId22"/>
    <p:sldId id="352" r:id="rId23"/>
    <p:sldId id="469" r:id="rId24"/>
    <p:sldId id="353" r:id="rId25"/>
    <p:sldId id="468" r:id="rId26"/>
    <p:sldId id="467" r:id="rId27"/>
    <p:sldId id="354" r:id="rId28"/>
    <p:sldId id="355" r:id="rId29"/>
    <p:sldId id="356" r:id="rId30"/>
    <p:sldId id="357" r:id="rId31"/>
    <p:sldId id="359" r:id="rId32"/>
    <p:sldId id="360" r:id="rId33"/>
    <p:sldId id="460" r:id="rId34"/>
    <p:sldId id="362" r:id="rId35"/>
    <p:sldId id="363" r:id="rId36"/>
    <p:sldId id="456" r:id="rId37"/>
    <p:sldId id="365" r:id="rId38"/>
    <p:sldId id="366" r:id="rId39"/>
    <p:sldId id="367" r:id="rId40"/>
    <p:sldId id="451" r:id="rId41"/>
    <p:sldId id="368" r:id="rId42"/>
    <p:sldId id="369" r:id="rId43"/>
    <p:sldId id="371" r:id="rId44"/>
    <p:sldId id="372" r:id="rId45"/>
    <p:sldId id="373" r:id="rId46"/>
    <p:sldId id="374" r:id="rId47"/>
    <p:sldId id="375" r:id="rId48"/>
    <p:sldId id="376" r:id="rId49"/>
    <p:sldId id="457" r:id="rId50"/>
    <p:sldId id="379" r:id="rId51"/>
    <p:sldId id="453" r:id="rId52"/>
    <p:sldId id="382" r:id="rId53"/>
    <p:sldId id="383" r:id="rId54"/>
    <p:sldId id="454" r:id="rId55"/>
    <p:sldId id="385" r:id="rId56"/>
    <p:sldId id="431" r:id="rId57"/>
    <p:sldId id="433" r:id="rId58"/>
  </p:sldIdLst>
  <p:sldSz cx="9144000" cy="6858000" type="screen4x3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866" y="13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858"/>
    </p:cViewPr>
  </p:sorterViewPr>
  <p:notesViewPr>
    <p:cSldViewPr snapToGrid="0">
      <p:cViewPr varScale="1">
        <p:scale>
          <a:sx n="65" d="100"/>
          <a:sy n="65" d="100"/>
        </p:scale>
        <p:origin x="312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241D02D-F0BE-479D-BFAE-28F6DABC06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766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defTabSz="8930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9A33344-A246-47EE-87AD-DC2B769C31C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3185" y="0"/>
            <a:ext cx="3112157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algn="r" defTabSz="8930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AF886B7E-9DF3-450F-92F2-1A3BF26B8AC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54002"/>
            <a:ext cx="3113766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defTabSz="8930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53339C26-84D6-4CAB-9ACB-F216D653813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3185" y="8954002"/>
            <a:ext cx="3112157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</a:defRPr>
            </a:lvl1pPr>
          </a:lstStyle>
          <a:p>
            <a:fld id="{DF7B4608-F3D0-4E52-ABA4-6F2681683C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4414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345CDFB-7A76-4C4D-913D-3C7D6FE5DE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defTabSz="941597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FB24A69-0B86-44C0-95FA-F8D9A693114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702" y="0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algn="r" defTabSz="941597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AA27146D-C92E-4EEF-9F79-56BA93AB219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704850"/>
            <a:ext cx="4694237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01186F9-B596-4A19-9264-7D2B4FC636C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320" y="4460167"/>
            <a:ext cx="5207838" cy="422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0C645014-0F43-4A0F-901D-B500E062F28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0334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defTabSz="941597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A87C6AF3-49D0-4016-A1FB-7B03E0453D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702" y="8920334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</a:defRPr>
            </a:lvl1pPr>
          </a:lstStyle>
          <a:p>
            <a:fld id="{47794835-A72A-4AEF-B6EC-BD8CE85FBF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3845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99622B3D-0367-4444-9539-0A19B9C5C9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0F231A0-42E6-42C1-AA16-355CDC8B6E93}" type="slidenum">
              <a:rPr lang="en-US" altLang="en-US">
                <a:latin typeface="Helvetica" panose="020B0604020202020204" pitchFamily="34" charset="0"/>
              </a:rPr>
              <a:pPr/>
              <a:t>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EA8275E6-FD6A-48F9-B73C-B9CBBABB92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0E929097-3E92-4823-A49C-65FB8759C7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788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F9EA5C68-574E-43D3-8AA4-1A0D2027A0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CBCCD95-CD05-47DB-845C-969685A4B775}" type="slidenum">
              <a:rPr lang="en-US" altLang="en-US">
                <a:latin typeface="Helvetica" panose="020B0604020202020204" pitchFamily="34" charset="0"/>
              </a:rPr>
              <a:pPr/>
              <a:t>12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D6CC32CC-C84C-408C-875E-EC881AC2B5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316F2FD8-38C8-4D92-A346-9A90DEADB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996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CE0E1E75-0157-44F3-9622-F350D085CC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207A095-AA18-4824-800F-5810C91ED729}" type="slidenum">
              <a:rPr lang="en-US" altLang="en-US">
                <a:latin typeface="Helvetica" panose="020B0604020202020204" pitchFamily="34" charset="0"/>
              </a:rPr>
              <a:pPr/>
              <a:t>13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325FA7A5-5293-4037-A8FE-84A57628CC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B76E2EA0-63AB-4CE6-9C1C-A93A950A4A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45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1B43D4C6-B078-49B2-94A6-F75E860811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EA43B7E-7F16-4CAA-8D0B-87BEF463E3F2}" type="slidenum">
              <a:rPr lang="en-US" altLang="en-US">
                <a:latin typeface="Helvetica" panose="020B0604020202020204" pitchFamily="34" charset="0"/>
              </a:rPr>
              <a:pPr/>
              <a:t>14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E292BC99-152D-4943-9445-C6754FFD27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9E8606BA-AF5C-481E-B48E-40B54C2A2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654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1B43D4C6-B078-49B2-94A6-F75E860811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EA43B7E-7F16-4CAA-8D0B-87BEF463E3F2}" type="slidenum">
              <a:rPr lang="en-US" altLang="en-US">
                <a:latin typeface="Helvetica" panose="020B0604020202020204" pitchFamily="34" charset="0"/>
              </a:rPr>
              <a:pPr/>
              <a:t>15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E292BC99-152D-4943-9445-C6754FFD27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9E8606BA-AF5C-481E-B48E-40B54C2A2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899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F7928AB6-7C3B-4284-B62D-52F8811E96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0F6CBA1-5D3E-43EC-A5A8-ECCA8CDA3AD6}" type="slidenum">
              <a:rPr lang="en-US" altLang="en-US">
                <a:latin typeface="Helvetica" panose="020B0604020202020204" pitchFamily="34" charset="0"/>
              </a:rPr>
              <a:pPr/>
              <a:t>16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CA8E06C7-855A-4A71-93B8-11AE283BF5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D7B26E9D-0999-4B30-AAA7-486C7B89D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20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C1E2D357-98EF-44EF-B229-8FA6D52439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A78D6B-1C3F-43B1-8131-69093AE887F4}" type="slidenum">
              <a:rPr lang="en-US" altLang="en-US">
                <a:latin typeface="Helvetica" panose="020B0604020202020204" pitchFamily="34" charset="0"/>
              </a:rPr>
              <a:pPr/>
              <a:t>17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B9137F58-B6E2-4DA1-8F77-D8941EA61B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9923125C-6B37-4814-8FA7-9CCA22E99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30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EA5E9E73-6680-4E2A-BDBC-23CBA418BA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B949489-9DD0-4351-83D6-B782AC42A5C2}" type="slidenum">
              <a:rPr lang="en-US" altLang="en-US">
                <a:latin typeface="Helvetica" panose="020B0604020202020204" pitchFamily="34" charset="0"/>
              </a:rPr>
              <a:pPr/>
              <a:t>18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B84BDA33-3B5E-4843-A374-C409C28EBA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DCD1BC93-1450-4427-8557-C475503C4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20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4DF6CBB8-BE1B-4115-8FA4-3DA7E66845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88548D9-7E48-4BD7-865E-CD96DE02414D}" type="slidenum">
              <a:rPr lang="en-US" altLang="en-US">
                <a:latin typeface="Helvetica" panose="020B0604020202020204" pitchFamily="34" charset="0"/>
              </a:rPr>
              <a:pPr/>
              <a:t>19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6AA81E7E-1E15-49B4-BC44-1BDAD28677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0D836AD2-F06B-4210-85C4-32B1FA7D4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1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4DF6CBB8-BE1B-4115-8FA4-3DA7E66845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88548D9-7E48-4BD7-865E-CD96DE02414D}" type="slidenum">
              <a:rPr lang="en-US" altLang="en-US">
                <a:latin typeface="Helvetica" panose="020B0604020202020204" pitchFamily="34" charset="0"/>
              </a:rPr>
              <a:pPr/>
              <a:t>20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6AA81E7E-1E15-49B4-BC44-1BDAD28677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0D836AD2-F06B-4210-85C4-32B1FA7D4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806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413C20D6-3B91-4BDF-A0EB-A01D448F9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F8747A0-3F23-4346-9D94-40B7D7FD4BD7}" type="slidenum">
              <a:rPr lang="en-US" altLang="en-US">
                <a:latin typeface="Helvetica" panose="020B0604020202020204" pitchFamily="34" charset="0"/>
              </a:rPr>
              <a:pPr/>
              <a:t>21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2DF4BF30-6508-4917-B4C4-0D2D5FF3DA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BA14F544-E18E-4FD8-8779-D7DF3900C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18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E4CBE908-8BB0-4DF6-A630-7278A1DB2F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12CC5BE-059E-4E33-A616-7566B8C50E03}" type="slidenum">
              <a:rPr lang="en-US" altLang="en-US">
                <a:latin typeface="Helvetica" panose="020B0604020202020204" pitchFamily="34" charset="0"/>
              </a:rPr>
              <a:pPr/>
              <a:t>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8C41B09B-CF38-410C-AB74-BB59838E0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0C60F9F9-E7B8-45A8-91CF-E2EF6341B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43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50C617EC-69D7-48FD-96B7-888407EFA1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82E3722-5434-4F37-913B-2B1F1F97A901}" type="slidenum">
              <a:rPr lang="en-US" altLang="en-US">
                <a:latin typeface="Helvetica" panose="020B0604020202020204" pitchFamily="34" charset="0"/>
              </a:rPr>
              <a:pPr/>
              <a:t>22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6E09880E-5593-4F49-B83A-1998139242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2A483F1E-ED51-4E4A-83B7-93984987F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3760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0BDFCE9-AFFD-4054-AF44-46E266209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990AAC-2DA7-44B8-A428-8FC6A8DECD79}" type="slidenum">
              <a:rPr lang="en-US" altLang="en-US" smtClean="0">
                <a:latin typeface="Helvetica" panose="020B0604020202020204" pitchFamily="34" charset="0"/>
              </a:rPr>
              <a:pPr/>
              <a:t>27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A331B74-0422-4930-8A32-1986F3C5D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C23F6F6-2B6E-4832-A9E7-1BA1A3EC2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1213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0E7D4525-B023-428D-9545-DC0713F78A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A54B32D-1C10-4515-9654-674367EBD7B3}" type="slidenum">
              <a:rPr lang="en-US" altLang="en-US" smtClean="0">
                <a:latin typeface="Helvetica" panose="020B0604020202020204" pitchFamily="34" charset="0"/>
              </a:rPr>
              <a:pPr/>
              <a:t>28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5DB4DF71-FC33-4552-B479-C18BC7D20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53EC258A-F159-43CE-BB5C-A8A6BE88E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8243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FEC83A0A-D20B-4E7B-9A8F-A0BBAC5E5A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688753-9C99-476A-9882-17C5DAFFEC01}" type="slidenum">
              <a:rPr lang="en-US" altLang="en-US" smtClean="0">
                <a:latin typeface="Helvetica" panose="020B0604020202020204" pitchFamily="34" charset="0"/>
              </a:rPr>
              <a:pPr/>
              <a:t>29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25F8007A-F03F-4910-AA8C-33EE709ED3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2924DF6A-32EE-4A71-A92D-BF92D0DDFD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55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BB135A64-D000-4E0D-A1D2-D9384FDC9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32D5920-C475-4026-80E9-AFC54C6A239B}" type="slidenum">
              <a:rPr lang="en-US" altLang="en-US" smtClean="0">
                <a:latin typeface="Helvetica" panose="020B0604020202020204" pitchFamily="34" charset="0"/>
              </a:rPr>
              <a:pPr/>
              <a:t>30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EEA4EBA-0B93-4A6C-95E3-7CC19103A4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1FFD0DCF-44B1-4C60-8670-88AC988AB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3936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79B7CE65-EF78-46B2-9494-0DD94691FB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CB30433-C6EF-4FAE-8A49-13A2A652631B}" type="slidenum">
              <a:rPr lang="en-US" altLang="en-US" smtClean="0">
                <a:latin typeface="Helvetica" panose="020B0604020202020204" pitchFamily="34" charset="0"/>
              </a:rPr>
              <a:pPr/>
              <a:t>31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AE536121-75DC-424A-8C12-52899844D6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1308C5AF-9D12-4149-B5C3-AC1E30BA4E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296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76243B76-2943-42FA-AE2E-8057E0DD3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09C96D-E87B-4C31-99FE-48B6AE2110B9}" type="slidenum">
              <a:rPr lang="en-US" altLang="en-US">
                <a:latin typeface="Helvetica" panose="020B0604020202020204" pitchFamily="34" charset="0"/>
              </a:rPr>
              <a:pPr/>
              <a:t>32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4A9262E4-57B9-4642-B155-37E91B7CC5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0A1AB74C-BD95-4DD3-84AC-B364BD691C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698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901C5943-A604-4186-BD17-441B8EDDC0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BD022F-97F0-4574-BB51-63412DE8BAAC}" type="slidenum">
              <a:rPr lang="en-US" altLang="en-US">
                <a:latin typeface="Helvetica" panose="020B0604020202020204" pitchFamily="34" charset="0"/>
              </a:rPr>
              <a:pPr/>
              <a:t>33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FF507C2D-484D-4A5B-B922-81627BBC5C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03FF2E32-DC03-4BBA-B152-8A4AC669F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4923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E23A9656-86B1-4C99-926E-64E7EC4E86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6CB05FC-BB22-4350-90D1-FD01A765181B}" type="slidenum">
              <a:rPr lang="en-US" altLang="en-US">
                <a:latin typeface="Helvetica" panose="020B0604020202020204" pitchFamily="34" charset="0"/>
              </a:rPr>
              <a:pPr/>
              <a:t>34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8512BC6C-8103-4427-AE5D-8B16565989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365BBC49-203D-48FB-B5E3-E304CAFE6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8888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46A3333C-AE35-4AAE-8347-17622A596C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A05447-E3CE-4EF1-A94F-D7CBC0B7D017}" type="slidenum">
              <a:rPr lang="en-US" altLang="en-US">
                <a:latin typeface="Helvetica" panose="020B0604020202020204" pitchFamily="34" charset="0"/>
              </a:rPr>
              <a:pPr/>
              <a:t>35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F3D210D4-6BF0-4A24-8068-30C18155C8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F3DC1F24-2CCF-4C8C-A244-1B90B164B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39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E4CBE908-8BB0-4DF6-A630-7278A1DB2F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12CC5BE-059E-4E33-A616-7566B8C50E03}" type="slidenum">
              <a:rPr lang="en-US" altLang="en-US">
                <a:latin typeface="Helvetica" panose="020B0604020202020204" pitchFamily="34" charset="0"/>
              </a:rPr>
              <a:pPr/>
              <a:t>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8C41B09B-CF38-410C-AB74-BB59838E0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0C60F9F9-E7B8-45A8-91CF-E2EF6341B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0328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8C2DA0D5-8D6D-4EE4-9EE4-6DBD76E8F7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35F994C-A057-4A63-AE72-3FF0DACC8E52}" type="slidenum">
              <a:rPr lang="en-US" altLang="en-US">
                <a:latin typeface="Helvetica" panose="020B0604020202020204" pitchFamily="34" charset="0"/>
              </a:rPr>
              <a:pPr/>
              <a:t>38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0B2AAB34-98DF-4C8C-A90B-B710AF16F0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FF7C1FB6-D31C-46B7-9D58-808998AF7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9881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1F8059EB-C1F4-41C7-8BDD-788F7EBF2E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1913BD3-2B56-45D2-9EE3-2D6BA22F452A}" type="slidenum">
              <a:rPr lang="en-US" altLang="en-US">
                <a:latin typeface="Helvetica" panose="020B0604020202020204" pitchFamily="34" charset="0"/>
              </a:rPr>
              <a:pPr/>
              <a:t>39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858E480D-A895-4DA3-BB9A-E02ED49B55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B96BF19E-94FF-4012-BDC7-437E159A15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7736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AD03251D-B2B5-4661-A4DC-47F059246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8E53CD-0E68-44EA-8FA1-CA1DA7ACA031}" type="slidenum">
              <a:rPr lang="en-US" altLang="en-US">
                <a:latin typeface="Helvetica" panose="020B0604020202020204" pitchFamily="34" charset="0"/>
              </a:rPr>
              <a:pPr/>
              <a:t>40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E816B22A-223C-46BB-B5D9-3EF020289A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40F016C1-8C0F-4D11-B19D-1B0E182EEF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2004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8408D356-8C72-4527-8A9E-B805AC7855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4299F4-DE32-472A-828E-99AC97F85AD6}" type="slidenum">
              <a:rPr lang="en-US" altLang="en-US">
                <a:latin typeface="Helvetica" panose="020B0604020202020204" pitchFamily="34" charset="0"/>
              </a:rPr>
              <a:pPr/>
              <a:t>41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22E28FCD-1056-4D3D-9ACD-83965BCF18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C10C43C3-A73A-42A6-A35F-C138D4AF4D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2344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63E5A769-B41F-409B-96F7-18D03BDE4B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4B1DCA8-7D2E-45C2-A17E-B777FE8BF056}" type="slidenum">
              <a:rPr lang="en-US" altLang="en-US">
                <a:latin typeface="Helvetica" panose="020B0604020202020204" pitchFamily="34" charset="0"/>
              </a:rPr>
              <a:pPr/>
              <a:t>42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8F55E19D-E8B3-4452-A038-9BCF911F5F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6D1C4F68-5A97-427E-AB9C-31AA19BCF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2375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C3F4BD51-7370-4471-9455-9FAA962FEC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BD35ECC-3C35-45A9-90FF-173B28872470}" type="slidenum">
              <a:rPr lang="en-US" altLang="en-US">
                <a:latin typeface="Helvetica" panose="020B0604020202020204" pitchFamily="34" charset="0"/>
              </a:rPr>
              <a:pPr/>
              <a:t>43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0AB19387-36B0-44FF-A334-CD940F2A75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35F188A5-8C67-46D5-8035-90BDFED9F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1005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C05E2778-289B-4FA5-A492-109BEB5330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7FBAA6-8447-4B86-94DA-8EBECE675900}" type="slidenum">
              <a:rPr lang="en-US" altLang="en-US">
                <a:latin typeface="Helvetica" panose="020B0604020202020204" pitchFamily="34" charset="0"/>
              </a:rPr>
              <a:pPr/>
              <a:t>44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79229461-A223-439E-9F67-F96DEE523F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1408816B-F76B-4AC2-A2E1-9FCADC0E3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4923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CC0926BF-5F58-45F3-886B-2FC15B7FF7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D489229-DE4E-445F-987B-9FB85B6EB635}" type="slidenum">
              <a:rPr lang="en-US" altLang="en-US">
                <a:latin typeface="Helvetica" panose="020B0604020202020204" pitchFamily="34" charset="0"/>
              </a:rPr>
              <a:pPr/>
              <a:t>45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77D4AAE1-3D09-4155-A61A-3F1F36C42C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86A985B6-3037-4C54-BA8E-73201FFC5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5262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E95F55ED-CF22-47BB-A4F1-B460B1D8B5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93E603D-49B1-4296-AFD2-423EB8C53B4D}" type="slidenum">
              <a:rPr lang="en-US" altLang="en-US">
                <a:latin typeface="Helvetica" panose="020B0604020202020204" pitchFamily="34" charset="0"/>
              </a:rPr>
              <a:pPr/>
              <a:t>46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9BC7AB09-93B9-4BA4-877E-3CCE3D14DA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4F8C03A3-1A3A-401F-BD0A-A1C0DA492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8104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12E9F2BA-6286-4675-A574-E6B57F2B8F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9A63ADF-0873-41FA-9C34-062DC213BF4E}" type="slidenum">
              <a:rPr lang="en-US" altLang="en-US">
                <a:latin typeface="Helvetica" panose="020B0604020202020204" pitchFamily="34" charset="0"/>
              </a:rPr>
              <a:pPr/>
              <a:t>47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CB25B9E3-8879-4B53-9B9A-FE00C8F84C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F12CBF22-8D18-428E-9818-515DCCEEC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1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98DA1FFB-D227-47BC-9728-00B782DC2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9090DC-ADAD-4D5C-A055-EC054CBA9BCF}" type="slidenum">
              <a:rPr lang="en-US" altLang="en-US">
                <a:latin typeface="Helvetica" panose="020B0604020202020204" pitchFamily="34" charset="0"/>
              </a:rPr>
              <a:pPr/>
              <a:t>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CD1394AA-6D61-4202-8BF0-CEA24B5473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F15A9A43-7F68-408F-9962-E7E257DA4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861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6044D9D1-4022-4B17-AC3A-FC63E3105A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553468A-38EB-46C6-BF85-948BB8C046E0}" type="slidenum">
              <a:rPr lang="en-US" altLang="en-US">
                <a:latin typeface="Helvetica" panose="020B0604020202020204" pitchFamily="34" charset="0"/>
              </a:rPr>
              <a:pPr/>
              <a:t>48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34DA4BF8-CC55-4E4C-B1AE-1BCAB50DA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02ECD0A4-9571-447C-BBD7-4957F74449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4728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0117514E-2443-4519-8E49-49F1D7A78B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925E1FB-4C4E-46D9-81B2-DD37A36D626F}" type="slidenum">
              <a:rPr lang="en-US" altLang="en-US" smtClean="0">
                <a:latin typeface="Helvetica" panose="020B0604020202020204" pitchFamily="34" charset="0"/>
              </a:rPr>
              <a:pPr/>
              <a:t>49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4E633088-7040-49F9-B7B9-B376FB3956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968F03C-719A-42CF-BA36-3EE513717F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404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7C44AEC8-02CE-442B-AD2A-963292252F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4EA03B-198F-4011-9BDC-983A5F1750D4}" type="slidenum">
              <a:rPr lang="en-US" altLang="en-US">
                <a:latin typeface="Helvetica" panose="020B0604020202020204" pitchFamily="34" charset="0"/>
              </a:rPr>
              <a:pPr/>
              <a:t>50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5B237BFB-5094-48A6-8D1D-812AB43C8F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CDCBE579-7F53-441F-BC12-B153F1DDD5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7639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E9FDADC0-F5DF-4D1F-B8F6-B07400DF01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A4E3610-9E09-4C5F-B265-434A74CEF86E}" type="slidenum">
              <a:rPr lang="en-US" altLang="en-US">
                <a:latin typeface="Helvetica" panose="020B0604020202020204" pitchFamily="34" charset="0"/>
              </a:rPr>
              <a:pPr/>
              <a:t>51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D4BE53D0-AA2F-4499-8CF1-022EEB9C58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1B8BC2EB-E345-4207-8D96-428E55C5D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9816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E9FDADC0-F5DF-4D1F-B8F6-B07400DF01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A4E3610-9E09-4C5F-B265-434A74CEF86E}" type="slidenum">
              <a:rPr lang="en-US" altLang="en-US">
                <a:latin typeface="Helvetica" panose="020B0604020202020204" pitchFamily="34" charset="0"/>
              </a:rPr>
              <a:pPr/>
              <a:t>52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D4BE53D0-AA2F-4499-8CF1-022EEB9C58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1B8BC2EB-E345-4207-8D96-428E55C5D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6072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D38E2BCC-6763-4F93-9A27-415FB4345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D9B9FD1-100D-4C2E-9427-0CDF0A2FB98D}" type="slidenum">
              <a:rPr lang="en-US" altLang="en-US">
                <a:latin typeface="Helvetica" panose="020B0604020202020204" pitchFamily="34" charset="0"/>
              </a:rPr>
              <a:pPr/>
              <a:t>53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4627EDFF-B8C3-4BDD-9F08-8EF15D1B48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727F1191-666F-4ECF-896F-F12B93A3A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818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395AA5DD-A159-4BC8-B0B4-62C228F8A8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4A29CC0-F102-4AA1-A9A2-5E8696EDCEA1}" type="slidenum">
              <a:rPr lang="en-US" altLang="en-US">
                <a:latin typeface="Helvetica" panose="020B0604020202020204" pitchFamily="34" charset="0"/>
              </a:rPr>
              <a:pPr/>
              <a:t>54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72118A2F-2588-4308-98F3-4C540E0194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D0D00539-4C19-4343-8F60-D0ECE1BCE7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1818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2869BB6A-A424-4A9F-8F08-9E5CED4A36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AD26438-1D7C-4B65-BD22-47AB5585AE9F}" type="slidenum">
              <a:rPr lang="en-US" altLang="en-US">
                <a:latin typeface="Helvetica" panose="020B0604020202020204" pitchFamily="34" charset="0"/>
              </a:rPr>
              <a:pPr/>
              <a:t>55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7C562C5D-B6F1-410C-9C15-862B61F47E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CCCFBF8B-BAA5-4791-B56F-89AE8DECA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046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4C6EACAF-E6EA-457D-8641-E32A9D95C0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3CEC8C6-E810-4484-A297-26A2437CEBA7}" type="slidenum">
              <a:rPr lang="en-US" altLang="en-US">
                <a:latin typeface="Helvetica" panose="020B0604020202020204" pitchFamily="34" charset="0"/>
              </a:rPr>
              <a:pPr/>
              <a:t>56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F41D4B89-0756-4DD7-8336-2BFB3BDAC2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508A804A-2118-4ED2-BE3C-0C1214B97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2514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E5E56C28-C60C-4E30-B37A-C45B0ABB01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F5C7750-47E1-458A-9989-9BA8D4448C94}" type="slidenum">
              <a:rPr lang="en-US" altLang="en-US">
                <a:latin typeface="Helvetica" panose="020B0604020202020204" pitchFamily="34" charset="0"/>
              </a:rPr>
              <a:pPr/>
              <a:t>57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316BCF08-E5F3-4982-863F-E156952007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246B23B8-CBD0-4DC0-A03E-62ED08FCA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094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98DA1FFB-D227-47BC-9728-00B782DC2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9090DC-ADAD-4D5C-A055-EC054CBA9BCF}" type="slidenum">
              <a:rPr lang="en-US" altLang="en-US">
                <a:latin typeface="Helvetica" panose="020B0604020202020204" pitchFamily="34" charset="0"/>
              </a:rPr>
              <a:pPr/>
              <a:t>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CD1394AA-6D61-4202-8BF0-CEA24B5473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F15A9A43-7F68-408F-9962-E7E257DA4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347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2F9B0566-9DAA-40C6-BD9B-DA3EA41304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4794C4-13B3-47CE-ACEF-23B8A06F7C64}" type="slidenum">
              <a:rPr lang="en-US" altLang="en-US">
                <a:latin typeface="Helvetica" panose="020B0604020202020204" pitchFamily="34" charset="0"/>
              </a:rPr>
              <a:pPr/>
              <a:t>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81609710-F8FF-4ADB-8E3E-64DA55F859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DAD31A64-FBDF-459A-A519-16090EBFF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509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845A6516-3DB2-4824-B72A-8EE1BBC964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DDB922B-DA28-4C54-94E7-219C3AC7D96C}" type="slidenum">
              <a:rPr lang="en-US" altLang="en-US">
                <a:latin typeface="Helvetica" panose="020B0604020202020204" pitchFamily="34" charset="0"/>
              </a:rPr>
              <a:pPr/>
              <a:t>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A894EF00-BCDC-4C20-B789-F97A7D9498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9C601010-0C10-45CE-AA58-E5A36F0C5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572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88A20251-A093-4172-BD74-A36C2A3F8B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EEF4FF4-C9FD-46D9-BF24-6598973F25B8}" type="slidenum">
              <a:rPr lang="en-US" altLang="en-US">
                <a:latin typeface="Helvetica" panose="020B0604020202020204" pitchFamily="34" charset="0"/>
              </a:rPr>
              <a:pPr/>
              <a:t>10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6BD19E41-E753-43B4-A52C-F3C0FDC809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AFC68E5A-AEFD-4D41-934B-C0BEE5796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133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92D03978-248F-4696-B60F-15CD45A7CC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A5C935A-6734-4108-A7F7-F209D07F3D5B}" type="slidenum">
              <a:rPr lang="en-US" altLang="en-US">
                <a:latin typeface="Helvetica" panose="020B0604020202020204" pitchFamily="34" charset="0"/>
              </a:rPr>
              <a:pPr/>
              <a:t>11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14A40313-58A0-42FC-AA3D-4253181108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BA8BA248-769F-4CA6-AD44-A8BE8C9CD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716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836F-B8CB-46AF-9623-059AC55FC1A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3C5B-8EE8-457D-AE41-2D281EC9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6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836F-B8CB-46AF-9623-059AC55FC1A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3C5B-8EE8-457D-AE41-2D281EC9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836F-B8CB-46AF-9623-059AC55FC1A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3C5B-8EE8-457D-AE41-2D281EC9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17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68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836F-B8CB-46AF-9623-059AC55FC1A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3C5B-8EE8-457D-AE41-2D281EC9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9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836F-B8CB-46AF-9623-059AC55FC1A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3C5B-8EE8-457D-AE41-2D281EC9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836F-B8CB-46AF-9623-059AC55FC1A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3C5B-8EE8-457D-AE41-2D281EC9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836F-B8CB-46AF-9623-059AC55FC1A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3C5B-8EE8-457D-AE41-2D281EC9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8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836F-B8CB-46AF-9623-059AC55FC1A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3C5B-8EE8-457D-AE41-2D281EC9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4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836F-B8CB-46AF-9623-059AC55FC1A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3C5B-8EE8-457D-AE41-2D281EC9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0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836F-B8CB-46AF-9623-059AC55FC1A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3C5B-8EE8-457D-AE41-2D281EC9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5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836F-B8CB-46AF-9623-059AC55FC1A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3C5B-8EE8-457D-AE41-2D281EC9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9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F836F-B8CB-46AF-9623-059AC55FC1A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3C5B-8EE8-457D-AE41-2D281EC9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1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51" r:id="rId7"/>
    <p:sldLayoutId id="2147484152" r:id="rId8"/>
    <p:sldLayoutId id="2147484153" r:id="rId9"/>
    <p:sldLayoutId id="2147484154" r:id="rId10"/>
    <p:sldLayoutId id="2147484155" r:id="rId11"/>
    <p:sldLayoutId id="214748415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79997BE-9BB1-4138-B224-8F7553DD502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3088" y="2322513"/>
            <a:ext cx="5714999" cy="76358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400" dirty="0"/>
              <a:t>Memory Management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9997BE-9BB1-4138-B224-8F7553DD5026}"/>
              </a:ext>
            </a:extLst>
          </p:cNvPr>
          <p:cNvSpPr txBox="1">
            <a:spLocks noChangeArrowheads="1"/>
          </p:cNvSpPr>
          <p:nvPr/>
        </p:nvSpPr>
        <p:spPr>
          <a:xfrm>
            <a:off x="1666875" y="3875088"/>
            <a:ext cx="5714999" cy="76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endParaRPr lang="en-US" alt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EE17CB2-3EF8-43F1-A8BB-98F682CD0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1162" y="57690"/>
            <a:ext cx="7780673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Logical vs. Physical Address Space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26127BF-B122-444D-8E10-A4BB1E147C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28638" y="591088"/>
            <a:ext cx="8229600" cy="6209760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The concept of a logical address space that is bound to a separate </a:t>
            </a:r>
            <a:r>
              <a:rPr lang="en-US" altLang="en-US" sz="2800" b="1" dirty="0">
                <a:latin typeface="+mj-lt"/>
              </a:rPr>
              <a:t>physical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address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space</a:t>
            </a:r>
            <a:r>
              <a:rPr lang="en-US" altLang="en-US" sz="2800" dirty="0"/>
              <a:t> is central to proper memory management.</a:t>
            </a:r>
          </a:p>
          <a:p>
            <a:pPr lvl="1" indent="-285750" algn="just">
              <a:buFont typeface="Wingdings" panose="05000000000000000000" pitchFamily="2" charset="2"/>
              <a:buChar char="ü"/>
            </a:pPr>
            <a:r>
              <a:rPr lang="en-US" altLang="en-US" sz="2800" b="1" dirty="0">
                <a:latin typeface="+mj-lt"/>
              </a:rPr>
              <a:t>Logical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address</a:t>
            </a:r>
            <a:r>
              <a:rPr lang="en-US" altLang="en-US" sz="2800" dirty="0"/>
              <a:t> – generated by the CPU; also referred to as </a:t>
            </a:r>
            <a:r>
              <a:rPr lang="en-US" altLang="en-US" sz="2800" b="1" dirty="0">
                <a:latin typeface="+mj-lt"/>
              </a:rPr>
              <a:t>virtual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address.</a:t>
            </a:r>
          </a:p>
          <a:p>
            <a:pPr lvl="1" indent="-285750" algn="just">
              <a:buFont typeface="Wingdings" panose="05000000000000000000" pitchFamily="2" charset="2"/>
              <a:buChar char="ü"/>
            </a:pPr>
            <a:r>
              <a:rPr lang="en-US" altLang="en-US" sz="2800" b="1" dirty="0">
                <a:latin typeface="+mj-lt"/>
              </a:rPr>
              <a:t>Physical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address</a:t>
            </a:r>
            <a:r>
              <a:rPr lang="en-US" altLang="en-US" sz="2800" dirty="0"/>
              <a:t> – address seen by the memory unit.</a:t>
            </a:r>
          </a:p>
          <a:p>
            <a:pPr algn="just"/>
            <a:r>
              <a:rPr lang="en-US" altLang="en-US" sz="2800" dirty="0"/>
              <a:t>Logical and physical addresses are the same in </a:t>
            </a:r>
            <a:r>
              <a:rPr lang="en-US" altLang="en-US" sz="2800" b="1" dirty="0"/>
              <a:t>compile-time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load-time</a:t>
            </a:r>
            <a:r>
              <a:rPr lang="en-US" altLang="en-US" sz="2800" dirty="0"/>
              <a:t> address-binding schemes; </a:t>
            </a:r>
          </a:p>
          <a:p>
            <a:pPr algn="just"/>
            <a:r>
              <a:rPr lang="en-US" altLang="en-US" sz="2800" dirty="0"/>
              <a:t>Logical (virtual) and physical addresses differ in </a:t>
            </a:r>
            <a:r>
              <a:rPr lang="en-US" altLang="en-US" sz="2800" b="1" dirty="0"/>
              <a:t>execution-time</a:t>
            </a:r>
            <a:r>
              <a:rPr lang="en-US" altLang="en-US" sz="2800" dirty="0"/>
              <a:t> address-binding scheme</a:t>
            </a:r>
          </a:p>
          <a:p>
            <a:pPr algn="just"/>
            <a:r>
              <a:rPr lang="en-US" altLang="en-US" sz="2800" b="1" dirty="0">
                <a:latin typeface="+mj-lt"/>
              </a:rPr>
              <a:t>Logical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address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space</a:t>
            </a:r>
            <a:r>
              <a:rPr lang="en-US" altLang="en-US" sz="2800" b="1" dirty="0"/>
              <a:t> </a:t>
            </a:r>
            <a:r>
              <a:rPr lang="en-US" altLang="en-US" sz="2800" dirty="0"/>
              <a:t>is the set of all logical addresses generated by a program.</a:t>
            </a:r>
          </a:p>
          <a:p>
            <a:pPr algn="just"/>
            <a:r>
              <a:rPr lang="en-US" altLang="en-US" sz="2800" b="1" dirty="0">
                <a:latin typeface="+mj-lt"/>
              </a:rPr>
              <a:t>Physical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address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space</a:t>
            </a:r>
            <a:r>
              <a:rPr lang="en-US" altLang="en-US" sz="2800" b="1" dirty="0"/>
              <a:t> </a:t>
            </a:r>
            <a:r>
              <a:rPr lang="en-US" altLang="en-US" sz="2800" dirty="0"/>
              <a:t>is the set of all physical addresses corresponding to these logical addresses.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B95EF18-CDEF-4577-B2D3-2194188A6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6425" y="80718"/>
            <a:ext cx="7839075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Memory-Management Unit (</a:t>
            </a:r>
            <a:r>
              <a:rPr lang="en-US" altLang="en-US" sz="3600" dirty="0"/>
              <a:t>MMU</a:t>
            </a:r>
            <a:r>
              <a:rPr lang="en-US" altLang="en-US" sz="4000" dirty="0"/>
              <a:t>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8574B01-7329-4E5A-9F99-22E3D93755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6425" y="771284"/>
            <a:ext cx="7856440" cy="5858116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/>
              <a:t>Hardware device that at </a:t>
            </a:r>
            <a:r>
              <a:rPr lang="en-US" altLang="en-US" sz="2800" b="1" dirty="0"/>
              <a:t>run-time</a:t>
            </a:r>
            <a:r>
              <a:rPr lang="en-US" altLang="en-US" sz="2800" dirty="0"/>
              <a:t> maps logical address to physical address.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Many methods possible, covered in the rest of this ppt.</a:t>
            </a:r>
          </a:p>
        </p:txBody>
      </p:sp>
      <p:pic>
        <p:nvPicPr>
          <p:cNvPr id="13316" name="Picture 4" descr="W:\os-book\OS10\slide-dir\os-figures\9_04.jpg">
            <a:extLst>
              <a:ext uri="{FF2B5EF4-FFF2-40B4-BE49-F238E27FC236}">
                <a16:creationId xmlns:a16="http://schemas.microsoft.com/office/drawing/2014/main" id="{2AB2E1F5-A2FA-4767-BE68-4BD3C62D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8" y="1900237"/>
            <a:ext cx="8465180" cy="307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03BE3E9-3276-40C6-9019-A680702CA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6598" y="53816"/>
            <a:ext cx="7839075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Relocation Register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112FE82-FDC2-4B07-9892-9E8699A759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630078"/>
            <a:ext cx="7927522" cy="497364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Consider simple scheme. which is  a generalization of the base-register scheme.</a:t>
            </a:r>
          </a:p>
          <a:p>
            <a:pPr marL="457200" lvl="1" indent="-342900">
              <a:buFont typeface="Wingdings" panose="05000000000000000000" pitchFamily="2" charset="2"/>
              <a:buChar char="ü"/>
            </a:pPr>
            <a:r>
              <a:rPr lang="en-US" altLang="en-US" sz="2600" dirty="0"/>
              <a:t>The base register now called </a:t>
            </a:r>
            <a:r>
              <a:rPr lang="en-US" altLang="en-US" sz="2600" b="1" dirty="0"/>
              <a:t>relocation register.</a:t>
            </a:r>
          </a:p>
          <a:p>
            <a:r>
              <a:rPr lang="en-US" altLang="en-US" sz="2800" dirty="0"/>
              <a:t>The value in the relocation register is added to every address generated by a user process at the time it is sent to memory.</a:t>
            </a:r>
          </a:p>
        </p:txBody>
      </p:sp>
      <p:pic>
        <p:nvPicPr>
          <p:cNvPr id="15364" name="Picture 2" descr="W:\os-book\OS10\slide-dir\os-figures\9_05.jpg">
            <a:extLst>
              <a:ext uri="{FF2B5EF4-FFF2-40B4-BE49-F238E27FC236}">
                <a16:creationId xmlns:a16="http://schemas.microsoft.com/office/drawing/2014/main" id="{CBF084AF-4DAB-4818-B64F-34A63D306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3100396"/>
            <a:ext cx="6772275" cy="3728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CFED0DC6-3DA5-44F7-A884-CB2916BA4B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1482" y="630078"/>
            <a:ext cx="7492417" cy="4733659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/>
              <a:t>The user program deals with logical addresses; it never sees the real physical addresses.</a:t>
            </a:r>
          </a:p>
          <a:p>
            <a:pPr algn="just">
              <a:defRPr/>
            </a:pPr>
            <a:r>
              <a:rPr lang="en-US" altLang="en-US" sz="2800" dirty="0"/>
              <a:t>Execution-time binding occurs when reference is made to location in memory</a:t>
            </a:r>
          </a:p>
          <a:p>
            <a:pPr algn="just">
              <a:defRPr/>
            </a:pPr>
            <a:r>
              <a:rPr lang="en-US" altLang="en-US" sz="2800" dirty="0"/>
              <a:t>Logical address bound to physical addresses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3BE3E9-3276-40C6-9019-A680702CA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6598" y="53816"/>
            <a:ext cx="7839075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Relocation Register</a:t>
            </a:r>
          </a:p>
        </p:txBody>
      </p:sp>
    </p:spTree>
    <p:extLst>
      <p:ext uri="{BB962C8B-B14F-4D97-AF65-F5344CB8AC3E}">
        <p14:creationId xmlns:p14="http://schemas.microsoft.com/office/powerpoint/2010/main" val="2135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17DA286-2F3A-47A5-A909-FB6B92D7C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631" y="91638"/>
            <a:ext cx="8224837" cy="5715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Dynamic Loading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DD2F991-6EF7-4E08-A73D-5D29F7603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631" y="605986"/>
            <a:ext cx="8224837" cy="619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182880" indent="-182880" algn="just">
              <a:spcBef>
                <a:spcPct val="3500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  <a:ea typeface="+mn-ea"/>
              </a:rPr>
              <a:t>To obtain better memory-space utilization, we can use </a:t>
            </a:r>
            <a:r>
              <a:rPr lang="en-US" altLang="en-US" sz="2800" b="1" dirty="0">
                <a:latin typeface="+mn-lt"/>
                <a:ea typeface="+mn-ea"/>
              </a:rPr>
              <a:t>dynamic loading</a:t>
            </a:r>
            <a:r>
              <a:rPr lang="en-US" altLang="en-US" sz="2800" dirty="0">
                <a:latin typeface="+mn-lt"/>
                <a:ea typeface="+mn-ea"/>
              </a:rPr>
              <a:t>. </a:t>
            </a:r>
          </a:p>
          <a:p>
            <a:pPr marL="182880" indent="-182880" algn="just">
              <a:spcBef>
                <a:spcPct val="3500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  <a:ea typeface="+mn-ea"/>
              </a:rPr>
              <a:t>The program consist of main part and a number of routines.</a:t>
            </a:r>
          </a:p>
          <a:p>
            <a:pPr marL="182880" indent="-182880" algn="just">
              <a:spcBef>
                <a:spcPct val="3500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  <a:ea typeface="+mn-ea"/>
              </a:rPr>
              <a:t>With dynamic loading, a routine is not loaded until it is called. </a:t>
            </a:r>
          </a:p>
          <a:p>
            <a:pPr marL="182880" indent="-182880" algn="just">
              <a:spcBef>
                <a:spcPct val="3500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  <a:ea typeface="+mn-ea"/>
              </a:rPr>
              <a:t>All routines are kept on disk in a </a:t>
            </a:r>
            <a:r>
              <a:rPr lang="en-US" altLang="en-US" sz="2800" dirty="0" err="1">
                <a:latin typeface="+mn-lt"/>
                <a:ea typeface="+mn-ea"/>
              </a:rPr>
              <a:t>relocatable</a:t>
            </a:r>
            <a:r>
              <a:rPr lang="en-US" altLang="en-US" sz="2800" dirty="0">
                <a:latin typeface="+mn-lt"/>
                <a:ea typeface="+mn-ea"/>
              </a:rPr>
              <a:t> load format. </a:t>
            </a:r>
          </a:p>
          <a:p>
            <a:pPr marL="182880" indent="-182880" algn="just">
              <a:spcBef>
                <a:spcPct val="3500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  <a:ea typeface="+mn-ea"/>
              </a:rPr>
              <a:t>The main program is loaded into memory and is executed. </a:t>
            </a:r>
          </a:p>
          <a:p>
            <a:pPr marL="182880" indent="-182880" algn="just">
              <a:spcBef>
                <a:spcPct val="35000"/>
              </a:spcBef>
              <a:buSzPct val="110000"/>
              <a:buFont typeface="Arial" panose="020B0604020202020204" pitchFamily="34" charset="0"/>
              <a:buChar char="•"/>
            </a:pPr>
            <a:endParaRPr lang="en-US" altLang="en-US" sz="28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17DA286-2F3A-47A5-A909-FB6B92D7C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631" y="91638"/>
            <a:ext cx="8224837" cy="5715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Dynamic Loading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DD2F991-6EF7-4E08-A73D-5D29F7603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631" y="605986"/>
            <a:ext cx="8224837" cy="619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182880" indent="-182880" algn="just">
              <a:spcBef>
                <a:spcPct val="3500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  <a:ea typeface="+mn-ea"/>
              </a:rPr>
              <a:t>When a routine needs to call another routine, the calling routine first checks to see whether the other routine has been loaded. </a:t>
            </a:r>
          </a:p>
          <a:p>
            <a:pPr marL="182880" indent="-182880" algn="just">
              <a:spcBef>
                <a:spcPct val="3500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  <a:ea typeface="+mn-ea"/>
              </a:rPr>
              <a:t>If it has not, the </a:t>
            </a:r>
            <a:r>
              <a:rPr lang="en-US" altLang="en-US" sz="2800" dirty="0" err="1">
                <a:latin typeface="+mn-lt"/>
                <a:ea typeface="+mn-ea"/>
              </a:rPr>
              <a:t>relocatable</a:t>
            </a:r>
            <a:r>
              <a:rPr lang="en-US" altLang="en-US" sz="2800" dirty="0">
                <a:latin typeface="+mn-lt"/>
                <a:ea typeface="+mn-ea"/>
              </a:rPr>
              <a:t> linking loader is called to load the desired routine into memory.</a:t>
            </a:r>
          </a:p>
          <a:p>
            <a:pPr marL="182880" indent="-182880" algn="just">
              <a:spcBef>
                <a:spcPct val="3500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  <a:ea typeface="+mn-ea"/>
              </a:rPr>
              <a:t>Then control is passed to the newly loaded routine.</a:t>
            </a:r>
          </a:p>
          <a:p>
            <a:pPr marL="182880" indent="-182880" algn="just">
              <a:spcBef>
                <a:spcPct val="3500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  <a:ea typeface="+mn-ea"/>
              </a:rPr>
              <a:t>The advantage of dynamic loading is that a routine is </a:t>
            </a:r>
            <a:r>
              <a:rPr lang="en-US" altLang="en-US" sz="2800" b="1" dirty="0">
                <a:latin typeface="+mn-lt"/>
                <a:ea typeface="+mn-ea"/>
              </a:rPr>
              <a:t>loaded only when it is needed</a:t>
            </a:r>
            <a:r>
              <a:rPr lang="en-US" altLang="en-US" sz="2800" dirty="0">
                <a:latin typeface="+mn-lt"/>
                <a:ea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12609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696C27A-FB51-40E7-91BD-D5EBFD1BE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08596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Dynamic Linking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C59CC23-F8F4-463E-94EA-C3BD81D926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5788" y="684858"/>
            <a:ext cx="8101012" cy="6044555"/>
          </a:xfrm>
        </p:spPr>
        <p:txBody>
          <a:bodyPr>
            <a:noAutofit/>
          </a:bodyPr>
          <a:lstStyle/>
          <a:p>
            <a:pPr algn="just"/>
            <a:r>
              <a:rPr lang="en-US" altLang="en-US" sz="2600" b="1" dirty="0"/>
              <a:t>Static linking </a:t>
            </a:r>
            <a:r>
              <a:rPr lang="en-US" altLang="en-US" sz="2600" dirty="0"/>
              <a:t>– system libraries and program code combined by the loader into the binary program image</a:t>
            </a:r>
          </a:p>
          <a:p>
            <a:pPr algn="just"/>
            <a:r>
              <a:rPr lang="en-US" altLang="en-US" sz="2600" b="1" dirty="0"/>
              <a:t>Dynamic linking </a:t>
            </a:r>
            <a:r>
              <a:rPr lang="en-US" altLang="en-US" sz="2600" dirty="0"/>
              <a:t>–linking postponed until execution time.</a:t>
            </a:r>
          </a:p>
          <a:p>
            <a:pPr algn="just"/>
            <a:r>
              <a:rPr lang="en-US" altLang="en-US" sz="2600" dirty="0"/>
              <a:t>Dynamic linking, in contrast, is similar to dynamic loading.</a:t>
            </a:r>
          </a:p>
          <a:p>
            <a:pPr algn="just"/>
            <a:r>
              <a:rPr lang="en-US" altLang="en-US" sz="2600" dirty="0"/>
              <a:t>Dynamically linked libraries (DLLs) are system libraries that are linked to user programs when the programs are run.</a:t>
            </a:r>
          </a:p>
          <a:p>
            <a:pPr algn="just"/>
            <a:r>
              <a:rPr lang="en-US" altLang="en-US" sz="2600" dirty="0"/>
              <a:t>DLLs are also known as shared libraries.</a:t>
            </a:r>
          </a:p>
          <a:p>
            <a:pPr algn="just"/>
            <a:r>
              <a:rPr lang="en-US" altLang="en-US" sz="2600" dirty="0"/>
              <a:t>DLLs libraries can be shared among multiple processes, so that only one instance of the DLL in main memory.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>
            <a:extLst>
              <a:ext uri="{FF2B5EF4-FFF2-40B4-BE49-F238E27FC236}">
                <a16:creationId xmlns:a16="http://schemas.microsoft.com/office/drawing/2014/main" id="{5A517565-09AB-4767-AA90-A8C1F0CB8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898" y="104890"/>
            <a:ext cx="7820025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Memory Allocation</a:t>
            </a:r>
          </a:p>
        </p:txBody>
      </p:sp>
      <p:sp>
        <p:nvSpPr>
          <p:cNvPr id="18435" name="Rectangle 1027">
            <a:extLst>
              <a:ext uri="{FF2B5EF4-FFF2-40B4-BE49-F238E27FC236}">
                <a16:creationId xmlns:a16="http://schemas.microsoft.com/office/drawing/2014/main" id="{363EA7DD-91CF-4272-A490-C120271519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3899" y="681152"/>
            <a:ext cx="7820024" cy="6176848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/>
              <a:t>Main memory must support both OS and user processes</a:t>
            </a:r>
          </a:p>
          <a:p>
            <a:pPr algn="just"/>
            <a:r>
              <a:rPr lang="en-US" altLang="en-US" sz="2800" dirty="0"/>
              <a:t>Limited resource, must allocate efficiently</a:t>
            </a:r>
          </a:p>
          <a:p>
            <a:pPr algn="just"/>
            <a:r>
              <a:rPr lang="en-US" altLang="en-US" sz="2800" dirty="0"/>
              <a:t>Contiguous allocation is one early method.</a:t>
            </a:r>
          </a:p>
          <a:p>
            <a:pPr algn="just"/>
            <a:r>
              <a:rPr lang="en-US" altLang="en-US" sz="2800" dirty="0"/>
              <a:t>In contiguous memory allocation, each process is contained in a single section of memory that is contiguous to the section containing the next process.</a:t>
            </a:r>
          </a:p>
          <a:p>
            <a:pPr algn="just"/>
            <a:r>
              <a:rPr lang="en-US" altLang="en-US" sz="2800" dirty="0"/>
              <a:t>Main memory usually into two </a:t>
            </a:r>
            <a:r>
              <a:rPr lang="en-US" altLang="en-US" sz="2800" b="1" dirty="0">
                <a:latin typeface="+mj-lt"/>
              </a:rPr>
              <a:t>partitions</a:t>
            </a:r>
            <a:r>
              <a:rPr lang="en-US" altLang="en-US" sz="2800" dirty="0"/>
              <a:t>:</a:t>
            </a:r>
          </a:p>
          <a:p>
            <a:pPr lvl="1" indent="-228600" algn="just">
              <a:buFont typeface="Wingdings" panose="05000000000000000000" pitchFamily="2" charset="2"/>
              <a:buChar char="ü"/>
            </a:pPr>
            <a:r>
              <a:rPr lang="en-US" altLang="en-US" sz="2600" dirty="0"/>
              <a:t>one for the operating system, and </a:t>
            </a:r>
          </a:p>
          <a:p>
            <a:pPr lvl="1" indent="-228600" algn="just">
              <a:buFont typeface="Wingdings" panose="05000000000000000000" pitchFamily="2" charset="2"/>
              <a:buChar char="ü"/>
            </a:pPr>
            <a:r>
              <a:rPr lang="en-US" altLang="en-US" sz="2600" dirty="0"/>
              <a:t>one for the user processes. </a:t>
            </a:r>
          </a:p>
          <a:p>
            <a:pPr marL="171450" lvl="1" algn="just">
              <a:spcBef>
                <a:spcPts val="750"/>
              </a:spcBef>
            </a:pPr>
            <a:r>
              <a:rPr lang="en-US" altLang="en-US" sz="2800" dirty="0"/>
              <a:t>We can place the operating system in either low memory addresses or high memory addresses.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>
            <a:extLst>
              <a:ext uri="{FF2B5EF4-FFF2-40B4-BE49-F238E27FC236}">
                <a16:creationId xmlns:a16="http://schemas.microsoft.com/office/drawing/2014/main" id="{8560E35A-794D-4ECB-A0B0-C5E4764E2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6775" y="85645"/>
            <a:ext cx="7820025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Contiguous Allocation</a:t>
            </a:r>
          </a:p>
        </p:txBody>
      </p:sp>
      <p:sp>
        <p:nvSpPr>
          <p:cNvPr id="19459" name="Rectangle 1027">
            <a:extLst>
              <a:ext uri="{FF2B5EF4-FFF2-40B4-BE49-F238E27FC236}">
                <a16:creationId xmlns:a16="http://schemas.microsoft.com/office/drawing/2014/main" id="{05D35068-7CB7-493B-864A-9C27D4AD81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2925" y="704771"/>
            <a:ext cx="8143875" cy="5335513"/>
          </a:xfrm>
        </p:spPr>
        <p:txBody>
          <a:bodyPr>
            <a:normAutofit/>
          </a:bodyPr>
          <a:lstStyle/>
          <a:p>
            <a:pPr algn="just"/>
            <a:r>
              <a:rPr lang="en-US" altLang="en-US" sz="2600" dirty="0"/>
              <a:t>Relocation registers used to protect user processes from each other, and from changing operating-system code and data.</a:t>
            </a:r>
          </a:p>
          <a:p>
            <a:pPr lvl="1" indent="-285750" algn="just">
              <a:buFont typeface="Wingdings" panose="05000000000000000000" pitchFamily="2" charset="2"/>
              <a:buChar char="ü"/>
            </a:pPr>
            <a:r>
              <a:rPr lang="en-US" altLang="en-US" sz="2600" dirty="0"/>
              <a:t>Base register contains value of smallest physical address</a:t>
            </a:r>
          </a:p>
          <a:p>
            <a:pPr lvl="1" indent="-285750" algn="just">
              <a:buFont typeface="Wingdings" panose="05000000000000000000" pitchFamily="2" charset="2"/>
              <a:buChar char="ü"/>
            </a:pPr>
            <a:r>
              <a:rPr lang="en-US" altLang="en-US" sz="2600" dirty="0"/>
              <a:t>Limit register contains range of logical addresses – each logical address must be less than the limit register </a:t>
            </a:r>
          </a:p>
          <a:p>
            <a:pPr lvl="1" indent="-285750" algn="just">
              <a:buFont typeface="Wingdings" panose="05000000000000000000" pitchFamily="2" charset="2"/>
              <a:buChar char="ü"/>
            </a:pPr>
            <a:r>
              <a:rPr lang="en-US" altLang="en-US" sz="2600" dirty="0"/>
              <a:t>MMU maps logical address </a:t>
            </a:r>
            <a:r>
              <a:rPr lang="en-US" altLang="en-US" sz="2600" b="1" dirty="0"/>
              <a:t>dynamically</a:t>
            </a:r>
          </a:p>
        </p:txBody>
      </p:sp>
      <p:pic>
        <p:nvPicPr>
          <p:cNvPr id="4" name="Picture 4" descr="8">
            <a:extLst>
              <a:ext uri="{FF2B5EF4-FFF2-40B4-BE49-F238E27FC236}">
                <a16:creationId xmlns:a16="http://schemas.microsoft.com/office/drawing/2014/main" id="{3B5089A2-15B0-435C-8B29-EC54ABF05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3725049"/>
            <a:ext cx="8143875" cy="312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E547A1C-BA00-4FD5-B75F-1BA0C14CB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4442" y="79257"/>
            <a:ext cx="8438113" cy="61595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Memory Allocation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B12B19D-5F62-4569-A4AE-2840954F1E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695206"/>
            <a:ext cx="8072437" cy="5891331"/>
          </a:xfrm>
        </p:spPr>
        <p:txBody>
          <a:bodyPr>
            <a:noAutofit/>
          </a:bodyPr>
          <a:lstStyle/>
          <a:p>
            <a:pPr algn="just"/>
            <a:r>
              <a:rPr lang="en-US" altLang="en-US" sz="2400" dirty="0"/>
              <a:t>Degree of multiprogramming limited by number of partitions</a:t>
            </a:r>
          </a:p>
          <a:p>
            <a:pPr algn="just"/>
            <a:r>
              <a:rPr lang="en-US" altLang="en-US" sz="2400" b="1" dirty="0">
                <a:latin typeface="+mj-lt"/>
              </a:rPr>
              <a:t>Fixed-size partition</a:t>
            </a:r>
          </a:p>
          <a:p>
            <a:pPr algn="just"/>
            <a:r>
              <a:rPr lang="en-US" altLang="en-US" sz="2400" b="1" dirty="0">
                <a:latin typeface="+mj-lt"/>
              </a:rPr>
              <a:t>Variable-partition</a:t>
            </a:r>
            <a:r>
              <a:rPr lang="en-US" altLang="en-US" sz="2400" b="1" dirty="0"/>
              <a:t> </a:t>
            </a:r>
            <a:r>
              <a:rPr lang="en-US" altLang="en-US" sz="2400" dirty="0"/>
              <a:t>sizes for efficiency (sized to a given process’ needs)</a:t>
            </a:r>
          </a:p>
          <a:p>
            <a:pPr algn="just"/>
            <a:r>
              <a:rPr lang="en-US" altLang="en-US" sz="2400" dirty="0"/>
              <a:t>Each partition may contain exactly one process.</a:t>
            </a:r>
          </a:p>
          <a:p>
            <a:pPr algn="just"/>
            <a:r>
              <a:rPr lang="en-US" altLang="en-US" sz="2400" b="1" dirty="0">
                <a:latin typeface="+mj-lt"/>
              </a:rPr>
              <a:t>Hole</a:t>
            </a:r>
            <a:r>
              <a:rPr lang="en-US" altLang="en-US" sz="2400" dirty="0"/>
              <a:t> – block of available memory; holes of various size are scattered throughout memory.</a:t>
            </a:r>
          </a:p>
          <a:p>
            <a:pPr algn="just"/>
            <a:r>
              <a:rPr lang="en-US" altLang="en-US" sz="2400" dirty="0"/>
              <a:t>When a process arrives, it is allocated memory from a hole large enough to accommodate it.</a:t>
            </a:r>
          </a:p>
          <a:p>
            <a:pPr algn="just"/>
            <a:r>
              <a:rPr lang="en-US" altLang="en-US" sz="2400" dirty="0"/>
              <a:t>Process exiting frees its partition, adjacent free partitions combined.</a:t>
            </a:r>
          </a:p>
          <a:p>
            <a:pPr algn="just"/>
            <a:r>
              <a:rPr lang="en-US" altLang="en-US" sz="2400" dirty="0"/>
              <a:t>Operating system maintains information about:</a:t>
            </a:r>
          </a:p>
          <a:p>
            <a:pPr lvl="1" algn="just"/>
            <a:r>
              <a:rPr lang="en-US" altLang="en-US" sz="2400" dirty="0"/>
              <a:t>(a) allocated partitions    </a:t>
            </a:r>
          </a:p>
          <a:p>
            <a:pPr lvl="1" algn="just"/>
            <a:r>
              <a:rPr lang="en-US" altLang="en-US" sz="2400" dirty="0"/>
              <a:t>(b) free partitions (hole)</a:t>
            </a:r>
          </a:p>
        </p:txBody>
      </p:sp>
    </p:spTree>
    <p:extLst>
      <p:ext uri="{BB962C8B-B14F-4D97-AF65-F5344CB8AC3E}">
        <p14:creationId xmlns:p14="http://schemas.microsoft.com/office/powerpoint/2010/main" val="410779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>
            <a:extLst>
              <a:ext uri="{FF2B5EF4-FFF2-40B4-BE49-F238E27FC236}">
                <a16:creationId xmlns:a16="http://schemas.microsoft.com/office/drawing/2014/main" id="{14E85D12-A179-49DD-AB72-1C6EAAF20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3028" y="57152"/>
            <a:ext cx="6764338" cy="647927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Introduction</a:t>
            </a:r>
          </a:p>
        </p:txBody>
      </p:sp>
      <p:sp>
        <p:nvSpPr>
          <p:cNvPr id="6147" name="Rectangle 1027">
            <a:extLst>
              <a:ext uri="{FF2B5EF4-FFF2-40B4-BE49-F238E27FC236}">
                <a16:creationId xmlns:a16="http://schemas.microsoft.com/office/drawing/2014/main" id="{3919CD36-C961-4D2E-8F87-B9EA333CBE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8661" y="705079"/>
            <a:ext cx="7858125" cy="6124345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A typical instruction-execution cycle, </a:t>
            </a:r>
          </a:p>
          <a:p>
            <a:pPr algn="just"/>
            <a:r>
              <a:rPr lang="en-US" altLang="en-US" sz="2800" dirty="0"/>
              <a:t>First fetches an instruction from memory. </a:t>
            </a:r>
          </a:p>
          <a:p>
            <a:pPr algn="just"/>
            <a:r>
              <a:rPr lang="en-US" altLang="en-US" sz="2800" dirty="0"/>
              <a:t>The instruction is then decoded </a:t>
            </a:r>
          </a:p>
          <a:p>
            <a:pPr algn="just"/>
            <a:r>
              <a:rPr lang="en-US" altLang="en-US" sz="2800" dirty="0"/>
              <a:t>Read of an Effective Address (operands to be fetched from memory). </a:t>
            </a:r>
          </a:p>
          <a:p>
            <a:pPr algn="just"/>
            <a:r>
              <a:rPr lang="en-US" altLang="en-US" sz="2800" dirty="0"/>
              <a:t>Executing of Instruction and then the instruction has been executed on the operands, results may be stored back in memory. </a:t>
            </a:r>
          </a:p>
          <a:p>
            <a:pPr algn="just"/>
            <a:r>
              <a:rPr lang="en-US" altLang="en-US" sz="2800" dirty="0"/>
              <a:t>Program (set of instructions) is permanently kept on </a:t>
            </a:r>
            <a:r>
              <a:rPr lang="en-US" altLang="en-US" sz="2800" b="1" dirty="0"/>
              <a:t>backing store </a:t>
            </a:r>
            <a:r>
              <a:rPr lang="en-US" altLang="en-US" sz="2800" dirty="0"/>
              <a:t>(disk)</a:t>
            </a:r>
          </a:p>
          <a:p>
            <a:pPr algn="just"/>
            <a:r>
              <a:rPr lang="en-US" altLang="en-US" sz="2800" dirty="0"/>
              <a:t>For  a program to be run it must be brought from backing store into memory and placed within a process</a:t>
            </a:r>
            <a:endParaRPr lang="en-US" altLang="en-US" sz="1000" dirty="0"/>
          </a:p>
          <a:p>
            <a:pPr algn="just"/>
            <a:endParaRPr lang="en-US" altLang="en-US" sz="28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E547A1C-BA00-4FD5-B75F-1BA0C14CB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4442" y="79257"/>
            <a:ext cx="8438113" cy="61595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Variable Partition Allocation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B12B19D-5F62-4569-A4AE-2840954F1E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695207"/>
            <a:ext cx="8072437" cy="4637204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When a process arrives and needs memory, the system searches the set for a hole that is large enough for this process. </a:t>
            </a:r>
          </a:p>
          <a:p>
            <a:pPr algn="just"/>
            <a:r>
              <a:rPr lang="en-US" altLang="en-US" sz="2800" dirty="0"/>
              <a:t>If the hole is too large, it is split into two parts. </a:t>
            </a:r>
          </a:p>
          <a:p>
            <a:pPr algn="just"/>
            <a:r>
              <a:rPr lang="en-US" altLang="en-US" sz="2800" dirty="0"/>
              <a:t>One part is allocated to the arriving process; the other is returned to the set of holes. </a:t>
            </a:r>
          </a:p>
          <a:p>
            <a:pPr algn="just"/>
            <a:r>
              <a:rPr lang="en-US" altLang="en-US" sz="2800" dirty="0"/>
              <a:t>When a process terminates, it releases its block of memory, which is then placed back in the set of holes. </a:t>
            </a:r>
          </a:p>
          <a:p>
            <a:pPr algn="just"/>
            <a:r>
              <a:rPr lang="en-US" altLang="en-US" sz="2800" dirty="0"/>
              <a:t>If the new hole is adjacent to other holes, these adjacent holes are merged to form one larger hole.</a:t>
            </a:r>
          </a:p>
        </p:txBody>
      </p:sp>
      <p:pic>
        <p:nvPicPr>
          <p:cNvPr id="21508" name="Picture 5" descr="W:\os-book\OS10\slide-dir\os-figures\9_07.jpg">
            <a:extLst>
              <a:ext uri="{FF2B5EF4-FFF2-40B4-BE49-F238E27FC236}">
                <a16:creationId xmlns:a16="http://schemas.microsoft.com/office/drawing/2014/main" id="{6DDB2633-499B-427F-A2B7-19B399A98E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0"/>
          <a:stretch/>
        </p:blipFill>
        <p:spPr bwMode="auto">
          <a:xfrm>
            <a:off x="1457325" y="5332411"/>
            <a:ext cx="5729288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028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A741CD-CC0B-4B8D-B4DA-1C981F6F7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4068" y="111704"/>
            <a:ext cx="77724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Dynamic Storage-Allocation Problem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46846F0-F200-438E-8BA7-F729921F7A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2926" y="687965"/>
            <a:ext cx="8143874" cy="579855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latin typeface="Helvetica" panose="020B0604020202020204" pitchFamily="34" charset="0"/>
              </a:rPr>
              <a:t>How to satisfy a request of size </a:t>
            </a:r>
            <a:r>
              <a:rPr lang="en-US" altLang="en-US" sz="2800" b="1" i="1" dirty="0">
                <a:latin typeface="Helvetica" panose="020B0604020202020204" pitchFamily="34" charset="0"/>
              </a:rPr>
              <a:t>n</a:t>
            </a:r>
            <a:r>
              <a:rPr lang="en-US" altLang="en-US" sz="2800" dirty="0">
                <a:latin typeface="Helvetica" panose="020B0604020202020204" pitchFamily="34" charset="0"/>
              </a:rPr>
              <a:t> from a list of free holes?</a:t>
            </a:r>
            <a:endParaRPr lang="en-US" altLang="en-US" sz="2800" b="1" dirty="0"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en-US" altLang="en-US" sz="2800" b="1" dirty="0">
                <a:latin typeface="+mj-lt"/>
              </a:rPr>
              <a:t>First-fit</a:t>
            </a:r>
            <a:r>
              <a:rPr lang="en-US" altLang="en-US" sz="2800" dirty="0"/>
              <a:t>:  Allocate the </a:t>
            </a:r>
            <a:r>
              <a:rPr lang="en-US" altLang="en-US" sz="2800" b="1" i="1" dirty="0"/>
              <a:t>first</a:t>
            </a:r>
            <a:r>
              <a:rPr lang="en-US" altLang="en-US" sz="2800" dirty="0"/>
              <a:t> hole that is big enough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 dirty="0">
                <a:latin typeface="+mj-lt"/>
              </a:rPr>
              <a:t>Best-fit</a:t>
            </a:r>
            <a:r>
              <a:rPr lang="en-US" altLang="en-US" sz="2800" dirty="0"/>
              <a:t>:  Allocate the </a:t>
            </a:r>
            <a:r>
              <a:rPr lang="en-US" altLang="en-US" sz="2800" b="1" i="1" dirty="0"/>
              <a:t>smallest</a:t>
            </a:r>
            <a:r>
              <a:rPr lang="en-US" altLang="en-US" sz="2800" dirty="0"/>
              <a:t> hole that is big enough; must search entire list, unless ordered by size  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Produces the smallest leftover hole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 dirty="0">
                <a:latin typeface="+mj-lt"/>
              </a:rPr>
              <a:t>Worst-fit</a:t>
            </a:r>
            <a:r>
              <a:rPr lang="en-US" altLang="en-US" sz="2800" dirty="0"/>
              <a:t>:  Allocate the </a:t>
            </a:r>
            <a:r>
              <a:rPr lang="en-US" altLang="en-US" sz="2800" b="1" i="1" dirty="0"/>
              <a:t>largest</a:t>
            </a:r>
            <a:r>
              <a:rPr lang="en-US" altLang="en-US" sz="2800" dirty="0"/>
              <a:t> hole; must also search entire list  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Produces the largest leftover hole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Helvetica" panose="020B0604020202020204" pitchFamily="34" charset="0"/>
              </a:rPr>
              <a:t>First-fit and best-fit better than worst-fit in terms of speed and storage utilization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>
            <a:extLst>
              <a:ext uri="{FF2B5EF4-FFF2-40B4-BE49-F238E27FC236}">
                <a16:creationId xmlns:a16="http://schemas.microsoft.com/office/drawing/2014/main" id="{534D9BC0-752C-49BF-81BD-50A1A3166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5663" y="107787"/>
            <a:ext cx="7831137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Fragmentation</a:t>
            </a:r>
          </a:p>
        </p:txBody>
      </p:sp>
      <p:sp>
        <p:nvSpPr>
          <p:cNvPr id="23555" name="Rectangle 1027">
            <a:extLst>
              <a:ext uri="{FF2B5EF4-FFF2-40B4-BE49-F238E27FC236}">
                <a16:creationId xmlns:a16="http://schemas.microsoft.com/office/drawing/2014/main" id="{C8EC98FB-DB12-4D53-B1D8-DA0D6EC9FE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7212" y="684050"/>
            <a:ext cx="8129587" cy="5429413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b="1" dirty="0">
                <a:latin typeface="+mj-lt"/>
              </a:rPr>
              <a:t>External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Fragmentation</a:t>
            </a:r>
            <a:r>
              <a:rPr lang="en-US" altLang="en-US" sz="2800" dirty="0"/>
              <a:t> – total memory space exists to satisfy a request, but it is not contiguous</a:t>
            </a:r>
            <a:endParaRPr lang="en-US" altLang="en-US" sz="2800" b="1" dirty="0"/>
          </a:p>
          <a:p>
            <a:pPr algn="just"/>
            <a:r>
              <a:rPr lang="en-US" altLang="en-US" sz="2800" b="1" dirty="0">
                <a:latin typeface="+mj-lt"/>
              </a:rPr>
              <a:t>Internal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Fragmentation</a:t>
            </a:r>
            <a:r>
              <a:rPr lang="en-US" altLang="en-US" sz="2800" dirty="0"/>
              <a:t> – allocated memory may be slightly larger than requested memory; this size difference is memory internal to a partition, but not being used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744613"/>
              </p:ext>
            </p:extLst>
          </p:nvPr>
        </p:nvGraphicFramePr>
        <p:xfrm>
          <a:off x="114300" y="83960"/>
          <a:ext cx="9029700" cy="6641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6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Internal fragmentation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980" marR="93980" marT="93980" marB="9398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fragmentation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980" marR="93980" marT="93980" marB="9398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83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 internal fragmentation fixed-sized memory, blocks square measure appointed to process.</a:t>
                      </a:r>
                    </a:p>
                  </a:txBody>
                  <a:tcPr marL="93980" marR="93980" marT="132080" marB="13208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 external fragmentation, variable-sized memory blocks square measure appointed to method.</a:t>
                      </a:r>
                    </a:p>
                  </a:txBody>
                  <a:tcPr marL="93980" marR="93980" marT="132080" marB="13208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9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solution of internal fragmentation is best-fit block.</a:t>
                      </a:r>
                    </a:p>
                  </a:txBody>
                  <a:tcPr marL="93980" marR="93980" marT="132080" marB="13208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Solution of external fragmentation is compaction, paging and segmentation.</a:t>
                      </a:r>
                    </a:p>
                  </a:txBody>
                  <a:tcPr marL="93980" marR="93980" marT="132080" marB="13208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48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Internal fragmentation occurs when memory is divided into fixed sized partitions.</a:t>
                      </a:r>
                    </a:p>
                  </a:txBody>
                  <a:tcPr marL="93980" marR="93980" marT="132080" marB="13208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fragmentation occurs when memory is divided into variable size partitions based on the size of processes.</a:t>
                      </a:r>
                    </a:p>
                  </a:txBody>
                  <a:tcPr marL="93980" marR="93980" marT="132080" marB="13208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1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difference between memory allocated and required space or memory is called Internal fragmentation.</a:t>
                      </a:r>
                    </a:p>
                  </a:txBody>
                  <a:tcPr marL="93980" marR="93980" marT="132080" marB="13208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unused spaces formed between non-contiguous memory fragments are too small to serve a new process, is called External fragmentation .</a:t>
                      </a:r>
                    </a:p>
                  </a:txBody>
                  <a:tcPr marL="93980" marR="93980" marT="132080" marB="13208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19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73A91733-AB03-41FF-84D0-DFF0EF0F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569746"/>
            <a:ext cx="7842963" cy="314500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en-US" sz="2800" dirty="0"/>
              <a:t>Reduce external fragmentation by </a:t>
            </a:r>
            <a:r>
              <a:rPr lang="en-US" altLang="en-US" sz="2800" b="1" dirty="0"/>
              <a:t>compaction</a:t>
            </a:r>
          </a:p>
          <a:p>
            <a:pPr lvl="1" indent="-285750" algn="just">
              <a:buFont typeface="Wingdings" panose="05000000000000000000" pitchFamily="2" charset="2"/>
              <a:buChar char="ü"/>
            </a:pPr>
            <a:r>
              <a:rPr lang="en-US" altLang="en-US" sz="2800" dirty="0"/>
              <a:t>Shuffle memory contents to place all free memory together in one large block</a:t>
            </a:r>
          </a:p>
          <a:p>
            <a:pPr lvl="1" indent="-285750" algn="just">
              <a:buFont typeface="Wingdings" panose="05000000000000000000" pitchFamily="2" charset="2"/>
              <a:buChar char="ü"/>
            </a:pPr>
            <a:r>
              <a:rPr lang="en-US" altLang="en-US" sz="2800" dirty="0"/>
              <a:t>Compaction is possible </a:t>
            </a:r>
            <a:r>
              <a:rPr lang="en-US" altLang="en-US" sz="2800" i="1" dirty="0"/>
              <a:t>only</a:t>
            </a:r>
            <a:r>
              <a:rPr lang="en-US" altLang="en-US" sz="2800" dirty="0"/>
              <a:t> if relocation is dynamic, and is done at execution time</a:t>
            </a:r>
          </a:p>
          <a:p>
            <a:pPr algn="just"/>
            <a:r>
              <a:rPr lang="en-US" altLang="en-US" sz="2800" dirty="0"/>
              <a:t>Depending on the total amount of memory storage and the average process size, external fragmentation may be a minor or a major problem. </a:t>
            </a:r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534D9BC0-752C-49BF-81BD-50A1A3166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5663" y="22059"/>
            <a:ext cx="7831137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Fragmentation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8" y="3714749"/>
            <a:ext cx="8601075" cy="31432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73A91733-AB03-41FF-84D0-DFF0EF0F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684050"/>
            <a:ext cx="7842963" cy="6173949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/>
              <a:t>Statistical analysis of first fit, for instance, reveals that, even with some optimization, given N allocated blocks, another 0.5 N blocks will be lost to fragmentation.</a:t>
            </a:r>
          </a:p>
          <a:p>
            <a:pPr algn="just"/>
            <a:r>
              <a:rPr lang="en-US" altLang="en-US" sz="2800" dirty="0"/>
              <a:t>That is, one-third of memory may be unusable! This property is known as the </a:t>
            </a:r>
            <a:r>
              <a:rPr lang="en-US" altLang="en-US" sz="2800" b="1" dirty="0"/>
              <a:t>50-percent rule</a:t>
            </a:r>
            <a:r>
              <a:rPr lang="en-US" altLang="en-US" sz="2800" dirty="0"/>
              <a:t>.</a:t>
            </a:r>
          </a:p>
          <a:p>
            <a:pPr algn="just"/>
            <a:r>
              <a:rPr lang="en-US" altLang="en-US" sz="2800" dirty="0"/>
              <a:t>Now consider that backing store has same fragmentation problems</a:t>
            </a:r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534D9BC0-752C-49BF-81BD-50A1A3166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5663" y="107787"/>
            <a:ext cx="7831137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Fragmentation</a:t>
            </a:r>
          </a:p>
        </p:txBody>
      </p:sp>
    </p:spTree>
    <p:extLst>
      <p:ext uri="{BB962C8B-B14F-4D97-AF65-F5344CB8AC3E}">
        <p14:creationId xmlns:p14="http://schemas.microsoft.com/office/powerpoint/2010/main" val="1900031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73A91733-AB03-41FF-84D0-DFF0EF0F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684050"/>
            <a:ext cx="7842963" cy="6173949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/>
              <a:t>Another possible solution to the external-fragmentation problem is to permit the logical address space of processes to be noncontiguous, thus allowing a process to be allocated physical memory wherever such memory is available.</a:t>
            </a:r>
          </a:p>
          <a:p>
            <a:pPr algn="just"/>
            <a:r>
              <a:rPr lang="en-US" altLang="en-US" sz="2800" dirty="0"/>
              <a:t>This is the strategy used in </a:t>
            </a:r>
            <a:r>
              <a:rPr lang="en-US" altLang="en-US" sz="2800" b="1" dirty="0"/>
              <a:t>paging</a:t>
            </a:r>
            <a:r>
              <a:rPr lang="en-US" altLang="en-US" sz="2800" dirty="0"/>
              <a:t>, the most common memory-management technique for computer systems. </a:t>
            </a:r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534D9BC0-752C-49BF-81BD-50A1A3166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5663" y="107787"/>
            <a:ext cx="7831137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Fragmentation</a:t>
            </a:r>
          </a:p>
        </p:txBody>
      </p:sp>
    </p:spTree>
    <p:extLst>
      <p:ext uri="{BB962C8B-B14F-4D97-AF65-F5344CB8AC3E}">
        <p14:creationId xmlns:p14="http://schemas.microsoft.com/office/powerpoint/2010/main" val="3437246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1C61A9A-3B9F-4159-ACB6-994F24302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17469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Segmentation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CE8D1D7-1BBB-4A14-BF51-8CD3B5F22A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42950" y="501642"/>
            <a:ext cx="7832725" cy="618490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tabLst>
                <a:tab pos="1831975" algn="l"/>
              </a:tabLst>
            </a:pPr>
            <a:r>
              <a:rPr lang="en-US" altLang="en-US" sz="2800" dirty="0"/>
              <a:t>Memory-management scheme that supports user view of memory </a:t>
            </a:r>
            <a:endParaRPr lang="en-US" altLang="en-US" sz="1000" dirty="0"/>
          </a:p>
          <a:p>
            <a:pPr>
              <a:lnSpc>
                <a:spcPct val="90000"/>
              </a:lnSpc>
              <a:tabLst>
                <a:tab pos="1831975" algn="l"/>
              </a:tabLst>
            </a:pPr>
            <a:r>
              <a:rPr lang="en-US" altLang="en-US" sz="2800" dirty="0"/>
              <a:t>A program is a collection of segments</a:t>
            </a:r>
          </a:p>
          <a:p>
            <a:pPr>
              <a:lnSpc>
                <a:spcPct val="90000"/>
              </a:lnSpc>
              <a:tabLst>
                <a:tab pos="1831975" algn="l"/>
              </a:tabLst>
            </a:pPr>
            <a:r>
              <a:rPr lang="en-US" altLang="en-US" sz="2800" dirty="0"/>
              <a:t>A segment is a logical unit such as: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 sz="2800" dirty="0"/>
              <a:t>		</a:t>
            </a:r>
            <a:r>
              <a:rPr lang="en-US" altLang="en-US" sz="2600" dirty="0"/>
              <a:t>main program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 sz="2600" dirty="0"/>
              <a:t>		procedure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 sz="2600" dirty="0"/>
              <a:t>		function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 sz="2600" dirty="0"/>
              <a:t>		method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 sz="2600" dirty="0"/>
              <a:t>		object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 sz="2600" dirty="0"/>
              <a:t>		local variables, global variables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 sz="2600" dirty="0"/>
              <a:t>		common block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 sz="2600" dirty="0"/>
              <a:t>		stack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 sz="2600" dirty="0"/>
              <a:t>		symbol table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 sz="2600" dirty="0"/>
              <a:t>		arrays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B374F04-04BE-47F7-8FBC-BC76D9DCB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1123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User</a:t>
            </a:r>
            <a:r>
              <a:rPr lang="ja-JP" altLang="en-US" sz="4000" dirty="0"/>
              <a:t>’</a:t>
            </a:r>
            <a:r>
              <a:rPr lang="en-US" altLang="ja-JP" sz="4000" dirty="0"/>
              <a:t>s View of a Program</a:t>
            </a:r>
            <a:endParaRPr lang="en-US" altLang="en-US" sz="4000" dirty="0"/>
          </a:p>
        </p:txBody>
      </p:sp>
      <p:pic>
        <p:nvPicPr>
          <p:cNvPr id="9219" name="Picture 6">
            <a:extLst>
              <a:ext uri="{FF2B5EF4-FFF2-40B4-BE49-F238E27FC236}">
                <a16:creationId xmlns:a16="http://schemas.microsoft.com/office/drawing/2014/main" id="{E92EB15B-4D48-4EB1-9EDF-B5527D201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2" y="749975"/>
            <a:ext cx="4543425" cy="5948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C7FF02C-1C53-4BAC-9F14-D5719FD8C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1521" y="93661"/>
            <a:ext cx="7800975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Logical View of Segmentation</a:t>
            </a:r>
          </a:p>
        </p:txBody>
      </p:sp>
      <p:sp>
        <p:nvSpPr>
          <p:cNvPr id="11267" name="Oval 3">
            <a:extLst>
              <a:ext uri="{FF2B5EF4-FFF2-40B4-BE49-F238E27FC236}">
                <a16:creationId xmlns:a16="http://schemas.microsoft.com/office/drawing/2014/main" id="{26F3AFD9-65D4-4060-B200-6623B4728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1" y="800100"/>
            <a:ext cx="4214817" cy="4829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Verdana" panose="020B0604030504040204" pitchFamily="34" charset="0"/>
            </a:endParaRP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C4E8356D-A888-4CFB-B6A4-0D44A7C74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857375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1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DB67B541-4D7B-4B6F-89E8-5DC4FD8F1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000375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3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732797EF-3D75-431F-AB41-A2C3702B2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466975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2</a:t>
            </a:r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0FC8EB29-D7A5-4AF1-BBDF-1FEE95B04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457575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4</a:t>
            </a:r>
          </a:p>
        </p:txBody>
      </p:sp>
      <p:grpSp>
        <p:nvGrpSpPr>
          <p:cNvPr id="11272" name="Group 24">
            <a:extLst>
              <a:ext uri="{FF2B5EF4-FFF2-40B4-BE49-F238E27FC236}">
                <a16:creationId xmlns:a16="http://schemas.microsoft.com/office/drawing/2014/main" id="{3A45E160-757E-49EE-914B-4FECEAF807DB}"/>
              </a:ext>
            </a:extLst>
          </p:cNvPr>
          <p:cNvGrpSpPr>
            <a:grpSpLocks/>
          </p:cNvGrpSpPr>
          <p:nvPr/>
        </p:nvGrpSpPr>
        <p:grpSpPr bwMode="auto">
          <a:xfrm>
            <a:off x="5738826" y="800100"/>
            <a:ext cx="2014538" cy="4829175"/>
            <a:chOff x="3888" y="1056"/>
            <a:chExt cx="720" cy="2496"/>
          </a:xfrm>
        </p:grpSpPr>
        <p:grpSp>
          <p:nvGrpSpPr>
            <p:cNvPr id="11275" name="Group 11">
              <a:extLst>
                <a:ext uri="{FF2B5EF4-FFF2-40B4-BE49-F238E27FC236}">
                  <a16:creationId xmlns:a16="http://schemas.microsoft.com/office/drawing/2014/main" id="{1FA7224D-8EAF-4008-989F-627055581A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1056"/>
              <a:ext cx="720" cy="672"/>
              <a:chOff x="3888" y="1056"/>
              <a:chExt cx="720" cy="672"/>
            </a:xfrm>
          </p:grpSpPr>
          <p:sp>
            <p:nvSpPr>
              <p:cNvPr id="11286" name="Rectangle 8">
                <a:extLst>
                  <a:ext uri="{FF2B5EF4-FFF2-40B4-BE49-F238E27FC236}">
                    <a16:creationId xmlns:a16="http://schemas.microsoft.com/office/drawing/2014/main" id="{7A7ED9E0-2B75-48D5-B432-4EE59EEEB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-84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-84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>
                  <a:latin typeface="Verdana" panose="020B0604030504040204" pitchFamily="34" charset="0"/>
                </a:endParaRPr>
              </a:p>
            </p:txBody>
          </p:sp>
          <p:sp>
            <p:nvSpPr>
              <p:cNvPr id="11287" name="Line 9">
                <a:extLst>
                  <a:ext uri="{FF2B5EF4-FFF2-40B4-BE49-F238E27FC236}">
                    <a16:creationId xmlns:a16="http://schemas.microsoft.com/office/drawing/2014/main" id="{16E73464-88BC-42BE-9954-74451512C8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76" name="Group 12">
              <a:extLst>
                <a:ext uri="{FF2B5EF4-FFF2-40B4-BE49-F238E27FC236}">
                  <a16:creationId xmlns:a16="http://schemas.microsoft.com/office/drawing/2014/main" id="{45DA3316-30A5-41FB-99BB-7D0420542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1728"/>
              <a:ext cx="720" cy="672"/>
              <a:chOff x="3888" y="1056"/>
              <a:chExt cx="720" cy="672"/>
            </a:xfrm>
          </p:grpSpPr>
          <p:sp>
            <p:nvSpPr>
              <p:cNvPr id="11284" name="Rectangle 13">
                <a:extLst>
                  <a:ext uri="{FF2B5EF4-FFF2-40B4-BE49-F238E27FC236}">
                    <a16:creationId xmlns:a16="http://schemas.microsoft.com/office/drawing/2014/main" id="{49931153-5678-453D-B9CB-C9B191A74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-84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-84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>
                  <a:latin typeface="Verdana" panose="020B0604030504040204" pitchFamily="34" charset="0"/>
                </a:endParaRPr>
              </a:p>
            </p:txBody>
          </p:sp>
          <p:sp>
            <p:nvSpPr>
              <p:cNvPr id="11285" name="Line 14">
                <a:extLst>
                  <a:ext uri="{FF2B5EF4-FFF2-40B4-BE49-F238E27FC236}">
                    <a16:creationId xmlns:a16="http://schemas.microsoft.com/office/drawing/2014/main" id="{83CED200-8DE5-45F4-8F78-2C49F41A16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7" name="Text Box 15">
              <a:extLst>
                <a:ext uri="{FF2B5EF4-FFF2-40B4-BE49-F238E27FC236}">
                  <a16:creationId xmlns:a16="http://schemas.microsoft.com/office/drawing/2014/main" id="{C2FF7B73-3CA6-41F6-B653-1B43504A7E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5" y="113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1</a:t>
              </a:r>
            </a:p>
          </p:txBody>
        </p:sp>
        <p:sp>
          <p:nvSpPr>
            <p:cNvPr id="11278" name="Text Box 16">
              <a:extLst>
                <a:ext uri="{FF2B5EF4-FFF2-40B4-BE49-F238E27FC236}">
                  <a16:creationId xmlns:a16="http://schemas.microsoft.com/office/drawing/2014/main" id="{052BAA65-E606-4B33-A881-5257D4AA8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" y="143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4</a:t>
              </a:r>
            </a:p>
          </p:txBody>
        </p:sp>
        <p:sp>
          <p:nvSpPr>
            <p:cNvPr id="11279" name="Rectangle 17">
              <a:extLst>
                <a:ext uri="{FF2B5EF4-FFF2-40B4-BE49-F238E27FC236}">
                  <a16:creationId xmlns:a16="http://schemas.microsoft.com/office/drawing/2014/main" id="{0FD65422-368F-4D4F-874F-83273C2D5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00"/>
              <a:ext cx="720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11280" name="Rectangle 18">
              <a:extLst>
                <a:ext uri="{FF2B5EF4-FFF2-40B4-BE49-F238E27FC236}">
                  <a16:creationId xmlns:a16="http://schemas.microsoft.com/office/drawing/2014/main" id="{60438D9D-1A73-4E40-BFC2-C215C6AC2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312"/>
              <a:ext cx="72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11281" name="Line 19">
              <a:extLst>
                <a:ext uri="{FF2B5EF4-FFF2-40B4-BE49-F238E27FC236}">
                  <a16:creationId xmlns:a16="http://schemas.microsoft.com/office/drawing/2014/main" id="{026F47B9-21D0-4863-9409-08BD97C88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64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Text Box 20">
              <a:extLst>
                <a:ext uri="{FF2B5EF4-FFF2-40B4-BE49-F238E27FC236}">
                  <a16:creationId xmlns:a16="http://schemas.microsoft.com/office/drawing/2014/main" id="{F95D04A8-D614-4B1F-A2ED-46C0F4DCC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" y="242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2</a:t>
              </a:r>
            </a:p>
          </p:txBody>
        </p:sp>
        <p:sp>
          <p:nvSpPr>
            <p:cNvPr id="11283" name="Text Box 21">
              <a:extLst>
                <a:ext uri="{FF2B5EF4-FFF2-40B4-BE49-F238E27FC236}">
                  <a16:creationId xmlns:a16="http://schemas.microsoft.com/office/drawing/2014/main" id="{D5CC02E6-E3BE-4DE3-B5A1-ABE3A4125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" y="288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3</a:t>
              </a:r>
            </a:p>
          </p:txBody>
        </p:sp>
      </p:grpSp>
      <p:sp>
        <p:nvSpPr>
          <p:cNvPr id="11273" name="Text Box 22">
            <a:extLst>
              <a:ext uri="{FF2B5EF4-FFF2-40B4-BE49-F238E27FC236}">
                <a16:creationId xmlns:a16="http://schemas.microsoft.com/office/drawing/2014/main" id="{93A16833-4972-4D81-A88B-8D1355538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5" y="6240477"/>
            <a:ext cx="1377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user space </a:t>
            </a:r>
          </a:p>
        </p:txBody>
      </p:sp>
      <p:sp>
        <p:nvSpPr>
          <p:cNvPr id="11274" name="Text Box 23">
            <a:extLst>
              <a:ext uri="{FF2B5EF4-FFF2-40B4-BE49-F238E27FC236}">
                <a16:creationId xmlns:a16="http://schemas.microsoft.com/office/drawing/2014/main" id="{7853558D-367E-4549-8A83-1CC6BF5B6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42" y="6240477"/>
            <a:ext cx="2597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physical memory space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>
            <a:extLst>
              <a:ext uri="{FF2B5EF4-FFF2-40B4-BE49-F238E27FC236}">
                <a16:creationId xmlns:a16="http://schemas.microsoft.com/office/drawing/2014/main" id="{14E85D12-A179-49DD-AB72-1C6EAAF20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3028" y="57152"/>
            <a:ext cx="6764338" cy="647927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Introduction</a:t>
            </a:r>
          </a:p>
        </p:txBody>
      </p:sp>
      <p:sp>
        <p:nvSpPr>
          <p:cNvPr id="6147" name="Rectangle 1027">
            <a:extLst>
              <a:ext uri="{FF2B5EF4-FFF2-40B4-BE49-F238E27FC236}">
                <a16:creationId xmlns:a16="http://schemas.microsoft.com/office/drawing/2014/main" id="{3919CD36-C961-4D2E-8F87-B9EA333CBE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8661" y="690791"/>
            <a:ext cx="7858125" cy="6124345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Main memory and registers are the only storage devices the CPU can access directly.</a:t>
            </a:r>
          </a:p>
          <a:p>
            <a:pPr algn="just"/>
            <a:r>
              <a:rPr lang="en-US" altLang="en-US" sz="2800" dirty="0"/>
              <a:t>Memory unit only sees a stream of: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en-US" sz="2800" dirty="0"/>
              <a:t>addresses + read requests, or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en-US" sz="2800" dirty="0"/>
              <a:t>address + data and write requests</a:t>
            </a:r>
            <a:endParaRPr lang="en-US" altLang="en-US" sz="1050" dirty="0"/>
          </a:p>
          <a:p>
            <a:pPr algn="just"/>
            <a:r>
              <a:rPr lang="en-US" altLang="en-US" sz="2800" b="1" dirty="0"/>
              <a:t>Register</a:t>
            </a:r>
            <a:r>
              <a:rPr lang="en-US" altLang="en-US" sz="2800" dirty="0"/>
              <a:t> access is done in one CPU clock (or less)</a:t>
            </a:r>
            <a:endParaRPr lang="en-US" altLang="en-US" sz="1000" dirty="0"/>
          </a:p>
          <a:p>
            <a:pPr algn="just"/>
            <a:r>
              <a:rPr lang="en-US" altLang="en-US" sz="2800" b="1" dirty="0"/>
              <a:t>Main memory </a:t>
            </a:r>
            <a:r>
              <a:rPr lang="en-US" altLang="en-US" sz="2800" dirty="0"/>
              <a:t>can take many cycles</a:t>
            </a:r>
            <a:endParaRPr lang="en-US" altLang="en-US" sz="2800" b="1" dirty="0">
              <a:latin typeface="+mj-lt"/>
            </a:endParaRPr>
          </a:p>
          <a:p>
            <a:pPr algn="just"/>
            <a:r>
              <a:rPr lang="en-US" altLang="en-US" sz="2800" b="1" dirty="0"/>
              <a:t>Cache</a:t>
            </a:r>
            <a:r>
              <a:rPr lang="en-US" altLang="en-US" sz="2800" dirty="0"/>
              <a:t> sits between main memory and CPU registers</a:t>
            </a:r>
            <a:endParaRPr lang="en-US" altLang="en-US" sz="1000" dirty="0"/>
          </a:p>
          <a:p>
            <a:pPr algn="just"/>
            <a:r>
              <a:rPr lang="en-US" altLang="en-US" sz="2800" b="1" dirty="0"/>
              <a:t>Protection</a:t>
            </a:r>
            <a:r>
              <a:rPr lang="en-US" altLang="en-US" sz="2800" dirty="0"/>
              <a:t> of memory is required to ensure correct operation.</a:t>
            </a: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91858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725505A-9446-4910-8DF8-571A657B7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7875" y="123824"/>
            <a:ext cx="7908925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Segmentation Architecture 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3DEE270-D25F-41A9-882D-2A11C1AAB8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7875" y="700086"/>
            <a:ext cx="7794625" cy="5986464"/>
          </a:xfrm>
        </p:spPr>
        <p:txBody>
          <a:bodyPr>
            <a:noAutofit/>
          </a:bodyPr>
          <a:lstStyle/>
          <a:p>
            <a:pPr>
              <a:tabLst>
                <a:tab pos="1828800" algn="l"/>
                <a:tab pos="2855913" algn="ctr"/>
              </a:tabLst>
            </a:pPr>
            <a:r>
              <a:rPr lang="en-US" altLang="en-US" sz="2800" dirty="0"/>
              <a:t>Logical address consists of a two tuple:</a:t>
            </a:r>
          </a:p>
          <a:p>
            <a:pPr>
              <a:buFont typeface="Monotype Sorts" pitchFamily="-84" charset="2"/>
              <a:buNone/>
              <a:tabLst>
                <a:tab pos="1828800" algn="l"/>
                <a:tab pos="2855913" algn="ctr"/>
              </a:tabLst>
            </a:pPr>
            <a:r>
              <a:rPr lang="en-US" altLang="en-US" sz="2800" dirty="0"/>
              <a:t>		&lt;segment-number, offset&gt;</a:t>
            </a:r>
          </a:p>
          <a:p>
            <a:pPr>
              <a:buFont typeface="Monotype Sorts" pitchFamily="-84" charset="2"/>
              <a:buNone/>
              <a:tabLst>
                <a:tab pos="1828800" algn="l"/>
                <a:tab pos="2855913" algn="ctr"/>
              </a:tabLst>
            </a:pPr>
            <a:endParaRPr lang="en-US" altLang="en-US" sz="1000" dirty="0"/>
          </a:p>
          <a:p>
            <a:pPr>
              <a:tabLst>
                <a:tab pos="1828800" algn="l"/>
                <a:tab pos="2855913" algn="ctr"/>
              </a:tabLst>
            </a:pPr>
            <a:r>
              <a:rPr lang="en-US" altLang="en-US" sz="2800" b="1" dirty="0">
                <a:latin typeface="+mj-lt"/>
              </a:rPr>
              <a:t>Segment table </a:t>
            </a:r>
            <a:r>
              <a:rPr lang="en-US" altLang="en-US" sz="2800" dirty="0"/>
              <a:t>– maps two-dimensional physical addresses; each table entry has:</a:t>
            </a:r>
          </a:p>
          <a:p>
            <a:pPr lvl="1">
              <a:tabLst>
                <a:tab pos="1828800" algn="l"/>
                <a:tab pos="2855913" algn="ctr"/>
              </a:tabLst>
            </a:pPr>
            <a:r>
              <a:rPr lang="en-US" altLang="en-US" sz="2400" b="1" dirty="0">
                <a:latin typeface="+mj-lt"/>
              </a:rPr>
              <a:t>base</a:t>
            </a:r>
            <a:r>
              <a:rPr lang="en-US" altLang="en-US" sz="2400" dirty="0"/>
              <a:t> – contains the starting physical address where the segments reside in memory</a:t>
            </a:r>
          </a:p>
          <a:p>
            <a:pPr lvl="1">
              <a:tabLst>
                <a:tab pos="1828800" algn="l"/>
                <a:tab pos="2855913" algn="ctr"/>
              </a:tabLst>
            </a:pPr>
            <a:r>
              <a:rPr lang="en-US" altLang="en-US" sz="2400" b="1" dirty="0">
                <a:latin typeface="+mj-lt"/>
              </a:rPr>
              <a:t>limit</a:t>
            </a:r>
            <a:r>
              <a:rPr lang="en-US" altLang="en-US" sz="2400" dirty="0"/>
              <a:t> – specifies the length of the segment</a:t>
            </a:r>
          </a:p>
          <a:p>
            <a:pPr lvl="1">
              <a:tabLst>
                <a:tab pos="1828800" algn="l"/>
                <a:tab pos="2855913" algn="ctr"/>
              </a:tabLst>
            </a:pPr>
            <a:endParaRPr lang="en-US" altLang="en-US" sz="1000" dirty="0"/>
          </a:p>
          <a:p>
            <a:pPr>
              <a:tabLst>
                <a:tab pos="1828800" algn="l"/>
                <a:tab pos="2855913" algn="ctr"/>
              </a:tabLst>
            </a:pPr>
            <a:r>
              <a:rPr lang="en-US" altLang="en-US" sz="2800" b="1" dirty="0">
                <a:latin typeface="+mj-lt"/>
              </a:rPr>
              <a:t>Segment-table base register </a:t>
            </a:r>
            <a:r>
              <a:rPr lang="en-US" altLang="en-US" sz="2800" dirty="0"/>
              <a:t>(</a:t>
            </a:r>
            <a:r>
              <a:rPr lang="en-US" altLang="en-US" sz="2800" b="1" dirty="0">
                <a:latin typeface="+mj-lt"/>
              </a:rPr>
              <a:t>STBR</a:t>
            </a:r>
            <a:r>
              <a:rPr lang="en-US" altLang="en-US" sz="2800" dirty="0"/>
              <a:t>) points to the segment table</a:t>
            </a:r>
            <a:r>
              <a:rPr lang="ja-JP" altLang="en-US" sz="2800" dirty="0"/>
              <a:t>’</a:t>
            </a:r>
            <a:r>
              <a:rPr lang="en-US" altLang="ja-JP" sz="2800" dirty="0"/>
              <a:t>s location in memory</a:t>
            </a:r>
          </a:p>
          <a:p>
            <a:pPr>
              <a:tabLst>
                <a:tab pos="1828800" algn="l"/>
                <a:tab pos="2855913" algn="ctr"/>
              </a:tabLst>
            </a:pPr>
            <a:endParaRPr lang="en-US" altLang="en-US" sz="1000" dirty="0"/>
          </a:p>
          <a:p>
            <a:pPr>
              <a:tabLst>
                <a:tab pos="1828800" algn="l"/>
                <a:tab pos="2855913" algn="ctr"/>
              </a:tabLst>
            </a:pPr>
            <a:r>
              <a:rPr lang="en-US" altLang="en-US" sz="2800" b="1" dirty="0">
                <a:latin typeface="+mj-lt"/>
              </a:rPr>
              <a:t>Segment-table length register</a:t>
            </a:r>
            <a:r>
              <a:rPr lang="en-US" altLang="en-US" sz="2800" dirty="0"/>
              <a:t> (</a:t>
            </a:r>
            <a:r>
              <a:rPr lang="en-US" altLang="en-US" sz="2800" b="1" dirty="0">
                <a:latin typeface="+mj-lt"/>
              </a:rPr>
              <a:t>STLR</a:t>
            </a:r>
            <a:r>
              <a:rPr lang="en-US" altLang="en-US" sz="2800" dirty="0"/>
              <a:t>)</a:t>
            </a:r>
            <a:r>
              <a:rPr lang="en-US" altLang="en-US" sz="2800" b="1" dirty="0">
                <a:latin typeface="+mj-lt"/>
              </a:rPr>
              <a:t> </a:t>
            </a:r>
            <a:r>
              <a:rPr lang="en-US" altLang="en-US" sz="2800" dirty="0"/>
              <a:t>ind</a:t>
            </a:r>
            <a:r>
              <a:rPr lang="en-US" altLang="en-US" sz="2800" b="1" dirty="0">
                <a:latin typeface="+mj-lt"/>
              </a:rPr>
              <a:t>i</a:t>
            </a:r>
            <a:r>
              <a:rPr lang="en-US" altLang="en-US" sz="2800" dirty="0"/>
              <a:t>cates number of segments used by a program</a:t>
            </a:r>
          </a:p>
          <a:p>
            <a:pPr lvl="1">
              <a:tabLst>
                <a:tab pos="1828800" algn="l"/>
                <a:tab pos="2855913" algn="ctr"/>
              </a:tabLst>
            </a:pPr>
            <a:r>
              <a:rPr lang="en-US" altLang="en-US" sz="2400" dirty="0"/>
              <a:t>Segment number </a:t>
            </a:r>
            <a:r>
              <a:rPr lang="en-US" altLang="en-US" sz="2400" b="1" i="1" dirty="0"/>
              <a:t>s</a:t>
            </a:r>
            <a:r>
              <a:rPr lang="en-US" altLang="en-US" sz="2400" dirty="0"/>
              <a:t> is legal if </a:t>
            </a:r>
            <a:r>
              <a:rPr lang="en-US" altLang="en-US" sz="2400" b="1" i="1" dirty="0"/>
              <a:t>s</a:t>
            </a:r>
            <a:r>
              <a:rPr lang="en-US" altLang="en-US" sz="2400" dirty="0"/>
              <a:t> &lt; </a:t>
            </a:r>
            <a:r>
              <a:rPr lang="en-US" altLang="en-US" sz="2400" b="1" dirty="0"/>
              <a:t>STLR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75D4B64-7338-4BA6-80C2-7D52C7D017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064" y="103911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Segmentation Hardware</a:t>
            </a:r>
            <a:endParaRPr lang="en-US" altLang="en-US" sz="3200" dirty="0"/>
          </a:p>
        </p:txBody>
      </p:sp>
      <p:pic>
        <p:nvPicPr>
          <p:cNvPr id="17411" name="Picture 4" descr="8">
            <a:extLst>
              <a:ext uri="{FF2B5EF4-FFF2-40B4-BE49-F238E27FC236}">
                <a16:creationId xmlns:a16="http://schemas.microsoft.com/office/drawing/2014/main" id="{4964F5BC-DB7B-4101-8FB7-7F1653E26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4" y="807828"/>
            <a:ext cx="8279727" cy="5278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E725BB56-A638-4160-B622-2B266E8E7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4923"/>
            <a:ext cx="8229600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Paging</a:t>
            </a:r>
          </a:p>
        </p:txBody>
      </p:sp>
      <p:sp>
        <p:nvSpPr>
          <p:cNvPr id="25603" name="Rectangle 1027">
            <a:extLst>
              <a:ext uri="{FF2B5EF4-FFF2-40B4-BE49-F238E27FC236}">
                <a16:creationId xmlns:a16="http://schemas.microsoft.com/office/drawing/2014/main" id="{441B5E44-FE32-44C1-BCFC-248B4940F1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626898"/>
            <a:ext cx="8343899" cy="6131086"/>
          </a:xfrm>
        </p:spPr>
        <p:txBody>
          <a:bodyPr>
            <a:noAutofit/>
          </a:bodyPr>
          <a:lstStyle/>
          <a:p>
            <a:pPr algn="just"/>
            <a:r>
              <a:rPr lang="en-US" altLang="en-US" sz="2600" dirty="0"/>
              <a:t>Physical  address space of a process can be noncontiguous; process is allocated physical memory whenever the latter is available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en-US" sz="2600" dirty="0"/>
              <a:t>Avoids external fragmentation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en-US" sz="2600" dirty="0"/>
              <a:t>Avoids problem of varying sized memory chunks</a:t>
            </a:r>
          </a:p>
          <a:p>
            <a:pPr algn="just"/>
            <a:r>
              <a:rPr lang="en-US" altLang="en-US" sz="2600" dirty="0"/>
              <a:t>Divide physical memory into fixed-sized blocks called </a:t>
            </a:r>
            <a:r>
              <a:rPr lang="en-US" altLang="en-US" sz="2600" b="1" dirty="0">
                <a:latin typeface="+mj-lt"/>
              </a:rPr>
              <a:t>frames</a:t>
            </a:r>
          </a:p>
          <a:p>
            <a:pPr algn="just"/>
            <a:r>
              <a:rPr lang="en-US" altLang="en-US" sz="2600" dirty="0"/>
              <a:t>Divide logical memory into blocks of same size called </a:t>
            </a:r>
            <a:r>
              <a:rPr lang="en-US" altLang="en-US" sz="2600" b="1" dirty="0">
                <a:latin typeface="+mj-lt"/>
              </a:rPr>
              <a:t>pages</a:t>
            </a:r>
          </a:p>
          <a:p>
            <a:pPr algn="just"/>
            <a:r>
              <a:rPr lang="en-US" altLang="en-US" sz="2600" dirty="0"/>
              <a:t>Keep track of all free frames</a:t>
            </a:r>
          </a:p>
          <a:p>
            <a:pPr algn="just"/>
            <a:r>
              <a:rPr lang="en-US" altLang="en-US" sz="2600" dirty="0"/>
              <a:t>To run a program of size </a:t>
            </a:r>
            <a:r>
              <a:rPr lang="en-US" altLang="en-US" sz="2600" b="1" i="1" dirty="0"/>
              <a:t>N</a:t>
            </a:r>
            <a:r>
              <a:rPr lang="en-US" altLang="en-US" sz="2600" i="1" dirty="0"/>
              <a:t> </a:t>
            </a:r>
            <a:r>
              <a:rPr lang="en-US" altLang="en-US" sz="2600" dirty="0"/>
              <a:t>pages, need to find </a:t>
            </a:r>
            <a:r>
              <a:rPr lang="en-US" altLang="en-US" sz="2600" b="1" i="1" dirty="0"/>
              <a:t>N</a:t>
            </a:r>
            <a:r>
              <a:rPr lang="en-US" altLang="en-US" sz="2600" dirty="0"/>
              <a:t> free frames and load program.</a:t>
            </a:r>
          </a:p>
          <a:p>
            <a:pPr algn="just"/>
            <a:r>
              <a:rPr lang="en-US" altLang="en-US" sz="2600" dirty="0"/>
              <a:t>Set up a </a:t>
            </a:r>
            <a:r>
              <a:rPr lang="en-US" altLang="en-US" sz="2600" b="1" dirty="0">
                <a:latin typeface="+mj-lt"/>
              </a:rPr>
              <a:t>page</a:t>
            </a:r>
            <a:r>
              <a:rPr lang="en-US" altLang="en-US" sz="2600" b="1" dirty="0"/>
              <a:t> </a:t>
            </a:r>
            <a:r>
              <a:rPr lang="en-US" altLang="en-US" sz="2600" b="1" dirty="0">
                <a:latin typeface="+mj-lt"/>
              </a:rPr>
              <a:t>table</a:t>
            </a:r>
            <a:r>
              <a:rPr lang="en-US" altLang="en-US" sz="2600" dirty="0"/>
              <a:t> to translate logical to physical addresses</a:t>
            </a:r>
          </a:p>
          <a:p>
            <a:pPr algn="just"/>
            <a:r>
              <a:rPr lang="en-US" altLang="en-US" sz="2600" dirty="0"/>
              <a:t>Backing store likewise split into pages</a:t>
            </a:r>
          </a:p>
          <a:p>
            <a:pPr algn="just"/>
            <a:r>
              <a:rPr lang="en-US" altLang="en-US" sz="2600" dirty="0"/>
              <a:t>Still have Internal fragmentation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>
            <a:extLst>
              <a:ext uri="{FF2B5EF4-FFF2-40B4-BE49-F238E27FC236}">
                <a16:creationId xmlns:a16="http://schemas.microsoft.com/office/drawing/2014/main" id="{576DB622-C30C-459E-B80D-9EEFF320C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8986" y="100203"/>
            <a:ext cx="7840662" cy="5762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Address Translation Scheme</a:t>
            </a:r>
          </a:p>
        </p:txBody>
      </p:sp>
      <p:sp>
        <p:nvSpPr>
          <p:cNvPr id="33795" name="Rectangle 1027">
            <a:extLst>
              <a:ext uri="{FF2B5EF4-FFF2-40B4-BE49-F238E27FC236}">
                <a16:creationId xmlns:a16="http://schemas.microsoft.com/office/drawing/2014/main" id="{42BA3A11-5083-4DE6-80B0-272DB2FBA0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7213" y="676466"/>
            <a:ext cx="8072435" cy="507090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800" dirty="0"/>
              <a:t>Address generated by CPU is divided into:</a:t>
            </a:r>
          </a:p>
          <a:p>
            <a:pPr lvl="1">
              <a:defRPr/>
            </a:pPr>
            <a:r>
              <a:rPr lang="en-US" altLang="en-US" sz="2400" b="1" dirty="0">
                <a:latin typeface="+mj-lt"/>
              </a:rPr>
              <a:t>Page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latin typeface="+mj-lt"/>
              </a:rPr>
              <a:t>number</a:t>
            </a:r>
            <a:r>
              <a:rPr lang="en-US" altLang="en-US" sz="2400" b="1" dirty="0"/>
              <a:t> </a:t>
            </a:r>
            <a:r>
              <a:rPr lang="en-US" altLang="en-US" sz="2400" dirty="0"/>
              <a:t>(</a:t>
            </a:r>
            <a:r>
              <a:rPr lang="en-US" altLang="en-US" sz="2400" b="1" i="1" dirty="0">
                <a:latin typeface="+mj-lt"/>
              </a:rPr>
              <a:t>p</a:t>
            </a:r>
            <a:r>
              <a:rPr lang="en-US" altLang="en-US" sz="2400" dirty="0"/>
              <a:t>) – used as an index into a </a:t>
            </a:r>
            <a:r>
              <a:rPr lang="en-US" altLang="en-US" sz="2400" b="1" dirty="0">
                <a:latin typeface="+mj-lt"/>
              </a:rPr>
              <a:t>page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latin typeface="+mj-lt"/>
              </a:rPr>
              <a:t>table</a:t>
            </a:r>
            <a:r>
              <a:rPr lang="en-US" altLang="en-US" sz="2400" b="1" dirty="0"/>
              <a:t> </a:t>
            </a:r>
            <a:r>
              <a:rPr lang="en-US" altLang="en-US" sz="2400" dirty="0"/>
              <a:t>which contains base address of each page in physical memory</a:t>
            </a:r>
          </a:p>
          <a:p>
            <a:pPr lvl="1">
              <a:defRPr/>
            </a:pPr>
            <a:r>
              <a:rPr lang="en-US" altLang="en-US" sz="2400" b="1" dirty="0">
                <a:latin typeface="+mj-lt"/>
              </a:rPr>
              <a:t>Page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latin typeface="+mj-lt"/>
              </a:rPr>
              <a:t>offset</a:t>
            </a:r>
            <a:r>
              <a:rPr lang="en-US" altLang="en-US" sz="2400" b="1" dirty="0"/>
              <a:t> </a:t>
            </a:r>
            <a:r>
              <a:rPr lang="en-US" altLang="en-US" sz="2400" dirty="0"/>
              <a:t>(</a:t>
            </a:r>
            <a:r>
              <a:rPr lang="en-US" altLang="en-US" sz="2400" b="1" i="1" dirty="0">
                <a:latin typeface="+mj-lt"/>
              </a:rPr>
              <a:t>d</a:t>
            </a:r>
            <a:r>
              <a:rPr lang="en-US" altLang="en-US" sz="2400" dirty="0"/>
              <a:t>) – combined with base address to define the physical memory address that is sent to the memory unit</a:t>
            </a:r>
          </a:p>
          <a:p>
            <a:pPr lvl="1">
              <a:defRPr/>
            </a:pPr>
            <a:endParaRPr lang="en-US" altLang="en-US" sz="2400" dirty="0"/>
          </a:p>
          <a:p>
            <a:pPr marL="457200" lvl="1" indent="0">
              <a:buNone/>
              <a:defRPr/>
            </a:pPr>
            <a:endParaRPr lang="en-US" altLang="en-US" sz="2400" dirty="0"/>
          </a:p>
          <a:p>
            <a:pPr marL="457200" lvl="1" indent="0">
              <a:buNone/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800" dirty="0"/>
              <a:t>For given logical address space 2</a:t>
            </a:r>
            <a:r>
              <a:rPr lang="en-US" altLang="en-US" sz="2800" i="1" baseline="30000" dirty="0"/>
              <a:t>m </a:t>
            </a:r>
            <a:r>
              <a:rPr lang="en-US" altLang="en-US" sz="2800" dirty="0"/>
              <a:t>and page size</a:t>
            </a:r>
            <a:r>
              <a:rPr lang="en-US" altLang="en-US" sz="2800" baseline="30000" dirty="0"/>
              <a:t> </a:t>
            </a:r>
            <a:r>
              <a:rPr lang="en-US" altLang="en-US" sz="2800" i="1" dirty="0"/>
              <a:t>2</a:t>
            </a:r>
            <a:r>
              <a:rPr lang="en-US" altLang="en-US" sz="2800" baseline="30000" dirty="0"/>
              <a:t>n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83754C4-1171-4472-A3F5-EF3313B53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86" y="2694119"/>
            <a:ext cx="6597652" cy="959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B912DB-A92F-4411-ACA0-11C807C37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86" y="4345961"/>
            <a:ext cx="6597652" cy="151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0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EF58487-042D-466C-B9C3-00E5052CD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108644"/>
            <a:ext cx="7937500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Paging Hardware</a:t>
            </a:r>
          </a:p>
        </p:txBody>
      </p:sp>
      <p:pic>
        <p:nvPicPr>
          <p:cNvPr id="27651" name="Picture 7" descr="C:\Users\as668\Desktop\9_08.jpg">
            <a:extLst>
              <a:ext uri="{FF2B5EF4-FFF2-40B4-BE49-F238E27FC236}">
                <a16:creationId xmlns:a16="http://schemas.microsoft.com/office/drawing/2014/main" id="{D7F6073E-F3FF-45ED-A7D7-18DC33404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7" y="684906"/>
            <a:ext cx="8939918" cy="5544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>
            <a:extLst>
              <a:ext uri="{FF2B5EF4-FFF2-40B4-BE49-F238E27FC236}">
                <a16:creationId xmlns:a16="http://schemas.microsoft.com/office/drawing/2014/main" id="{449B79E3-F191-44B4-954F-BE958071C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" y="78131"/>
            <a:ext cx="9144000" cy="644525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Paging Model of Logical &amp; Physical Memory</a:t>
            </a:r>
          </a:p>
        </p:txBody>
      </p:sp>
      <p:pic>
        <p:nvPicPr>
          <p:cNvPr id="28675" name="Picture 1030">
            <a:extLst>
              <a:ext uri="{FF2B5EF4-FFF2-40B4-BE49-F238E27FC236}">
                <a16:creationId xmlns:a16="http://schemas.microsoft.com/office/drawing/2014/main" id="{A17EFDC3-16BC-41C6-9509-A54864929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636981"/>
            <a:ext cx="6643688" cy="620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627C9DD-1BF9-4605-A223-3B7680AC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94276"/>
            <a:ext cx="8229600" cy="576263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Paging Example 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D53A6D79-A0D1-42C5-8E0A-4AF4B4E95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63" y="670540"/>
            <a:ext cx="8104187" cy="5288936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Logical address:  n = 2 and  m = 4. Using a page size of 4 bytes and a physical memory of 32 bytes (8 pages)</a:t>
            </a:r>
          </a:p>
        </p:txBody>
      </p:sp>
      <p:pic>
        <p:nvPicPr>
          <p:cNvPr id="29700" name="Picture 6">
            <a:extLst>
              <a:ext uri="{FF2B5EF4-FFF2-40B4-BE49-F238E27FC236}">
                <a16:creationId xmlns:a16="http://schemas.microsoft.com/office/drawing/2014/main" id="{5AE8FE82-D7E1-4A71-B46E-996A46A93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511353"/>
            <a:ext cx="6843712" cy="527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460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E1C42DCF-3AEE-42B0-9D55-FB193775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03"/>
            <a:ext cx="9143999" cy="636588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Paging -- Calculating internal fragmentation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1E5EBE8C-22E3-4150-941E-4711C5E7D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455" y="659079"/>
            <a:ext cx="7746304" cy="5798872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Page size = 2,048 bytes</a:t>
            </a:r>
          </a:p>
          <a:p>
            <a:r>
              <a:rPr lang="en-US" altLang="en-US" sz="2800" dirty="0"/>
              <a:t>Process size = 72,766 bytes</a:t>
            </a:r>
          </a:p>
          <a:p>
            <a:r>
              <a:rPr lang="en-US" altLang="en-US" sz="2800" dirty="0"/>
              <a:t>35 pages + 1,086 bytes</a:t>
            </a:r>
          </a:p>
          <a:p>
            <a:r>
              <a:rPr lang="en-US" altLang="en-US" sz="2800" dirty="0"/>
              <a:t>Internal fragmentation of 2,048 - 1,086 = 962 bytes</a:t>
            </a:r>
          </a:p>
          <a:p>
            <a:r>
              <a:rPr lang="en-US" altLang="en-US" sz="2800" dirty="0"/>
              <a:t>Worst case fragmentation = 1 frame – 1 byte</a:t>
            </a:r>
          </a:p>
          <a:p>
            <a:r>
              <a:rPr lang="en-US" altLang="en-US" sz="2800" dirty="0"/>
              <a:t>On average fragmentation = 1 / 2 frame size</a:t>
            </a:r>
          </a:p>
          <a:p>
            <a:r>
              <a:rPr lang="en-US" altLang="en-US" sz="2800" dirty="0"/>
              <a:t>So small frame sizes desirable?</a:t>
            </a:r>
          </a:p>
          <a:p>
            <a:r>
              <a:rPr lang="en-US" altLang="en-US" sz="2800" dirty="0"/>
              <a:t>But each page table entry takes memory to track</a:t>
            </a:r>
          </a:p>
          <a:p>
            <a:r>
              <a:rPr lang="en-US" altLang="en-US" sz="2800" dirty="0"/>
              <a:t>Page sizes growing over time</a:t>
            </a:r>
          </a:p>
          <a:p>
            <a:pPr lvl="1"/>
            <a:r>
              <a:rPr lang="en-US" altLang="en-US" sz="2800" dirty="0"/>
              <a:t>Solaris supports two page sizes – 8 KB and 4 MB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11DB5D7-2090-4EB1-A4E3-DD891DD5B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3199"/>
            <a:ext cx="8229600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Free Frames</a:t>
            </a:r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id="{2B35E02C-51CA-48A4-B94E-7860BD0EE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57" y="6344588"/>
            <a:ext cx="1901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Before allocation</a:t>
            </a:r>
          </a:p>
        </p:txBody>
      </p:sp>
      <p:sp>
        <p:nvSpPr>
          <p:cNvPr id="31748" name="Text Box 5">
            <a:extLst>
              <a:ext uri="{FF2B5EF4-FFF2-40B4-BE49-F238E27FC236}">
                <a16:creationId xmlns:a16="http://schemas.microsoft.com/office/drawing/2014/main" id="{6981FAE5-4311-453C-B15C-45797AB0C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853" y="6357288"/>
            <a:ext cx="171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After allocation</a:t>
            </a:r>
          </a:p>
        </p:txBody>
      </p:sp>
      <p:pic>
        <p:nvPicPr>
          <p:cNvPr id="31749" name="Picture 7">
            <a:extLst>
              <a:ext uri="{FF2B5EF4-FFF2-40B4-BE49-F238E27FC236}">
                <a16:creationId xmlns:a16="http://schemas.microsoft.com/office/drawing/2014/main" id="{9684D19C-89A5-46D5-A831-8E02C3B931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"/>
          <a:stretch/>
        </p:blipFill>
        <p:spPr bwMode="auto">
          <a:xfrm>
            <a:off x="-1681" y="703638"/>
            <a:ext cx="8188419" cy="5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0F89E33-0E54-4551-A82B-37622A289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6113" y="122855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Implementation of Page Table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B578CE8-E6A7-4D4B-8099-B7E1B8DD66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6114" y="756269"/>
            <a:ext cx="7897812" cy="5896779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Page table is kept in main memory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en-US" sz="2800" b="1" dirty="0">
                <a:latin typeface="+mj-lt"/>
              </a:rPr>
              <a:t>Page-table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base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register</a:t>
            </a:r>
            <a:r>
              <a:rPr lang="en-US" altLang="en-US" sz="2800" b="1" dirty="0"/>
              <a:t> </a:t>
            </a:r>
            <a:r>
              <a:rPr lang="en-US" altLang="en-US" sz="2800" dirty="0"/>
              <a:t>(</a:t>
            </a:r>
            <a:r>
              <a:rPr lang="en-US" altLang="en-US" sz="2800" b="1" dirty="0">
                <a:latin typeface="+mj-lt"/>
              </a:rPr>
              <a:t>PTBR</a:t>
            </a:r>
            <a:r>
              <a:rPr lang="en-US" altLang="en-US" sz="2800" dirty="0"/>
              <a:t>) points to the page table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en-US" sz="2800" b="1" dirty="0">
                <a:latin typeface="+mj-lt"/>
              </a:rPr>
              <a:t>Page-table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length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register</a:t>
            </a:r>
            <a:r>
              <a:rPr lang="en-US" altLang="en-US" sz="2800" b="1" dirty="0"/>
              <a:t> </a:t>
            </a:r>
            <a:r>
              <a:rPr lang="en-US" altLang="en-US" sz="2800" dirty="0"/>
              <a:t>(</a:t>
            </a:r>
            <a:r>
              <a:rPr lang="en-US" altLang="en-US" sz="2800" b="1" dirty="0">
                <a:latin typeface="+mj-lt"/>
              </a:rPr>
              <a:t>PTLR</a:t>
            </a:r>
            <a:r>
              <a:rPr lang="en-US" altLang="en-US" sz="2800" dirty="0"/>
              <a:t>) indicates size of the page table</a:t>
            </a:r>
          </a:p>
          <a:p>
            <a:pPr algn="just"/>
            <a:r>
              <a:rPr lang="en-US" altLang="en-US" sz="2800" dirty="0"/>
              <a:t>In this scheme every data/instruction access requires two memory accesses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en-US" sz="2800" dirty="0"/>
              <a:t>One for the page table and one for the data / instruction</a:t>
            </a:r>
          </a:p>
          <a:p>
            <a:pPr algn="just"/>
            <a:r>
              <a:rPr lang="en-US" altLang="en-US" sz="2800" dirty="0"/>
              <a:t>The two-memory access problem can be solved by the use of a special fast-lookup hardware cache called  </a:t>
            </a:r>
            <a:r>
              <a:rPr lang="en-US" altLang="en-US" sz="2800" b="1" dirty="0">
                <a:latin typeface="+mj-lt"/>
              </a:rPr>
              <a:t>translation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look-aside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buffers</a:t>
            </a:r>
            <a:r>
              <a:rPr lang="en-US" altLang="en-US" sz="2800" b="1" dirty="0"/>
              <a:t> </a:t>
            </a:r>
            <a:r>
              <a:rPr lang="en-US" altLang="en-US" sz="2800" dirty="0"/>
              <a:t>(</a:t>
            </a:r>
            <a:r>
              <a:rPr lang="en-US" altLang="en-US" sz="2800" b="1" dirty="0">
                <a:latin typeface="+mj-lt"/>
              </a:rPr>
              <a:t>TLBs</a:t>
            </a:r>
            <a:r>
              <a:rPr lang="en-US" altLang="en-US" sz="2800" dirty="0"/>
              <a:t>) (also called </a:t>
            </a:r>
            <a:r>
              <a:rPr lang="en-US" altLang="en-US" sz="2800" b="1" dirty="0">
                <a:latin typeface="+mj-lt"/>
              </a:rPr>
              <a:t>associative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memory</a:t>
            </a:r>
            <a:r>
              <a:rPr lang="en-US" altLang="en-US" sz="2800" dirty="0"/>
              <a:t>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2CDF6D2A-F8C6-4CEA-AF47-307E410F6C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8416" y="705080"/>
            <a:ext cx="7688424" cy="2186244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/>
              <a:t>Need to ensure that a process can access </a:t>
            </a:r>
            <a:r>
              <a:rPr lang="en-US" altLang="en-US" sz="2800"/>
              <a:t>only those </a:t>
            </a:r>
            <a:r>
              <a:rPr lang="en-US" altLang="en-US" sz="2800" dirty="0"/>
              <a:t>addresses in it address space.</a:t>
            </a:r>
          </a:p>
          <a:p>
            <a:pPr algn="just"/>
            <a:r>
              <a:rPr lang="en-US" altLang="en-US" sz="2800" dirty="0"/>
              <a:t>We can provide this protection by using  a pair of </a:t>
            </a:r>
            <a:r>
              <a:rPr lang="en-US" altLang="en-US" sz="2800" b="1" dirty="0">
                <a:latin typeface="+mj-lt"/>
              </a:rPr>
              <a:t>base</a:t>
            </a:r>
            <a:r>
              <a:rPr lang="en-US" altLang="en-US" sz="2800" dirty="0"/>
              <a:t> and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limit registers</a:t>
            </a:r>
            <a:r>
              <a:rPr lang="en-US" altLang="en-US" sz="2800" dirty="0"/>
              <a:t> define the logical address space of a process</a:t>
            </a:r>
          </a:p>
        </p:txBody>
      </p:sp>
      <p:sp>
        <p:nvSpPr>
          <p:cNvPr id="6" name="Rectangle 1026">
            <a:extLst>
              <a:ext uri="{FF2B5EF4-FFF2-40B4-BE49-F238E27FC236}">
                <a16:creationId xmlns:a16="http://schemas.microsoft.com/office/drawing/2014/main" id="{14E85D12-A179-49DD-AB72-1C6EAAF20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3028" y="57152"/>
            <a:ext cx="6764338" cy="647927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70ACF4-6250-4728-A96D-C47628968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37" y="3290237"/>
            <a:ext cx="4294375" cy="3434411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230AB13-6435-4378-B830-FECCFE6054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1846" y="155768"/>
            <a:ext cx="8360228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Translation Look-Aside Buffer 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B8310ED-D6D5-4E0C-8BB0-4E773523DA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4512" y="732031"/>
            <a:ext cx="7893698" cy="4988546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TLBs typically small (64 to 1,024 entries)</a:t>
            </a:r>
          </a:p>
          <a:p>
            <a:pPr algn="just"/>
            <a:r>
              <a:rPr lang="en-US" altLang="en-US" sz="2800" dirty="0"/>
              <a:t>On a TLB miss, value is loaded into the TLB for faster access next time</a:t>
            </a:r>
          </a:p>
          <a:p>
            <a:pPr lvl="1" algn="just"/>
            <a:r>
              <a:rPr lang="en-US" altLang="en-US" sz="2400" dirty="0"/>
              <a:t>Replacement policies must be considered</a:t>
            </a:r>
          </a:p>
          <a:p>
            <a:pPr lvl="1" algn="just"/>
            <a:r>
              <a:rPr lang="en-US" altLang="en-US" sz="2400" dirty="0"/>
              <a:t>Some entries can be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latin typeface="+mj-lt"/>
              </a:rPr>
              <a:t>wired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latin typeface="+mj-lt"/>
              </a:rPr>
              <a:t>down</a:t>
            </a:r>
            <a:r>
              <a:rPr lang="en-US" altLang="en-US" sz="2400" b="1" dirty="0"/>
              <a:t> </a:t>
            </a:r>
            <a:r>
              <a:rPr lang="en-US" altLang="en-US" sz="2400" dirty="0"/>
              <a:t>for permanent fast access</a:t>
            </a:r>
          </a:p>
          <a:p>
            <a:pPr algn="just"/>
            <a:r>
              <a:rPr lang="en-US" altLang="en-US" sz="2800" dirty="0"/>
              <a:t>Some TLBs store</a:t>
            </a:r>
            <a:r>
              <a:rPr lang="en-US" altLang="en-US" sz="2800" b="1" dirty="0"/>
              <a:t> address-space identifiers </a:t>
            </a:r>
            <a:r>
              <a:rPr lang="en-US" altLang="en-US" sz="2800" dirty="0"/>
              <a:t>(</a:t>
            </a:r>
            <a:r>
              <a:rPr lang="en-US" altLang="en-US" sz="2800" b="1" dirty="0"/>
              <a:t>ASIDs</a:t>
            </a:r>
            <a:r>
              <a:rPr lang="en-US" altLang="en-US" sz="2800" dirty="0"/>
              <a:t>)</a:t>
            </a:r>
            <a:r>
              <a:rPr lang="en-US" altLang="en-US" sz="2800" b="1" dirty="0"/>
              <a:t> </a:t>
            </a:r>
            <a:r>
              <a:rPr lang="en-US" altLang="en-US" sz="2800" dirty="0"/>
              <a:t>in each TLB entry – uniquely identifies each process to provide address-space protection for that process</a:t>
            </a:r>
          </a:p>
          <a:p>
            <a:pPr lvl="1" algn="just"/>
            <a:r>
              <a:rPr lang="en-US" altLang="en-US" sz="2400" dirty="0"/>
              <a:t>Otherwise need to flush the TLB at every context switch</a:t>
            </a:r>
          </a:p>
          <a:p>
            <a:pPr algn="just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43286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050">
            <a:extLst>
              <a:ext uri="{FF2B5EF4-FFF2-40B4-BE49-F238E27FC236}">
                <a16:creationId xmlns:a16="http://schemas.microsoft.com/office/drawing/2014/main" id="{A7C684B0-80FB-46D4-B8E4-5BAFFE7E2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005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Hardware</a:t>
            </a:r>
          </a:p>
        </p:txBody>
      </p:sp>
      <p:sp>
        <p:nvSpPr>
          <p:cNvPr id="34819" name="Rectangle 2051">
            <a:extLst>
              <a:ext uri="{FF2B5EF4-FFF2-40B4-BE49-F238E27FC236}">
                <a16:creationId xmlns:a16="http://schemas.microsoft.com/office/drawing/2014/main" id="{E7B29C5B-AFCD-4031-B6DE-A755EE36AD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1763" y="808267"/>
            <a:ext cx="7735078" cy="4886096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Associative memory – parallel search 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pPr>
              <a:buFont typeface="Monotype Sorts" pitchFamily="-84" charset="2"/>
              <a:buNone/>
            </a:pPr>
            <a:endParaRPr lang="en-US" altLang="en-US" sz="2800" dirty="0"/>
          </a:p>
          <a:p>
            <a:r>
              <a:rPr lang="en-US" altLang="en-US" sz="2800" dirty="0"/>
              <a:t>Address translation (p, d)</a:t>
            </a:r>
          </a:p>
          <a:p>
            <a:pPr marL="627063" lvl="1"/>
            <a:r>
              <a:rPr lang="en-US" altLang="en-US" sz="2400" dirty="0"/>
              <a:t>If p is in associative register, get frame # out</a:t>
            </a:r>
          </a:p>
          <a:p>
            <a:pPr marL="627063" lvl="1"/>
            <a:r>
              <a:rPr lang="en-US" altLang="en-US" sz="2400" dirty="0"/>
              <a:t>Otherwise get frame # from page table in memory</a:t>
            </a:r>
          </a:p>
          <a:p>
            <a:pPr marL="627063" lvl="1"/>
            <a:endParaRPr lang="en-US" altLang="en-US" sz="2400" dirty="0"/>
          </a:p>
        </p:txBody>
      </p:sp>
      <p:pic>
        <p:nvPicPr>
          <p:cNvPr id="34820" name="Picture 1">
            <a:extLst>
              <a:ext uri="{FF2B5EF4-FFF2-40B4-BE49-F238E27FC236}">
                <a16:creationId xmlns:a16="http://schemas.microsoft.com/office/drawing/2014/main" id="{1BA7F075-72DD-4E05-B0C4-AC7DAF33A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1384529"/>
            <a:ext cx="29432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034F0B9-0ADC-441A-ABA1-37FF75092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705" y="149341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Paging Hardware With TLB</a:t>
            </a:r>
            <a:endParaRPr lang="en-US" altLang="en-US" sz="3200" dirty="0"/>
          </a:p>
        </p:txBody>
      </p:sp>
      <p:pic>
        <p:nvPicPr>
          <p:cNvPr id="35843" name="Picture 5">
            <a:extLst>
              <a:ext uri="{FF2B5EF4-FFF2-40B4-BE49-F238E27FC236}">
                <a16:creationId xmlns:a16="http://schemas.microsoft.com/office/drawing/2014/main" id="{0D2FCA98-0A3D-46E7-B9FC-5E2B1E86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880012"/>
            <a:ext cx="7500938" cy="566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50">
            <a:extLst>
              <a:ext uri="{FF2B5EF4-FFF2-40B4-BE49-F238E27FC236}">
                <a16:creationId xmlns:a16="http://schemas.microsoft.com/office/drawing/2014/main" id="{81EB7566-C4A8-46A0-8405-B237E9898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47521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Memory Protection</a:t>
            </a:r>
          </a:p>
        </p:txBody>
      </p:sp>
      <p:sp>
        <p:nvSpPr>
          <p:cNvPr id="37891" name="Rectangle 2051">
            <a:extLst>
              <a:ext uri="{FF2B5EF4-FFF2-40B4-BE49-F238E27FC236}">
                <a16:creationId xmlns:a16="http://schemas.microsoft.com/office/drawing/2014/main" id="{243E4155-B2C5-48A3-9386-D371D820EF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0425" y="723783"/>
            <a:ext cx="7613488" cy="5962767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Memory protection implemented by associating protection bit with each frame to indicate if access is allowed</a:t>
            </a:r>
          </a:p>
          <a:p>
            <a:pPr algn="just"/>
            <a:r>
              <a:rPr lang="en-US" altLang="en-US" sz="2800" b="1" dirty="0">
                <a:latin typeface="+mj-lt"/>
              </a:rPr>
              <a:t>Valid-invalid</a:t>
            </a:r>
            <a:r>
              <a:rPr lang="en-US" altLang="en-US" sz="2800" dirty="0"/>
              <a:t> bit attached to each entry in the page table:</a:t>
            </a:r>
          </a:p>
          <a:p>
            <a:pPr lvl="1" algn="just"/>
            <a:r>
              <a:rPr lang="ja-JP" altLang="en-US" sz="2400" dirty="0"/>
              <a:t>“</a:t>
            </a:r>
            <a:r>
              <a:rPr lang="en-US" altLang="ja-JP" sz="2400" dirty="0"/>
              <a:t>valid</a:t>
            </a:r>
            <a:r>
              <a:rPr lang="ja-JP" altLang="en-US" sz="2400" dirty="0"/>
              <a:t>”</a:t>
            </a:r>
            <a:r>
              <a:rPr lang="en-US" altLang="ja-JP" sz="2400" dirty="0"/>
              <a:t> indicates that the associated page is in the process</a:t>
            </a:r>
            <a:r>
              <a:rPr lang="ja-JP" altLang="en-US" sz="2400" dirty="0"/>
              <a:t>’</a:t>
            </a:r>
            <a:r>
              <a:rPr lang="en-US" altLang="ja-JP" sz="2400" dirty="0"/>
              <a:t> logical address space, and is thus a legal page</a:t>
            </a:r>
          </a:p>
          <a:p>
            <a:pPr lvl="1" algn="just"/>
            <a:r>
              <a:rPr lang="ja-JP" altLang="en-US" sz="2400" dirty="0"/>
              <a:t>“</a:t>
            </a:r>
            <a:r>
              <a:rPr lang="en-US" altLang="ja-JP" sz="2400" dirty="0"/>
              <a:t>invalid</a:t>
            </a:r>
            <a:r>
              <a:rPr lang="ja-JP" altLang="en-US" sz="2400" dirty="0"/>
              <a:t>”</a:t>
            </a:r>
            <a:r>
              <a:rPr lang="en-US" altLang="ja-JP" sz="2400" dirty="0"/>
              <a:t> indicates that the page is not in the process</a:t>
            </a:r>
            <a:r>
              <a:rPr lang="ja-JP" altLang="en-US" sz="2400" dirty="0"/>
              <a:t>’</a:t>
            </a:r>
            <a:r>
              <a:rPr lang="en-US" altLang="ja-JP" sz="2400" dirty="0"/>
              <a:t> logical address space</a:t>
            </a:r>
          </a:p>
          <a:p>
            <a:pPr lvl="1" algn="just"/>
            <a:r>
              <a:rPr lang="en-US" altLang="en-US" sz="2400" dirty="0"/>
              <a:t>Or use </a:t>
            </a:r>
            <a:r>
              <a:rPr lang="en-US" altLang="en-US" sz="2400" b="1" dirty="0">
                <a:latin typeface="+mj-lt"/>
              </a:rPr>
              <a:t>page-table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latin typeface="+mj-lt"/>
              </a:rPr>
              <a:t>length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latin typeface="+mj-lt"/>
              </a:rPr>
              <a:t>register</a:t>
            </a:r>
            <a:r>
              <a:rPr lang="en-US" altLang="en-US" sz="2400" b="1" dirty="0"/>
              <a:t> </a:t>
            </a:r>
            <a:r>
              <a:rPr lang="en-US" altLang="en-US" sz="2400" dirty="0"/>
              <a:t>(</a:t>
            </a:r>
            <a:r>
              <a:rPr lang="en-US" altLang="en-US" sz="2400" b="1" dirty="0">
                <a:latin typeface="+mj-lt"/>
              </a:rPr>
              <a:t>PTLR</a:t>
            </a:r>
            <a:r>
              <a:rPr lang="en-US" altLang="en-US" sz="2400" dirty="0"/>
              <a:t>)</a:t>
            </a:r>
          </a:p>
          <a:p>
            <a:pPr algn="just"/>
            <a:r>
              <a:rPr lang="en-US" altLang="en-US" sz="2800" dirty="0"/>
              <a:t>Any violations result in a trap to the kernel</a:t>
            </a:r>
          </a:p>
          <a:p>
            <a:pPr algn="just"/>
            <a:r>
              <a:rPr lang="en-US" altLang="en-US" sz="2800" dirty="0"/>
              <a:t>Can also add more bits to indicate if read-only, read-write, execute-only is allowed.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145B4E6-5DED-4B37-B9F1-D64E18F15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1" y="-211872"/>
            <a:ext cx="9030822" cy="9415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Valid (v) or Invalid (i) Bit In A Page Table</a:t>
            </a:r>
          </a:p>
        </p:txBody>
      </p:sp>
      <p:pic>
        <p:nvPicPr>
          <p:cNvPr id="38915" name="Picture 5">
            <a:extLst>
              <a:ext uri="{FF2B5EF4-FFF2-40B4-BE49-F238E27FC236}">
                <a16:creationId xmlns:a16="http://schemas.microsoft.com/office/drawing/2014/main" id="{51286D0E-48B1-4A77-B77D-2A6859C88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7" y="575969"/>
            <a:ext cx="6643687" cy="57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B921CA97-CF77-4743-9E98-4A047BEE3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4068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Shared Pages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36A1277-493F-4EAE-9460-2793BEE198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433" y="690331"/>
            <a:ext cx="7684342" cy="4885280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b="1" dirty="0">
                <a:latin typeface="+mj-lt"/>
              </a:rPr>
              <a:t>Shared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code</a:t>
            </a:r>
          </a:p>
          <a:p>
            <a:pPr lvl="1" algn="just"/>
            <a:r>
              <a:rPr lang="en-US" altLang="en-US" sz="2400" dirty="0"/>
              <a:t>One copy of read-only (</a:t>
            </a:r>
            <a:r>
              <a:rPr lang="en-US" altLang="en-US" sz="2400" b="1" dirty="0">
                <a:latin typeface="+mj-lt"/>
              </a:rPr>
              <a:t>reentrant</a:t>
            </a:r>
            <a:r>
              <a:rPr lang="en-US" altLang="en-US" sz="2400" dirty="0"/>
              <a:t>) code shared among processes (i.e., text editors, compilers, window systems)</a:t>
            </a:r>
          </a:p>
          <a:p>
            <a:pPr lvl="1" algn="just"/>
            <a:r>
              <a:rPr lang="en-US" altLang="en-US" sz="2400" dirty="0"/>
              <a:t>Similar to multiple threads sharing the same process space</a:t>
            </a:r>
          </a:p>
          <a:p>
            <a:pPr lvl="1" algn="just"/>
            <a:r>
              <a:rPr lang="en-US" altLang="en-US" sz="2400" dirty="0"/>
              <a:t>Also useful for interprocess communication if sharing of read-write pages is allowed</a:t>
            </a:r>
          </a:p>
          <a:p>
            <a:pPr algn="just"/>
            <a:r>
              <a:rPr lang="en-US" altLang="en-US" sz="2800" b="1" dirty="0">
                <a:latin typeface="+mj-lt"/>
              </a:rPr>
              <a:t>Private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code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and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data</a:t>
            </a:r>
            <a:r>
              <a:rPr lang="en-US" altLang="en-US" sz="2800" dirty="0"/>
              <a:t> </a:t>
            </a:r>
          </a:p>
          <a:p>
            <a:pPr lvl="1" algn="just"/>
            <a:r>
              <a:rPr lang="en-US" altLang="en-US" sz="2400" dirty="0"/>
              <a:t>Each process keeps a separate copy of the code and data</a:t>
            </a:r>
          </a:p>
          <a:p>
            <a:pPr lvl="1" algn="just"/>
            <a:r>
              <a:rPr lang="en-US" altLang="en-US" sz="2400" dirty="0"/>
              <a:t>The pages for the private code and data can appear anywhere in the logical address space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518330E-1EFB-4794-938C-DE2C8EE941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245093"/>
            <a:ext cx="7704137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Shared Pages Example</a:t>
            </a:r>
            <a:endParaRPr lang="en-US" altLang="en-US" sz="3200" dirty="0"/>
          </a:p>
        </p:txBody>
      </p:sp>
      <p:pic>
        <p:nvPicPr>
          <p:cNvPr id="40963" name="Picture 5" descr="W:\os-book\OS10\slide-dir\os-figures\9_14.jpg">
            <a:extLst>
              <a:ext uri="{FF2B5EF4-FFF2-40B4-BE49-F238E27FC236}">
                <a16:creationId xmlns:a16="http://schemas.microsoft.com/office/drawing/2014/main" id="{8CF5A6BC-36FF-41D3-9A9A-0B6C47B07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4" y="903143"/>
            <a:ext cx="5357813" cy="583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E1523499-02A6-403C-B92E-2686134FC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0700" y="169823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Structure of the Page Table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61A38E1-D15D-4FD3-BA70-E6E5B690F3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1763" y="746085"/>
            <a:ext cx="7652013" cy="6111915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Memory structures for paging can get huge using straight-forward methods</a:t>
            </a:r>
          </a:p>
          <a:p>
            <a:pPr lvl="1"/>
            <a:r>
              <a:rPr lang="en-US" altLang="en-US" sz="2600" dirty="0"/>
              <a:t>Consider a 32-bit logical address space as on modern computers</a:t>
            </a:r>
          </a:p>
          <a:p>
            <a:pPr lvl="1"/>
            <a:r>
              <a:rPr lang="en-US" altLang="en-US" sz="2600" dirty="0"/>
              <a:t>Page size of 1 KB (2</a:t>
            </a:r>
            <a:r>
              <a:rPr lang="en-US" altLang="en-US" sz="2600" baseline="30000" dirty="0"/>
              <a:t>10</a:t>
            </a:r>
            <a:r>
              <a:rPr lang="en-US" altLang="en-US" sz="2600" dirty="0"/>
              <a:t>)</a:t>
            </a:r>
          </a:p>
          <a:p>
            <a:pPr lvl="1"/>
            <a:r>
              <a:rPr lang="en-US" altLang="en-US" sz="2600" dirty="0"/>
              <a:t>Page table would have 1 million entries (2</a:t>
            </a:r>
            <a:r>
              <a:rPr lang="en-US" altLang="en-US" sz="2600" baseline="30000" dirty="0"/>
              <a:t>32</a:t>
            </a:r>
            <a:r>
              <a:rPr lang="en-US" altLang="en-US" sz="2600" dirty="0"/>
              <a:t> / 2</a:t>
            </a:r>
            <a:r>
              <a:rPr lang="en-US" altLang="en-US" sz="2600" baseline="30000" dirty="0"/>
              <a:t>10</a:t>
            </a:r>
            <a:r>
              <a:rPr lang="en-US" altLang="en-US" sz="2600" dirty="0"/>
              <a:t>)</a:t>
            </a:r>
          </a:p>
          <a:p>
            <a:pPr lvl="1"/>
            <a:r>
              <a:rPr lang="en-US" altLang="en-US" sz="2600" dirty="0"/>
              <a:t>If each entry is 4 bytes </a:t>
            </a:r>
            <a:r>
              <a:rPr lang="en-US" altLang="en-US" sz="2600" dirty="0">
                <a:sym typeface="Wingdings" panose="05000000000000000000" pitchFamily="2" charset="2"/>
              </a:rPr>
              <a:t></a:t>
            </a:r>
            <a:r>
              <a:rPr lang="en-US" altLang="en-US" sz="2600" dirty="0"/>
              <a:t> each process requires 16 MB of physical address space for the  page table alone</a:t>
            </a:r>
          </a:p>
          <a:p>
            <a:pPr lvl="2"/>
            <a:r>
              <a:rPr lang="en-US" altLang="en-US" sz="2000" dirty="0"/>
              <a:t>Don</a:t>
            </a:r>
            <a:r>
              <a:rPr lang="ja-JP" altLang="en-US" sz="2000" dirty="0"/>
              <a:t>’</a:t>
            </a:r>
            <a:r>
              <a:rPr lang="en-US" altLang="ja-JP" sz="2000" dirty="0"/>
              <a:t>t want to allocate that contiguously in main memory</a:t>
            </a:r>
          </a:p>
          <a:p>
            <a:pPr lvl="1"/>
            <a:r>
              <a:rPr lang="en-US" altLang="en-US" sz="2800" dirty="0"/>
              <a:t>One simple solution is to divide the page table into smaller units</a:t>
            </a:r>
          </a:p>
          <a:p>
            <a:pPr lvl="2"/>
            <a:r>
              <a:rPr lang="en-US" altLang="en-US" sz="2000" dirty="0"/>
              <a:t>Hierarchical Paging</a:t>
            </a:r>
          </a:p>
          <a:p>
            <a:pPr lvl="2"/>
            <a:r>
              <a:rPr lang="en-US" altLang="en-US" sz="2000" dirty="0"/>
              <a:t>Hashed Page Tables</a:t>
            </a:r>
          </a:p>
          <a:p>
            <a:pPr lvl="2"/>
            <a:r>
              <a:rPr lang="en-US" altLang="en-US" sz="2000" dirty="0"/>
              <a:t>Inverted Page Tables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5ECC631-B67D-4C84-91B9-1CB22DA15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3075" y="142797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Hierarchical Page Tables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9C6AC61F-C673-44E2-9D0D-2FBC263F82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755" y="719059"/>
            <a:ext cx="7489858" cy="1420583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Break up the logical address space into multiple page tables</a:t>
            </a:r>
          </a:p>
          <a:p>
            <a:r>
              <a:rPr lang="en-US" altLang="en-US" sz="2800" dirty="0"/>
              <a:t>A simple technique is a two-level page table</a:t>
            </a:r>
          </a:p>
          <a:p>
            <a:r>
              <a:rPr lang="en-US" altLang="en-US" sz="2800" dirty="0"/>
              <a:t>We then page the page table</a:t>
            </a:r>
          </a:p>
        </p:txBody>
      </p:sp>
      <p:pic>
        <p:nvPicPr>
          <p:cNvPr id="43012" name="Picture 4" descr="8">
            <a:extLst>
              <a:ext uri="{FF2B5EF4-FFF2-40B4-BE49-F238E27FC236}">
                <a16:creationId xmlns:a16="http://schemas.microsoft.com/office/drawing/2014/main" id="{68A9E96F-FF85-481A-9476-DF391FB2B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519360"/>
            <a:ext cx="3986213" cy="4216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13CF82F-C136-40B5-A5DB-63A60EC28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5675" y="109536"/>
            <a:ext cx="7762875" cy="5762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Two-Level Paging Example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0B2DFEA-6918-4CB6-99FE-FBACD8E053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4375" y="671512"/>
            <a:ext cx="8010525" cy="618648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 logical address (on 32-bit machine with 1K page size) is divided into:</a:t>
            </a:r>
          </a:p>
          <a:p>
            <a:pPr marL="627063" lvl="1">
              <a:lnSpc>
                <a:spcPct val="90000"/>
              </a:lnSpc>
            </a:pPr>
            <a:r>
              <a:rPr lang="en-US" altLang="en-US" sz="2000" dirty="0"/>
              <a:t>a page number consisting of 22 bits</a:t>
            </a:r>
          </a:p>
          <a:p>
            <a:pPr marL="627063" lvl="1">
              <a:lnSpc>
                <a:spcPct val="90000"/>
              </a:lnSpc>
            </a:pPr>
            <a:r>
              <a:rPr lang="en-US" altLang="en-US" sz="2000" dirty="0"/>
              <a:t>a page offset consisting of 10 bits</a:t>
            </a:r>
          </a:p>
          <a:p>
            <a:pPr marL="627063" lvl="1">
              <a:lnSpc>
                <a:spcPct val="90000"/>
              </a:lnSpc>
            </a:pP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Since the page table is paged, the page number is further divided into:</a:t>
            </a:r>
          </a:p>
          <a:p>
            <a:pPr marL="627063" lvl="1">
              <a:lnSpc>
                <a:spcPct val="90000"/>
              </a:lnSpc>
            </a:pPr>
            <a:r>
              <a:rPr lang="en-US" altLang="en-US" sz="2000" dirty="0"/>
              <a:t>a 12-bit page number </a:t>
            </a:r>
          </a:p>
          <a:p>
            <a:pPr marL="627063" lvl="1">
              <a:lnSpc>
                <a:spcPct val="90000"/>
              </a:lnSpc>
            </a:pPr>
            <a:r>
              <a:rPr lang="en-US" altLang="en-US" sz="2000" dirty="0"/>
              <a:t>a 10-bit page offset</a:t>
            </a:r>
          </a:p>
          <a:p>
            <a:pPr marL="627063" lvl="1">
              <a:lnSpc>
                <a:spcPct val="90000"/>
              </a:lnSpc>
            </a:pP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Thus, a logical address is as follows:</a:t>
            </a:r>
            <a:br>
              <a:rPr lang="en-US" altLang="en-US" sz="2400" dirty="0"/>
            </a:br>
            <a:br>
              <a:rPr lang="en-US" altLang="en-US" sz="1800" dirty="0"/>
            </a:br>
            <a:br>
              <a:rPr lang="en-US" altLang="en-US" sz="1800" dirty="0"/>
            </a:br>
            <a:br>
              <a:rPr lang="en-US" altLang="en-US" sz="1800" dirty="0"/>
            </a:br>
            <a:br>
              <a:rPr lang="en-US" altLang="en-US" sz="1800" dirty="0"/>
            </a:br>
            <a:br>
              <a:rPr lang="en-US" altLang="en-US" sz="1800" dirty="0"/>
            </a:b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where</a:t>
            </a:r>
            <a:r>
              <a:rPr lang="en-US" altLang="en-US" sz="2400" i="1" dirty="0"/>
              <a:t> p</a:t>
            </a:r>
            <a:r>
              <a:rPr lang="en-US" altLang="en-US" sz="2400" i="1" baseline="-25000" dirty="0"/>
              <a:t>1</a:t>
            </a:r>
            <a:r>
              <a:rPr lang="en-US" altLang="en-US" sz="2400" dirty="0"/>
              <a:t> is an index into the outer page table, and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2</a:t>
            </a:r>
            <a:r>
              <a:rPr lang="en-US" altLang="en-US" sz="2400" dirty="0"/>
              <a:t> is the displacement within the page of the inner page table</a:t>
            </a: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CAD24F3F-5873-4CF3-B47D-41177F639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4489453"/>
            <a:ext cx="3159125" cy="105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2CDF6D2A-F8C6-4CEA-AF47-307E410F6C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8416" y="705079"/>
            <a:ext cx="7688424" cy="275249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en-US" sz="2800" dirty="0"/>
              <a:t>The </a:t>
            </a:r>
            <a:r>
              <a:rPr lang="en-US" altLang="en-US" sz="2800" b="1" dirty="0"/>
              <a:t>base register </a:t>
            </a:r>
            <a:r>
              <a:rPr lang="en-US" altLang="en-US" sz="2800" dirty="0"/>
              <a:t>holds the </a:t>
            </a:r>
            <a:r>
              <a:rPr lang="en-US" altLang="en-US" sz="2800" b="1" dirty="0"/>
              <a:t>smallest legal physical memory address</a:t>
            </a:r>
            <a:r>
              <a:rPr lang="en-US" altLang="en-US" sz="2800" dirty="0"/>
              <a:t>.</a:t>
            </a:r>
          </a:p>
          <a:p>
            <a:pPr algn="just"/>
            <a:r>
              <a:rPr lang="en-US" altLang="en-US" sz="2800" dirty="0"/>
              <a:t>The </a:t>
            </a:r>
            <a:r>
              <a:rPr lang="en-US" altLang="en-US" sz="2800" b="1" dirty="0"/>
              <a:t>limit register</a:t>
            </a:r>
            <a:r>
              <a:rPr lang="en-US" altLang="en-US" sz="2800" dirty="0"/>
              <a:t> specifies the </a:t>
            </a:r>
            <a:r>
              <a:rPr lang="en-US" altLang="en-US" sz="2800" b="1" dirty="0"/>
              <a:t>size of the range</a:t>
            </a:r>
            <a:r>
              <a:rPr lang="en-US" altLang="en-US" sz="2800" dirty="0"/>
              <a:t>. </a:t>
            </a:r>
          </a:p>
          <a:p>
            <a:pPr algn="just"/>
            <a:r>
              <a:rPr lang="en-US" altLang="en-US" sz="2800" dirty="0"/>
              <a:t>For example, if the base register holds 300040 and the limit register is 120900 </a:t>
            </a:r>
          </a:p>
          <a:p>
            <a:pPr algn="just"/>
            <a:r>
              <a:rPr lang="en-US" altLang="en-US" sz="2800" dirty="0"/>
              <a:t>Then the program can legally access all addresses from 300040 through 420939 (inclusive).</a:t>
            </a:r>
          </a:p>
        </p:txBody>
      </p:sp>
      <p:sp>
        <p:nvSpPr>
          <p:cNvPr id="6" name="Rectangle 1026">
            <a:extLst>
              <a:ext uri="{FF2B5EF4-FFF2-40B4-BE49-F238E27FC236}">
                <a16:creationId xmlns:a16="http://schemas.microsoft.com/office/drawing/2014/main" id="{14E85D12-A179-49DD-AB72-1C6EAAF20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3028" y="57152"/>
            <a:ext cx="6764338" cy="647927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Introduction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F6FA68-9537-4AED-B8F6-4EF0E6DF1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37" y="3290237"/>
            <a:ext cx="4294375" cy="343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686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>
            <a:extLst>
              <a:ext uri="{FF2B5EF4-FFF2-40B4-BE49-F238E27FC236}">
                <a16:creationId xmlns:a16="http://schemas.microsoft.com/office/drawing/2014/main" id="{C333A82E-F8D0-4475-A297-B096B84CA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6457" y="141783"/>
            <a:ext cx="7558087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Address-Translation Scheme</a:t>
            </a:r>
            <a:endParaRPr lang="en-US" altLang="en-US" sz="3200" dirty="0"/>
          </a:p>
        </p:txBody>
      </p:sp>
      <p:pic>
        <p:nvPicPr>
          <p:cNvPr id="45059" name="Picture 1035">
            <a:extLst>
              <a:ext uri="{FF2B5EF4-FFF2-40B4-BE49-F238E27FC236}">
                <a16:creationId xmlns:a16="http://schemas.microsoft.com/office/drawing/2014/main" id="{13CF1B26-59FC-4992-8FE3-5FA6738A0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25" y="1258887"/>
            <a:ext cx="8718192" cy="432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5861803E-D597-4AFE-86BA-0284614A6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138" y="146477"/>
            <a:ext cx="7840662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Hashed Page Tables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48CD62E4-797E-49CD-97C9-0D732152E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3288" y="722739"/>
            <a:ext cx="7626349" cy="5878086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Used in architecture with address spaces &gt; 32 bits</a:t>
            </a:r>
          </a:p>
          <a:p>
            <a:r>
              <a:rPr lang="en-US" altLang="en-US" sz="2800" dirty="0"/>
              <a:t>The virtual page number is hashed into a page table</a:t>
            </a:r>
          </a:p>
          <a:p>
            <a:pPr lvl="1"/>
            <a:r>
              <a:rPr lang="en-US" altLang="en-US" sz="2400" dirty="0"/>
              <a:t>This page table contains a chain of elements hashing to the same location</a:t>
            </a:r>
          </a:p>
          <a:p>
            <a:r>
              <a:rPr lang="en-US" altLang="en-US" sz="2800" dirty="0"/>
              <a:t>Each element contains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400" dirty="0"/>
              <a:t>The virtual page number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400" dirty="0"/>
              <a:t>The value of the mapped page frame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400" dirty="0"/>
              <a:t>A pointer to the next element</a:t>
            </a:r>
          </a:p>
          <a:p>
            <a:r>
              <a:rPr lang="en-US" altLang="en-US" sz="2800" dirty="0"/>
              <a:t>Virtual page numbers are compared in this chain searching for a match</a:t>
            </a:r>
          </a:p>
          <a:p>
            <a:pPr lvl="1"/>
            <a:r>
              <a:rPr lang="en-US" altLang="en-US" sz="2400" dirty="0"/>
              <a:t>If a match is found, the corresponding physical frame is extracted</a:t>
            </a:r>
          </a:p>
        </p:txBody>
      </p:sp>
    </p:spTree>
    <p:extLst>
      <p:ext uri="{BB962C8B-B14F-4D97-AF65-F5344CB8AC3E}">
        <p14:creationId xmlns:p14="http://schemas.microsoft.com/office/powerpoint/2010/main" val="15816052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5861803E-D597-4AFE-86BA-0284614A6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138" y="174185"/>
            <a:ext cx="7840662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Hashed Page Tables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48CD62E4-797E-49CD-97C9-0D732152E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3288" y="750447"/>
            <a:ext cx="7583487" cy="5019971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/>
              <a:t>Variation for 64-bit addresses is </a:t>
            </a:r>
            <a:r>
              <a:rPr lang="en-US" altLang="en-US" sz="2800" b="1" dirty="0">
                <a:latin typeface="+mj-lt"/>
              </a:rPr>
              <a:t>clustered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page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tables</a:t>
            </a:r>
          </a:p>
          <a:p>
            <a:pPr lvl="1" algn="just"/>
            <a:r>
              <a:rPr lang="en-US" altLang="en-US" sz="2400" dirty="0"/>
              <a:t>Similar to hashed but each entry refers to several pages (such as 16) rather than 1</a:t>
            </a:r>
          </a:p>
          <a:p>
            <a:pPr lvl="1" algn="just"/>
            <a:r>
              <a:rPr lang="en-US" altLang="en-US" sz="2400" dirty="0"/>
              <a:t>Especially useful for </a:t>
            </a:r>
            <a:r>
              <a:rPr lang="en-US" altLang="en-US" sz="2400" b="1" dirty="0">
                <a:latin typeface="+mj-lt"/>
              </a:rPr>
              <a:t>sparse</a:t>
            </a:r>
            <a:r>
              <a:rPr lang="en-US" altLang="en-US" sz="2400" dirty="0"/>
              <a:t> address spaces (where memory references are non-contiguous and scattered)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4A6FA55B-1C89-4FAF-8777-9EF53CBB9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Hashed Page Table</a:t>
            </a:r>
            <a:endParaRPr lang="en-US" altLang="en-US" sz="3200" dirty="0"/>
          </a:p>
        </p:txBody>
      </p:sp>
      <p:pic>
        <p:nvPicPr>
          <p:cNvPr id="49155" name="Picture 6">
            <a:extLst>
              <a:ext uri="{FF2B5EF4-FFF2-40B4-BE49-F238E27FC236}">
                <a16:creationId xmlns:a16="http://schemas.microsoft.com/office/drawing/2014/main" id="{D2F7DD6F-2A50-4270-B701-86EE15BF7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89" y="1274762"/>
            <a:ext cx="8115305" cy="4684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C2EE1F7-80AE-4AE9-B1C5-B0DAB9FC6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9758"/>
            <a:ext cx="8229600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Inverted Page Table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A433C570-E431-49CB-92BC-66AFF909B5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4326" y="633157"/>
            <a:ext cx="8529638" cy="6167691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Rather than having each process keep a page table &amp; track of all possible logical pages, track all physical pages</a:t>
            </a:r>
          </a:p>
          <a:p>
            <a:pPr algn="just"/>
            <a:r>
              <a:rPr lang="en-US" altLang="en-US" sz="2800" dirty="0"/>
              <a:t>One entry for each real page of memory</a:t>
            </a:r>
          </a:p>
          <a:p>
            <a:pPr algn="just"/>
            <a:r>
              <a:rPr lang="en-US" altLang="en-US" sz="2800" dirty="0"/>
              <a:t>Entry consists of the virtual address of the page stored in that real memory location, with information about the process that owns that page</a:t>
            </a:r>
          </a:p>
          <a:p>
            <a:pPr algn="just"/>
            <a:r>
              <a:rPr lang="en-US" altLang="en-US" sz="2800" dirty="0"/>
              <a:t>Decreases memory needed to store each page table, but increases time needed to search the table when a page reference occurs</a:t>
            </a:r>
          </a:p>
          <a:p>
            <a:pPr algn="just"/>
            <a:r>
              <a:rPr lang="en-US" altLang="en-US" sz="2800" dirty="0"/>
              <a:t>Use hash table to limit the search to one (or at most a few) page-table entries</a:t>
            </a:r>
          </a:p>
          <a:p>
            <a:pPr lvl="1" algn="just"/>
            <a:r>
              <a:rPr lang="en-US" altLang="en-US" sz="2400" dirty="0"/>
              <a:t>TLB can accelerate access</a:t>
            </a:r>
          </a:p>
          <a:p>
            <a:pPr algn="just"/>
            <a:r>
              <a:rPr lang="en-US" altLang="en-US" sz="2800" dirty="0"/>
              <a:t>But how to implement shared memory?</a:t>
            </a:r>
          </a:p>
          <a:p>
            <a:pPr lvl="1" algn="just"/>
            <a:r>
              <a:rPr lang="en-US" altLang="en-US" sz="2400" dirty="0"/>
              <a:t>One mapping of a virtual address to the shared physical address</a:t>
            </a:r>
          </a:p>
        </p:txBody>
      </p:sp>
    </p:spTree>
    <p:extLst>
      <p:ext uri="{BB962C8B-B14F-4D97-AF65-F5344CB8AC3E}">
        <p14:creationId xmlns:p14="http://schemas.microsoft.com/office/powerpoint/2010/main" val="25131616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9CA5047-53DC-42C0-8BA2-9A66CB1D1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8850" y="176206"/>
            <a:ext cx="779145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Inverted Page Table Architecture</a:t>
            </a:r>
            <a:endParaRPr lang="en-US" altLang="en-US" sz="3200" dirty="0"/>
          </a:p>
        </p:txBody>
      </p:sp>
      <p:pic>
        <p:nvPicPr>
          <p:cNvPr id="51203" name="Picture 6">
            <a:extLst>
              <a:ext uri="{FF2B5EF4-FFF2-40B4-BE49-F238E27FC236}">
                <a16:creationId xmlns:a16="http://schemas.microsoft.com/office/drawing/2014/main" id="{CD658555-7800-4FD5-8FAB-B83171CC6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50" y="827936"/>
            <a:ext cx="8555650" cy="591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20D2ACB3-978E-4C92-8147-5A9751FD5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8950" y="113276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Swapping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70D0E06F-7484-4112-A8C2-84609CEC1D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8950" y="689538"/>
            <a:ext cx="8229600" cy="6058103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A process can be swapped temporarily out of memory to a backing store, and then brought back into memory for continued execution</a:t>
            </a:r>
          </a:p>
          <a:p>
            <a:pPr lvl="1" algn="just"/>
            <a:r>
              <a:rPr lang="en-US" altLang="en-US" sz="2400" dirty="0"/>
              <a:t>Total physical memory space of processes can exceed physical memory</a:t>
            </a:r>
          </a:p>
          <a:p>
            <a:pPr algn="just"/>
            <a:r>
              <a:rPr lang="en-US" altLang="en-US" sz="2800" b="1" dirty="0">
                <a:latin typeface="+mj-lt"/>
              </a:rPr>
              <a:t>Roll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out</a:t>
            </a:r>
            <a:r>
              <a:rPr lang="en-US" altLang="en-US" sz="2800" b="1" dirty="0"/>
              <a:t>, </a:t>
            </a:r>
            <a:r>
              <a:rPr lang="en-US" altLang="en-US" sz="2800" b="1" dirty="0">
                <a:latin typeface="+mj-lt"/>
              </a:rPr>
              <a:t>roll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in</a:t>
            </a:r>
            <a:r>
              <a:rPr lang="en-US" altLang="en-US" sz="2800" dirty="0"/>
              <a:t> – swapping variant used for priority-based scheduling algorithms; lower-priority process is swapped out so higher-priority process can be loaded and executed</a:t>
            </a:r>
          </a:p>
          <a:p>
            <a:pPr algn="just"/>
            <a:r>
              <a:rPr lang="en-US" altLang="en-US" sz="2800" dirty="0"/>
              <a:t>Major part of swap time is transfer time; total transfer time is directly proportional to the amount of memory swapped</a:t>
            </a:r>
          </a:p>
          <a:p>
            <a:pPr algn="just"/>
            <a:r>
              <a:rPr lang="en-US" altLang="en-US" sz="2800" dirty="0"/>
              <a:t>System maintains a </a:t>
            </a:r>
            <a:r>
              <a:rPr lang="en-US" altLang="en-US" sz="2800" b="1" dirty="0">
                <a:latin typeface="+mj-lt"/>
              </a:rPr>
              <a:t>ready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queue</a:t>
            </a:r>
            <a:r>
              <a:rPr lang="en-US" altLang="en-US" sz="2800" dirty="0"/>
              <a:t> of ready-to-run processes which have memory images on disk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421CF3F-82BB-4386-898B-2EEB6506D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129204"/>
            <a:ext cx="7869237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Schematic View of Swapping</a:t>
            </a:r>
            <a:endParaRPr lang="en-US" altLang="en-US" sz="3200" dirty="0"/>
          </a:p>
        </p:txBody>
      </p:sp>
      <p:pic>
        <p:nvPicPr>
          <p:cNvPr id="56323" name="Picture 4" descr="8">
            <a:extLst>
              <a:ext uri="{FF2B5EF4-FFF2-40B4-BE49-F238E27FC236}">
                <a16:creationId xmlns:a16="http://schemas.microsoft.com/office/drawing/2014/main" id="{0F3A3C22-04AE-4A1C-8813-C9697C3F0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846905"/>
            <a:ext cx="7086600" cy="53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FEA4152-F51E-450F-8EB1-7EDAF762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7" y="114332"/>
            <a:ext cx="7745412" cy="576262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Hardware Address Protection</a:t>
            </a:r>
          </a:p>
        </p:txBody>
      </p:sp>
      <p:sp>
        <p:nvSpPr>
          <p:cNvPr id="8195" name="Content Placeholder 3">
            <a:extLst>
              <a:ext uri="{FF2B5EF4-FFF2-40B4-BE49-F238E27FC236}">
                <a16:creationId xmlns:a16="http://schemas.microsoft.com/office/drawing/2014/main" id="{E339BA72-DE38-4DD0-AECD-94CEBF5B2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069" y="690594"/>
            <a:ext cx="7751989" cy="5953094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CPU must check every memory access generated in user mode to be sure it is between base and limit for that user.</a:t>
            </a:r>
          </a:p>
          <a:p>
            <a:pPr algn="just"/>
            <a:endParaRPr lang="en-US" altLang="en-US" sz="2800" dirty="0"/>
          </a:p>
          <a:p>
            <a:pPr algn="just"/>
            <a:endParaRPr lang="en-US" altLang="en-US" sz="2800" dirty="0"/>
          </a:p>
          <a:p>
            <a:pPr algn="just"/>
            <a:endParaRPr lang="en-US" altLang="en-US" sz="2800" dirty="0"/>
          </a:p>
          <a:p>
            <a:pPr algn="just"/>
            <a:endParaRPr lang="en-US" altLang="en-US" sz="2800" dirty="0"/>
          </a:p>
          <a:p>
            <a:pPr algn="just"/>
            <a:endParaRPr lang="en-US" altLang="en-US" sz="2800" dirty="0"/>
          </a:p>
          <a:p>
            <a:pPr algn="just"/>
            <a:endParaRPr lang="en-US" altLang="en-US" sz="2800" dirty="0"/>
          </a:p>
          <a:p>
            <a:pPr algn="just"/>
            <a:endParaRPr lang="en-US" altLang="en-US" sz="2800" dirty="0"/>
          </a:p>
          <a:p>
            <a:pPr algn="just"/>
            <a:endParaRPr lang="en-US" altLang="en-US" sz="2800" dirty="0"/>
          </a:p>
          <a:p>
            <a:pPr algn="just"/>
            <a:r>
              <a:rPr lang="en-US" altLang="en-US" sz="2800" dirty="0"/>
              <a:t>The instructions to loading the base and limit registers are privileged. </a:t>
            </a:r>
          </a:p>
        </p:txBody>
      </p:sp>
      <p:pic>
        <p:nvPicPr>
          <p:cNvPr id="8196" name="Picture 4" descr="W:\os-book\OS10\slide-dir\os-figures\9_02.jpg">
            <a:extLst>
              <a:ext uri="{FF2B5EF4-FFF2-40B4-BE49-F238E27FC236}">
                <a16:creationId xmlns:a16="http://schemas.microsoft.com/office/drawing/2014/main" id="{174AFAC5-44F9-4ADE-8DC6-07277643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65" y="2032000"/>
            <a:ext cx="7635544" cy="352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270BE95-63FA-4E80-993B-493058D8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0118"/>
            <a:ext cx="8229600" cy="533050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Address Binding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8A5804ED-6C6C-4BF4-8BFF-7FB99CC30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932" y="643168"/>
            <a:ext cx="7837715" cy="6100532"/>
          </a:xfrm>
        </p:spPr>
        <p:txBody>
          <a:bodyPr>
            <a:normAutofit/>
          </a:bodyPr>
          <a:lstStyle/>
          <a:p>
            <a:pPr algn="just"/>
            <a:r>
              <a:rPr kumimoji="0" lang="en-US" altLang="en-US" sz="2800" dirty="0"/>
              <a:t>Programs on disk, ready to be brought into memory to execute, are placed in an </a:t>
            </a:r>
            <a:r>
              <a:rPr lang="en-US" altLang="en-US" sz="2800" b="1" dirty="0">
                <a:latin typeface="+mj-lt"/>
              </a:rPr>
              <a:t>input queue</a:t>
            </a:r>
          </a:p>
          <a:p>
            <a:pPr lvl="1" algn="just"/>
            <a:r>
              <a:rPr kumimoji="0" lang="en-US" altLang="en-US" sz="2400" dirty="0"/>
              <a:t>Without support, must be loaded into address 0000</a:t>
            </a:r>
          </a:p>
          <a:p>
            <a:pPr algn="just"/>
            <a:r>
              <a:rPr kumimoji="0" lang="en-US" altLang="en-US" sz="2800" dirty="0"/>
              <a:t>Inconvenient to have first user process physical address always at 0000 </a:t>
            </a:r>
          </a:p>
          <a:p>
            <a:pPr algn="just"/>
            <a:r>
              <a:rPr kumimoji="0" lang="en-US" altLang="en-US" sz="2800" dirty="0"/>
              <a:t>Addresses represented in different ways at different stages of a program</a:t>
            </a:r>
            <a:r>
              <a:rPr kumimoji="0" lang="ja-JP" altLang="en-US" sz="2800" dirty="0"/>
              <a:t>’</a:t>
            </a:r>
            <a:r>
              <a:rPr kumimoji="0" lang="en-US" altLang="ja-JP" sz="2800" dirty="0"/>
              <a:t>s life</a:t>
            </a:r>
          </a:p>
          <a:p>
            <a:pPr lvl="1" indent="-228600" algn="just">
              <a:buFont typeface="Wingdings" panose="05000000000000000000" pitchFamily="2" charset="2"/>
              <a:buChar char="ü"/>
            </a:pPr>
            <a:r>
              <a:rPr kumimoji="0" lang="en-US" altLang="en-US" sz="2800" dirty="0"/>
              <a:t>Source code addresses are usually symbolic.</a:t>
            </a:r>
          </a:p>
          <a:p>
            <a:pPr lvl="1" indent="-228600" algn="just">
              <a:buFont typeface="Wingdings" panose="05000000000000000000" pitchFamily="2" charset="2"/>
              <a:buChar char="ü"/>
            </a:pPr>
            <a:r>
              <a:rPr kumimoji="0" lang="en-US" altLang="en-US" sz="2800" dirty="0"/>
              <a:t>Compiled code addresses </a:t>
            </a:r>
            <a:r>
              <a:rPr lang="en-US" altLang="en-US" sz="2800" b="1" dirty="0">
                <a:latin typeface="+mj-lt"/>
              </a:rPr>
              <a:t>bind</a:t>
            </a:r>
            <a:r>
              <a:rPr kumimoji="0" lang="en-US" altLang="en-US" sz="2800" b="1" dirty="0"/>
              <a:t> </a:t>
            </a:r>
            <a:r>
              <a:rPr kumimoji="0" lang="en-US" altLang="en-US" sz="2800" dirty="0"/>
              <a:t>to relocatable addresses</a:t>
            </a:r>
          </a:p>
          <a:p>
            <a:pPr lvl="1" indent="-228600" algn="just">
              <a:buFont typeface="Wingdings" panose="05000000000000000000" pitchFamily="2" charset="2"/>
              <a:buChar char="ü"/>
            </a:pPr>
            <a:r>
              <a:rPr kumimoji="0" lang="en-US" altLang="en-US" sz="2800" dirty="0"/>
              <a:t>Linker or loader will bind relocatable addresses to absolute addresses</a:t>
            </a:r>
          </a:p>
          <a:p>
            <a:pPr lvl="1" indent="-228600" algn="just">
              <a:buFont typeface="Wingdings" panose="05000000000000000000" pitchFamily="2" charset="2"/>
              <a:buChar char="ü"/>
            </a:pPr>
            <a:r>
              <a:rPr kumimoji="0" lang="en-US" altLang="en-US" sz="2800" dirty="0"/>
              <a:t>Each binding maps one address space to another</a:t>
            </a:r>
            <a:r>
              <a:rPr lang="en-US" altLang="en-US" sz="2800" dirty="0"/>
              <a:t>.</a:t>
            </a:r>
            <a:endParaRPr kumimoji="0" lang="en-US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31FDCDF-862F-4130-9AC2-74FFC425A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7152"/>
            <a:ext cx="9143999" cy="585786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Binding of Instructions and Data to Memory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EEA4A90-B04E-4456-A1FE-DC4568DFF5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49" y="657226"/>
            <a:ext cx="7886700" cy="57864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kumimoji="0" lang="en-US" altLang="en-US" sz="2800" dirty="0"/>
              <a:t>Address binding of instructions and data to memory addresses can happen at three different stages:</a:t>
            </a:r>
          </a:p>
          <a:p>
            <a:pPr marL="342900" lvl="1" indent="-228600" algn="just"/>
            <a:r>
              <a:rPr lang="en-US" altLang="en-US" sz="2800" b="1" dirty="0"/>
              <a:t>Compile time</a:t>
            </a:r>
            <a:r>
              <a:rPr lang="en-US" altLang="en-US" sz="2800" dirty="0"/>
              <a:t>:  If memory location known a priori, </a:t>
            </a:r>
            <a:r>
              <a:rPr lang="en-US" altLang="en-US" sz="2800" b="1" dirty="0">
                <a:latin typeface="+mj-lt"/>
              </a:rPr>
              <a:t>absolute code </a:t>
            </a:r>
            <a:r>
              <a:rPr lang="en-US" altLang="en-US" sz="2800" dirty="0"/>
              <a:t>can be generated; must recompile code if starting location changes.</a:t>
            </a:r>
          </a:p>
          <a:p>
            <a:pPr marL="342900" lvl="1" indent="-228600" algn="just"/>
            <a:r>
              <a:rPr lang="en-US" altLang="en-US" sz="2800" b="1" dirty="0"/>
              <a:t>Load time</a:t>
            </a:r>
            <a:r>
              <a:rPr lang="en-US" altLang="en-US" sz="2800" dirty="0"/>
              <a:t>:  Must generate </a:t>
            </a:r>
            <a:r>
              <a:rPr lang="en-US" altLang="en-US" sz="2800" b="1" dirty="0">
                <a:latin typeface="+mj-lt"/>
              </a:rPr>
              <a:t>relocatable code </a:t>
            </a:r>
            <a:r>
              <a:rPr lang="en-US" altLang="en-US" sz="2800" dirty="0"/>
              <a:t>if memory location is not known at compile time.</a:t>
            </a:r>
          </a:p>
          <a:p>
            <a:pPr marL="342900" lvl="1" indent="-228600" algn="just"/>
            <a:r>
              <a:rPr lang="en-US" altLang="en-US" sz="2800" b="1" dirty="0"/>
              <a:t>Execution time</a:t>
            </a:r>
            <a:r>
              <a:rPr lang="en-US" altLang="en-US" sz="2800" dirty="0"/>
              <a:t>:  Binding delayed until run time if the process can be moved during its execution from one memory segment to another</a:t>
            </a:r>
          </a:p>
          <a:p>
            <a:pPr marL="742950" lvl="2" indent="-400050" algn="just">
              <a:buFont typeface="Wingdings" panose="05000000000000000000" pitchFamily="2" charset="2"/>
              <a:buChar char="ü"/>
            </a:pPr>
            <a:r>
              <a:rPr lang="en-US" altLang="en-US" sz="2600" dirty="0"/>
              <a:t>Need hardware support for address maps (e.g., base and limit</a:t>
            </a:r>
            <a:r>
              <a:rPr lang="en-US" altLang="en-US" sz="2600" i="1" dirty="0"/>
              <a:t> </a:t>
            </a:r>
            <a:r>
              <a:rPr lang="en-US" altLang="en-US" sz="2600" dirty="0"/>
              <a:t>registers)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A256429-8A29-4AF1-9F8C-6CD506523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8635" y="36467"/>
            <a:ext cx="8215699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Multistep Processing of a User Program </a:t>
            </a:r>
          </a:p>
        </p:txBody>
      </p:sp>
      <p:pic>
        <p:nvPicPr>
          <p:cNvPr id="11267" name="Picture 4" descr="8">
            <a:extLst>
              <a:ext uri="{FF2B5EF4-FFF2-40B4-BE49-F238E27FC236}">
                <a16:creationId xmlns:a16="http://schemas.microsoft.com/office/drawing/2014/main" id="{75CF92DA-1727-49A0-ABD7-10CB996C9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730604"/>
            <a:ext cx="5314950" cy="599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16855</TotalTime>
  <Words>3176</Words>
  <Application>Microsoft Office PowerPoint</Application>
  <PresentationFormat>On-screen Show (4:3)</PresentationFormat>
  <Paragraphs>389</Paragraphs>
  <Slides>57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ＭＳ Ｐゴシック</vt:lpstr>
      <vt:lpstr>ＭＳ Ｐゴシック</vt:lpstr>
      <vt:lpstr>Arial</vt:lpstr>
      <vt:lpstr>Calibri</vt:lpstr>
      <vt:lpstr>Calibri Light</vt:lpstr>
      <vt:lpstr>Helvetica</vt:lpstr>
      <vt:lpstr>Monotype Sorts</vt:lpstr>
      <vt:lpstr>Times New Roman</vt:lpstr>
      <vt:lpstr>Verdana</vt:lpstr>
      <vt:lpstr>Wingdings</vt:lpstr>
      <vt:lpstr>Office Theme</vt:lpstr>
      <vt:lpstr>Memory Management</vt:lpstr>
      <vt:lpstr>Introduction</vt:lpstr>
      <vt:lpstr>Introduction</vt:lpstr>
      <vt:lpstr>Introduction</vt:lpstr>
      <vt:lpstr>Introduction</vt:lpstr>
      <vt:lpstr>Hardware Address Protection</vt:lpstr>
      <vt:lpstr>Address Binding</vt:lpstr>
      <vt:lpstr>Binding of Instructions and Data to Memory</vt:lpstr>
      <vt:lpstr>Multistep Processing of a User Program </vt:lpstr>
      <vt:lpstr>Logical vs. Physical Address Space</vt:lpstr>
      <vt:lpstr>Memory-Management Unit (MMU)</vt:lpstr>
      <vt:lpstr>Relocation Register</vt:lpstr>
      <vt:lpstr>Relocation Register</vt:lpstr>
      <vt:lpstr>Dynamic Loading</vt:lpstr>
      <vt:lpstr>Dynamic Loading</vt:lpstr>
      <vt:lpstr>Dynamic Linking</vt:lpstr>
      <vt:lpstr>Memory Allocation</vt:lpstr>
      <vt:lpstr>Contiguous Allocation</vt:lpstr>
      <vt:lpstr>Memory Allocation</vt:lpstr>
      <vt:lpstr>Variable Partition Allocation</vt:lpstr>
      <vt:lpstr>Dynamic Storage-Allocation Problem</vt:lpstr>
      <vt:lpstr>Fragmentation</vt:lpstr>
      <vt:lpstr>PowerPoint Presentation</vt:lpstr>
      <vt:lpstr>Fragmentation</vt:lpstr>
      <vt:lpstr>Fragmentation</vt:lpstr>
      <vt:lpstr>Fragmentation</vt:lpstr>
      <vt:lpstr>Segmentation</vt:lpstr>
      <vt:lpstr>User’s View of a Program</vt:lpstr>
      <vt:lpstr>Logical View of Segmentation</vt:lpstr>
      <vt:lpstr>Segmentation Architecture </vt:lpstr>
      <vt:lpstr>Segmentation Hardware</vt:lpstr>
      <vt:lpstr>Paging</vt:lpstr>
      <vt:lpstr>Address Translation Scheme</vt:lpstr>
      <vt:lpstr>Paging Hardware</vt:lpstr>
      <vt:lpstr>Paging Model of Logical &amp; Physical Memory</vt:lpstr>
      <vt:lpstr>Paging Example </vt:lpstr>
      <vt:lpstr>Paging -- Calculating internal fragmentation</vt:lpstr>
      <vt:lpstr>Free Frames</vt:lpstr>
      <vt:lpstr>Implementation of Page Table</vt:lpstr>
      <vt:lpstr>Translation Look-Aside Buffer </vt:lpstr>
      <vt:lpstr>Hardware</vt:lpstr>
      <vt:lpstr>Paging Hardware With TLB</vt:lpstr>
      <vt:lpstr>Memory Protection</vt:lpstr>
      <vt:lpstr>Valid (v) or Invalid (i) Bit In A Page Table</vt:lpstr>
      <vt:lpstr>Shared Pages</vt:lpstr>
      <vt:lpstr>Shared Pages Example</vt:lpstr>
      <vt:lpstr>Structure of the Page Table</vt:lpstr>
      <vt:lpstr>Hierarchical Page Tables</vt:lpstr>
      <vt:lpstr>Two-Level Paging Example</vt:lpstr>
      <vt:lpstr>Address-Translation Scheme</vt:lpstr>
      <vt:lpstr>Hashed Page Tables</vt:lpstr>
      <vt:lpstr>Hashed Page Tables</vt:lpstr>
      <vt:lpstr>Hashed Page Table</vt:lpstr>
      <vt:lpstr>Inverted Page Table</vt:lpstr>
      <vt:lpstr>Inverted Page Table Architecture</vt:lpstr>
      <vt:lpstr>Swapping</vt:lpstr>
      <vt:lpstr>Schematic View of Swapping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Kuldeep Singh</cp:lastModifiedBy>
  <cp:revision>632</cp:revision>
  <cp:lastPrinted>2020-02-26T14:06:53Z</cp:lastPrinted>
  <dcterms:created xsi:type="dcterms:W3CDTF">2011-01-13T23:43:38Z</dcterms:created>
  <dcterms:modified xsi:type="dcterms:W3CDTF">2022-11-16T03:28:15Z</dcterms:modified>
</cp:coreProperties>
</file>