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20" r:id="rId1"/>
  </p:sldMasterIdLst>
  <p:notesMasterIdLst>
    <p:notesMasterId r:id="rId49"/>
  </p:notesMasterIdLst>
  <p:handoutMasterIdLst>
    <p:handoutMasterId r:id="rId50"/>
  </p:handoutMasterIdLst>
  <p:sldIdLst>
    <p:sldId id="331" r:id="rId2"/>
    <p:sldId id="334" r:id="rId3"/>
    <p:sldId id="442" r:id="rId4"/>
    <p:sldId id="335" r:id="rId5"/>
    <p:sldId id="443" r:id="rId6"/>
    <p:sldId id="337" r:id="rId7"/>
    <p:sldId id="338" r:id="rId8"/>
    <p:sldId id="446" r:id="rId9"/>
    <p:sldId id="445" r:id="rId10"/>
    <p:sldId id="447" r:id="rId11"/>
    <p:sldId id="409" r:id="rId12"/>
    <p:sldId id="341" r:id="rId13"/>
    <p:sldId id="410" r:id="rId14"/>
    <p:sldId id="343" r:id="rId15"/>
    <p:sldId id="344" r:id="rId16"/>
    <p:sldId id="345" r:id="rId17"/>
    <p:sldId id="347" r:id="rId18"/>
    <p:sldId id="412" r:id="rId19"/>
    <p:sldId id="348" r:id="rId20"/>
    <p:sldId id="349" r:id="rId21"/>
    <p:sldId id="350" r:id="rId22"/>
    <p:sldId id="451" r:id="rId23"/>
    <p:sldId id="452" r:id="rId24"/>
    <p:sldId id="355" r:id="rId25"/>
    <p:sldId id="356" r:id="rId26"/>
    <p:sldId id="357" r:id="rId27"/>
    <p:sldId id="358" r:id="rId28"/>
    <p:sldId id="359" r:id="rId29"/>
    <p:sldId id="453" r:id="rId30"/>
    <p:sldId id="450" r:id="rId31"/>
    <p:sldId id="360" r:id="rId32"/>
    <p:sldId id="361" r:id="rId33"/>
    <p:sldId id="431" r:id="rId34"/>
    <p:sldId id="363" r:id="rId35"/>
    <p:sldId id="364" r:id="rId36"/>
    <p:sldId id="434" r:id="rId37"/>
    <p:sldId id="454" r:id="rId38"/>
    <p:sldId id="428" r:id="rId39"/>
    <p:sldId id="429" r:id="rId40"/>
    <p:sldId id="455" r:id="rId41"/>
    <p:sldId id="456" r:id="rId42"/>
    <p:sldId id="448" r:id="rId43"/>
    <p:sldId id="457" r:id="rId44"/>
    <p:sldId id="370" r:id="rId45"/>
    <p:sldId id="416" r:id="rId46"/>
    <p:sldId id="458" r:id="rId47"/>
    <p:sldId id="378" r:id="rId4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44" y="6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CC594209-1678-4B2A-B4BD-A47AA0BEBB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3B38C903-E9C1-4EEE-9C85-26502C5E84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E850B4EB-9FB5-4ED4-996A-5001077F37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628AB70D-4AAF-4011-9DC4-6EE495450C1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82C72706-C095-41BF-ABD3-54ADB8CE3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641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03BE6C0C-13A5-439B-BE94-9E35C63CD4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4822FACF-CE45-4AC3-B2A2-36D2B0BD3E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xmlns="" id="{EF3471BA-404F-42D2-A7C9-714D69CA27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A65F13DF-CA13-4724-A04B-D47B564421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DA6E394C-E4A1-4942-8688-4E6C278D77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527B09FD-7807-493C-9E6C-6D565DCA0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FFC2CB2C-F279-41F0-AC48-D92315680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741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xmlns="" id="{8A920543-D350-443A-A721-991FEA81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5653E0-F2FD-4551-8B22-FE330671DA1C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xmlns="" id="{809E82CE-770C-49D3-84E8-6A6FC8AFB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xmlns="" id="{1892899B-C57A-458A-8DEF-195B98857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7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xmlns="" id="{AFBD6615-ED48-4079-BAA7-A84844D67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8E5558-88DF-40FE-90FF-9EB1FEE63A86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xmlns="" id="{B825ED8D-9E3E-4698-BB5C-C026B0475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xmlns="" id="{0D5306E4-3AAE-4121-B023-8B43D082C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96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xmlns="" id="{0BFD4EBE-353D-4C31-99D7-B7C3FEC6C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B80A18-0C17-4A8A-A28E-1B3AD0E8B888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xmlns="" id="{8A02C982-0312-4EC7-A741-67B0BEDA4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xmlns="" id="{11F7861C-35C5-4B12-8A55-F7A16557D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9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xmlns="" id="{E2EC3CC7-E29A-4D50-9A98-532553638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6C72E5-BDBA-4628-BBAF-85FBB5CCE3BE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xmlns="" id="{B01CE6FA-B36D-49C3-8371-51A4E9764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xmlns="" id="{A8274DE9-BC41-40F6-83AC-5A3D3773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xmlns="" id="{AA015233-DFC5-4181-9DBD-191581D3D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AA9686-8C45-4B6B-B192-53184893EC9B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xmlns="" id="{D606F670-2456-4E74-98E3-6F8992538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xmlns="" id="{81CE9A51-74EA-466B-956F-199FC346E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17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xmlns="" id="{6551FA5F-3DAF-4F79-96DF-B76D1641D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4D4E91-7487-49F0-9D91-43B839F06F41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xmlns="" id="{167C6B9E-26B1-4F34-923D-B2966B894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C351E2D8-3E9B-4911-A879-EA20F380F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8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xmlns="" id="{3BE82472-66AF-4BF7-A2A7-57FD11ECB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E009F0B-5F82-4126-923B-E013C3AAF972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xmlns="" id="{93C9793E-0DAB-48C2-A22A-A9ACDD882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xmlns="" id="{7AC332B0-F66D-4C3F-8DDB-E1E0D7FC2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14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xmlns="" id="{66F09507-C2E2-47B2-82A8-B5E3C87D7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B546AF-CFB6-4A26-A155-B7AC52B1171E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xmlns="" id="{84A5CD44-BF84-48EC-B0BC-E076CADF8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xmlns="" id="{F26D7BA3-2768-4887-B710-E8BBC3F5A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3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xmlns="" id="{3ABA041F-CBD6-47AF-B833-FA2229A9B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18407F-AAA5-4963-A6A5-D6FE6F7F8BA8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xmlns="" id="{76824097-C234-4268-8A44-3B4C9960D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xmlns="" id="{27E9339F-4D5C-4423-AB79-A4E63110E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92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xmlns="" id="{26C1E9B0-A878-46DB-8C55-CED0E9E89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802788-C8C7-415D-889B-42AFD28A494F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xmlns="" id="{70E474D5-321A-4ED0-BC07-F4E9910BD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xmlns="" id="{C002F093-C941-47F5-A1B8-8DC559F3F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52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xmlns="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xmlns="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xmlns="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9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xmlns="" id="{71000D4E-8A67-4003-8E87-772D9024C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365149-E38C-4DAC-84B8-8F4AFF2A5D63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xmlns="" id="{D4E0BBA3-E5B3-4DF0-BCF9-576ABB3C3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xmlns="" id="{822619B1-76CC-405A-8360-27F1944D1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2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xmlns="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xmlns="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xmlns="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31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xmlns="" id="{30CCC09F-8FEA-4870-9E40-37BBE7100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CE3FF5-CEA2-48B8-900D-389C7BA3E78B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xmlns="" id="{A081F303-3AE6-4FDF-9914-380C5084DC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xmlns="" id="{4F7AB753-E023-44B0-B607-E3C978A6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92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xmlns="" id="{BEDA1708-FBD0-46B6-B6E0-9DACFC6E8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FD1554-F607-4188-A668-41EC0D745C1C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xmlns="" id="{360FA1B4-6A09-4A5E-8B97-24767F39B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xmlns="" id="{F52D03A7-D598-4B7B-B4F2-C1353D7B2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41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xmlns="" id="{8047A01C-D4F1-483C-95F6-D9DE64F05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C2251A-E27D-4976-912A-372946474BDD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xmlns="" id="{377D733F-0F22-4399-A6D3-B09E70F2D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xmlns="" id="{6FF7E3D3-1282-4112-B6EE-171A10838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60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xmlns="" id="{6694149F-4152-4367-835B-291215C66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8CBD02-7938-4655-89C2-245E2DD80BF2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xmlns="" id="{2F98E2D8-A745-4482-8D31-1C4410289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xmlns="" id="{4AD3CFA0-D397-4059-BF40-57150D5F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77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xmlns="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xmlns="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xmlns="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75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xmlns="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xmlns="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xmlns="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79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xmlns="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xmlns="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xmlns="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21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xmlns="" id="{9C520A68-97AF-4954-BF27-3B60903A2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D5DB69-22AD-4E1E-A59B-E2B46FD50CA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xmlns="" id="{6D96FEF4-316D-4EC7-948A-A33AE5D7C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xmlns="" id="{2B50E5CE-2EAD-485C-9DC4-25D3E4546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69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xmlns="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xmlns="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xmlns="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6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xmlns="" id="{71000D4E-8A67-4003-8E87-772D9024C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365149-E38C-4DAC-84B8-8F4AFF2A5D6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xmlns="" id="{D4E0BBA3-E5B3-4DF0-BCF9-576ABB3C3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xmlns="" id="{822619B1-76CC-405A-8360-27F1944D1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98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xmlns="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xmlns="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xmlns="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03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xmlns="" id="{69926037-2DFC-49C1-BFE5-BEEB90670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720897-7524-49C1-AB7E-87D63B34260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xmlns="" id="{31EBDBDF-5FCA-4213-A6C0-A7B61F0ED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xmlns="" id="{4B5706BF-EA71-4A33-91AF-EA4A2A0C5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69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xmlns="" id="{96CBA23C-2721-468E-BF26-9B4A85235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65F5A3-B020-4290-AD98-D5279638C08E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xmlns="" id="{20008BC1-ECF1-41C8-9E3A-3EF0899AF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AE97A9E2-2C5D-40BF-956A-508D26D46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84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xmlns="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xmlns="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xmlns="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85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xmlns="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xmlns="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xmlns="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43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xmlns="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xmlns="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xmlns="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9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18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2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58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7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xmlns="" id="{7EDF6219-82C1-4A93-ABED-5E34596BB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A3B3F0-AAF5-4CFC-A7B5-497CCE8C3F5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xmlns="" id="{1956D3A9-AF53-4EE2-8367-5C87C40B8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xmlns="" id="{EDD8E06E-9ABA-4101-95DC-533C74A9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053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19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xmlns="" id="{173C5A7B-AD1F-42C6-ACEC-C22E37FDE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E28EDC-8892-4BD4-9B03-820979DFF076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xmlns="" id="{D57D674F-0290-48DC-AE81-36542FB42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xmlns="" id="{3DD1A532-1569-4A5E-88FC-8C5BA0E7A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560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xmlns="" id="{805B1C17-66FA-4D85-BCF6-7A91DE02F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5281E3-0C39-498B-AF39-48565B4544FA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xmlns="" id="{1F9038FE-BD6E-44F1-ACE4-DD73792DB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xmlns="" id="{6096AB29-C31A-45C0-B5E1-9D36AC040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87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xmlns="" id="{805B1C17-66FA-4D85-BCF6-7A91DE02F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5281E3-0C39-498B-AF39-48565B4544FA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xmlns="" id="{1F9038FE-BD6E-44F1-ACE4-DD73792DB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xmlns="" id="{6096AB29-C31A-45C0-B5E1-9D36AC040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90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xmlns="" id="{BE2D0BFB-ECA4-4C07-8994-8A88F29AA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C82682-D545-467D-8124-18513B1E9CEB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xmlns="" id="{5A43AED6-E6E9-43A7-AC93-64E1E9990A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xmlns="" id="{772FBEB7-042D-4152-8A9C-1370E47C7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0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xmlns="" id="{7412E0F5-3DB3-4276-9E28-E97E37598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7D0DB0-2893-40A2-A92B-B204CAA7AA0A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xmlns="" id="{76849717-E504-4367-AE73-45E192484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xmlns="" id="{E07A02F3-4A7A-4C49-8E28-03B39609B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xmlns="" id="{CABBBA32-327C-4520-BB88-E93BCE413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553D4C-F3A2-40EC-A353-CAF60F6FAB16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xmlns="" id="{D77ED832-6662-429B-8811-E6909535F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xmlns="" id="{01340DBE-8380-4A63-8CC7-AB75088D5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8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xmlns="" id="{C32FEA61-84E0-4F6E-A5DE-438DD3F1B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98E264-0F87-448A-8621-D998F18CE072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xmlns="" id="{70867D87-173B-443F-8109-C247DF510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xmlns="" id="{72E0E792-E4EE-44D7-9914-9DC91BCBD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7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xmlns="" id="{C32FEA61-84E0-4F6E-A5DE-438DD3F1B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98E264-0F87-448A-8621-D998F18CE072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xmlns="" id="{70867D87-173B-443F-8109-C247DF510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xmlns="" id="{72E0E792-E4EE-44D7-9914-9DC91BCBD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3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xmlns="" id="{C32FEA61-84E0-4F6E-A5DE-438DD3F1B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98E264-0F87-448A-8621-D998F18CE072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xmlns="" id="{70867D87-173B-443F-8109-C247DF510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xmlns="" id="{72E0E792-E4EE-44D7-9914-9DC91BCBD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8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83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8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0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8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4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2F846-2AE4-48EB-B280-7241E87F2C28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A7AF-B5E0-40FB-BE05-8F3F53534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F3BCD139-3A6D-4B81-8226-0503E6A635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7" y="2220913"/>
            <a:ext cx="7772400" cy="21272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dirty="0" smtClean="0"/>
              <a:t>Virtual </a:t>
            </a:r>
            <a:r>
              <a:rPr lang="en-US" altLang="en-US" sz="4400" dirty="0"/>
              <a:t>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A82E1AA8-C0F1-47D6-90C4-29E3C8F7F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92688"/>
            <a:ext cx="8226293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Demand Paging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625" y="668950"/>
            <a:ext cx="83581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Demand paging technique is commonly used to implement virtual </a:t>
            </a:r>
            <a:r>
              <a:rPr lang="en-US" sz="2800" dirty="0" smtClean="0">
                <a:latin typeface="+mn-lt"/>
              </a:rPr>
              <a:t>memory concept</a:t>
            </a:r>
            <a:r>
              <a:rPr lang="en-US" sz="2800" dirty="0">
                <a:latin typeface="+mn-lt"/>
              </a:rPr>
              <a:t>. With demand-paged virtual memory, pages are loaded only </a:t>
            </a:r>
            <a:r>
              <a:rPr lang="en-US" sz="2800" dirty="0" smtClean="0">
                <a:latin typeface="+mn-lt"/>
              </a:rPr>
              <a:t>when they </a:t>
            </a:r>
            <a:r>
              <a:rPr lang="en-US" sz="2800" dirty="0">
                <a:latin typeface="+mn-lt"/>
              </a:rPr>
              <a:t>are demanded during program execution</a:t>
            </a:r>
            <a:r>
              <a:rPr lang="en-US" sz="2800" dirty="0" smtClean="0">
                <a:latin typeface="+mn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Pages </a:t>
            </a:r>
            <a:r>
              <a:rPr lang="en-US" sz="2800" dirty="0">
                <a:latin typeface="+mn-lt"/>
              </a:rPr>
              <a:t>that are never </a:t>
            </a:r>
            <a:r>
              <a:rPr lang="en-US" sz="2800" dirty="0" smtClean="0">
                <a:latin typeface="+mn-lt"/>
              </a:rPr>
              <a:t>accessed are </a:t>
            </a:r>
            <a:r>
              <a:rPr lang="en-US" sz="2800" dirty="0">
                <a:latin typeface="+mn-lt"/>
              </a:rPr>
              <a:t>thus never loaded into physical memory. </a:t>
            </a:r>
            <a:endParaRPr lang="en-US" sz="280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A </a:t>
            </a:r>
            <a:r>
              <a:rPr lang="en-US" sz="2800" dirty="0">
                <a:latin typeface="+mn-lt"/>
              </a:rPr>
              <a:t>demand-paging system is similar to a paging system with swapping </a:t>
            </a:r>
            <a:r>
              <a:rPr lang="en-US" sz="2800" dirty="0" smtClean="0">
                <a:latin typeface="+mn-lt"/>
              </a:rPr>
              <a:t>where </a:t>
            </a:r>
            <a:r>
              <a:rPr lang="en-US" sz="2800" dirty="0">
                <a:latin typeface="+mn-lt"/>
              </a:rPr>
              <a:t>processes reside </a:t>
            </a:r>
            <a:r>
              <a:rPr lang="en-US" sz="2800" dirty="0" smtClean="0">
                <a:latin typeface="+mn-lt"/>
              </a:rPr>
              <a:t>in secondary </a:t>
            </a:r>
            <a:r>
              <a:rPr lang="en-US" sz="2800" dirty="0">
                <a:latin typeface="+mn-lt"/>
              </a:rPr>
              <a:t>memory (usually an </a:t>
            </a:r>
            <a:r>
              <a:rPr lang="en-US" sz="2800" dirty="0" smtClean="0">
                <a:latin typeface="+mn-lt"/>
              </a:rPr>
              <a:t>HDD device</a:t>
            </a:r>
            <a:r>
              <a:rPr lang="en-US" sz="2800" dirty="0">
                <a:latin typeface="+mn-lt"/>
              </a:rPr>
              <a:t>). </a:t>
            </a:r>
            <a:endParaRPr lang="en-US" sz="280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Demand </a:t>
            </a:r>
            <a:r>
              <a:rPr lang="en-US" sz="2800" dirty="0">
                <a:latin typeface="+mn-lt"/>
              </a:rPr>
              <a:t>paging </a:t>
            </a:r>
            <a:r>
              <a:rPr lang="en-US" sz="2800" dirty="0" smtClean="0">
                <a:latin typeface="+mn-lt"/>
              </a:rPr>
              <a:t>explains one </a:t>
            </a:r>
            <a:r>
              <a:rPr lang="en-US" sz="2800" dirty="0">
                <a:latin typeface="+mn-lt"/>
              </a:rPr>
              <a:t>of the primary benefits of virtual memory—by loading only the </a:t>
            </a:r>
            <a:r>
              <a:rPr lang="en-US" sz="2800" dirty="0" smtClean="0">
                <a:latin typeface="+mn-lt"/>
              </a:rPr>
              <a:t>portions of </a:t>
            </a:r>
            <a:r>
              <a:rPr lang="en-US" sz="2800" dirty="0">
                <a:latin typeface="+mn-lt"/>
              </a:rPr>
              <a:t>programs that are needed, memory is used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21464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9C06DF40-C8BE-4D63-864C-842E26CBB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3081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Demand Paging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4FA26912-DDBD-4FE1-BFA7-E72BE4D7C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458" y="570754"/>
            <a:ext cx="5157792" cy="577419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Faster </a:t>
            </a:r>
            <a:r>
              <a:rPr lang="en-US" altLang="en-US" sz="2800" dirty="0"/>
              <a:t>response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More </a:t>
            </a:r>
            <a:r>
              <a:rPr lang="en-US" altLang="en-US" sz="2800" dirty="0" smtClean="0"/>
              <a:t>users</a:t>
            </a:r>
          </a:p>
          <a:p>
            <a:r>
              <a:rPr lang="en-US" altLang="en-US" sz="2800" b="1" dirty="0">
                <a:sym typeface="Symbol" panose="05050102010706020507" pitchFamily="18" charset="2"/>
              </a:rPr>
              <a:t>Lazy swapper </a:t>
            </a:r>
            <a:r>
              <a:rPr lang="en-US" altLang="en-US" sz="2800" dirty="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marL="800100" lvl="1" indent="-342900"/>
            <a:r>
              <a:rPr lang="en-US" altLang="en-US" sz="2800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sz="2800" b="1" dirty="0">
                <a:sym typeface="Symbol" panose="05050102010706020507" pitchFamily="18" charset="2"/>
              </a:rPr>
              <a:t>pager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altLang="en-US" sz="2800" dirty="0"/>
          </a:p>
        </p:txBody>
      </p:sp>
      <p:pic>
        <p:nvPicPr>
          <p:cNvPr id="14340" name="Picture 4" descr="9">
            <a:extLst>
              <a:ext uri="{FF2B5EF4-FFF2-40B4-BE49-F238E27FC236}">
                <a16:creationId xmlns:a16="http://schemas.microsoft.com/office/drawing/2014/main" xmlns="" id="{A3D70552-8B37-46D6-A4A0-489B357F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40" y="1014413"/>
            <a:ext cx="3833186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0D871474-8C29-4C4D-A06C-A16B6A83D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0495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Page table with Valid-Invalid Bit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2DE0254-5503-4CC6-82D6-9AD27FDC12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6" y="725333"/>
            <a:ext cx="7952014" cy="561312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With each page table entry a valid–invalid bit is </a:t>
            </a:r>
            <a:r>
              <a:rPr lang="en-US" altLang="en-US" sz="2800" dirty="0" smtClean="0"/>
              <a:t>associated</a:t>
            </a:r>
            <a:endParaRPr lang="en-US" altLang="en-US" sz="2800" dirty="0"/>
          </a:p>
          <a:p>
            <a:r>
              <a:rPr lang="en-US" altLang="en-US" sz="2800" dirty="0" smtClean="0">
                <a:sym typeface="Symbol" panose="05050102010706020507" pitchFamily="18" charset="2"/>
              </a:rPr>
              <a:t>A </a:t>
            </a:r>
            <a:r>
              <a:rPr lang="en-US" altLang="en-US" sz="2800" dirty="0">
                <a:sym typeface="Symbol" panose="05050102010706020507" pitchFamily="18" charset="2"/>
              </a:rPr>
              <a:t>bit is set to </a:t>
            </a:r>
            <a:r>
              <a:rPr lang="en-US" altLang="en-US" sz="2800" b="1" dirty="0">
                <a:sym typeface="Symbol" panose="05050102010706020507" pitchFamily="18" charset="2"/>
              </a:rPr>
              <a:t>valid</a:t>
            </a:r>
            <a:r>
              <a:rPr lang="en-US" altLang="en-US" sz="2800" dirty="0">
                <a:sym typeface="Symbol" panose="05050102010706020507" pitchFamily="18" charset="2"/>
              </a:rPr>
              <a:t>, the associated page is both </a:t>
            </a:r>
            <a:r>
              <a:rPr lang="en-US" altLang="en-US" sz="2800" dirty="0" smtClean="0">
                <a:sym typeface="Symbol" panose="05050102010706020507" pitchFamily="18" charset="2"/>
              </a:rPr>
              <a:t>legal and </a:t>
            </a:r>
            <a:r>
              <a:rPr lang="en-US" altLang="en-US" sz="2800" dirty="0">
                <a:sym typeface="Symbol" panose="05050102010706020507" pitchFamily="18" charset="2"/>
              </a:rPr>
              <a:t>in memory. </a:t>
            </a:r>
            <a:endParaRPr lang="en-US" altLang="en-US" sz="2800" dirty="0" smtClean="0">
              <a:sym typeface="Symbol" panose="05050102010706020507" pitchFamily="18" charset="2"/>
            </a:endParaRPr>
          </a:p>
          <a:p>
            <a:r>
              <a:rPr lang="en-US" altLang="en-US" sz="2800" dirty="0" smtClean="0">
                <a:sym typeface="Symbol" panose="05050102010706020507" pitchFamily="18" charset="2"/>
              </a:rPr>
              <a:t>If </a:t>
            </a:r>
            <a:r>
              <a:rPr lang="en-US" altLang="en-US" sz="2800" dirty="0">
                <a:sym typeface="Symbol" panose="05050102010706020507" pitchFamily="18" charset="2"/>
              </a:rPr>
              <a:t>the bit is set to </a:t>
            </a:r>
            <a:r>
              <a:rPr lang="en-US" altLang="en-US" sz="2800" b="1" dirty="0">
                <a:sym typeface="Symbol" panose="05050102010706020507" pitchFamily="18" charset="2"/>
              </a:rPr>
              <a:t>invalid</a:t>
            </a:r>
            <a:r>
              <a:rPr lang="en-US" altLang="en-US" sz="2800" dirty="0">
                <a:sym typeface="Symbol" panose="05050102010706020507" pitchFamily="18" charset="2"/>
              </a:rPr>
              <a:t>, the page either is not valid or is valid but is currently in secondary storage. </a:t>
            </a:r>
          </a:p>
          <a:p>
            <a:pPr marL="0" indent="0">
              <a:buNone/>
            </a:pPr>
            <a:r>
              <a:rPr lang="en-US" altLang="en-US" sz="2000" dirty="0" smtClean="0"/>
              <a:t>	</a:t>
            </a:r>
            <a:r>
              <a:rPr lang="en-US" altLang="en-US" sz="2800" dirty="0" smtClean="0"/>
              <a:t>(</a:t>
            </a:r>
            <a:r>
              <a:rPr lang="en-US" altLang="en-US" sz="2800" b="1" dirty="0"/>
              <a:t>v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 in-memory, </a:t>
            </a:r>
            <a:r>
              <a:rPr lang="en-US" altLang="en-US" sz="2800" b="1" dirty="0" err="1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 not-in-memory)</a:t>
            </a:r>
          </a:p>
          <a:p>
            <a:pPr marL="0" indent="0"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/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/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/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/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/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/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/>
            </a:r>
            <a:br>
              <a:rPr lang="en-US" altLang="en-US" sz="2000" dirty="0">
                <a:sym typeface="Symbol" panose="05050102010706020507" pitchFamily="18" charset="2"/>
              </a:rPr>
            </a:br>
            <a:endParaRPr lang="en-US" altLang="en-US" sz="2800" dirty="0">
              <a:sym typeface="Symbol" panose="05050102010706020507" pitchFamily="18" charset="2"/>
            </a:endParaRP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xmlns="" id="{6076F79C-4BBB-4218-90FB-18A6D83B8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54" y="3836099"/>
            <a:ext cx="3364059" cy="30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5B154921-491D-443E-816A-3E1D64EA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2" y="102090"/>
            <a:ext cx="8872537" cy="540847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Page table with Valid-Invalid Bit</a:t>
            </a:r>
          </a:p>
        </p:txBody>
      </p:sp>
      <p:pic>
        <p:nvPicPr>
          <p:cNvPr id="17411" name="Picture 2" descr="B:\os-book\os10-dir\Slides-WORK-area\Figures-dir\ch10\JPG-dir\10_04.jpg">
            <a:extLst>
              <a:ext uri="{FF2B5EF4-FFF2-40B4-BE49-F238E27FC236}">
                <a16:creationId xmlns:a16="http://schemas.microsoft.com/office/drawing/2014/main" xmlns="" id="{EE8B21A0-27D4-48EC-AA1E-673C6BCA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246188"/>
            <a:ext cx="4805362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6614AF0F-0564-40AA-8F76-6152AC6E0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2794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Steps in Handling Page Fault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663B1E5A-B195-422A-B1B4-080156B3A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938" y="679056"/>
            <a:ext cx="7915275" cy="5907481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sz="2800" dirty="0"/>
              <a:t>If there is a reference to a page, first reference to that page will trap to operating system </a:t>
            </a:r>
          </a:p>
          <a:p>
            <a:pPr marL="342900" lvl="1" indent="-342900">
              <a:lnSpc>
                <a:spcPct val="90000"/>
              </a:lnSpc>
              <a:defRPr/>
            </a:pPr>
            <a:r>
              <a:rPr lang="en-US" altLang="en-US" sz="2400" dirty="0">
                <a:sym typeface="Symbol" pitchFamily="18" charset="2"/>
              </a:rPr>
              <a:t>Page fault</a:t>
            </a:r>
          </a:p>
          <a:p>
            <a:pPr marL="342900" indent="-342900"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sz="2800" dirty="0">
                <a:sym typeface="Symbol" pitchFamily="18" charset="2"/>
              </a:rPr>
              <a:t>Operating system looks at another table to decide:</a:t>
            </a:r>
          </a:p>
          <a:p>
            <a:pPr marL="342900" lvl="1" indent="-342900">
              <a:lnSpc>
                <a:spcPct val="90000"/>
              </a:lnSpc>
              <a:defRPr/>
            </a:pPr>
            <a:r>
              <a:rPr lang="en-US" altLang="en-US" sz="2400" dirty="0"/>
              <a:t>Invalid reference </a:t>
            </a:r>
            <a:r>
              <a:rPr lang="en-US" altLang="en-US" sz="2400" dirty="0">
                <a:sym typeface="Symbol" pitchFamily="18" charset="2"/>
              </a:rPr>
              <a:t> abort</a:t>
            </a:r>
          </a:p>
          <a:p>
            <a:pPr marL="342900" lvl="1" indent="-342900">
              <a:lnSpc>
                <a:spcPct val="90000"/>
              </a:lnSpc>
              <a:defRPr/>
            </a:pPr>
            <a:r>
              <a:rPr lang="en-US" altLang="en-US" sz="2400" dirty="0">
                <a:sym typeface="Symbol" pitchFamily="18" charset="2"/>
              </a:rPr>
              <a:t>Just not in memory (go to step 3)</a:t>
            </a:r>
          </a:p>
          <a:p>
            <a:pPr marL="342900" indent="-342900"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sz="2800" dirty="0">
                <a:sym typeface="Symbol" pitchFamily="18" charset="2"/>
              </a:rPr>
              <a:t>Find free frame (what if there is none?)</a:t>
            </a:r>
          </a:p>
          <a:p>
            <a:pPr marL="342900" indent="-342900"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sz="2800" dirty="0">
                <a:sym typeface="Symbol" pitchFamily="18" charset="2"/>
              </a:rPr>
              <a:t>Swap page into frame via scheduled disk operation</a:t>
            </a:r>
          </a:p>
          <a:p>
            <a:pPr marL="342900" indent="-342900"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sz="2800" dirty="0">
                <a:sym typeface="Symbol" pitchFamily="18" charset="2"/>
              </a:rPr>
              <a:t>Reset tables to indicate page now in memory</a:t>
            </a:r>
            <a:br>
              <a:rPr lang="en-US" altLang="en-US" sz="2800" dirty="0">
                <a:sym typeface="Symbol" pitchFamily="18" charset="2"/>
              </a:rPr>
            </a:br>
            <a:r>
              <a:rPr lang="en-US" altLang="en-US" sz="2800" dirty="0">
                <a:sym typeface="Symbol" pitchFamily="18" charset="2"/>
              </a:rPr>
              <a:t>Set validation bit = </a:t>
            </a:r>
            <a:r>
              <a:rPr lang="en-US" altLang="en-US" sz="2800" b="1" dirty="0">
                <a:sym typeface="Symbol" pitchFamily="18" charset="2"/>
              </a:rPr>
              <a:t>v</a:t>
            </a:r>
            <a:endParaRPr lang="en-US" altLang="en-US" sz="2800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sz="2800" dirty="0">
                <a:sym typeface="Symbol" pitchFamily="18" charset="2"/>
              </a:rPr>
              <a:t>Restart the instruction that caused the page fault</a:t>
            </a:r>
          </a:p>
          <a:p>
            <a:pPr marL="342900" indent="-342900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445744E8-6995-495D-B4E9-CB8155552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898" y="120207"/>
            <a:ext cx="8515059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Steps in Handling a Page </a:t>
            </a:r>
            <a:r>
              <a:rPr lang="en-US" altLang="en-US" sz="4000" dirty="0" smtClean="0"/>
              <a:t>Fault</a:t>
            </a:r>
            <a:endParaRPr lang="en-US" altLang="en-US" sz="4000" dirty="0"/>
          </a:p>
        </p:txBody>
      </p:sp>
      <p:pic>
        <p:nvPicPr>
          <p:cNvPr id="19459" name="Picture 4" descr="9">
            <a:extLst>
              <a:ext uri="{FF2B5EF4-FFF2-40B4-BE49-F238E27FC236}">
                <a16:creationId xmlns:a16="http://schemas.microsoft.com/office/drawing/2014/main" xmlns="" id="{4C87B603-A2E7-4FAE-A0CB-D034C608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814918"/>
            <a:ext cx="6929438" cy="578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6455FCDC-9CE5-4011-94EB-76128581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36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Aspects of Demand Paging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AAD11580-A239-44B3-BA48-43549630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700898"/>
            <a:ext cx="8029574" cy="5828490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b="1" dirty="0"/>
              <a:t>Pure demand paging: </a:t>
            </a:r>
            <a:r>
              <a:rPr lang="en-US" altLang="en-US" sz="2800" dirty="0"/>
              <a:t>start process with </a:t>
            </a:r>
            <a:r>
              <a:rPr lang="en-US" altLang="en-US" sz="2800" i="1" dirty="0"/>
              <a:t>no</a:t>
            </a:r>
            <a:r>
              <a:rPr lang="en-US" altLang="en-US" sz="2800" dirty="0"/>
              <a:t> pages in memory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OS sets instruction pointer to first instruction of process, non-memory-resident -&gt; page fault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And for every other process pages on first access</a:t>
            </a:r>
            <a:endParaRPr lang="en-US" altLang="en-US" sz="2800" b="1" dirty="0">
              <a:latin typeface="+mj-lt"/>
            </a:endParaRPr>
          </a:p>
          <a:p>
            <a:pPr algn="just"/>
            <a:r>
              <a:rPr lang="en-US" altLang="en-US" sz="2800" dirty="0" smtClean="0"/>
              <a:t>Hardware </a:t>
            </a:r>
            <a:r>
              <a:rPr lang="en-US" altLang="en-US" sz="2800" dirty="0"/>
              <a:t>support needed for demand paging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Page table with valid / invalid bit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Secondary memory (swap device with </a:t>
            </a:r>
            <a:r>
              <a:rPr lang="en-US" altLang="en-US" sz="2800" b="1" dirty="0">
                <a:latin typeface="+mj-lt"/>
              </a:rPr>
              <a:t>swap space</a:t>
            </a:r>
            <a:r>
              <a:rPr lang="en-US" altLang="en-US" sz="2800" dirty="0"/>
              <a:t>)</a:t>
            </a:r>
          </a:p>
          <a:p>
            <a:pPr lvl="1" indent="-285750" algn="just">
              <a:buFont typeface="Wingdings" panose="05000000000000000000" pitchFamily="2" charset="2"/>
              <a:buChar char="ü"/>
            </a:pPr>
            <a:r>
              <a:rPr lang="en-US" altLang="en-US" sz="2800" dirty="0"/>
              <a:t>Instruction restart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43106162-FA5D-4204-BC6B-FC492CAB8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6" y="118035"/>
            <a:ext cx="8765262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Stages </a:t>
            </a:r>
            <a:r>
              <a:rPr lang="en-US" altLang="en-US" sz="4000" dirty="0"/>
              <a:t>in Demand Paging – Worse Case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D59FD618-6420-46F8-ADA3-3B84918F6C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4363" y="800100"/>
            <a:ext cx="7915275" cy="5134990"/>
          </a:xfrm>
        </p:spPr>
        <p:txBody>
          <a:bodyPr>
            <a:noAutofit/>
          </a:bodyPr>
          <a:lstStyle/>
          <a:p>
            <a:pPr marL="400050" indent="-400050" algn="just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Trap to the operating system</a:t>
            </a:r>
          </a:p>
          <a:p>
            <a:pPr marL="400050" indent="-400050" algn="just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Save the user registers and process state</a:t>
            </a:r>
          </a:p>
          <a:p>
            <a:pPr marL="400050" indent="-400050" algn="just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Determine that the interrupt was a page fault</a:t>
            </a:r>
          </a:p>
          <a:p>
            <a:pPr marL="400050" indent="-400050" algn="just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Check that the page reference was legal and determine the location of the page on the disk</a:t>
            </a:r>
          </a:p>
          <a:p>
            <a:pPr marL="400050" indent="-400050" algn="just"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Issue a read from the disk to a free frame:</a:t>
            </a:r>
          </a:p>
          <a:p>
            <a:pPr marL="800100" lvl="1" indent="-342900" algn="just">
              <a:buFont typeface="+mj-lt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Wait in a queue for this device until the read request is serviced</a:t>
            </a:r>
          </a:p>
          <a:p>
            <a:pPr marL="798513" lvl="1" indent="-341313" algn="just">
              <a:buFont typeface="Arial" panose="020B0604020202020204" pitchFamily="34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Wait for the device seek and/or latency time</a:t>
            </a:r>
          </a:p>
          <a:p>
            <a:pPr marL="798513" lvl="1" indent="-341313" algn="just">
              <a:buFont typeface="Arial" panose="020B0604020202020204" pitchFamily="34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Begin the transfer of the page to a free frame</a:t>
            </a:r>
          </a:p>
          <a:p>
            <a:pPr algn="just">
              <a:tabLst>
                <a:tab pos="2163763" algn="l"/>
                <a:tab pos="2855913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004CF6A9-3B99-4D5B-BF8C-4531B0913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0088" y="722874"/>
            <a:ext cx="7986712" cy="5906527"/>
          </a:xfrm>
        </p:spPr>
        <p:txBody>
          <a:bodyPr>
            <a:noAutofit/>
          </a:bodyPr>
          <a:lstStyle/>
          <a:p>
            <a:pPr marL="342900" indent="-342900" algn="just"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sz="2800" dirty="0" smtClean="0"/>
              <a:t>While </a:t>
            </a:r>
            <a:r>
              <a:rPr lang="en-US" altLang="en-US" sz="2800" dirty="0"/>
              <a:t>waiting, allocate the CPU to some other user</a:t>
            </a:r>
          </a:p>
          <a:p>
            <a:pPr marL="342900" indent="-342900" algn="just"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sz="2800" dirty="0" smtClean="0"/>
              <a:t>Receive </a:t>
            </a:r>
            <a:r>
              <a:rPr lang="en-US" altLang="en-US" sz="2800" dirty="0"/>
              <a:t>an interrupt from the disk I/O subsystem (I/O         completed)</a:t>
            </a:r>
          </a:p>
          <a:p>
            <a:pPr marL="342900" indent="-342900" algn="just"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sz="2800" dirty="0" smtClean="0"/>
              <a:t>Save </a:t>
            </a:r>
            <a:r>
              <a:rPr lang="en-US" altLang="en-US" sz="2800" dirty="0"/>
              <a:t>the registers and process state for the other user</a:t>
            </a:r>
          </a:p>
          <a:p>
            <a:pPr marL="342900" indent="-342900" algn="just"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sz="2800" dirty="0" smtClean="0"/>
              <a:t>Determine </a:t>
            </a:r>
            <a:r>
              <a:rPr lang="en-US" altLang="en-US" sz="2800" dirty="0"/>
              <a:t>that the interrupt was from the disk</a:t>
            </a:r>
          </a:p>
          <a:p>
            <a:pPr marL="342900" indent="-342900" algn="just"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Correct </a:t>
            </a:r>
            <a:r>
              <a:rPr lang="en-US" altLang="en-US" sz="2800" dirty="0"/>
              <a:t>the page table and other tables to show page is now in memory</a:t>
            </a:r>
          </a:p>
          <a:p>
            <a:pPr marL="342900" indent="-342900" algn="just"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Wait </a:t>
            </a:r>
            <a:r>
              <a:rPr lang="en-US" altLang="en-US" sz="2800" dirty="0"/>
              <a:t>for the CPU to be allocated to this process again</a:t>
            </a:r>
          </a:p>
          <a:p>
            <a:pPr marL="342900" indent="-342900" algn="just"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Restore </a:t>
            </a:r>
            <a:r>
              <a:rPr lang="en-US" altLang="en-US" sz="2800" dirty="0"/>
              <a:t>the user registers, process state, and new page table, and then resume the interrupted </a:t>
            </a:r>
            <a:r>
              <a:rPr lang="en-US" altLang="en-US" sz="2800" dirty="0" smtClean="0"/>
              <a:t>instruction.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3106162-FA5D-4204-BC6B-FC492CAB8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6" y="118035"/>
            <a:ext cx="8765262" cy="576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Stages </a:t>
            </a:r>
            <a:r>
              <a:rPr lang="en-US" altLang="en-US" sz="4000" dirty="0"/>
              <a:t>in Demand Paging – Worse Case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A49FB98C-679E-4682-BAE7-A7064CABE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086" y="120792"/>
            <a:ext cx="7647312" cy="59501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Performance of Demand Paging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BF03B7D4-70F1-48B6-8A00-4D9695B105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4" y="715807"/>
            <a:ext cx="8039198" cy="5885018"/>
          </a:xfrm>
        </p:spPr>
        <p:txBody>
          <a:bodyPr>
            <a:noAutofit/>
          </a:bodyPr>
          <a:lstStyle/>
          <a:p>
            <a:pPr algn="just">
              <a:tabLst>
                <a:tab pos="2163763" algn="l"/>
                <a:tab pos="2855913" algn="l"/>
              </a:tabLst>
            </a:pPr>
            <a:r>
              <a:rPr lang="en-US" altLang="en-US" sz="2800" dirty="0"/>
              <a:t>Three major activities</a:t>
            </a:r>
          </a:p>
          <a:p>
            <a:pPr lvl="1" algn="just">
              <a:tabLst>
                <a:tab pos="2163763" algn="l"/>
                <a:tab pos="2855913" algn="l"/>
              </a:tabLst>
            </a:pPr>
            <a:r>
              <a:rPr lang="en-US" altLang="en-US" sz="2400" dirty="0"/>
              <a:t>Service the interrupt – careful coding means just several hundred instructions </a:t>
            </a:r>
            <a:r>
              <a:rPr lang="en-US" altLang="en-US" sz="2400" dirty="0" smtClean="0"/>
              <a:t>needed.</a:t>
            </a:r>
            <a:endParaRPr lang="en-US" altLang="en-US" sz="2400" dirty="0"/>
          </a:p>
          <a:p>
            <a:pPr lvl="1" algn="just">
              <a:tabLst>
                <a:tab pos="2163763" algn="l"/>
                <a:tab pos="2855913" algn="l"/>
              </a:tabLst>
            </a:pPr>
            <a:r>
              <a:rPr lang="en-US" altLang="en-US" sz="2400" dirty="0"/>
              <a:t>Input the page from disk – lots of </a:t>
            </a:r>
            <a:r>
              <a:rPr lang="en-US" altLang="en-US" sz="2400" dirty="0" smtClean="0"/>
              <a:t>time.</a:t>
            </a:r>
            <a:endParaRPr lang="en-US" altLang="en-US" sz="2400" dirty="0"/>
          </a:p>
          <a:p>
            <a:pPr lvl="1" algn="just">
              <a:tabLst>
                <a:tab pos="2163763" algn="l"/>
                <a:tab pos="2855913" algn="l"/>
              </a:tabLst>
            </a:pPr>
            <a:r>
              <a:rPr lang="en-US" altLang="en-US" sz="2400" dirty="0"/>
              <a:t>Restart the process – again just a small amount of </a:t>
            </a:r>
            <a:r>
              <a:rPr lang="en-US" altLang="en-US" sz="2400" dirty="0" smtClean="0"/>
              <a:t>time.</a:t>
            </a:r>
            <a:endParaRPr lang="en-US" altLang="en-US" sz="2400" dirty="0"/>
          </a:p>
          <a:p>
            <a:pPr algn="just">
              <a:tabLst>
                <a:tab pos="2163763" algn="l"/>
                <a:tab pos="2855913" algn="l"/>
              </a:tabLst>
            </a:pPr>
            <a:r>
              <a:rPr lang="en-US" altLang="en-US" sz="2800" dirty="0"/>
              <a:t>Page Fault Rate 0 </a:t>
            </a:r>
            <a:r>
              <a:rPr lang="en-US" altLang="en-US" sz="2800" dirty="0">
                <a:sym typeface="Symbol" panose="05050102010706020507" pitchFamily="18" charset="2"/>
              </a:rPr>
              <a:t> </a:t>
            </a:r>
            <a:r>
              <a:rPr lang="en-US" altLang="en-US" sz="2800" i="1" dirty="0">
                <a:sym typeface="Symbol" panose="05050102010706020507" pitchFamily="18" charset="2"/>
              </a:rPr>
              <a:t>p</a:t>
            </a:r>
            <a:r>
              <a:rPr lang="en-US" altLang="en-US" sz="2800" dirty="0">
                <a:sym typeface="Symbol" panose="05050102010706020507" pitchFamily="18" charset="2"/>
              </a:rPr>
              <a:t>  1</a:t>
            </a:r>
          </a:p>
          <a:p>
            <a:pPr lvl="1" algn="just"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= 0 no page faults </a:t>
            </a:r>
          </a:p>
          <a:p>
            <a:pPr lvl="1" algn="just"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= 1, every reference is a fault</a:t>
            </a:r>
          </a:p>
          <a:p>
            <a:pPr algn="just">
              <a:tabLst>
                <a:tab pos="2163763" algn="l"/>
                <a:tab pos="285591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Effective Access Time (EAT)</a:t>
            </a:r>
          </a:p>
          <a:p>
            <a:pPr algn="just"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	      EAT = (1 – </a:t>
            </a:r>
            <a:r>
              <a:rPr lang="en-US" altLang="en-US" sz="2800" i="1" dirty="0">
                <a:sym typeface="Symbol" panose="05050102010706020507" pitchFamily="18" charset="2"/>
              </a:rPr>
              <a:t>p</a:t>
            </a:r>
            <a:r>
              <a:rPr lang="en-US" altLang="en-US" sz="2800" dirty="0">
                <a:sym typeface="Symbol" panose="05050102010706020507" pitchFamily="18" charset="2"/>
              </a:rPr>
              <a:t>) x memory access</a:t>
            </a:r>
          </a:p>
          <a:p>
            <a:pPr algn="just"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                       </a:t>
            </a:r>
            <a:r>
              <a:rPr lang="en-US" altLang="en-US" sz="2800" dirty="0" smtClean="0">
                <a:sym typeface="Symbol" panose="05050102010706020507" pitchFamily="18" charset="2"/>
              </a:rPr>
              <a:t>	+ </a:t>
            </a:r>
            <a:r>
              <a:rPr lang="en-US" altLang="en-US" sz="2800" i="1" dirty="0" smtClean="0">
                <a:sym typeface="Symbol" panose="05050102010706020507" pitchFamily="18" charset="2"/>
              </a:rPr>
              <a:t>p </a:t>
            </a:r>
            <a:r>
              <a:rPr lang="en-US" altLang="en-US" sz="2800" dirty="0">
                <a:sym typeface="Symbol" panose="05050102010706020507" pitchFamily="18" charset="2"/>
              </a:rPr>
              <a:t>x (page fault overhead</a:t>
            </a:r>
          </a:p>
          <a:p>
            <a:pPr algn="just"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	                 </a:t>
            </a:r>
            <a:r>
              <a:rPr lang="en-US" altLang="en-US" sz="2800" dirty="0" smtClean="0">
                <a:sym typeface="Symbol" panose="05050102010706020507" pitchFamily="18" charset="2"/>
              </a:rPr>
              <a:t>	+ </a:t>
            </a:r>
            <a:r>
              <a:rPr lang="en-US" altLang="en-US" sz="2800" dirty="0">
                <a:sym typeface="Symbol" panose="05050102010706020507" pitchFamily="18" charset="2"/>
              </a:rPr>
              <a:t>swap page out</a:t>
            </a:r>
          </a:p>
          <a:p>
            <a:pPr algn="just"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	                 </a:t>
            </a:r>
            <a:r>
              <a:rPr lang="en-US" altLang="en-US" sz="2800" dirty="0" smtClean="0">
                <a:sym typeface="Symbol" panose="05050102010706020507" pitchFamily="18" charset="2"/>
              </a:rPr>
              <a:t>	+ </a:t>
            </a:r>
            <a:r>
              <a:rPr lang="en-US" altLang="en-US" sz="2800" dirty="0">
                <a:sym typeface="Symbol" panose="05050102010706020507" pitchFamily="18" charset="2"/>
              </a:rPr>
              <a:t>swap page in )</a:t>
            </a:r>
          </a:p>
          <a:p>
            <a:pPr algn="just"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9CCC7638-093C-4CC4-960F-79B01FBE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539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Background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F8BAF45D-7AF6-46D9-974E-C552BF29A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9" y="715801"/>
            <a:ext cx="8101012" cy="6142199"/>
          </a:xfrm>
        </p:spPr>
        <p:txBody>
          <a:bodyPr>
            <a:noAutofit/>
          </a:bodyPr>
          <a:lstStyle/>
          <a:p>
            <a:pPr marL="228600" indent="-228600" algn="just"/>
            <a:r>
              <a:rPr lang="en-US" altLang="en-US" sz="2800" dirty="0"/>
              <a:t>In multiprogramming, we need to keep many processes in memory simultaneously to execute them. </a:t>
            </a:r>
            <a:endParaRPr lang="en-US" altLang="en-US" sz="2800" dirty="0" smtClean="0"/>
          </a:p>
          <a:p>
            <a:pPr marL="228600" indent="-228600" algn="just"/>
            <a:r>
              <a:rPr lang="en-US" altLang="en-US" sz="2800" dirty="0" smtClean="0"/>
              <a:t>However, they </a:t>
            </a:r>
            <a:r>
              <a:rPr lang="en-US" altLang="en-US" sz="2800" dirty="0"/>
              <a:t>tend to require that an entire process be in memory before it can execute.</a:t>
            </a:r>
          </a:p>
          <a:p>
            <a:pPr marL="228600" indent="-228600" algn="just"/>
            <a:r>
              <a:rPr lang="en-US" altLang="en-US" sz="2800" dirty="0" smtClean="0"/>
              <a:t>But </a:t>
            </a:r>
            <a:r>
              <a:rPr lang="en-US" altLang="en-US" sz="2800" dirty="0"/>
              <a:t>entire program rarely used at same time, </a:t>
            </a:r>
            <a:r>
              <a:rPr lang="en-US" altLang="en-US" sz="2800" dirty="0" err="1" smtClean="0"/>
              <a:t>eg</a:t>
            </a:r>
            <a:r>
              <a:rPr lang="en-US" altLang="en-US" sz="2800" dirty="0" smtClean="0"/>
              <a:t>. </a:t>
            </a:r>
            <a:r>
              <a:rPr lang="en-US" altLang="en-US" sz="2800" dirty="0"/>
              <a:t>Error code, unusual routines, large data </a:t>
            </a:r>
            <a:r>
              <a:rPr lang="en-US" altLang="en-US" sz="2800" dirty="0" smtClean="0"/>
              <a:t>structures.</a:t>
            </a:r>
          </a:p>
          <a:p>
            <a:pPr marL="228600" indent="-228600" algn="just"/>
            <a:r>
              <a:rPr lang="en-US" altLang="en-US" sz="2800" dirty="0"/>
              <a:t>Arrays, lists, and tables are often allocated more memory than they actually need. </a:t>
            </a:r>
          </a:p>
          <a:p>
            <a:pPr marL="228600" indent="-228600" algn="just"/>
            <a:r>
              <a:rPr lang="en-US" altLang="en-US" sz="2800" dirty="0"/>
              <a:t>An array may be declared 100 by 100 elements, even though it is seldom larger than 10 by 10 elements. Consider ability to execute partially-loaded program.</a:t>
            </a:r>
          </a:p>
          <a:p>
            <a:pPr marL="228600" indent="-228600" algn="just"/>
            <a:endParaRPr lang="en-US" alt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B0E62A0B-D955-48F0-A13C-C90B2C14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509" y="4130"/>
            <a:ext cx="775176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Demand Paging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C8756104-BFEE-4B66-8D8E-DC274456D3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4338" y="457200"/>
            <a:ext cx="8429625" cy="6286500"/>
          </a:xfrm>
        </p:spPr>
        <p:txBody>
          <a:bodyPr>
            <a:noAutofit/>
          </a:bodyPr>
          <a:lstStyle/>
          <a:p>
            <a:pPr algn="just">
              <a:tabLst>
                <a:tab pos="1773238" algn="l"/>
                <a:tab pos="2278063" algn="l"/>
              </a:tabLst>
            </a:pPr>
            <a:r>
              <a:rPr lang="en-US" altLang="en-US" sz="2800" dirty="0"/>
              <a:t>Memory access time = </a:t>
            </a:r>
            <a:r>
              <a:rPr lang="en-US" altLang="en-US" sz="2800" dirty="0" smtClean="0"/>
              <a:t>200 </a:t>
            </a:r>
            <a:r>
              <a:rPr lang="en-US" altLang="en-US" sz="2800" dirty="0"/>
              <a:t>nanoseconds</a:t>
            </a:r>
          </a:p>
          <a:p>
            <a:pPr algn="just">
              <a:tabLst>
                <a:tab pos="1773238" algn="l"/>
                <a:tab pos="2278063" algn="l"/>
              </a:tabLst>
            </a:pPr>
            <a:r>
              <a:rPr lang="en-US" altLang="en-US" sz="2800" dirty="0"/>
              <a:t>Average page-fault service time = </a:t>
            </a:r>
            <a:r>
              <a:rPr lang="en-US" altLang="en-US" sz="2800" dirty="0" smtClean="0"/>
              <a:t>8 milliseconds</a:t>
            </a:r>
            <a:endParaRPr lang="en-US" altLang="en-US" sz="2800" dirty="0"/>
          </a:p>
          <a:p>
            <a:pPr marL="0" indent="0" algn="just"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 smtClean="0"/>
              <a:t>	EAT </a:t>
            </a:r>
            <a:r>
              <a:rPr lang="en-US" altLang="en-US" sz="2400" dirty="0"/>
              <a:t>= (1 – p) x </a:t>
            </a:r>
            <a:r>
              <a:rPr lang="en-US" altLang="en-US" sz="2400" dirty="0" smtClean="0"/>
              <a:t>200 </a:t>
            </a:r>
            <a:r>
              <a:rPr lang="en-US" altLang="en-US" sz="2400" dirty="0"/>
              <a:t>+ p </a:t>
            </a:r>
            <a:r>
              <a:rPr lang="en-US" altLang="en-US" sz="2400" dirty="0" smtClean="0"/>
              <a:t>(8 </a:t>
            </a:r>
            <a:r>
              <a:rPr lang="en-US" altLang="en-US" sz="2400" dirty="0"/>
              <a:t>milliseconds) </a:t>
            </a:r>
          </a:p>
          <a:p>
            <a:pPr algn="just"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	        </a:t>
            </a:r>
            <a:r>
              <a:rPr lang="en-US" altLang="en-US" sz="2400" dirty="0" smtClean="0"/>
              <a:t>	= </a:t>
            </a:r>
            <a:r>
              <a:rPr lang="en-US" altLang="en-US" sz="2400" dirty="0"/>
              <a:t>(1 – p) x </a:t>
            </a:r>
            <a:r>
              <a:rPr lang="en-US" altLang="en-US" sz="2400" dirty="0" smtClean="0"/>
              <a:t>200 </a:t>
            </a:r>
            <a:r>
              <a:rPr lang="en-US" altLang="en-US" sz="2400" dirty="0"/>
              <a:t>+ p x </a:t>
            </a:r>
            <a:r>
              <a:rPr lang="en-US" altLang="en-US" sz="2400" dirty="0" smtClean="0"/>
              <a:t>8,000,000 </a:t>
            </a:r>
            <a:endParaRPr lang="en-US" altLang="en-US" sz="2400" dirty="0"/>
          </a:p>
          <a:p>
            <a:pPr algn="just"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              </a:t>
            </a:r>
            <a:r>
              <a:rPr lang="en-US" altLang="en-US" sz="2400" dirty="0" smtClean="0"/>
              <a:t>	= </a:t>
            </a:r>
            <a:r>
              <a:rPr lang="en-US" altLang="en-US" sz="2400" dirty="0"/>
              <a:t>200 + p x </a:t>
            </a:r>
            <a:r>
              <a:rPr lang="en-US" altLang="en-US" sz="2400" dirty="0" smtClean="0"/>
              <a:t>7,999,800</a:t>
            </a:r>
            <a:endParaRPr lang="en-US" altLang="en-US" sz="2400" dirty="0"/>
          </a:p>
          <a:p>
            <a:pPr algn="just">
              <a:tabLst>
                <a:tab pos="1773238" algn="l"/>
                <a:tab pos="2278063" algn="l"/>
              </a:tabLst>
            </a:pPr>
            <a:r>
              <a:rPr lang="en-US" altLang="en-US" sz="2800" dirty="0" smtClean="0"/>
              <a:t>The effective </a:t>
            </a:r>
            <a:r>
              <a:rPr lang="en-US" altLang="en-US" sz="2800" dirty="0"/>
              <a:t>access time is directly proportional to </a:t>
            </a:r>
            <a:r>
              <a:rPr lang="en-US" altLang="en-US" sz="2800" dirty="0" smtClean="0"/>
              <a:t>the page-fault </a:t>
            </a:r>
            <a:r>
              <a:rPr lang="en-US" altLang="en-US" sz="2800" dirty="0"/>
              <a:t>rate. If one access out of 1,000 causes a page fault, the effective </a:t>
            </a:r>
            <a:r>
              <a:rPr lang="en-US" altLang="en-US" sz="2800" dirty="0" smtClean="0"/>
              <a:t>access time </a:t>
            </a:r>
            <a:r>
              <a:rPr lang="en-US" altLang="en-US" sz="2800" dirty="0"/>
              <a:t>is </a:t>
            </a:r>
            <a:r>
              <a:rPr lang="en-US" altLang="en-US" sz="2800" dirty="0" smtClean="0"/>
              <a:t>8.2 microseconds.</a:t>
            </a:r>
          </a:p>
          <a:p>
            <a:pPr algn="just">
              <a:tabLst>
                <a:tab pos="1773238" algn="l"/>
                <a:tab pos="2278063" algn="l"/>
              </a:tabLst>
            </a:pPr>
            <a:r>
              <a:rPr lang="en-US" altLang="en-US" sz="2800" dirty="0" smtClean="0"/>
              <a:t>This </a:t>
            </a:r>
            <a:r>
              <a:rPr lang="en-US" altLang="en-US" sz="2800" dirty="0"/>
              <a:t>is a slowdown by a factor of </a:t>
            </a:r>
            <a:r>
              <a:rPr lang="en-US" altLang="en-US" sz="2800" dirty="0" smtClean="0"/>
              <a:t>40</a:t>
            </a:r>
            <a:endParaRPr lang="en-US" altLang="en-US" sz="2800" dirty="0"/>
          </a:p>
          <a:p>
            <a:pPr algn="just">
              <a:tabLst>
                <a:tab pos="1773238" algn="l"/>
                <a:tab pos="2278063" algn="l"/>
              </a:tabLst>
            </a:pPr>
            <a:r>
              <a:rPr lang="en-US" altLang="en-US" sz="2800" dirty="0"/>
              <a:t>If we want performance degradation </a:t>
            </a:r>
            <a:r>
              <a:rPr lang="en-US" altLang="en-US" sz="2800" dirty="0" smtClean="0"/>
              <a:t>&lt; 10 </a:t>
            </a:r>
            <a:r>
              <a:rPr lang="en-US" altLang="en-US" sz="2800" dirty="0"/>
              <a:t>percent</a:t>
            </a:r>
            <a:r>
              <a:rPr lang="en-US" altLang="en-US" sz="2800" dirty="0" smtClean="0"/>
              <a:t>,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800" dirty="0" smtClean="0"/>
              <a:t>Then, </a:t>
            </a:r>
            <a:r>
              <a:rPr lang="en-US" altLang="en-US" sz="2800" dirty="0"/>
              <a:t>we need to keep the probability of page faults </a:t>
            </a:r>
            <a:r>
              <a:rPr lang="en-US" altLang="en-US" sz="2800" dirty="0" smtClean="0"/>
              <a:t>: 	</a:t>
            </a:r>
            <a:r>
              <a:rPr lang="en-US" altLang="en-US" sz="2400" dirty="0" smtClean="0"/>
              <a:t>220 </a:t>
            </a:r>
            <a:r>
              <a:rPr lang="en-US" altLang="en-US" sz="2400" dirty="0"/>
              <a:t>&gt; 200 + 7,999,800 x p</a:t>
            </a:r>
            <a:br>
              <a:rPr lang="en-US" altLang="en-US" sz="2400" dirty="0"/>
            </a:br>
            <a:r>
              <a:rPr lang="en-US" altLang="en-US" sz="2400" dirty="0" smtClean="0"/>
              <a:t>	20 </a:t>
            </a:r>
            <a:r>
              <a:rPr lang="en-US" altLang="en-US" sz="2400" dirty="0"/>
              <a:t>&gt; 7,999,800 x p</a:t>
            </a:r>
          </a:p>
          <a:p>
            <a:pPr marL="342900" lvl="1" indent="0"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 smtClean="0"/>
              <a:t>	p </a:t>
            </a:r>
            <a:r>
              <a:rPr lang="en-US" altLang="en-US" sz="2400" dirty="0"/>
              <a:t>&lt; .</a:t>
            </a:r>
            <a:r>
              <a:rPr lang="en-US" altLang="en-US" sz="2400" dirty="0" smtClean="0"/>
              <a:t>0000025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z="2400" dirty="0" smtClean="0"/>
              <a:t>one </a:t>
            </a:r>
            <a:r>
              <a:rPr lang="en-US" altLang="en-US" sz="2400" dirty="0"/>
              <a:t>page fault in every 400,000 memory </a:t>
            </a:r>
            <a:r>
              <a:rPr lang="en-US" altLang="en-US" sz="2400" dirty="0" smtClean="0"/>
              <a:t>accesses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xmlns="" id="{1B22C3E1-32B8-4B21-A8D6-B3248418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29" y="87488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Demand Paging Optimizations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xmlns="" id="{8BEE743C-DD76-4F41-B07D-C4DE4208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9" y="720902"/>
            <a:ext cx="8101371" cy="597993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It is important to keep the page-fault rate low in a demand-paging system. Otherwise, the effective access time increases, slowing process execution </a:t>
            </a:r>
            <a:r>
              <a:rPr lang="en-US" altLang="en-US" sz="2800" dirty="0" smtClean="0"/>
              <a:t>dramatically.</a:t>
            </a:r>
          </a:p>
          <a:p>
            <a:pPr algn="just"/>
            <a:r>
              <a:rPr lang="en-US" altLang="en-US" sz="2800" dirty="0"/>
              <a:t>One option for the system to gain better paging throughput is by copying an entire file image </a:t>
            </a:r>
            <a:r>
              <a:rPr lang="en-US" altLang="en-US" sz="2800" dirty="0" smtClean="0"/>
              <a:t>into the </a:t>
            </a:r>
            <a:r>
              <a:rPr lang="en-US" altLang="en-US" sz="2800" dirty="0"/>
              <a:t>swap space at process startup and then performing demand paging </a:t>
            </a:r>
            <a:r>
              <a:rPr lang="en-US" altLang="en-US" sz="2800" dirty="0" smtClean="0"/>
              <a:t>from the </a:t>
            </a:r>
            <a:r>
              <a:rPr lang="en-US" altLang="en-US" sz="2800" dirty="0"/>
              <a:t>swap space.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During page replacement, swap out only modified pages. The unmodified pages are simply removed from the physical memory.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686" y="103858"/>
            <a:ext cx="7861041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Demand Paging Optimizations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7C092E50-7A55-4657-89B6-77C0309E7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680121"/>
            <a:ext cx="7929563" cy="5849268"/>
          </a:xfrm>
        </p:spPr>
        <p:txBody>
          <a:bodyPr>
            <a:noAutofit/>
          </a:bodyPr>
          <a:lstStyle/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If </a:t>
            </a:r>
            <a:r>
              <a:rPr lang="en-US" altLang="en-US" sz="2800" dirty="0"/>
              <a:t>no frames are free, two page transfers (one for the </a:t>
            </a:r>
            <a:r>
              <a:rPr lang="en-US" altLang="en-US" sz="2800" dirty="0" smtClean="0"/>
              <a:t>page-out and </a:t>
            </a:r>
            <a:r>
              <a:rPr lang="en-US" altLang="en-US" sz="2800" dirty="0"/>
              <a:t>one for the page-in) are required. This situation effectively doubles the page-fault service time and increases the effective access time accordingly. </a:t>
            </a:r>
            <a:endParaRPr lang="en-US" altLang="en-US" sz="2800" dirty="0" smtClean="0"/>
          </a:p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We </a:t>
            </a:r>
            <a:r>
              <a:rPr lang="en-US" altLang="en-US" sz="2800" dirty="0"/>
              <a:t>can reduce this overhead by using a </a:t>
            </a:r>
            <a:r>
              <a:rPr lang="en-US" altLang="en-US" sz="2800" b="1" dirty="0"/>
              <a:t>modify bit </a:t>
            </a:r>
            <a:r>
              <a:rPr lang="en-US" altLang="en-US" sz="2800" dirty="0"/>
              <a:t>(or dirty bit). </a:t>
            </a:r>
            <a:endParaRPr lang="en-US" altLang="en-US" sz="2800" dirty="0" smtClean="0"/>
          </a:p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When </a:t>
            </a:r>
            <a:r>
              <a:rPr lang="en-US" altLang="en-US" sz="2800" dirty="0"/>
              <a:t>this scheme is used, each page or frame has a modify bit associated with it in the hardware. The modify bit for a page is set by the hardware whenever any byte in the page is written into, indicating that the page has been modified. When we select a page for replacement, we examine its modify bit. If the bit is set, </a:t>
            </a:r>
          </a:p>
        </p:txBody>
      </p:sp>
    </p:spTree>
    <p:extLst>
      <p:ext uri="{BB962C8B-B14F-4D97-AF65-F5344CB8AC3E}">
        <p14:creationId xmlns:p14="http://schemas.microsoft.com/office/powerpoint/2010/main" val="29560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686" y="103858"/>
            <a:ext cx="7861041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Demand Paging Optimizations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7C092E50-7A55-4657-89B6-77C0309E7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680121"/>
            <a:ext cx="7929563" cy="5849268"/>
          </a:xfrm>
        </p:spPr>
        <p:txBody>
          <a:bodyPr>
            <a:noAutofit/>
          </a:bodyPr>
          <a:lstStyle/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We know </a:t>
            </a:r>
            <a:r>
              <a:rPr lang="en-US" altLang="en-US" sz="2800" dirty="0"/>
              <a:t>that the page has been modified since it was read in from </a:t>
            </a:r>
            <a:r>
              <a:rPr lang="en-US" altLang="en-US" sz="2800" dirty="0" smtClean="0"/>
              <a:t>secondary storage</a:t>
            </a:r>
            <a:r>
              <a:rPr lang="en-US" altLang="en-US" sz="2800" dirty="0"/>
              <a:t>. </a:t>
            </a:r>
            <a:endParaRPr lang="en-US" altLang="en-US" sz="2800" dirty="0" smtClean="0"/>
          </a:p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In </a:t>
            </a:r>
            <a:r>
              <a:rPr lang="en-US" altLang="en-US" sz="2800" dirty="0"/>
              <a:t>this case, we must write the page to storage. If the modify bit is </a:t>
            </a:r>
            <a:r>
              <a:rPr lang="en-US" altLang="en-US" sz="2800" dirty="0" smtClean="0"/>
              <a:t>not set</a:t>
            </a:r>
            <a:r>
              <a:rPr lang="en-US" altLang="en-US" sz="2800" dirty="0"/>
              <a:t>, however, the page has not been modified since it was read into memory. </a:t>
            </a:r>
            <a:r>
              <a:rPr lang="en-US" altLang="en-US" sz="2800" dirty="0" smtClean="0"/>
              <a:t>In this </a:t>
            </a:r>
            <a:r>
              <a:rPr lang="en-US" altLang="en-US" sz="2800" dirty="0"/>
              <a:t>case, we need not write the memory page to storage: it is already there. </a:t>
            </a:r>
            <a:endParaRPr lang="en-US" altLang="en-US" sz="2800" dirty="0" smtClean="0"/>
          </a:p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This technique </a:t>
            </a:r>
            <a:r>
              <a:rPr lang="en-US" altLang="en-US" sz="2800" dirty="0"/>
              <a:t>also applies to read-only </a:t>
            </a:r>
            <a:r>
              <a:rPr lang="en-US" altLang="en-US" sz="2800" dirty="0" smtClean="0"/>
              <a:t>pages. Such </a:t>
            </a:r>
            <a:r>
              <a:rPr lang="en-US" altLang="en-US" sz="2800" dirty="0"/>
              <a:t>pages cannot be modified; thus, they may be discarded when desired</a:t>
            </a:r>
            <a:r>
              <a:rPr lang="en-US" altLang="en-US" sz="2800" dirty="0" smtClean="0"/>
              <a:t>.</a:t>
            </a:r>
          </a:p>
          <a:p>
            <a:pPr algn="just">
              <a:tabLst>
                <a:tab pos="3144838" algn="ctr"/>
              </a:tabLst>
            </a:pPr>
            <a:r>
              <a:rPr lang="en-US" altLang="en-US" sz="2800" dirty="0"/>
              <a:t>This scheme can significantly reduce the time required to service a page fault, since it reduces I/O time by </a:t>
            </a:r>
            <a:r>
              <a:rPr lang="en-US" altLang="en-US" sz="2800" b="1" dirty="0"/>
              <a:t>one-half</a:t>
            </a:r>
            <a:r>
              <a:rPr lang="en-US" altLang="en-US" sz="2800" dirty="0"/>
              <a:t> if the </a:t>
            </a:r>
            <a:r>
              <a:rPr lang="en-US" altLang="en-US" sz="2800" b="1" dirty="0"/>
              <a:t>page has not been modified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49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9B00CC0E-9E33-4072-9D8C-43E000475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394" y="142875"/>
            <a:ext cx="7724775" cy="66895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Page Replacement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55125108-1B16-48F4-B19C-7A4934EC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394" y="811831"/>
            <a:ext cx="7724775" cy="563183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While a process is executing, a page fault occurs. The operating system determines where the desired page is residing on secondary storage but then finds that there are </a:t>
            </a:r>
            <a:r>
              <a:rPr lang="en-US" altLang="en-US" sz="2800" b="1" dirty="0"/>
              <a:t>no free frames </a:t>
            </a:r>
            <a:r>
              <a:rPr lang="en-US" altLang="en-US" sz="2800" dirty="0"/>
              <a:t>on the free-frame list; all memory is in use</a:t>
            </a:r>
            <a:r>
              <a:rPr lang="en-US" altLang="en-US" sz="2800" dirty="0" smtClean="0"/>
              <a:t>. </a:t>
            </a:r>
            <a:endParaRPr lang="en-US" altLang="en-US" sz="2800" dirty="0"/>
          </a:p>
          <a:p>
            <a:pPr algn="just"/>
            <a:r>
              <a:rPr lang="en-US" altLang="en-US" sz="2800" dirty="0"/>
              <a:t>If no frame is free, we find one that is not currently being used and free it.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We </a:t>
            </a:r>
            <a:r>
              <a:rPr lang="en-US" altLang="en-US" sz="2800" dirty="0"/>
              <a:t>can free a frame by writing its contents to swap space and changing the page table (and all other tables) to indicate that the page is no longer in memory.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We </a:t>
            </a:r>
            <a:r>
              <a:rPr lang="en-US" altLang="en-US" sz="2800" dirty="0"/>
              <a:t>can now use the freed frame to hold the page for which the process faulted.</a:t>
            </a:r>
            <a:endParaRPr lang="en-US" altLang="en-US" sz="2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760E5859-1ADF-409F-B8A3-01A46FD0E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455" y="121264"/>
            <a:ext cx="769302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Need For Page Replacement</a:t>
            </a:r>
          </a:p>
        </p:txBody>
      </p:sp>
      <p:pic>
        <p:nvPicPr>
          <p:cNvPr id="33795" name="Picture 4" descr="B:\os-book\os10-dir\Slides-WORK-area\Figures-dir\ch10\JPG-dir\10_09.jpg">
            <a:extLst>
              <a:ext uri="{FF2B5EF4-FFF2-40B4-BE49-F238E27FC236}">
                <a16:creationId xmlns:a16="http://schemas.microsoft.com/office/drawing/2014/main" xmlns="" id="{74BEFCE0-4636-4163-8B0B-DF7F5FF0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1" y="744309"/>
            <a:ext cx="8428675" cy="548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DA23D0E3-2B35-4747-8B9E-6B7BFD7D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844" y="95281"/>
            <a:ext cx="76073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Basic Page Replacement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36D9B5FA-26B2-48A5-8A7B-413D74146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7226" y="785812"/>
            <a:ext cx="7808490" cy="5729287"/>
          </a:xfrm>
        </p:spPr>
        <p:txBody>
          <a:bodyPr>
            <a:noAutofit/>
          </a:bodyPr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800" dirty="0"/>
              <a:t>Find the location of the desired page on disk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800" dirty="0"/>
              <a:t>Find a free frame:</a:t>
            </a:r>
            <a:br>
              <a:rPr lang="en-US" altLang="en-US" sz="2800" dirty="0"/>
            </a:br>
            <a:r>
              <a:rPr lang="en-US" altLang="en-US" sz="2800" dirty="0"/>
              <a:t>   -  If there is a free frame, use it</a:t>
            </a:r>
            <a:br>
              <a:rPr lang="en-US" altLang="en-US" sz="2800" dirty="0"/>
            </a:br>
            <a:r>
              <a:rPr lang="en-US" altLang="en-US" sz="2800" dirty="0"/>
              <a:t>   -  If there is no free frame, use a page replacement algorithm to select a </a:t>
            </a:r>
            <a:r>
              <a:rPr lang="en-US" altLang="en-US" sz="2800" b="1" dirty="0">
                <a:latin typeface="+mj-lt"/>
              </a:rPr>
              <a:t>victim</a:t>
            </a:r>
            <a:r>
              <a:rPr lang="en-US" altLang="en-US" sz="2800" dirty="0"/>
              <a:t> </a:t>
            </a:r>
            <a:r>
              <a:rPr lang="en-US" altLang="en-US" sz="2800" b="1" dirty="0">
                <a:latin typeface="+mj-lt"/>
              </a:rPr>
              <a:t>frame</a:t>
            </a:r>
            <a:r>
              <a:rPr lang="en-US" altLang="en-US" sz="2800" b="1" dirty="0"/>
              <a:t/>
            </a:r>
            <a:br>
              <a:rPr lang="en-US" altLang="en-US" sz="2800" b="1" dirty="0"/>
            </a:br>
            <a:r>
              <a:rPr lang="en-US" altLang="en-US" sz="2800" b="1" dirty="0"/>
              <a:t>   </a:t>
            </a:r>
            <a:r>
              <a:rPr lang="en-US" altLang="en-US" sz="2800" dirty="0"/>
              <a:t>-</a:t>
            </a:r>
            <a:r>
              <a:rPr lang="en-US" altLang="en-US" sz="2800" b="1" dirty="0"/>
              <a:t>  </a:t>
            </a:r>
            <a:r>
              <a:rPr lang="en-US" altLang="en-US" sz="2800" dirty="0"/>
              <a:t>Write victim frame to disk if dirty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800" dirty="0"/>
              <a:t>Bring  the desired page into the (newly) free frame; update the page and frame tables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800" dirty="0"/>
              <a:t>Continue the process by restarting the instruction that caused the trap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sz="2800" dirty="0"/>
              <a:t> 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sz="2800" dirty="0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02C4BFB3-B09C-4707-8DF8-9335F3398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389" y="122853"/>
            <a:ext cx="766445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Page Replacement</a:t>
            </a:r>
          </a:p>
        </p:txBody>
      </p:sp>
      <p:pic>
        <p:nvPicPr>
          <p:cNvPr id="35843" name="Picture 4" descr="9">
            <a:extLst>
              <a:ext uri="{FF2B5EF4-FFF2-40B4-BE49-F238E27FC236}">
                <a16:creationId xmlns:a16="http://schemas.microsoft.com/office/drawing/2014/main" xmlns="" id="{632D2467-D729-4E96-ABE0-D5CF1AD3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4" y="841995"/>
            <a:ext cx="7956658" cy="586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686" y="103858"/>
            <a:ext cx="7861041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Page Replacement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7C092E50-7A55-4657-89B6-77C0309E7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680121"/>
            <a:ext cx="7929563" cy="5849268"/>
          </a:xfrm>
        </p:spPr>
        <p:txBody>
          <a:bodyPr>
            <a:noAutofit/>
          </a:bodyPr>
          <a:lstStyle/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If </a:t>
            </a:r>
            <a:r>
              <a:rPr lang="en-US" altLang="en-US" sz="2800" dirty="0"/>
              <a:t>no frames are free, two page transfers (one for the </a:t>
            </a:r>
            <a:r>
              <a:rPr lang="en-US" altLang="en-US" sz="2800" dirty="0" smtClean="0"/>
              <a:t>page-out and </a:t>
            </a:r>
            <a:r>
              <a:rPr lang="en-US" altLang="en-US" sz="2800" dirty="0"/>
              <a:t>one for the page-in) are required. This situation effectively doubles the page-fault service time and increases the effective access time accordingly. </a:t>
            </a:r>
            <a:endParaRPr lang="en-US" altLang="en-US" sz="2800" dirty="0" smtClean="0"/>
          </a:p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We </a:t>
            </a:r>
            <a:r>
              <a:rPr lang="en-US" altLang="en-US" sz="2800" dirty="0"/>
              <a:t>can reduce this overhead by using a </a:t>
            </a:r>
            <a:r>
              <a:rPr lang="en-US" altLang="en-US" sz="2800" b="1" dirty="0"/>
              <a:t>modify bit </a:t>
            </a:r>
            <a:r>
              <a:rPr lang="en-US" altLang="en-US" sz="2800" dirty="0"/>
              <a:t>(or dirty bit). </a:t>
            </a:r>
            <a:endParaRPr lang="en-US" altLang="en-US" sz="2800" dirty="0" smtClean="0"/>
          </a:p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When </a:t>
            </a:r>
            <a:r>
              <a:rPr lang="en-US" altLang="en-US" sz="2800" dirty="0"/>
              <a:t>this scheme is used, each page or frame has a modify bit associated with it in the hardware. The modify bit for a page is set by the hardware whenever any byte in the page is written into, indicating that the page has been modified. When we select a page for replacement, we examine its modify bit.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686" y="103858"/>
            <a:ext cx="7861041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dirty="0"/>
              <a:t>Page Replacement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7C092E50-7A55-4657-89B6-77C0309E7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680121"/>
            <a:ext cx="7929563" cy="5849268"/>
          </a:xfrm>
        </p:spPr>
        <p:txBody>
          <a:bodyPr>
            <a:noAutofit/>
          </a:bodyPr>
          <a:lstStyle/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If </a:t>
            </a:r>
            <a:r>
              <a:rPr lang="en-US" altLang="en-US" sz="2800" dirty="0"/>
              <a:t>the </a:t>
            </a:r>
            <a:r>
              <a:rPr lang="en-US" altLang="en-US" sz="2800" b="1" dirty="0"/>
              <a:t>bit is set</a:t>
            </a:r>
            <a:r>
              <a:rPr lang="en-US" altLang="en-US" sz="2800" dirty="0"/>
              <a:t>, we know that the </a:t>
            </a:r>
            <a:r>
              <a:rPr lang="en-US" altLang="en-US" sz="2800" b="1" dirty="0"/>
              <a:t>page has been modified</a:t>
            </a:r>
            <a:r>
              <a:rPr lang="en-US" altLang="en-US" sz="2800" dirty="0"/>
              <a:t> since it was read in from </a:t>
            </a:r>
            <a:r>
              <a:rPr lang="en-US" altLang="en-US" sz="2800" dirty="0" smtClean="0"/>
              <a:t>secondary storage</a:t>
            </a:r>
            <a:r>
              <a:rPr lang="en-US" altLang="en-US" sz="2800" dirty="0"/>
              <a:t>. In this case, we must </a:t>
            </a:r>
            <a:r>
              <a:rPr lang="en-US" altLang="en-US" sz="2800" b="1" dirty="0"/>
              <a:t>write the page to storage</a:t>
            </a:r>
            <a:r>
              <a:rPr lang="en-US" altLang="en-US" sz="2800" dirty="0"/>
              <a:t>. If the modify bit is </a:t>
            </a:r>
            <a:r>
              <a:rPr lang="en-US" altLang="en-US" sz="2800" b="1" dirty="0" smtClean="0"/>
              <a:t>not set</a:t>
            </a:r>
            <a:r>
              <a:rPr lang="en-US" altLang="en-US" sz="2800" dirty="0"/>
              <a:t>, however, the page </a:t>
            </a:r>
            <a:r>
              <a:rPr lang="en-US" altLang="en-US" sz="2800" b="1" dirty="0"/>
              <a:t>has not been modified </a:t>
            </a:r>
            <a:r>
              <a:rPr lang="en-US" altLang="en-US" sz="2800" dirty="0"/>
              <a:t>since it was read into memory. </a:t>
            </a:r>
            <a:r>
              <a:rPr lang="en-US" altLang="en-US" sz="2800" dirty="0" smtClean="0"/>
              <a:t>In this </a:t>
            </a:r>
            <a:r>
              <a:rPr lang="en-US" altLang="en-US" sz="2800" dirty="0"/>
              <a:t>case, we need not write the memory page to storage: it is already there. </a:t>
            </a:r>
            <a:r>
              <a:rPr lang="en-US" altLang="en-US" sz="2800" dirty="0" smtClean="0"/>
              <a:t>This technique </a:t>
            </a:r>
            <a:r>
              <a:rPr lang="en-US" altLang="en-US" sz="2800" dirty="0"/>
              <a:t>also applies to read-only </a:t>
            </a:r>
            <a:r>
              <a:rPr lang="en-US" altLang="en-US" sz="2800" dirty="0" smtClean="0"/>
              <a:t>pages. Such </a:t>
            </a:r>
            <a:r>
              <a:rPr lang="en-US" altLang="en-US" sz="2800" dirty="0"/>
              <a:t>pages cannot be modified; thus, </a:t>
            </a:r>
            <a:r>
              <a:rPr lang="en-US" altLang="en-US" sz="2800" b="1" dirty="0"/>
              <a:t>they may be discarded when desired</a:t>
            </a:r>
            <a:r>
              <a:rPr lang="en-US" altLang="en-US" sz="2800" dirty="0" smtClean="0"/>
              <a:t>. This </a:t>
            </a:r>
            <a:r>
              <a:rPr lang="en-US" altLang="en-US" sz="2800" dirty="0"/>
              <a:t>scheme can significantly reduce the time required to service a page fault</a:t>
            </a:r>
            <a:r>
              <a:rPr lang="en-US" altLang="en-US" sz="2800" dirty="0" smtClean="0"/>
              <a:t>, since </a:t>
            </a:r>
            <a:r>
              <a:rPr lang="en-US" altLang="en-US" sz="2800" dirty="0"/>
              <a:t>it reduces I/O time by </a:t>
            </a:r>
            <a:r>
              <a:rPr lang="en-US" altLang="en-US" sz="2800" b="1" dirty="0"/>
              <a:t>one-half if the page has not been modified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0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9CCC7638-093C-4CC4-960F-79B01FBE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539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Background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F8BAF45D-7AF6-46D9-974E-C552BF29A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9" y="715801"/>
            <a:ext cx="8101012" cy="61421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800" dirty="0"/>
              <a:t>The ability to execute a program that is only partially in memory </a:t>
            </a:r>
            <a:r>
              <a:rPr lang="en-US" altLang="en-US" sz="2800" dirty="0" smtClean="0"/>
              <a:t>would confer </a:t>
            </a:r>
            <a:r>
              <a:rPr lang="en-US" altLang="en-US" sz="2800" dirty="0"/>
              <a:t>many benefits:</a:t>
            </a:r>
          </a:p>
          <a:p>
            <a:pPr marL="285750" indent="-285750" algn="just"/>
            <a:r>
              <a:rPr lang="en-US" altLang="en-US" sz="2800" dirty="0" smtClean="0"/>
              <a:t>A </a:t>
            </a:r>
            <a:r>
              <a:rPr lang="en-US" altLang="en-US" sz="2800" dirty="0"/>
              <a:t>program would no longer be constrained by the </a:t>
            </a:r>
            <a:r>
              <a:rPr lang="en-US" altLang="en-US" sz="2800" b="1" dirty="0"/>
              <a:t>amount of </a:t>
            </a:r>
            <a:r>
              <a:rPr lang="en-US" altLang="en-US" sz="2800" b="1" dirty="0" smtClean="0"/>
              <a:t>physical memory </a:t>
            </a:r>
            <a:r>
              <a:rPr lang="en-US" altLang="en-US" sz="2800" dirty="0"/>
              <a:t>that is available. Users would be able to write programs for </a:t>
            </a:r>
            <a:r>
              <a:rPr lang="en-US" altLang="en-US" sz="2800" dirty="0" smtClean="0"/>
              <a:t>an </a:t>
            </a:r>
            <a:r>
              <a:rPr lang="en-US" altLang="en-US" sz="2800" b="1" dirty="0" smtClean="0"/>
              <a:t>extremely </a:t>
            </a:r>
            <a:r>
              <a:rPr lang="en-US" altLang="en-US" sz="2800" b="1" dirty="0"/>
              <a:t>large</a:t>
            </a:r>
            <a:r>
              <a:rPr lang="en-US" altLang="en-US" sz="2800" dirty="0"/>
              <a:t> virtual address space, simplifying the programming task.</a:t>
            </a:r>
          </a:p>
          <a:p>
            <a:pPr marL="285750" indent="-285750" algn="just"/>
            <a:r>
              <a:rPr lang="en-US" altLang="en-US" sz="2800" dirty="0" smtClean="0"/>
              <a:t>Because </a:t>
            </a:r>
            <a:r>
              <a:rPr lang="en-US" altLang="en-US" sz="2800" dirty="0"/>
              <a:t>each program could take less physical memory, more </a:t>
            </a:r>
            <a:r>
              <a:rPr lang="en-US" altLang="en-US" sz="2800" dirty="0" smtClean="0"/>
              <a:t>programs could </a:t>
            </a:r>
            <a:r>
              <a:rPr lang="en-US" altLang="en-US" sz="2800" dirty="0"/>
              <a:t>be run at the same time, with a corresponding </a:t>
            </a:r>
            <a:r>
              <a:rPr lang="en-US" altLang="en-US" sz="2800" b="1" dirty="0"/>
              <a:t>increase in CPU utilization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throughput</a:t>
            </a:r>
            <a:r>
              <a:rPr lang="en-US" altLang="en-US" sz="2800" dirty="0"/>
              <a:t> but with no increase in response time or </a:t>
            </a:r>
            <a:r>
              <a:rPr lang="en-US" altLang="en-US" sz="2800" dirty="0" smtClean="0"/>
              <a:t>turnaround time</a:t>
            </a:r>
            <a:r>
              <a:rPr lang="en-US" altLang="en-US" sz="2800" dirty="0"/>
              <a:t>.</a:t>
            </a:r>
          </a:p>
          <a:p>
            <a:pPr marL="285750" indent="-285750" algn="just"/>
            <a:r>
              <a:rPr lang="en-US" altLang="en-US" sz="2800" dirty="0" smtClean="0"/>
              <a:t>Less </a:t>
            </a:r>
            <a:r>
              <a:rPr lang="en-US" altLang="en-US" sz="2800" dirty="0"/>
              <a:t>I/O would be needed to load or swap portions of programs </a:t>
            </a:r>
            <a:r>
              <a:rPr lang="en-US" altLang="en-US" sz="2800" dirty="0" smtClean="0"/>
              <a:t>into memory</a:t>
            </a:r>
            <a:r>
              <a:rPr lang="en-US" altLang="en-US" sz="2800" dirty="0"/>
              <a:t>, so each program would run faster.</a:t>
            </a:r>
          </a:p>
        </p:txBody>
      </p:sp>
    </p:spTree>
    <p:extLst>
      <p:ext uri="{BB962C8B-B14F-4D97-AF65-F5344CB8AC3E}">
        <p14:creationId xmlns:p14="http://schemas.microsoft.com/office/powerpoint/2010/main" val="3675779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686" y="103858"/>
            <a:ext cx="7861041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dirty="0"/>
              <a:t>Page and Frame Replacement Algorithms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7C092E50-7A55-4657-89B6-77C0309E7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1686" y="680120"/>
            <a:ext cx="8363702" cy="6177879"/>
          </a:xfrm>
        </p:spPr>
        <p:txBody>
          <a:bodyPr>
            <a:noAutofit/>
          </a:bodyPr>
          <a:lstStyle/>
          <a:p>
            <a:pPr algn="just">
              <a:tabLst>
                <a:tab pos="3144838" algn="ctr"/>
              </a:tabLst>
            </a:pPr>
            <a:r>
              <a:rPr lang="en-US" altLang="en-US" sz="2800" b="1" dirty="0">
                <a:latin typeface="+mj-lt"/>
              </a:rPr>
              <a:t>Frame-allocation algorithm </a:t>
            </a:r>
            <a:r>
              <a:rPr lang="en-US" altLang="en-US" sz="2800" dirty="0"/>
              <a:t>determines </a:t>
            </a:r>
          </a:p>
          <a:p>
            <a:pPr lvl="1" algn="just">
              <a:tabLst>
                <a:tab pos="3144838" algn="ctr"/>
              </a:tabLst>
            </a:pPr>
            <a:r>
              <a:rPr lang="en-US" altLang="en-US" sz="2400" dirty="0"/>
              <a:t>How many frames to give each process</a:t>
            </a:r>
          </a:p>
          <a:p>
            <a:pPr lvl="1" algn="just">
              <a:tabLst>
                <a:tab pos="3144838" algn="ctr"/>
              </a:tabLst>
            </a:pPr>
            <a:r>
              <a:rPr lang="en-US" altLang="en-US" sz="2400" dirty="0"/>
              <a:t>Which frames to replace</a:t>
            </a:r>
          </a:p>
          <a:p>
            <a:pPr algn="just">
              <a:tabLst>
                <a:tab pos="3144838" algn="ctr"/>
              </a:tabLst>
            </a:pPr>
            <a:r>
              <a:rPr lang="en-US" altLang="en-US" sz="2800" b="1" dirty="0">
                <a:latin typeface="+mj-lt"/>
              </a:rPr>
              <a:t>Page-replacement algorithm</a:t>
            </a:r>
          </a:p>
          <a:p>
            <a:pPr marL="457200" lvl="1" indent="-228600" algn="just">
              <a:tabLst>
                <a:tab pos="3144838" algn="ctr"/>
              </a:tabLst>
            </a:pPr>
            <a:r>
              <a:rPr lang="en-US" altLang="en-US" sz="2400" b="1" dirty="0"/>
              <a:t>Want lowest page-fault rate </a:t>
            </a:r>
            <a:r>
              <a:rPr lang="en-US" altLang="en-US" sz="2400" dirty="0"/>
              <a:t>on both first access and re-access</a:t>
            </a:r>
          </a:p>
          <a:p>
            <a:pPr algn="just">
              <a:tabLst>
                <a:tab pos="3144838" algn="ctr"/>
              </a:tabLst>
            </a:pPr>
            <a:r>
              <a:rPr lang="en-US" altLang="en-US" sz="2800" dirty="0"/>
              <a:t>Evaluate algorithm by running it on a particular string of memory references (reference string) and computing the number of page faults on that string</a:t>
            </a:r>
          </a:p>
          <a:p>
            <a:pPr lvl="1" algn="just">
              <a:tabLst>
                <a:tab pos="3144838" algn="ctr"/>
              </a:tabLst>
            </a:pPr>
            <a:r>
              <a:rPr lang="en-US" altLang="en-US" sz="2400" dirty="0"/>
              <a:t>String is just page numbers, not full addresses</a:t>
            </a:r>
          </a:p>
          <a:p>
            <a:pPr lvl="1" algn="just">
              <a:tabLst>
                <a:tab pos="3144838" algn="ctr"/>
              </a:tabLst>
            </a:pPr>
            <a:r>
              <a:rPr lang="en-US" altLang="en-US" sz="2400" dirty="0"/>
              <a:t>Repeated access to the same page does not cause a page fault</a:t>
            </a:r>
          </a:p>
          <a:p>
            <a:pPr lvl="1" algn="just">
              <a:tabLst>
                <a:tab pos="3144838" algn="ctr"/>
              </a:tabLst>
            </a:pPr>
            <a:r>
              <a:rPr lang="en-US" altLang="en-US" sz="2400" dirty="0"/>
              <a:t>Results depend on number of frames available</a:t>
            </a:r>
          </a:p>
          <a:p>
            <a:pPr algn="just">
              <a:tabLst>
                <a:tab pos="3144838" algn="ctr"/>
              </a:tabLst>
            </a:pPr>
            <a:r>
              <a:rPr lang="en-US" altLang="en-US" sz="2800" dirty="0" smtClean="0"/>
              <a:t>For examples, </a:t>
            </a:r>
            <a:r>
              <a:rPr lang="en-US" altLang="en-US" sz="2800" dirty="0"/>
              <a:t>the </a:t>
            </a:r>
            <a:r>
              <a:rPr lang="en-US" altLang="en-US" sz="2800" b="1" dirty="0">
                <a:latin typeface="+mj-lt"/>
              </a:rPr>
              <a:t>reference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string</a:t>
            </a:r>
            <a:r>
              <a:rPr lang="en-US" altLang="en-US" sz="2800" b="1" dirty="0"/>
              <a:t> </a:t>
            </a:r>
            <a:r>
              <a:rPr lang="en-US" altLang="en-US" sz="2800" dirty="0"/>
              <a:t>of referenced page </a:t>
            </a:r>
            <a:r>
              <a:rPr lang="en-US" altLang="en-US" sz="2800" dirty="0" smtClean="0"/>
              <a:t>numbers: </a:t>
            </a:r>
            <a:endParaRPr lang="en-US" altLang="en-US" sz="2800" dirty="0"/>
          </a:p>
          <a:p>
            <a:pPr algn="just"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 sz="2800" dirty="0"/>
              <a:t>	               </a:t>
            </a:r>
            <a:r>
              <a:rPr lang="en-US" altLang="en-US" sz="2800" b="1" dirty="0"/>
              <a:t>7,0,1,2,0,3,0,4,2,3,0,3,0,3,2,1,2,0,1,7,0,1</a:t>
            </a:r>
          </a:p>
        </p:txBody>
      </p:sp>
    </p:spTree>
    <p:extLst>
      <p:ext uri="{BB962C8B-B14F-4D97-AF65-F5344CB8AC3E}">
        <p14:creationId xmlns:p14="http://schemas.microsoft.com/office/powerpoint/2010/main" val="417192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238E9DE7-317A-4964-80E7-85DD040FF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8379" y="60152"/>
            <a:ext cx="8662696" cy="5899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Graph of Page Faults Versus the Number of Frames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xmlns="" id="{6305A72B-A5ED-415A-9B8C-D45FEB5F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01" y="864331"/>
            <a:ext cx="7926849" cy="466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735" y="168792"/>
            <a:ext cx="782161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First-In-First-Out (FIFO)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6D1D5755-163C-4203-ABC8-2DA1622DF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4735" y="745055"/>
            <a:ext cx="7582515" cy="607008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Reference string: </a:t>
            </a:r>
            <a:r>
              <a:rPr lang="en-US" altLang="en-US" sz="2800" b="1" dirty="0"/>
              <a:t>7,0,1,2,0,3,0,4,2,3,0,3,0,3,2,1,2,0,1,7,0,1</a:t>
            </a:r>
            <a:endParaRPr lang="en-US" altLang="en-US" sz="2800" dirty="0"/>
          </a:p>
          <a:p>
            <a:r>
              <a:rPr lang="en-US" altLang="en-US" sz="2800" dirty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sz="2800" dirty="0"/>
          </a:p>
          <a:p>
            <a:pPr>
              <a:buFont typeface="Monotype Sorts" pitchFamily="-84" charset="2"/>
              <a:buNone/>
            </a:pPr>
            <a:endParaRPr lang="en-US" altLang="en-US" sz="2800" dirty="0"/>
          </a:p>
          <a:p>
            <a:pPr>
              <a:buFont typeface="Monotype Sorts" pitchFamily="-84" charset="2"/>
              <a:buNone/>
            </a:pP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pPr>
              <a:buFont typeface="Monotype Sorts" pitchFamily="-84" charset="2"/>
              <a:buNone/>
            </a:pPr>
            <a:endParaRPr lang="en-US" altLang="en-US" sz="1000" dirty="0"/>
          </a:p>
          <a:p>
            <a:pPr>
              <a:buFont typeface="Monotype Sorts" pitchFamily="-84" charset="2"/>
              <a:buNone/>
            </a:pPr>
            <a:endParaRPr lang="en-US" altLang="en-US" sz="1000" dirty="0"/>
          </a:p>
          <a:p>
            <a:pPr>
              <a:buFont typeface="Monotype Sorts" pitchFamily="-84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How to track ages of pages? </a:t>
            </a:r>
          </a:p>
          <a:p>
            <a:pPr lvl="1"/>
            <a:r>
              <a:rPr lang="en-US" altLang="en-US" sz="2400" dirty="0"/>
              <a:t>Just use a FIFO queue</a:t>
            </a:r>
          </a:p>
        </p:txBody>
      </p:sp>
      <p:sp>
        <p:nvSpPr>
          <p:cNvPr id="38916" name="Text Box 16">
            <a:extLst>
              <a:ext uri="{FF2B5EF4-FFF2-40B4-BE49-F238E27FC236}">
                <a16:creationId xmlns:a16="http://schemas.microsoft.com/office/drawing/2014/main" xmlns="" id="{70D1F977-A605-4231-817D-50B414BD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546475"/>
            <a:ext cx="169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15 page faults</a:t>
            </a:r>
          </a:p>
        </p:txBody>
      </p:sp>
      <p:pic>
        <p:nvPicPr>
          <p:cNvPr id="38917" name="Picture 1">
            <a:extLst>
              <a:ext uri="{FF2B5EF4-FFF2-40B4-BE49-F238E27FC236}">
                <a16:creationId xmlns:a16="http://schemas.microsoft.com/office/drawing/2014/main" xmlns="" id="{308629FE-BC55-408D-8CD8-72B5F698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2568575"/>
            <a:ext cx="7473950" cy="238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735" y="126260"/>
            <a:ext cx="782161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Belady</a:t>
            </a:r>
            <a:r>
              <a:rPr lang="ja-JP" altLang="en-US" sz="4000" dirty="0"/>
              <a:t>’</a:t>
            </a:r>
            <a:r>
              <a:rPr lang="en-US" altLang="ja-JP" sz="4000" dirty="0"/>
              <a:t>s Anomaly</a:t>
            </a:r>
            <a:endParaRPr lang="en-US" altLang="en-US" sz="4000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6D1D5755-163C-4203-ABC8-2DA1622DF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4735" y="702523"/>
            <a:ext cx="7582515" cy="611261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Consider the string 1,2,3,4,1,2,5,1,2,3,4,5</a:t>
            </a:r>
          </a:p>
          <a:p>
            <a:pPr lvl="1"/>
            <a:r>
              <a:rPr lang="en-US" altLang="en-US" sz="2400" dirty="0"/>
              <a:t>Adding more frames can cause more page faults!</a:t>
            </a:r>
          </a:p>
          <a:p>
            <a:r>
              <a:rPr lang="en-US" altLang="en-US" sz="2800" dirty="0"/>
              <a:t>Graph illustrating Belady</a:t>
            </a:r>
            <a:r>
              <a:rPr lang="ja-JP" altLang="en-US" sz="2800" dirty="0"/>
              <a:t>’</a:t>
            </a:r>
            <a:r>
              <a:rPr lang="en-US" altLang="ja-JP" sz="2800" dirty="0"/>
              <a:t>s Anomaly</a:t>
            </a:r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6" name="Picture 1" descr="9_13.pdf">
            <a:extLst>
              <a:ext uri="{FF2B5EF4-FFF2-40B4-BE49-F238E27FC236}">
                <a16:creationId xmlns:a16="http://schemas.microsoft.com/office/drawing/2014/main" xmlns="" id="{4FFB3CF0-8979-4465-9236-0828F76FB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91" y="2526443"/>
            <a:ext cx="4801153" cy="346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172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76095923-7FD6-4706-A8FA-9ABF05146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37152"/>
            <a:ext cx="79375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Optimal Algorithm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25D0553F-9E25-4083-8F1B-77A52F70D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9300" y="713415"/>
            <a:ext cx="7708900" cy="2335860"/>
          </a:xfrm>
        </p:spPr>
        <p:txBody>
          <a:bodyPr>
            <a:noAutofit/>
          </a:bodyPr>
          <a:lstStyle/>
          <a:p>
            <a:pPr algn="just">
              <a:tabLst>
                <a:tab pos="1889125" algn="l"/>
              </a:tabLst>
            </a:pPr>
            <a:r>
              <a:rPr lang="en-US" altLang="en-US" sz="2800" dirty="0"/>
              <a:t>Replace page that will not be used for longest period of time</a:t>
            </a:r>
          </a:p>
          <a:p>
            <a:pPr lvl="1" algn="just">
              <a:tabLst>
                <a:tab pos="1889125" algn="l"/>
              </a:tabLst>
            </a:pPr>
            <a:r>
              <a:rPr lang="en-US" altLang="en-US" sz="2400" dirty="0"/>
              <a:t>9 is optimal for the example</a:t>
            </a:r>
          </a:p>
          <a:p>
            <a:pPr algn="just">
              <a:tabLst>
                <a:tab pos="1889125" algn="l"/>
              </a:tabLst>
            </a:pPr>
            <a:r>
              <a:rPr lang="en-US" altLang="en-US" sz="2800" dirty="0"/>
              <a:t>How do you know this?</a:t>
            </a:r>
          </a:p>
          <a:p>
            <a:pPr lvl="1" algn="just">
              <a:tabLst>
                <a:tab pos="1889125" algn="l"/>
              </a:tabLst>
            </a:pPr>
            <a:r>
              <a:rPr lang="en-US" altLang="en-US" sz="2400" dirty="0"/>
              <a:t>Can</a:t>
            </a:r>
            <a:r>
              <a:rPr lang="ja-JP" altLang="en-US" sz="2400" dirty="0"/>
              <a:t>’</a:t>
            </a:r>
            <a:r>
              <a:rPr lang="en-US" altLang="ja-JP" sz="2400" dirty="0"/>
              <a:t>t read the future</a:t>
            </a:r>
            <a:endParaRPr lang="en-US" altLang="en-US" sz="2400" dirty="0"/>
          </a:p>
          <a:p>
            <a:pPr algn="just">
              <a:tabLst>
                <a:tab pos="1889125" algn="l"/>
              </a:tabLst>
            </a:pPr>
            <a:r>
              <a:rPr lang="en-US" altLang="en-US" sz="2800" dirty="0"/>
              <a:t>Used for measuring how well your algorithm performs</a:t>
            </a:r>
          </a:p>
          <a:p>
            <a:pPr algn="just">
              <a:tabLst>
                <a:tab pos="1889125" algn="l"/>
              </a:tabLst>
            </a:pPr>
            <a:endParaRPr lang="en-US" altLang="en-US" sz="2800" dirty="0"/>
          </a:p>
          <a:p>
            <a:pPr algn="just">
              <a:tabLst>
                <a:tab pos="1889125" algn="l"/>
              </a:tabLst>
            </a:pPr>
            <a:endParaRPr lang="en-US" altLang="en-US" sz="2800" dirty="0"/>
          </a:p>
          <a:p>
            <a:pPr algn="just">
              <a:tabLst>
                <a:tab pos="1889125" algn="l"/>
              </a:tabLst>
            </a:pPr>
            <a:endParaRPr lang="en-US" altLang="en-US" sz="2800" dirty="0"/>
          </a:p>
          <a:p>
            <a:pPr algn="just">
              <a:tabLst>
                <a:tab pos="1889125" algn="l"/>
              </a:tabLst>
            </a:pPr>
            <a:endParaRPr lang="en-US" altLang="en-US" sz="2800" dirty="0"/>
          </a:p>
          <a:p>
            <a:pPr algn="just">
              <a:tabLst>
                <a:tab pos="1889125" algn="l"/>
              </a:tabLst>
            </a:pPr>
            <a:endParaRPr lang="en-US" altLang="en-US" sz="2800" dirty="0"/>
          </a:p>
          <a:p>
            <a:pPr algn="just">
              <a:tabLst>
                <a:tab pos="1889125" algn="l"/>
              </a:tabLst>
            </a:pPr>
            <a:r>
              <a:rPr lang="en-US" altLang="en-US" sz="2800" dirty="0" smtClean="0"/>
              <a:t>Optimal </a:t>
            </a:r>
            <a:r>
              <a:rPr lang="en-US" altLang="en-US" sz="2800" dirty="0" smtClean="0"/>
              <a:t>algorithm </a:t>
            </a:r>
            <a:r>
              <a:rPr lang="en-US" altLang="en-US" sz="2800" dirty="0" smtClean="0"/>
              <a:t>don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t suffer </a:t>
            </a:r>
            <a:r>
              <a:rPr lang="en-US" altLang="ja-JP" sz="2800" dirty="0"/>
              <a:t>from  Belady</a:t>
            </a:r>
            <a:r>
              <a:rPr lang="ja-JP" altLang="en-US" sz="2800" dirty="0"/>
              <a:t>’</a:t>
            </a:r>
            <a:r>
              <a:rPr lang="en-US" altLang="ja-JP" sz="2800" dirty="0"/>
              <a:t>s Anomaly</a:t>
            </a:r>
          </a:p>
          <a:p>
            <a:pPr algn="just">
              <a:tabLst>
                <a:tab pos="1889125" algn="l"/>
              </a:tabLst>
            </a:pPr>
            <a:endParaRPr lang="en-US" altLang="en-US" sz="2800" dirty="0"/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xmlns="" id="{0C2DEEDF-7F2E-4341-B388-D2725985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4" y="3703833"/>
            <a:ext cx="6800850" cy="228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696FD466-53D6-40D8-87A0-F9D0699FA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18851"/>
            <a:ext cx="8145523" cy="6389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/>
              <a:t>Least Recently Used (LRU) Algorithm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B3F137F8-4D5E-42D0-B9E4-ACCE3B23C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079" y="657814"/>
            <a:ext cx="7751989" cy="5182643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altLang="en-US" sz="2800" dirty="0"/>
              <a:t>Use past knowledge rather than future</a:t>
            </a:r>
          </a:p>
          <a:p>
            <a:pPr algn="just">
              <a:defRPr/>
            </a:pPr>
            <a:r>
              <a:rPr lang="en-US" altLang="en-US" sz="2800" dirty="0"/>
              <a:t>Replace page that has not been used in the most amount of time</a:t>
            </a:r>
          </a:p>
          <a:p>
            <a:pPr algn="just">
              <a:defRPr/>
            </a:pPr>
            <a:r>
              <a:rPr lang="en-US" altLang="en-US" sz="2800" dirty="0"/>
              <a:t>Associate time of last use with each page</a:t>
            </a:r>
          </a:p>
          <a:p>
            <a:pPr algn="just">
              <a:buFont typeface="Monotype Sorts" pitchFamily="-84" charset="2"/>
              <a:buNone/>
              <a:defRPr/>
            </a:pPr>
            <a:endParaRPr lang="en-US" altLang="en-US" sz="2800" dirty="0"/>
          </a:p>
          <a:p>
            <a:pPr algn="just">
              <a:buFont typeface="Monotype Sorts" pitchFamily="-84" charset="2"/>
              <a:buNone/>
              <a:defRPr/>
            </a:pPr>
            <a:endParaRPr lang="en-US" altLang="en-US" sz="2800" dirty="0"/>
          </a:p>
          <a:p>
            <a:pPr algn="just">
              <a:defRPr/>
            </a:pPr>
            <a:endParaRPr lang="en-US" altLang="en-US" sz="2800" dirty="0"/>
          </a:p>
          <a:p>
            <a:pPr algn="just">
              <a:defRPr/>
            </a:pPr>
            <a:endParaRPr lang="en-US" altLang="en-US" sz="2800" dirty="0"/>
          </a:p>
          <a:p>
            <a:pPr marL="0" indent="0" algn="just">
              <a:buNone/>
              <a:defRPr/>
            </a:pPr>
            <a:endParaRPr lang="en-US" altLang="en-US" sz="2800" dirty="0"/>
          </a:p>
          <a:p>
            <a:pPr algn="just">
              <a:defRPr/>
            </a:pPr>
            <a:r>
              <a:rPr lang="en-US" altLang="en-US" sz="2800" dirty="0"/>
              <a:t>12 faults – better than FIFO but worse than OPT</a:t>
            </a:r>
          </a:p>
          <a:p>
            <a:pPr algn="just">
              <a:defRPr/>
            </a:pPr>
            <a:r>
              <a:rPr lang="en-US" altLang="en-US" sz="2800" dirty="0"/>
              <a:t>Generally good algorithm and frequently used</a:t>
            </a:r>
          </a:p>
          <a:p>
            <a:pPr algn="just">
              <a:defRPr/>
            </a:pPr>
            <a:r>
              <a:rPr lang="en-US" altLang="en-US" sz="2800" dirty="0"/>
              <a:t>LRU is another example of stack algorithms; thus it does no</a:t>
            </a:r>
            <a:r>
              <a:rPr lang="en-US" altLang="ja-JP" sz="2800" dirty="0"/>
              <a:t>t suffer from Belady</a:t>
            </a:r>
            <a:r>
              <a:rPr lang="ja-JP" altLang="en-US" sz="2800" dirty="0"/>
              <a:t>’</a:t>
            </a:r>
            <a:r>
              <a:rPr lang="en-US" altLang="ja-JP" sz="2800" dirty="0"/>
              <a:t>s Anomaly</a:t>
            </a:r>
          </a:p>
          <a:p>
            <a:pPr marL="0" indent="0" algn="just">
              <a:buNone/>
              <a:defRPr/>
            </a:pPr>
            <a:endParaRPr lang="en-US" altLang="en-US" sz="2800" dirty="0"/>
          </a:p>
        </p:txBody>
      </p:sp>
      <p:pic>
        <p:nvPicPr>
          <p:cNvPr id="41988" name="Picture 4" descr="9">
            <a:extLst>
              <a:ext uri="{FF2B5EF4-FFF2-40B4-BE49-F238E27FC236}">
                <a16:creationId xmlns:a16="http://schemas.microsoft.com/office/drawing/2014/main" xmlns="" id="{1C494269-8B4A-4BA9-9CC1-ED6087A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0" y="2614467"/>
            <a:ext cx="8072461" cy="22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85048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dirty="0"/>
              <a:t>LRU Algorithm Implementation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00218A1E-F600-4BE7-9C24-6205C33F8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747039"/>
            <a:ext cx="7900988" cy="44107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800" b="1" dirty="0"/>
              <a:t>Time-counter </a:t>
            </a:r>
            <a:r>
              <a:rPr lang="en-US" altLang="en-US" sz="2800" b="1" dirty="0" smtClean="0"/>
              <a:t>implementation:</a:t>
            </a:r>
            <a:endParaRPr lang="en-US" altLang="en-US" sz="2800" b="1" dirty="0"/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Every page entry has a time-counter variable; every time a page is referenced through this entry, copy the value of the clock into the </a:t>
            </a:r>
            <a:r>
              <a:rPr lang="en-US" altLang="en-US" sz="2800" dirty="0" smtClean="0"/>
              <a:t>time-counter.</a:t>
            </a:r>
            <a:endParaRPr lang="en-US" altLang="en-US" sz="2800" dirty="0"/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When a page needs to be changed, look at the time-counters to find smallest </a:t>
            </a:r>
            <a:r>
              <a:rPr lang="en-US" altLang="en-US" sz="2800" dirty="0" smtClean="0"/>
              <a:t>value.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The clock </a:t>
            </a:r>
            <a:r>
              <a:rPr lang="en-US" altLang="en-US" sz="2800" dirty="0" smtClean="0"/>
              <a:t>is incremented </a:t>
            </a:r>
            <a:r>
              <a:rPr lang="en-US" altLang="en-US" sz="2800" dirty="0"/>
              <a:t>for every memory reference.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162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85048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dirty="0"/>
              <a:t>LRU Algorithm Implementation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00218A1E-F600-4BE7-9C24-6205C33F8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661310"/>
            <a:ext cx="7900988" cy="60538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800" b="1" dirty="0" smtClean="0"/>
              <a:t>Stack implementation:</a:t>
            </a:r>
            <a:endParaRPr lang="en-US" altLang="en-US" sz="2800" b="1" dirty="0"/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Keep a stack of page numbers in a double link </a:t>
            </a:r>
            <a:r>
              <a:rPr lang="en-US" altLang="en-US" sz="2800" dirty="0" smtClean="0"/>
              <a:t>form</a:t>
            </a:r>
            <a:endParaRPr lang="en-US" altLang="en-US" sz="2800" dirty="0"/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 Whenever a page is referenced, it is removed </a:t>
            </a:r>
            <a:r>
              <a:rPr lang="en-US" altLang="en-US" sz="2800" dirty="0" smtClean="0"/>
              <a:t>from the </a:t>
            </a:r>
            <a:r>
              <a:rPr lang="en-US" altLang="en-US" sz="2800" dirty="0"/>
              <a:t>stack and </a:t>
            </a:r>
            <a:r>
              <a:rPr lang="en-US" altLang="en-US" sz="2800" b="1" dirty="0"/>
              <a:t>put on the top</a:t>
            </a:r>
            <a:r>
              <a:rPr lang="en-US" altLang="en-US" sz="2800" dirty="0"/>
              <a:t>. </a:t>
            </a:r>
            <a:endParaRPr lang="en-US" altLang="en-US" sz="2800" dirty="0" smtClean="0"/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 smtClean="0"/>
              <a:t>So, </a:t>
            </a:r>
            <a:r>
              <a:rPr lang="en-US" altLang="en-US" sz="2800" dirty="0"/>
              <a:t>the most recently used page </a:t>
            </a:r>
            <a:r>
              <a:rPr lang="en-US" altLang="en-US" sz="2800" dirty="0" smtClean="0"/>
              <a:t>is always </a:t>
            </a:r>
            <a:r>
              <a:rPr lang="en-US" altLang="en-US" sz="2800" dirty="0"/>
              <a:t>at the top of the stack, and the least recently used page is </a:t>
            </a:r>
            <a:r>
              <a:rPr lang="en-US" altLang="en-US" sz="2800" dirty="0" smtClean="0"/>
              <a:t>always at </a:t>
            </a:r>
            <a:r>
              <a:rPr lang="en-US" altLang="en-US" sz="2800" dirty="0"/>
              <a:t>the </a:t>
            </a:r>
            <a:r>
              <a:rPr lang="en-US" altLang="en-US" sz="2800" dirty="0" smtClean="0"/>
              <a:t>bottom.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The best implement of this </a:t>
            </a:r>
            <a:r>
              <a:rPr lang="en-US" altLang="en-US" sz="2800" dirty="0"/>
              <a:t>approach by using a </a:t>
            </a:r>
            <a:r>
              <a:rPr lang="en-US" altLang="en-US" sz="2800" b="1" dirty="0" smtClean="0"/>
              <a:t>doubly linked </a:t>
            </a:r>
            <a:r>
              <a:rPr lang="en-US" altLang="en-US" sz="2800" b="1" dirty="0"/>
              <a:t>list </a:t>
            </a:r>
            <a:r>
              <a:rPr lang="en-US" altLang="en-US" sz="2800" dirty="0"/>
              <a:t>with a head pointer and a tail pointer. </a:t>
            </a:r>
            <a:endParaRPr lang="en-US" altLang="en-US" sz="2800" dirty="0" smtClean="0"/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 smtClean="0"/>
              <a:t>Removing </a:t>
            </a:r>
            <a:r>
              <a:rPr lang="en-US" altLang="en-US" sz="2800" dirty="0"/>
              <a:t>a page </a:t>
            </a:r>
            <a:r>
              <a:rPr lang="en-US" altLang="en-US" sz="2800" dirty="0" smtClean="0"/>
              <a:t>and putting </a:t>
            </a:r>
            <a:r>
              <a:rPr lang="en-US" altLang="en-US" sz="2800" dirty="0"/>
              <a:t>it on the top of the stack then requires changing six pointers </a:t>
            </a:r>
            <a:r>
              <a:rPr lang="en-US" altLang="en-US" sz="2800" dirty="0" smtClean="0"/>
              <a:t>at worst.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But each update more expensive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No search for </a:t>
            </a:r>
            <a:r>
              <a:rPr lang="en-US" altLang="en-US" sz="2800" dirty="0" smtClean="0"/>
              <a:t>replacement.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3452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90204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Stack Implementation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00218A1E-F600-4BE7-9C24-6205C33F8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8663" y="723619"/>
            <a:ext cx="7967467" cy="547398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Use of a stack to record most recent page references</a:t>
            </a:r>
            <a:endParaRPr lang="en-US" sz="2800" dirty="0"/>
          </a:p>
          <a:p>
            <a:endParaRPr lang="en-US" altLang="en-US" sz="2800" dirty="0"/>
          </a:p>
        </p:txBody>
      </p:sp>
      <p:pic>
        <p:nvPicPr>
          <p:cNvPr id="4" name="Picture 1" descr="9_16.pdf">
            <a:extLst>
              <a:ext uri="{FF2B5EF4-FFF2-40B4-BE49-F238E27FC236}">
                <a16:creationId xmlns:a16="http://schemas.microsoft.com/office/drawing/2014/main" xmlns="" id="{650D8023-264A-4AC3-B430-E0C59C95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310109"/>
            <a:ext cx="6772275" cy="529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841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49948"/>
            <a:ext cx="86010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LRU Approximation </a:t>
            </a:r>
            <a:r>
              <a:rPr lang="en-US" altLang="en-US" sz="4000" dirty="0" smtClean="0"/>
              <a:t>Page Replacement</a:t>
            </a:r>
            <a:endParaRPr lang="en-US" altLang="en-US" sz="4000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BC57D3A7-FA71-4D00-9C2E-051C34BFA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55" y="842963"/>
            <a:ext cx="7664484" cy="5388245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Needs special hardware</a:t>
            </a:r>
          </a:p>
          <a:p>
            <a:pPr marL="0" indent="0" algn="just">
              <a:buNone/>
            </a:pPr>
            <a:r>
              <a:rPr lang="en-US" altLang="en-US" sz="2800" b="1" dirty="0"/>
              <a:t>One bit solution:</a:t>
            </a:r>
          </a:p>
          <a:p>
            <a:pPr algn="just"/>
            <a:r>
              <a:rPr lang="en-US" altLang="en-US" sz="2800" dirty="0"/>
              <a:t>Reference </a:t>
            </a:r>
            <a:r>
              <a:rPr lang="en-US" altLang="en-US" sz="2800" dirty="0"/>
              <a:t>bit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With each page associate a bit, initially = 0</a:t>
            </a:r>
          </a:p>
          <a:p>
            <a:pPr marL="171450" lvl="1" algn="just">
              <a:spcBef>
                <a:spcPts val="750"/>
              </a:spcBef>
            </a:pPr>
            <a:r>
              <a:rPr lang="en-US" altLang="en-US" sz="2800" dirty="0"/>
              <a:t>When page is referenced bit set to 1</a:t>
            </a:r>
          </a:p>
          <a:p>
            <a:pPr algn="just"/>
            <a:r>
              <a:rPr lang="en-US" altLang="en-US" sz="2800" dirty="0"/>
              <a:t>Replace any with reference bit = 0 (if one exists</a:t>
            </a:r>
            <a:r>
              <a:rPr lang="en-US" altLang="en-US" sz="2800" dirty="0"/>
              <a:t>).</a:t>
            </a:r>
          </a:p>
          <a:p>
            <a:pPr algn="just"/>
            <a:r>
              <a:rPr lang="en-US" altLang="en-US" sz="2800" dirty="0"/>
              <a:t>After some time, we can determine which pages have been used </a:t>
            </a:r>
            <a:r>
              <a:rPr lang="en-US" altLang="en-US" sz="2800" dirty="0"/>
              <a:t>and which </a:t>
            </a:r>
            <a:r>
              <a:rPr lang="en-US" altLang="en-US" sz="2800" dirty="0"/>
              <a:t>have not been used by examining the reference bits, although we do </a:t>
            </a:r>
            <a:r>
              <a:rPr lang="en-US" altLang="en-US" sz="2800" dirty="0"/>
              <a:t>not know </a:t>
            </a:r>
            <a:r>
              <a:rPr lang="en-US" altLang="en-US" sz="2800" dirty="0"/>
              <a:t>the order of use.</a:t>
            </a:r>
          </a:p>
        </p:txBody>
      </p:sp>
    </p:spTree>
    <p:extLst>
      <p:ext uri="{BB962C8B-B14F-4D97-AF65-F5344CB8AC3E}">
        <p14:creationId xmlns:p14="http://schemas.microsoft.com/office/powerpoint/2010/main" val="413567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ABD8A388-8E27-4EE5-81A8-60463D77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9318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Virtual memory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C522901F-947A-433D-9A89-77363C3CE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4363" y="665580"/>
            <a:ext cx="8072437" cy="6192420"/>
          </a:xfrm>
        </p:spPr>
        <p:txBody>
          <a:bodyPr>
            <a:normAutofit lnSpcReduction="10000"/>
          </a:bodyPr>
          <a:lstStyle/>
          <a:p>
            <a:pPr marL="228600" lvl="1" indent="-228600" algn="just">
              <a:lnSpc>
                <a:spcPct val="100000"/>
              </a:lnSpc>
            </a:pPr>
            <a:r>
              <a:rPr lang="en-US" altLang="en-US" sz="3000" dirty="0"/>
              <a:t>Virtual memory is a technique that allows the execution of processes that are </a:t>
            </a:r>
            <a:r>
              <a:rPr lang="en-US" altLang="en-US" sz="3000" b="1" dirty="0"/>
              <a:t>not completely in memory</a:t>
            </a:r>
            <a:r>
              <a:rPr lang="en-US" altLang="en-US" sz="3000" dirty="0"/>
              <a:t>. </a:t>
            </a:r>
          </a:p>
          <a:p>
            <a:pPr marL="228600" lvl="1" indent="-228600" algn="just">
              <a:lnSpc>
                <a:spcPct val="100000"/>
              </a:lnSpc>
            </a:pPr>
            <a:r>
              <a:rPr lang="en-US" altLang="en-US" sz="3000" dirty="0"/>
              <a:t>One major advantage of this scheme is that </a:t>
            </a:r>
            <a:r>
              <a:rPr lang="en-US" altLang="en-US" sz="3000" b="1" dirty="0"/>
              <a:t>programs can be larger than physical memory</a:t>
            </a:r>
            <a:r>
              <a:rPr lang="en-US" altLang="en-US" sz="3000" dirty="0"/>
              <a:t>. </a:t>
            </a:r>
          </a:p>
          <a:p>
            <a:pPr marL="228600" lvl="1" indent="-228600" algn="just"/>
            <a:r>
              <a:rPr lang="en-US" altLang="en-US" sz="3000" dirty="0" smtClean="0"/>
              <a:t>Only </a:t>
            </a:r>
            <a:r>
              <a:rPr lang="en-US" altLang="en-US" sz="3000" dirty="0"/>
              <a:t>part of the program needs to be in memory for </a:t>
            </a:r>
            <a:r>
              <a:rPr lang="en-US" altLang="en-US" sz="3000" dirty="0" smtClean="0"/>
              <a:t>execution.</a:t>
            </a:r>
            <a:endParaRPr lang="en-US" altLang="en-US" sz="3000" dirty="0"/>
          </a:p>
          <a:p>
            <a:pPr marL="228600" lvl="1" indent="-228600" algn="just"/>
            <a:r>
              <a:rPr lang="en-US" altLang="en-US" sz="3000" dirty="0"/>
              <a:t>Logical address space can therefore be much larger than physical address </a:t>
            </a:r>
            <a:r>
              <a:rPr lang="en-US" altLang="en-US" sz="3000" dirty="0" smtClean="0"/>
              <a:t>space.</a:t>
            </a:r>
            <a:endParaRPr lang="en-US" altLang="en-US" sz="3000" dirty="0"/>
          </a:p>
          <a:p>
            <a:pPr marL="228600" lvl="1" indent="-228600" algn="just"/>
            <a:r>
              <a:rPr lang="en-US" altLang="en-US" sz="3000" dirty="0"/>
              <a:t>Allows address spaces to be shared by several </a:t>
            </a:r>
            <a:r>
              <a:rPr lang="en-US" altLang="en-US" sz="3000" dirty="0" smtClean="0"/>
              <a:t>processes.</a:t>
            </a:r>
            <a:endParaRPr lang="en-US" altLang="en-US" sz="3000" dirty="0"/>
          </a:p>
          <a:p>
            <a:pPr marL="228600" lvl="1" indent="-228600" algn="just"/>
            <a:r>
              <a:rPr lang="en-US" altLang="en-US" sz="3000" dirty="0" smtClean="0"/>
              <a:t>More </a:t>
            </a:r>
            <a:r>
              <a:rPr lang="en-US" altLang="en-US" sz="3000" dirty="0"/>
              <a:t>programs running </a:t>
            </a:r>
            <a:r>
              <a:rPr lang="en-US" altLang="en-US" sz="3000" dirty="0" smtClean="0"/>
              <a:t>concurrently.</a:t>
            </a:r>
          </a:p>
          <a:p>
            <a:pPr marL="228600" lvl="1" indent="-228600" algn="just"/>
            <a:r>
              <a:rPr lang="en-US" altLang="en-US" sz="3000" dirty="0"/>
              <a:t>This technique frees programmers from the concerns of memory-storage limitations.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49948"/>
            <a:ext cx="86010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LRU Approximation </a:t>
            </a:r>
            <a:r>
              <a:rPr lang="en-US" altLang="en-US" sz="4000" dirty="0" smtClean="0"/>
              <a:t>Page Replacement</a:t>
            </a:r>
            <a:endParaRPr lang="en-US" altLang="en-US" sz="4000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BC57D3A7-FA71-4D00-9C2E-051C34BFA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55" y="842963"/>
            <a:ext cx="7664484" cy="570071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en-US" sz="3000" b="1" dirty="0"/>
              <a:t>One byte solution:</a:t>
            </a:r>
          </a:p>
          <a:p>
            <a:pPr algn="just">
              <a:lnSpc>
                <a:spcPct val="100000"/>
              </a:lnSpc>
            </a:pPr>
            <a:r>
              <a:rPr lang="en-US" altLang="en-US" sz="3000" dirty="0"/>
              <a:t>We can keep an 8-bit byte for each page in a table in memory</a:t>
            </a:r>
            <a:r>
              <a:rPr lang="en-US" altLang="en-US" sz="30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altLang="en-US" sz="3000" dirty="0"/>
              <a:t>The </a:t>
            </a:r>
            <a:r>
              <a:rPr lang="en-US" altLang="en-US" sz="3000" dirty="0"/>
              <a:t>OS shifts </a:t>
            </a:r>
            <a:r>
              <a:rPr lang="en-US" altLang="en-US" sz="3000" dirty="0"/>
              <a:t>the reference </a:t>
            </a:r>
            <a:r>
              <a:rPr lang="en-US" altLang="en-US" sz="3000" dirty="0"/>
              <a:t>bit for </a:t>
            </a:r>
            <a:r>
              <a:rPr lang="en-US" altLang="en-US" sz="3000" dirty="0"/>
              <a:t>each page into the high-order bit of its 8-bit byte, shifting the other bits right by 1 bit and discarding the low-order bit</a:t>
            </a:r>
            <a:r>
              <a:rPr lang="en-US" altLang="en-US" sz="30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altLang="en-US" sz="3000" dirty="0"/>
              <a:t>A page with a history register value of 11000100 has been used </a:t>
            </a:r>
            <a:r>
              <a:rPr lang="en-US" altLang="en-US" sz="3000" dirty="0"/>
              <a:t>more recently </a:t>
            </a:r>
            <a:r>
              <a:rPr lang="en-US" altLang="en-US" sz="3000" dirty="0"/>
              <a:t>than one with a value of 01110111. </a:t>
            </a:r>
            <a:endParaRPr lang="en-US" altLang="en-US" sz="3000" dirty="0"/>
          </a:p>
          <a:p>
            <a:pPr algn="just">
              <a:lnSpc>
                <a:spcPct val="100000"/>
              </a:lnSpc>
            </a:pPr>
            <a:r>
              <a:rPr lang="en-US" altLang="en-US" sz="3000" dirty="0"/>
              <a:t>If </a:t>
            </a:r>
            <a:r>
              <a:rPr lang="en-US" altLang="en-US" sz="3000" dirty="0"/>
              <a:t>we interpret these 8-bit bytes </a:t>
            </a:r>
            <a:r>
              <a:rPr lang="en-US" altLang="en-US" sz="3000" dirty="0"/>
              <a:t>as unsigned </a:t>
            </a:r>
            <a:r>
              <a:rPr lang="en-US" altLang="en-US" sz="3000" dirty="0"/>
              <a:t>integers, the page with the lowest number is the LRU page, and it </a:t>
            </a:r>
            <a:r>
              <a:rPr lang="en-US" altLang="en-US" sz="3000" dirty="0"/>
              <a:t>can be </a:t>
            </a:r>
            <a:r>
              <a:rPr lang="en-US" altLang="en-US" sz="3000" dirty="0"/>
              <a:t>replaced. </a:t>
            </a:r>
            <a:endParaRPr lang="en-US" altLang="en-US" sz="3000" dirty="0"/>
          </a:p>
          <a:p>
            <a:pPr algn="just"/>
            <a:endParaRPr lang="en-US" altLang="en-US" sz="28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119575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49948"/>
            <a:ext cx="86010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LRU Approximation </a:t>
            </a:r>
            <a:r>
              <a:rPr lang="en-US" altLang="en-US" sz="4000" dirty="0" smtClean="0"/>
              <a:t>Page Replacement</a:t>
            </a:r>
            <a:endParaRPr lang="en-US" altLang="en-US" sz="4000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BC57D3A7-FA71-4D00-9C2E-051C34BFA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55" y="842963"/>
            <a:ext cx="7664484" cy="570071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en-US" sz="3000" b="1" dirty="0" smtClean="0"/>
              <a:t>Second-Chance algorithm:</a:t>
            </a:r>
            <a:endParaRPr lang="en-US" altLang="en-US" sz="3000" b="1" dirty="0"/>
          </a:p>
          <a:p>
            <a:pPr algn="just">
              <a:lnSpc>
                <a:spcPct val="100000"/>
              </a:lnSpc>
            </a:pPr>
            <a:r>
              <a:rPr lang="en-US" altLang="en-US" sz="3000" dirty="0"/>
              <a:t>The basic algorithm of second-chance replacement is a FIFO replacement algorithm</a:t>
            </a:r>
            <a:r>
              <a:rPr lang="en-US" altLang="en-US" sz="30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altLang="en-US" sz="3000" dirty="0" smtClean="0"/>
              <a:t> </a:t>
            </a:r>
            <a:r>
              <a:rPr lang="en-US" altLang="en-US" sz="3000" dirty="0"/>
              <a:t>When a page has been selected, however, we inspect its reference bit. </a:t>
            </a:r>
            <a:endParaRPr lang="en-US" altLang="en-US" sz="3000" dirty="0" smtClean="0"/>
          </a:p>
          <a:p>
            <a:pPr algn="just">
              <a:lnSpc>
                <a:spcPct val="100000"/>
              </a:lnSpc>
            </a:pPr>
            <a:r>
              <a:rPr lang="en-US" altLang="en-US" sz="3000" dirty="0" smtClean="0"/>
              <a:t>If the </a:t>
            </a:r>
            <a:r>
              <a:rPr lang="en-US" altLang="en-US" sz="3000" dirty="0"/>
              <a:t>value is 0, we proceed to replace this </a:t>
            </a:r>
            <a:r>
              <a:rPr lang="en-US" altLang="en-US" sz="3000" dirty="0" smtClean="0"/>
              <a:t>page. </a:t>
            </a:r>
          </a:p>
          <a:p>
            <a:pPr algn="just">
              <a:lnSpc>
                <a:spcPct val="100000"/>
              </a:lnSpc>
            </a:pPr>
            <a:r>
              <a:rPr lang="en-US" altLang="en-US" sz="3000" dirty="0" smtClean="0"/>
              <a:t>But </a:t>
            </a:r>
            <a:r>
              <a:rPr lang="en-US" altLang="en-US" sz="3000" dirty="0"/>
              <a:t>if the reference bit is set </a:t>
            </a:r>
            <a:r>
              <a:rPr lang="en-US" altLang="en-US" sz="3000" dirty="0" smtClean="0"/>
              <a:t>to 1</a:t>
            </a:r>
            <a:r>
              <a:rPr lang="en-US" altLang="en-US" sz="3000" dirty="0"/>
              <a:t>, we give the page a second chance and move on to select the next FIFO page</a:t>
            </a:r>
            <a:r>
              <a:rPr lang="en-US" altLang="en-US" sz="30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altLang="en-US" sz="3000" dirty="0"/>
              <a:t>When a page gets a second chance, its reference bit is cleared, and its </a:t>
            </a:r>
            <a:r>
              <a:rPr lang="en-US" altLang="en-US" sz="3000" dirty="0" smtClean="0"/>
              <a:t>arrival time </a:t>
            </a:r>
            <a:r>
              <a:rPr lang="en-US" altLang="en-US" sz="3000" dirty="0"/>
              <a:t>is reset to the current time. </a:t>
            </a:r>
          </a:p>
          <a:p>
            <a:pPr algn="just"/>
            <a:endParaRPr lang="en-US" altLang="en-US" sz="28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699707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03605"/>
            <a:ext cx="8623438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LRU Approximation </a:t>
            </a:r>
            <a:r>
              <a:rPr lang="en-US" altLang="en-US" sz="4000" dirty="0" smtClean="0"/>
              <a:t>Algorithms</a:t>
            </a:r>
            <a:endParaRPr lang="en-US" altLang="en-US" sz="4000" dirty="0"/>
          </a:p>
        </p:txBody>
      </p:sp>
      <p:pic>
        <p:nvPicPr>
          <p:cNvPr id="5" name="Picture 1" descr="9_17.pdf">
            <a:extLst>
              <a:ext uri="{FF2B5EF4-FFF2-40B4-BE49-F238E27FC236}">
                <a16:creationId xmlns:a16="http://schemas.microsoft.com/office/drawing/2014/main" xmlns="" id="{5B0ED9B7-9A22-4A06-8760-CF9EC5AF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112" y="765595"/>
            <a:ext cx="5512089" cy="556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C57D3A7-FA71-4D00-9C2E-051C34BFA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614" y="679867"/>
            <a:ext cx="3357562" cy="570071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A pointer indicates which page is to be replaced next.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When </a:t>
            </a:r>
            <a:r>
              <a:rPr lang="en-US" altLang="en-US" sz="2800" dirty="0"/>
              <a:t>a frame is needed, the pointer advances until it finds a page with a 0 reference bit.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As </a:t>
            </a:r>
            <a:r>
              <a:rPr lang="en-US" altLang="en-US" sz="2800" dirty="0"/>
              <a:t>it advances, it clears the reference bits. Once a victim page is found, the page is </a:t>
            </a:r>
            <a:r>
              <a:rPr lang="en-US" altLang="en-US" sz="2800" dirty="0" smtClean="0"/>
              <a:t>replaced.</a:t>
            </a:r>
            <a:endParaRPr lang="en-US" altLang="en-US" sz="28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699276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07084"/>
            <a:ext cx="8601075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LRU Approximation </a:t>
            </a:r>
            <a:r>
              <a:rPr lang="en-US" altLang="en-US" sz="4000" dirty="0" smtClean="0"/>
              <a:t>Page Replacement</a:t>
            </a:r>
            <a:endParaRPr lang="en-US" altLang="en-US" sz="4000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BC57D3A7-FA71-4D00-9C2E-051C34BFA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683346"/>
            <a:ext cx="8029575" cy="606035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en-US" sz="3000" b="1" dirty="0" smtClean="0"/>
              <a:t>Enhanced Second-Chance algorithm:</a:t>
            </a:r>
            <a:endParaRPr lang="en-US" altLang="en-US" sz="3000" b="1" dirty="0"/>
          </a:p>
          <a:p>
            <a:pPr algn="just">
              <a:lnSpc>
                <a:spcPct val="100000"/>
              </a:lnSpc>
            </a:pPr>
            <a:r>
              <a:rPr lang="en-US" altLang="en-US" sz="3000" dirty="0"/>
              <a:t>We can enhance the second-chance algorithm by considering the reference </a:t>
            </a:r>
            <a:r>
              <a:rPr lang="en-US" altLang="en-US" sz="3000" dirty="0" smtClean="0"/>
              <a:t>bit and </a:t>
            </a:r>
            <a:r>
              <a:rPr lang="en-US" altLang="en-US" sz="3000" dirty="0"/>
              <a:t>the modify bit </a:t>
            </a:r>
            <a:r>
              <a:rPr lang="en-US" altLang="en-US" sz="3000" dirty="0" smtClean="0"/>
              <a:t>as </a:t>
            </a:r>
            <a:r>
              <a:rPr lang="en-US" altLang="en-US" sz="3000" dirty="0"/>
              <a:t>an ordered pair. </a:t>
            </a:r>
            <a:endParaRPr lang="en-US" altLang="en-US" sz="3000" dirty="0" smtClean="0"/>
          </a:p>
          <a:p>
            <a:pPr marL="40005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en-US" sz="3000" dirty="0"/>
              <a:t>(</a:t>
            </a:r>
            <a:r>
              <a:rPr lang="en-US" altLang="en-US" sz="3000" dirty="0"/>
              <a:t>0, 0) neither recently used nor modified—best page to replace</a:t>
            </a:r>
          </a:p>
          <a:p>
            <a:pPr marL="40005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en-US" sz="3000" dirty="0"/>
              <a:t>(</a:t>
            </a:r>
            <a:r>
              <a:rPr lang="en-US" altLang="en-US" sz="3000" dirty="0"/>
              <a:t>0, 1) not recently used but modified—not quite as good, because the </a:t>
            </a:r>
            <a:r>
              <a:rPr lang="en-US" altLang="en-US" sz="3000" dirty="0"/>
              <a:t>page will </a:t>
            </a:r>
            <a:r>
              <a:rPr lang="en-US" altLang="en-US" sz="3000" dirty="0"/>
              <a:t>need to be written out before replacement</a:t>
            </a:r>
          </a:p>
          <a:p>
            <a:pPr marL="40005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en-US" sz="3000" dirty="0"/>
              <a:t>(</a:t>
            </a:r>
            <a:r>
              <a:rPr lang="en-US" altLang="en-US" sz="3000" dirty="0"/>
              <a:t>1, 0) recently used but clean—probably will be used again soon</a:t>
            </a:r>
          </a:p>
          <a:p>
            <a:pPr marL="40005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en-US" sz="3000" dirty="0"/>
              <a:t>(1, 1) recently used and modified—probably will be used again soon, </a:t>
            </a:r>
            <a:r>
              <a:rPr lang="en-US" altLang="en-US" sz="3000" dirty="0"/>
              <a:t>and the </a:t>
            </a:r>
            <a:r>
              <a:rPr lang="en-US" altLang="en-US" sz="3000" dirty="0"/>
              <a:t>page will be need to be written out to secondary storage before it </a:t>
            </a:r>
            <a:r>
              <a:rPr lang="en-US" altLang="en-US" sz="3000" dirty="0"/>
              <a:t>can be </a:t>
            </a:r>
            <a:r>
              <a:rPr lang="en-US" altLang="en-US" sz="3000" dirty="0"/>
              <a:t>replaced</a:t>
            </a:r>
          </a:p>
        </p:txBody>
      </p:sp>
    </p:spTree>
    <p:extLst>
      <p:ext uri="{BB962C8B-B14F-4D97-AF65-F5344CB8AC3E}">
        <p14:creationId xmlns:p14="http://schemas.microsoft.com/office/powerpoint/2010/main" val="1610602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E1C6E0A3-953D-4211-ACA7-F7B6931B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020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Counting Algorithms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B52D61FC-D241-4C09-9149-F474825897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9" y="900114"/>
            <a:ext cx="7311024" cy="4707964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Keep a counter of the number of references that have been made to each page</a:t>
            </a:r>
          </a:p>
          <a:p>
            <a:pPr lvl="1" algn="just"/>
            <a:r>
              <a:rPr lang="en-US" altLang="en-US" sz="2800" dirty="0"/>
              <a:t>Not common</a:t>
            </a:r>
          </a:p>
          <a:p>
            <a:pPr algn="just"/>
            <a:r>
              <a:rPr lang="en-US" altLang="en-US" sz="2800" b="1" dirty="0">
                <a:latin typeface="+mj-lt"/>
              </a:rPr>
              <a:t>Lease Frequently Used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LFU</a:t>
            </a:r>
            <a:r>
              <a:rPr lang="en-US" altLang="en-US" sz="2800" dirty="0"/>
              <a:t>)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Algorithm</a:t>
            </a:r>
            <a:r>
              <a:rPr lang="en-US" altLang="en-US" sz="2800" dirty="0"/>
              <a:t>:</a:t>
            </a:r>
          </a:p>
          <a:p>
            <a:pPr lvl="1" algn="just"/>
            <a:r>
              <a:rPr lang="en-US" altLang="en-US" sz="2400" dirty="0"/>
              <a:t>  </a:t>
            </a:r>
            <a:r>
              <a:rPr lang="en-US" altLang="en-US" sz="2800" dirty="0"/>
              <a:t>Replaces page with smallest count</a:t>
            </a:r>
          </a:p>
          <a:p>
            <a:pPr algn="just"/>
            <a:r>
              <a:rPr lang="en-US" altLang="en-US" sz="2800" b="1" dirty="0">
                <a:latin typeface="+mj-lt"/>
              </a:rPr>
              <a:t>Most Frequently Used </a:t>
            </a:r>
            <a:r>
              <a:rPr lang="en-US" altLang="en-US" sz="2800" dirty="0"/>
              <a:t>(</a:t>
            </a:r>
            <a:r>
              <a:rPr lang="en-US" altLang="en-US" sz="2800" b="1" dirty="0">
                <a:latin typeface="+mj-lt"/>
              </a:rPr>
              <a:t>MFU</a:t>
            </a:r>
            <a:r>
              <a:rPr lang="en-US" altLang="en-US" sz="2800" dirty="0"/>
              <a:t>)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+mj-lt"/>
              </a:rPr>
              <a:t>Algorithm</a:t>
            </a:r>
            <a:r>
              <a:rPr lang="en-US" altLang="en-US" sz="2800" dirty="0"/>
              <a:t>: </a:t>
            </a:r>
          </a:p>
          <a:p>
            <a:pPr lvl="1" algn="just"/>
            <a:r>
              <a:rPr lang="en-US" altLang="en-US" sz="2800" dirty="0"/>
              <a:t>Based on the argument that the page with the smallest count was probably just brought in and has yet to be used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xmlns="" id="{70E5B077-B145-42CF-B6DE-2F59CC899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141298"/>
            <a:ext cx="794861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Allocation Algorithms</a:t>
            </a:r>
            <a:endParaRPr lang="en-US" altLang="en-US" sz="4000" dirty="0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xmlns="" id="{0FF48B9C-0D56-4D18-919D-070428F3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045" y="717561"/>
            <a:ext cx="7383982" cy="493434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b="1" dirty="0"/>
              <a:t>Equal </a:t>
            </a:r>
            <a:r>
              <a:rPr lang="en-US" altLang="en-US" sz="2800" b="1" dirty="0" smtClean="0"/>
              <a:t>allocation– </a:t>
            </a:r>
          </a:p>
          <a:p>
            <a:pPr algn="just"/>
            <a:r>
              <a:rPr lang="en-US" altLang="en-US" sz="2800" dirty="0" smtClean="0"/>
              <a:t>The </a:t>
            </a:r>
            <a:r>
              <a:rPr lang="en-US" altLang="en-US" sz="2800" dirty="0"/>
              <a:t>easiest way to split </a:t>
            </a:r>
            <a:r>
              <a:rPr lang="en-US" altLang="en-US" sz="2800" i="1" dirty="0"/>
              <a:t>m</a:t>
            </a:r>
            <a:r>
              <a:rPr lang="en-US" altLang="en-US" sz="2800" dirty="0"/>
              <a:t> frames among </a:t>
            </a:r>
            <a:r>
              <a:rPr lang="en-US" altLang="en-US" sz="2800" i="1" dirty="0"/>
              <a:t>n</a:t>
            </a:r>
            <a:r>
              <a:rPr lang="en-US" altLang="en-US" sz="2800" dirty="0"/>
              <a:t> processes is to give everyone </a:t>
            </a:r>
            <a:r>
              <a:rPr lang="en-US" altLang="en-US" sz="2800" dirty="0" smtClean="0"/>
              <a:t>an equal </a:t>
            </a:r>
            <a:r>
              <a:rPr lang="en-US" altLang="en-US" sz="2800" dirty="0"/>
              <a:t>share, </a:t>
            </a:r>
            <a:r>
              <a:rPr lang="en-US" altLang="en-US" sz="2800" i="1" dirty="0"/>
              <a:t>m/n</a:t>
            </a:r>
            <a:r>
              <a:rPr lang="en-US" altLang="en-US" sz="2800" dirty="0"/>
              <a:t> frames (ignoring frames needed by the operating system </a:t>
            </a:r>
            <a:r>
              <a:rPr lang="en-US" altLang="en-US" sz="2800" dirty="0" smtClean="0"/>
              <a:t>for the </a:t>
            </a:r>
            <a:r>
              <a:rPr lang="en-US" altLang="en-US" sz="2800" dirty="0"/>
              <a:t>moment).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For </a:t>
            </a:r>
            <a:r>
              <a:rPr lang="en-US" altLang="en-US" sz="2800" dirty="0"/>
              <a:t>instance, if there are 93 frames and 5 processes, each </a:t>
            </a:r>
            <a:r>
              <a:rPr lang="en-US" altLang="en-US" sz="2800" dirty="0" smtClean="0"/>
              <a:t>process will </a:t>
            </a:r>
            <a:r>
              <a:rPr lang="en-US" altLang="en-US" sz="2800" dirty="0"/>
              <a:t>get 18 frames.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The </a:t>
            </a:r>
            <a:r>
              <a:rPr lang="en-US" altLang="en-US" sz="2800" dirty="0"/>
              <a:t>3 leftover frames can be used as a free-frame buffer pool</a:t>
            </a:r>
            <a:r>
              <a:rPr lang="en-US" altLang="en-US" sz="2800" dirty="0" smtClean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xmlns="" id="{70E5B077-B145-42CF-B6DE-2F59CC899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141298"/>
            <a:ext cx="7948612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Allocation Algorithms</a:t>
            </a:r>
            <a:endParaRPr lang="en-US" altLang="en-US" sz="4000" dirty="0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xmlns="" id="{0FF48B9C-0D56-4D18-919D-070428F3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045" y="717561"/>
            <a:ext cx="7383982" cy="493434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Proportional </a:t>
            </a:r>
            <a:r>
              <a:rPr lang="en-US" altLang="en-US" sz="2800" dirty="0"/>
              <a:t>allocation – Allocate according to the size of </a:t>
            </a:r>
            <a:r>
              <a:rPr lang="en-US" altLang="en-US" sz="2800" dirty="0" smtClean="0"/>
              <a:t>process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800" dirty="0" smtClean="0"/>
              <a:t>Let </a:t>
            </a:r>
            <a:r>
              <a:rPr lang="en-US" altLang="en-US" sz="2800" dirty="0"/>
              <a:t>the size </a:t>
            </a:r>
            <a:r>
              <a:rPr lang="en-US" altLang="en-US" sz="2800" dirty="0" smtClean="0"/>
              <a:t>of the </a:t>
            </a:r>
            <a:r>
              <a:rPr lang="en-US" altLang="en-US" sz="2800" dirty="0"/>
              <a:t>virtual memory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be </a:t>
            </a:r>
            <a:r>
              <a:rPr lang="en-US" altLang="en-US" sz="2800" i="1" dirty="0" err="1"/>
              <a:t>s</a:t>
            </a:r>
            <a:r>
              <a:rPr lang="en-US" altLang="en-US" sz="2800" i="1" baseline="-25000" dirty="0" err="1"/>
              <a:t>i</a:t>
            </a:r>
            <a:r>
              <a:rPr lang="en-US" altLang="en-US" sz="2800" dirty="0"/>
              <a:t>, and </a:t>
            </a:r>
            <a:r>
              <a:rPr lang="en-US" altLang="en-US" sz="2800" dirty="0" smtClean="0"/>
              <a:t>define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Then, if the total number of available frames is </a:t>
            </a:r>
            <a:r>
              <a:rPr lang="en-US" altLang="en-US" sz="2800" i="1" dirty="0"/>
              <a:t>m</a:t>
            </a:r>
            <a:r>
              <a:rPr lang="en-US" altLang="en-US" sz="2800" dirty="0"/>
              <a:t>, we allocate </a:t>
            </a:r>
            <a:r>
              <a:rPr lang="en-US" altLang="en-US" sz="2800" i="1" dirty="0" err="1"/>
              <a:t>a</a:t>
            </a:r>
            <a:r>
              <a:rPr lang="en-US" altLang="en-US" sz="2800" i="1" baseline="-25000" dirty="0" err="1"/>
              <a:t>i</a:t>
            </a:r>
            <a:r>
              <a:rPr lang="en-US" altLang="en-US" sz="2800" dirty="0"/>
              <a:t> frames to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, where </a:t>
            </a:r>
            <a:r>
              <a:rPr lang="en-US" altLang="en-US" sz="2800" i="1" dirty="0" err="1"/>
              <a:t>a</a:t>
            </a:r>
            <a:r>
              <a:rPr lang="en-US" altLang="en-US" sz="2800" i="1" baseline="-25000" dirty="0" err="1"/>
              <a:t>i</a:t>
            </a:r>
            <a:r>
              <a:rPr lang="en-US" altLang="en-US" sz="2800" dirty="0"/>
              <a:t> is approximately</a:t>
            </a: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461" y="2288687"/>
            <a:ext cx="1215589" cy="4686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87" y="4328474"/>
            <a:ext cx="2165220" cy="5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80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4F731FD3-D4BB-4495-AA41-BEE2A772C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7288"/>
            <a:ext cx="8229600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/>
              <a:t>Thrashing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1BFB067A-221A-4384-BE53-811322B7E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736415"/>
            <a:ext cx="8029574" cy="593584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/>
              <a:t>Consider what occurs if a process does not have “enough” </a:t>
            </a:r>
            <a:r>
              <a:rPr lang="en-US" altLang="en-US" sz="2800" dirty="0" smtClean="0"/>
              <a:t>frames. </a:t>
            </a:r>
          </a:p>
          <a:p>
            <a:pPr algn="just"/>
            <a:r>
              <a:rPr lang="en-US" altLang="en-US" sz="2800" dirty="0" smtClean="0"/>
              <a:t>It </a:t>
            </a:r>
            <a:r>
              <a:rPr lang="en-US" altLang="en-US" sz="2800" dirty="0"/>
              <a:t>does not have the minimum number of frames it needs to support pages in the working set.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The </a:t>
            </a:r>
            <a:r>
              <a:rPr lang="en-US" altLang="en-US" sz="2800" dirty="0"/>
              <a:t>process will quickly page-fault. At this point, it must replace some page. However, since all its pages are in active use, it must replace a page that will be needed again right away.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Consequently</a:t>
            </a:r>
            <a:r>
              <a:rPr lang="en-US" altLang="en-US" sz="2800" dirty="0"/>
              <a:t>, it quickly faults again, and again, and again, replacing pages that it must bring back in immediately. </a:t>
            </a:r>
            <a:endParaRPr lang="en-US" altLang="en-US" sz="2800" dirty="0" smtClean="0"/>
          </a:p>
          <a:p>
            <a:pPr algn="just"/>
            <a:r>
              <a:rPr lang="en-US" altLang="en-US" sz="2800" dirty="0" smtClean="0"/>
              <a:t>This </a:t>
            </a:r>
            <a:r>
              <a:rPr lang="en-US" altLang="en-US" sz="2800" dirty="0"/>
              <a:t>high paging activity is called </a:t>
            </a:r>
            <a:r>
              <a:rPr lang="en-US" altLang="en-US" sz="2800" b="1" dirty="0"/>
              <a:t>thrashing</a:t>
            </a:r>
            <a:r>
              <a:rPr lang="en-US" altLang="en-US" sz="2800" dirty="0"/>
              <a:t>. A process is thrashing if it is spending more time paging than executing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 marL="0" indent="0" algn="just"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88334937-C42E-4E7B-B0E3-358B7E80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73922"/>
            <a:ext cx="9143999" cy="6080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Virtual Memory </a:t>
            </a:r>
            <a:r>
              <a:rPr lang="en-US" altLang="en-US" dirty="0" smtClean="0"/>
              <a:t>that </a:t>
            </a:r>
            <a:r>
              <a:rPr lang="en-US" altLang="en-US" dirty="0"/>
              <a:t>is Larger </a:t>
            </a:r>
            <a:r>
              <a:rPr lang="en-US" altLang="en-US" dirty="0" smtClean="0"/>
              <a:t>than </a:t>
            </a:r>
            <a:r>
              <a:rPr lang="en-US" altLang="en-US" dirty="0"/>
              <a:t>Physical Memory</a:t>
            </a:r>
          </a:p>
        </p:txBody>
      </p:sp>
      <p:pic>
        <p:nvPicPr>
          <p:cNvPr id="10243" name="Picture 4" descr="B:\os-book\os10-dir\Slides-WORK-area\Figures-dir\ch10\JPG-dir\10_01.jpg">
            <a:extLst>
              <a:ext uri="{FF2B5EF4-FFF2-40B4-BE49-F238E27FC236}">
                <a16:creationId xmlns:a16="http://schemas.microsoft.com/office/drawing/2014/main" xmlns="" id="{75959D58-FD0D-4362-987B-001456C2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803365"/>
            <a:ext cx="7443786" cy="590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60F0B8DB-E097-4BE3-81BB-00866E68F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1213" y="103612"/>
            <a:ext cx="7743825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Virtual-address Space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xmlns="" id="{E67654BE-83C9-4844-8B55-CE9FFDB0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52" y="406692"/>
            <a:ext cx="2666998" cy="590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2B1431A7-1D96-4E21-A5C9-CBD53450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1" y="679874"/>
            <a:ext cx="5991251" cy="617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550988" indent="-3254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600" dirty="0" smtClean="0">
                <a:latin typeface="+mn-lt"/>
              </a:rPr>
              <a:t>We allow </a:t>
            </a:r>
            <a:r>
              <a:rPr kumimoji="1" lang="en-US" altLang="en-US" sz="2600" dirty="0">
                <a:latin typeface="+mn-lt"/>
              </a:rPr>
              <a:t>the heap to grow upward in memory </a:t>
            </a:r>
            <a:r>
              <a:rPr kumimoji="1" lang="en-US" altLang="en-US" sz="2600" dirty="0" smtClean="0">
                <a:latin typeface="+mn-lt"/>
              </a:rPr>
              <a:t>as it </a:t>
            </a:r>
            <a:r>
              <a:rPr kumimoji="1" lang="en-US" altLang="en-US" sz="2600" dirty="0">
                <a:latin typeface="+mn-lt"/>
              </a:rPr>
              <a:t>is used for dynamic memory allocation. </a:t>
            </a:r>
            <a:endParaRPr kumimoji="1" lang="en-US" altLang="en-US" sz="2600" dirty="0" smtClean="0">
              <a:latin typeface="+mn-lt"/>
            </a:endParaRPr>
          </a:p>
          <a:p>
            <a:pPr marL="342900" indent="-34290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600" dirty="0" smtClean="0">
                <a:latin typeface="+mn-lt"/>
              </a:rPr>
              <a:t>Similarly</a:t>
            </a:r>
            <a:r>
              <a:rPr kumimoji="1" lang="en-US" altLang="en-US" sz="2600" dirty="0">
                <a:latin typeface="+mn-lt"/>
              </a:rPr>
              <a:t>, we allow for the stack </a:t>
            </a:r>
            <a:r>
              <a:rPr kumimoji="1" lang="en-US" altLang="en-US" sz="2600" dirty="0" smtClean="0">
                <a:latin typeface="+mn-lt"/>
              </a:rPr>
              <a:t>to grow </a:t>
            </a:r>
            <a:r>
              <a:rPr kumimoji="1" lang="en-US" altLang="en-US" sz="2600" dirty="0">
                <a:latin typeface="+mn-lt"/>
              </a:rPr>
              <a:t>downward in memory through successive function calls. </a:t>
            </a:r>
            <a:endParaRPr kumimoji="1" lang="en-US" altLang="en-US" sz="2600" dirty="0" smtClean="0">
              <a:latin typeface="+mn-lt"/>
            </a:endParaRPr>
          </a:p>
          <a:p>
            <a:pPr marL="342900" indent="-34290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600" dirty="0" smtClean="0">
                <a:latin typeface="+mn-lt"/>
              </a:rPr>
              <a:t>The </a:t>
            </a:r>
            <a:r>
              <a:rPr kumimoji="1" lang="en-US" altLang="en-US" sz="2600" dirty="0">
                <a:latin typeface="+mn-lt"/>
              </a:rPr>
              <a:t>large </a:t>
            </a:r>
            <a:r>
              <a:rPr kumimoji="1" lang="en-US" altLang="en-US" sz="2600" dirty="0" smtClean="0">
                <a:latin typeface="+mn-lt"/>
              </a:rPr>
              <a:t>blank space </a:t>
            </a:r>
            <a:r>
              <a:rPr kumimoji="1" lang="en-US" altLang="en-US" sz="2600" dirty="0">
                <a:latin typeface="+mn-lt"/>
              </a:rPr>
              <a:t>(or hole) between the heap and the stack is part of the virtual </a:t>
            </a:r>
            <a:r>
              <a:rPr kumimoji="1" lang="en-US" altLang="en-US" sz="2600" dirty="0" smtClean="0">
                <a:latin typeface="+mn-lt"/>
              </a:rPr>
              <a:t>address space </a:t>
            </a:r>
            <a:r>
              <a:rPr kumimoji="1" lang="en-US" altLang="en-US" sz="2600" dirty="0">
                <a:latin typeface="+mn-lt"/>
              </a:rPr>
              <a:t>but will require actual physical pages only if the heap or stack grows</a:t>
            </a:r>
            <a:r>
              <a:rPr kumimoji="1" lang="en-US" altLang="en-US" sz="2600" dirty="0" smtClean="0">
                <a:latin typeface="+mn-lt"/>
              </a:rPr>
              <a:t>. </a:t>
            </a:r>
          </a:p>
          <a:p>
            <a:pPr marL="342900" indent="-342900" algn="just">
              <a:spcBef>
                <a:spcPct val="35000"/>
              </a:spcBef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600" dirty="0" smtClean="0">
                <a:latin typeface="+mn-lt"/>
              </a:rPr>
              <a:t>Virtual </a:t>
            </a:r>
            <a:r>
              <a:rPr kumimoji="1" lang="en-US" altLang="en-US" sz="2600" dirty="0">
                <a:latin typeface="+mn-lt"/>
              </a:rPr>
              <a:t>address spaces that include holes are known as sparse address spaces</a:t>
            </a:r>
            <a:r>
              <a:rPr kumimoji="1" lang="en-US" altLang="en-US" sz="2600" dirty="0" smtClean="0">
                <a:latin typeface="+mn-lt"/>
              </a:rPr>
              <a:t>. </a:t>
            </a:r>
            <a:endParaRPr kumimoji="1" lang="en-US" altLang="en-US" sz="26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A82E1AA8-C0F1-47D6-90C4-29E3C8F7F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92688"/>
            <a:ext cx="8226293" cy="5762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dirty="0" smtClean="0"/>
              <a:t>Page sharing using </a:t>
            </a:r>
            <a:r>
              <a:rPr lang="en-US" altLang="en-US" sz="4000" dirty="0"/>
              <a:t>Virtual Memory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625" y="800100"/>
            <a:ext cx="83581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In addition to separating logical memory from physical memory, </a:t>
            </a:r>
            <a:r>
              <a:rPr lang="en-US" sz="2800" dirty="0" smtClean="0">
                <a:latin typeface="+mn-lt"/>
              </a:rPr>
              <a:t>virtual memory </a:t>
            </a:r>
            <a:r>
              <a:rPr lang="en-US" sz="2800" dirty="0">
                <a:latin typeface="+mn-lt"/>
              </a:rPr>
              <a:t>allows files and memory to be shared by two or more </a:t>
            </a:r>
            <a:r>
              <a:rPr lang="en-US" sz="2800" dirty="0" smtClean="0">
                <a:latin typeface="+mn-lt"/>
              </a:rPr>
              <a:t>processes through </a:t>
            </a:r>
            <a:r>
              <a:rPr lang="en-US" sz="2800" dirty="0">
                <a:latin typeface="+mn-lt"/>
              </a:rPr>
              <a:t>page </a:t>
            </a:r>
            <a:r>
              <a:rPr lang="en-US" sz="2800" dirty="0" smtClean="0">
                <a:latin typeface="+mn-lt"/>
              </a:rPr>
              <a:t>sharing.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Benefits of shared pages: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System libraries such as the standard C library can be shared by several processes through mapping of the shared object into a virtual address space. </a:t>
            </a:r>
            <a:endParaRPr lang="en-US" sz="280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Although </a:t>
            </a:r>
            <a:r>
              <a:rPr lang="en-US" sz="2800" dirty="0">
                <a:latin typeface="+mn-lt"/>
              </a:rPr>
              <a:t>each process considers the libraries to be part of its virtual address space, the actual pages where the libraries reside in physical memory are shared by all the </a:t>
            </a:r>
            <a:r>
              <a:rPr lang="en-US" sz="2800" dirty="0" smtClean="0">
                <a:latin typeface="+mn-lt"/>
              </a:rPr>
              <a:t>processes.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Typically</a:t>
            </a:r>
            <a:r>
              <a:rPr lang="en-US" sz="2800" dirty="0">
                <a:latin typeface="+mn-lt"/>
              </a:rPr>
              <a:t>, a library </a:t>
            </a:r>
            <a:r>
              <a:rPr lang="en-US" sz="2800" dirty="0" smtClean="0">
                <a:latin typeface="+mn-lt"/>
              </a:rPr>
              <a:t>is mapped </a:t>
            </a:r>
            <a:r>
              <a:rPr lang="en-US" sz="2800" dirty="0">
                <a:latin typeface="+mn-lt"/>
              </a:rPr>
              <a:t>read-only into the space of each process that is linked with it</a:t>
            </a:r>
            <a:r>
              <a:rPr lang="en-US" sz="2800" dirty="0" smtClean="0">
                <a:latin typeface="+mn-lt"/>
              </a:rPr>
              <a:t>.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51"/>
            <a:ext cx="7886700" cy="692149"/>
          </a:xfrm>
        </p:spPr>
        <p:txBody>
          <a:bodyPr/>
          <a:lstStyle/>
          <a:p>
            <a:r>
              <a:rPr lang="en-US" altLang="en-US" sz="3600" dirty="0"/>
              <a:t>Shared library using Virtual Memory</a:t>
            </a:r>
            <a:endParaRPr lang="en-US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C513F0E0-9020-4F02-8008-BA6516EC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3" y="1500185"/>
            <a:ext cx="8221402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38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A82E1AA8-C0F1-47D6-90C4-29E3C8F7F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92688"/>
            <a:ext cx="8226293" cy="576262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dirty="0"/>
              <a:t>Page sharing using Virtual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625" y="800100"/>
            <a:ext cx="8358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Two or more processes can communicate through the use of shared memory.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Virtual memory allows one process to create a region of memory that it can share with another process</a:t>
            </a:r>
            <a:r>
              <a:rPr lang="en-US" sz="2800" dirty="0" smtClean="0">
                <a:latin typeface="+mn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Processes </a:t>
            </a:r>
            <a:r>
              <a:rPr lang="en-US" sz="2800" dirty="0">
                <a:latin typeface="+mn-lt"/>
              </a:rPr>
              <a:t>sharing this region consider it part of their </a:t>
            </a:r>
            <a:r>
              <a:rPr lang="en-US" sz="2800" dirty="0" smtClean="0">
                <a:latin typeface="+mn-lt"/>
              </a:rPr>
              <a:t>virtual </a:t>
            </a:r>
            <a:r>
              <a:rPr lang="en-US" sz="2800" dirty="0">
                <a:latin typeface="+mn-lt"/>
              </a:rPr>
              <a:t>address </a:t>
            </a:r>
            <a:r>
              <a:rPr lang="en-US" sz="2800" dirty="0" smtClean="0">
                <a:latin typeface="+mn-lt"/>
              </a:rPr>
              <a:t>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Pages can be shared during process creation with the fork() system call</a:t>
            </a:r>
            <a:r>
              <a:rPr lang="en-US" sz="2800" dirty="0" smtClean="0">
                <a:latin typeface="+mn-lt"/>
              </a:rPr>
              <a:t>, thus </a:t>
            </a:r>
            <a:r>
              <a:rPr lang="en-US" sz="2800" dirty="0">
                <a:latin typeface="+mn-lt"/>
              </a:rPr>
              <a:t>speeding up process creation.</a:t>
            </a:r>
            <a:endParaRPr lang="en-US" sz="2800" dirty="0" smtClean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377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25084</TotalTime>
  <Words>3200</Words>
  <Application>Microsoft Office PowerPoint</Application>
  <PresentationFormat>On-screen Show (4:3)</PresentationFormat>
  <Paragraphs>321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MS PGothic</vt:lpstr>
      <vt:lpstr>MS PGothic</vt:lpstr>
      <vt:lpstr>Arial</vt:lpstr>
      <vt:lpstr>Calibri</vt:lpstr>
      <vt:lpstr>Calibri </vt:lpstr>
      <vt:lpstr>Calibri Light</vt:lpstr>
      <vt:lpstr>Helvetica</vt:lpstr>
      <vt:lpstr>Monotype Sorts</vt:lpstr>
      <vt:lpstr>Symbol</vt:lpstr>
      <vt:lpstr>Times New Roman</vt:lpstr>
      <vt:lpstr>Verdana</vt:lpstr>
      <vt:lpstr>Wingdings</vt:lpstr>
      <vt:lpstr>Office Theme</vt:lpstr>
      <vt:lpstr>Virtual Memory</vt:lpstr>
      <vt:lpstr>Background</vt:lpstr>
      <vt:lpstr>Background</vt:lpstr>
      <vt:lpstr>Virtual memory </vt:lpstr>
      <vt:lpstr>Virtual Memory that is Larger than Physical Memory</vt:lpstr>
      <vt:lpstr>Virtual-address Space</vt:lpstr>
      <vt:lpstr>Page sharing using Virtual Memory</vt:lpstr>
      <vt:lpstr>Shared library using Virtual Memory</vt:lpstr>
      <vt:lpstr>Page sharing using Virtual Memory</vt:lpstr>
      <vt:lpstr>Demand Paging</vt:lpstr>
      <vt:lpstr>Demand Paging</vt:lpstr>
      <vt:lpstr>Page table with Valid-Invalid Bit</vt:lpstr>
      <vt:lpstr>Page table with Valid-Invalid Bit</vt:lpstr>
      <vt:lpstr>Steps in Handling Page Fault</vt:lpstr>
      <vt:lpstr>Steps in Handling a Page Fault</vt:lpstr>
      <vt:lpstr>Aspects of Demand Paging</vt:lpstr>
      <vt:lpstr>Stages in Demand Paging – Worse Case</vt:lpstr>
      <vt:lpstr>Stages in Demand Paging – Worse Case</vt:lpstr>
      <vt:lpstr>Performance of Demand Paging</vt:lpstr>
      <vt:lpstr>Demand Paging Example</vt:lpstr>
      <vt:lpstr>Demand Paging Optimizations</vt:lpstr>
      <vt:lpstr>Demand Paging Optimizations</vt:lpstr>
      <vt:lpstr>Demand Paging Optimizations</vt:lpstr>
      <vt:lpstr>Page Replacement</vt:lpstr>
      <vt:lpstr>Need For Page Replacement</vt:lpstr>
      <vt:lpstr>Basic Page Replacement</vt:lpstr>
      <vt:lpstr>Page Replacement</vt:lpstr>
      <vt:lpstr>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Belady’s Anomaly</vt:lpstr>
      <vt:lpstr>Optimal Algorithm</vt:lpstr>
      <vt:lpstr>Least Recently Used (LRU) Algorithm</vt:lpstr>
      <vt:lpstr>LRU Algorithm Implementation</vt:lpstr>
      <vt:lpstr>LRU Algorithm Implementation</vt:lpstr>
      <vt:lpstr>Stack Implementation</vt:lpstr>
      <vt:lpstr>LRU Approximation Page Replacement</vt:lpstr>
      <vt:lpstr>LRU Approximation Page Replacement</vt:lpstr>
      <vt:lpstr>LRU Approximation Page Replacement</vt:lpstr>
      <vt:lpstr>LRU Approximation Algorithms</vt:lpstr>
      <vt:lpstr>LRU Approximation Page Replacement</vt:lpstr>
      <vt:lpstr>Counting Algorithms</vt:lpstr>
      <vt:lpstr>Allocation Algorithms</vt:lpstr>
      <vt:lpstr>Allocation Algorithms</vt:lpstr>
      <vt:lpstr>Thrashing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User</cp:lastModifiedBy>
  <cp:revision>503</cp:revision>
  <cp:lastPrinted>2013-09-10T17:57:57Z</cp:lastPrinted>
  <dcterms:created xsi:type="dcterms:W3CDTF">2011-01-13T23:43:38Z</dcterms:created>
  <dcterms:modified xsi:type="dcterms:W3CDTF">2021-11-23T04:00:30Z</dcterms:modified>
</cp:coreProperties>
</file>