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4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3" r:id="rId3"/>
    <p:sldId id="334" r:id="rId4"/>
    <p:sldId id="399" r:id="rId5"/>
    <p:sldId id="377" r:id="rId6"/>
    <p:sldId id="336" r:id="rId7"/>
    <p:sldId id="400" r:id="rId8"/>
    <p:sldId id="401" r:id="rId9"/>
    <p:sldId id="347" r:id="rId10"/>
    <p:sldId id="348" r:id="rId11"/>
    <p:sldId id="354" r:id="rId12"/>
    <p:sldId id="382" r:id="rId13"/>
    <p:sldId id="403" r:id="rId14"/>
    <p:sldId id="404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26"/>
  </p:normalViewPr>
  <p:slideViewPr>
    <p:cSldViewPr snapToGrid="0">
      <p:cViewPr varScale="1">
        <p:scale>
          <a:sx n="67" d="100"/>
          <a:sy n="67" d="100"/>
        </p:scale>
        <p:origin x="1344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436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122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6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="" xmlns:a16="http://schemas.microsoft.com/office/drawing/2014/main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="" xmlns:a16="http://schemas.microsoft.com/office/drawing/2014/main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7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="" xmlns:a16="http://schemas.microsoft.com/office/drawing/2014/main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9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="" xmlns:a16="http://schemas.microsoft.com/office/drawing/2014/main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="" xmlns:a16="http://schemas.microsoft.com/office/drawing/2014/main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="" xmlns:a16="http://schemas.microsoft.com/office/drawing/2014/main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5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="" xmlns:a16="http://schemas.microsoft.com/office/drawing/2014/main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="" xmlns:a16="http://schemas.microsoft.com/office/drawing/2014/main" id="{95FB8F64-88BB-4559-9134-E35CDEC20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C5D0B0-D187-4E63-8B13-81271B8117FB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E7CC628D-83F5-4EEA-8C50-0B294DCF1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4F97B3F5-0425-41C0-BA0E-2A5645F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1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ECDC-C209-4F2C-BA36-574F983C7A7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B06B-959C-4864-A40C-7BEE6DD4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3074" y="3140075"/>
            <a:ext cx="5514975" cy="9890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/>
              <a:t>Threads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25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err="1"/>
              <a:t>Pthreads</a:t>
            </a:r>
            <a:endParaRPr lang="en-US" altLang="en-US" sz="4000" dirty="0"/>
          </a:p>
        </p:txBody>
      </p:sp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9DE6F01A-727E-4FA1-9360-3180865E3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871538"/>
            <a:ext cx="7613780" cy="482758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May be provided either as user-level or kernel-level</a:t>
            </a:r>
          </a:p>
          <a:p>
            <a:pPr algn="just"/>
            <a:r>
              <a:rPr lang="en-US" altLang="en-US" sz="2800" dirty="0"/>
              <a:t>A POSIX standard (IEEE 1003.1c) API for thread creation and synchronization</a:t>
            </a:r>
          </a:p>
          <a:p>
            <a:pPr algn="just"/>
            <a:r>
              <a:rPr lang="en-US" altLang="en-US" sz="2800" b="1" i="1" dirty="0"/>
              <a:t>Specification</a:t>
            </a:r>
            <a:r>
              <a:rPr lang="en-US" altLang="en-US" sz="2800" dirty="0"/>
              <a:t>, not </a:t>
            </a:r>
            <a:r>
              <a:rPr lang="en-US" altLang="en-US" sz="2800" b="1" i="1" dirty="0"/>
              <a:t>implementation</a:t>
            </a:r>
            <a:endParaRPr lang="en-US" altLang="en-US" sz="2800" dirty="0"/>
          </a:p>
          <a:p>
            <a:pPr algn="just"/>
            <a:r>
              <a:rPr lang="en-US" altLang="en-US" sz="2800" dirty="0"/>
              <a:t>API specifies behavior of the thread library, implementation is up to development of the library</a:t>
            </a:r>
          </a:p>
          <a:p>
            <a:pPr algn="just"/>
            <a:r>
              <a:rPr lang="en-US" altLang="en-US" sz="2800" dirty="0"/>
              <a:t>Common in UNIX operating systems (Linux &amp; Mac OS X)</a:t>
            </a:r>
          </a:p>
          <a:p>
            <a:pPr algn="just">
              <a:buFont typeface="Monotype Sorts" pitchFamily="-84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>
            <a:extLst>
              <a:ext uri="{FF2B5EF4-FFF2-40B4-BE49-F238E27FC236}">
                <a16:creationId xmlns="" xmlns:a16="http://schemas.microsoft.com/office/drawing/2014/main" id="{C1AEEAB0-CD68-4885-8DE2-6E1B4D46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93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Java Threads</a:t>
            </a:r>
          </a:p>
        </p:txBody>
      </p:sp>
      <p:sp>
        <p:nvSpPr>
          <p:cNvPr id="51202" name="Rectangle 5">
            <a:extLst>
              <a:ext uri="{FF2B5EF4-FFF2-40B4-BE49-F238E27FC236}">
                <a16:creationId xmlns="" xmlns:a16="http://schemas.microsoft.com/office/drawing/2014/main" id="{570CFFC5-7BD7-485F-B933-EB13E069C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688195"/>
            <a:ext cx="7875587" cy="616980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Java threads are managed by the JVM</a:t>
            </a:r>
          </a:p>
          <a:p>
            <a:pPr algn="just"/>
            <a:r>
              <a:rPr lang="en-US" altLang="en-US" sz="2800" dirty="0"/>
              <a:t>Typically implemented using the threads model provided by underlying OS</a:t>
            </a:r>
          </a:p>
          <a:p>
            <a:pPr algn="just"/>
            <a:r>
              <a:rPr lang="en-US" altLang="en-US" sz="2800" dirty="0"/>
              <a:t>Java threads may be created by</a:t>
            </a:r>
            <a:r>
              <a:rPr lang="en-US" altLang="en-US" sz="2800" dirty="0" smtClean="0"/>
              <a:t>: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500" dirty="0"/>
              <a:t>Extending Thread class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500" dirty="0"/>
              <a:t>Implementing the Runnable </a:t>
            </a:r>
            <a:r>
              <a:rPr lang="en-US" altLang="en-US" sz="2500" dirty="0" smtClean="0"/>
              <a:t>interface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endParaRPr lang="en-US" altLang="en-US" sz="2500" dirty="0"/>
          </a:p>
          <a:p>
            <a:pPr lvl="1" indent="-285750" algn="just">
              <a:buFont typeface="Wingdings" panose="05000000000000000000" pitchFamily="2" charset="2"/>
              <a:buChar char="ü"/>
            </a:pPr>
            <a:endParaRPr lang="en-US" altLang="en-US" sz="2500" dirty="0"/>
          </a:p>
          <a:p>
            <a:pPr lvl="1" indent="-285750" algn="just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 lvl="1" indent="-285750" algn="just">
              <a:buNone/>
            </a:pPr>
            <a:endParaRPr lang="en-US" altLang="en-US" sz="1050" dirty="0"/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Standard practice is to implement Runnable interface</a:t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51203" name="Picture 1" descr="Screen Shot 2012-12-04 at 9.09.28 PM.png">
            <a:extLst>
              <a:ext uri="{FF2B5EF4-FFF2-40B4-BE49-F238E27FC236}">
                <a16:creationId xmlns="" xmlns:a16="http://schemas.microsoft.com/office/drawing/2014/main" id="{0C728E61-EF06-4D16-9CCE-0AA7C7626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26" y="3560762"/>
            <a:ext cx="518854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="" xmlns:a16="http://schemas.microsoft.com/office/drawing/2014/main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="" xmlns:a16="http://schemas.microsoft.com/office/drawing/2014/main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458" y="621307"/>
            <a:ext cx="5197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Implementing Runnable interface</a:t>
            </a:r>
            <a:r>
              <a:rPr kumimoji="0" lang="en-US" altLang="en-US" sz="2400" dirty="0"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="" xmlns:a16="http://schemas.microsoft.com/office/drawing/2014/main" id="{3A6E59B6-1369-4D02-9B41-9466C54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8" y="1197569"/>
            <a:ext cx="5729055" cy="186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>
            <a:extLst>
              <a:ext uri="{FF2B5EF4-FFF2-40B4-BE49-F238E27FC236}">
                <a16:creationId xmlns="" xmlns:a16="http://schemas.microsoft.com/office/drawing/2014/main" id="{5D600B74-6680-4450-BB6F-CBCFF22A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014663"/>
            <a:ext cx="2800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Creating a thread:</a:t>
            </a:r>
          </a:p>
        </p:txBody>
      </p:sp>
      <p:pic>
        <p:nvPicPr>
          <p:cNvPr id="53253" name="Picture 5">
            <a:extLst>
              <a:ext uri="{FF2B5EF4-FFF2-40B4-BE49-F238E27FC236}">
                <a16:creationId xmlns="" xmlns:a16="http://schemas.microsoft.com/office/drawing/2014/main" id="{3157C5FE-DF44-43EE-B465-730C09A7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2" y="3579815"/>
            <a:ext cx="6588533" cy="101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6">
            <a:extLst>
              <a:ext uri="{FF2B5EF4-FFF2-40B4-BE49-F238E27FC236}">
                <a16:creationId xmlns="" xmlns:a16="http://schemas.microsoft.com/office/drawing/2014/main" id="{B7EDA4AE-092F-4D4E-9689-344AD518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643439"/>
            <a:ext cx="3163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800" dirty="0">
                <a:latin typeface="+mn-lt"/>
                <a:ea typeface="+mn-ea"/>
                <a:cs typeface="+mn-cs"/>
              </a:rPr>
              <a:t>Waiting on a thread:</a:t>
            </a:r>
          </a:p>
        </p:txBody>
      </p:sp>
      <p:pic>
        <p:nvPicPr>
          <p:cNvPr id="53255" name="Picture 7">
            <a:extLst>
              <a:ext uri="{FF2B5EF4-FFF2-40B4-BE49-F238E27FC236}">
                <a16:creationId xmlns="" xmlns:a16="http://schemas.microsoft.com/office/drawing/2014/main" id="{6EBBEE03-6B80-4FB8-8BA5-A69C6B307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5243516"/>
            <a:ext cx="5054638" cy="156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="" xmlns:a16="http://schemas.microsoft.com/office/drawing/2014/main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="" xmlns:a16="http://schemas.microsoft.com/office/drawing/2014/main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1307"/>
            <a:ext cx="7858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class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implements Runnable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Thread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 = new Thread(this, "Demo Thread");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t.start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public void run()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try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for(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= 5;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&gt; 0;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--)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 smtClean="0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 smtClean="0">
                <a:latin typeface="Verdana" panose="020B0604030504040204" pitchFamily="34" charset="0"/>
                <a:cs typeface="+mn-cs"/>
              </a:rPr>
              <a:t>Thread.sleep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(500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catch 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InterruptedException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interrupted.");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("Exiting child thread.");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529928"/>
            <a:ext cx="440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ThreadDemo</a:t>
            </a:r>
            <a:r>
              <a:rPr lang="en-US" dirty="0"/>
              <a:t> {</a:t>
            </a:r>
          </a:p>
          <a:p>
            <a:r>
              <a:rPr lang="en-US" dirty="0" smtClean="0"/>
              <a:t>	p s v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 ] ) {</a:t>
            </a:r>
          </a:p>
          <a:p>
            <a:r>
              <a:rPr lang="en-US" dirty="0" smtClean="0"/>
              <a:t>	new </a:t>
            </a:r>
            <a:r>
              <a:rPr lang="en-US" dirty="0" err="1"/>
              <a:t>NewThread</a:t>
            </a:r>
            <a:r>
              <a:rPr lang="en-US" dirty="0"/>
              <a:t>();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2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="" xmlns:a16="http://schemas.microsoft.com/office/drawing/2014/main" id="{C60F206A-FBEA-44F3-B6C2-45680ED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42"/>
            <a:ext cx="8229600" cy="46316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Java Threads</a:t>
            </a:r>
          </a:p>
        </p:txBody>
      </p:sp>
      <p:sp>
        <p:nvSpPr>
          <p:cNvPr id="53250" name="TextBox 2">
            <a:extLst>
              <a:ext uri="{FF2B5EF4-FFF2-40B4-BE49-F238E27FC236}">
                <a16:creationId xmlns="" xmlns:a16="http://schemas.microsoft.com/office/drawing/2014/main" id="{93AD19CF-3C73-477D-B858-C3606B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1307"/>
            <a:ext cx="78581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class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extends Thread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Verdana" panose="020B0604030504040204" pitchFamily="34" charset="0"/>
                <a:cs typeface="+mn-cs"/>
              </a:rPr>
              <a:t>NewThread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super("Demo Thread");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this);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start();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public void run()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try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for(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= 5;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&gt; 0;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--)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 smtClean="0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Thread: " + 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 smtClean="0">
                <a:latin typeface="Verdana" panose="020B0604030504040204" pitchFamily="34" charset="0"/>
                <a:cs typeface="+mn-cs"/>
              </a:rPr>
              <a:t>Thread.sleep</a:t>
            </a:r>
            <a:r>
              <a:rPr lang="en-US" altLang="en-US" dirty="0" smtClean="0">
                <a:latin typeface="Verdana" panose="020B0604030504040204" pitchFamily="34" charset="0"/>
                <a:cs typeface="+mn-cs"/>
              </a:rPr>
              <a:t>(500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 catch (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InterruptedException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 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("Child interrupted.");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	</a:t>
            </a:r>
            <a:r>
              <a:rPr lang="en-US" altLang="en-US" dirty="0" err="1">
                <a:latin typeface="Verdana" panose="020B0604030504040204" pitchFamily="34" charset="0"/>
                <a:cs typeface="+mn-cs"/>
              </a:rPr>
              <a:t>System.out.println</a:t>
            </a:r>
            <a:r>
              <a:rPr lang="en-US" altLang="en-US" dirty="0">
                <a:latin typeface="Verdana" panose="020B0604030504040204" pitchFamily="34" charset="0"/>
                <a:cs typeface="+mn-cs"/>
              </a:rPr>
              <a:t>("Exiting child thread.");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  <a:cs typeface="+mn-cs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0" y="5529928"/>
            <a:ext cx="440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ThreadDemo</a:t>
            </a:r>
            <a:r>
              <a:rPr lang="en-US" dirty="0"/>
              <a:t> {</a:t>
            </a:r>
          </a:p>
          <a:p>
            <a:r>
              <a:rPr lang="en-US" dirty="0" smtClean="0"/>
              <a:t>	p s v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 ] ) {</a:t>
            </a:r>
          </a:p>
          <a:p>
            <a:r>
              <a:rPr lang="en-US" dirty="0" smtClean="0"/>
              <a:t>	new </a:t>
            </a:r>
            <a:r>
              <a:rPr lang="en-US" dirty="0" err="1"/>
              <a:t>NewThread</a:t>
            </a:r>
            <a:r>
              <a:rPr lang="en-US" dirty="0"/>
              <a:t>();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="" xmlns:a16="http://schemas.microsoft.com/office/drawing/2014/main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22239"/>
            <a:ext cx="7886700" cy="54927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Thread</a:t>
            </a:r>
            <a:endParaRPr lang="en-US" altLang="en-US" sz="4000" dirty="0"/>
          </a:p>
        </p:txBody>
      </p:sp>
      <p:sp>
        <p:nvSpPr>
          <p:cNvPr id="9218" name="Content Placeholder 2">
            <a:extLst>
              <a:ext uri="{FF2B5EF4-FFF2-40B4-BE49-F238E27FC236}">
                <a16:creationId xmlns="" xmlns:a16="http://schemas.microsoft.com/office/drawing/2014/main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49" y="671514"/>
            <a:ext cx="7680325" cy="50927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 thread is a basic unit of CPU </a:t>
            </a:r>
            <a:r>
              <a:rPr lang="en-US" altLang="en-US" sz="2800" dirty="0" smtClean="0"/>
              <a:t>utilization.</a:t>
            </a:r>
          </a:p>
          <a:p>
            <a:pPr algn="just"/>
            <a:r>
              <a:rPr lang="en-US" altLang="en-US" sz="2800" dirty="0" smtClean="0"/>
              <a:t>Thread </a:t>
            </a:r>
            <a:r>
              <a:rPr lang="en-US" altLang="en-US" sz="2800" dirty="0"/>
              <a:t>comprises a thread ID, a </a:t>
            </a:r>
            <a:r>
              <a:rPr lang="en-US" altLang="en-US" sz="2800" dirty="0" smtClean="0"/>
              <a:t>program counter </a:t>
            </a:r>
            <a:r>
              <a:rPr lang="en-US" altLang="en-US" sz="2800" dirty="0"/>
              <a:t>(PC), a register set, and a stack.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It </a:t>
            </a:r>
            <a:r>
              <a:rPr lang="en-US" altLang="en-US" sz="2800" dirty="0"/>
              <a:t>shares with other threads </a:t>
            </a:r>
            <a:r>
              <a:rPr lang="en-US" altLang="en-US" sz="2800" dirty="0" smtClean="0"/>
              <a:t>belonging to </a:t>
            </a:r>
            <a:r>
              <a:rPr lang="en-US" altLang="en-US" sz="2800" dirty="0"/>
              <a:t>the same process its code section, data section, and other </a:t>
            </a:r>
            <a:r>
              <a:rPr lang="en-US" altLang="en-US" sz="2800" dirty="0" smtClean="0"/>
              <a:t>operating-system resources</a:t>
            </a:r>
            <a:r>
              <a:rPr lang="en-US" altLang="en-US" sz="2800" dirty="0"/>
              <a:t>, such as open files and signals.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 traditional </a:t>
            </a:r>
            <a:r>
              <a:rPr lang="en-US" altLang="en-US" sz="2800" dirty="0"/>
              <a:t>process has a </a:t>
            </a:r>
            <a:r>
              <a:rPr lang="en-US" altLang="en-US" sz="2800" dirty="0" smtClean="0"/>
              <a:t>single thread </a:t>
            </a:r>
            <a:r>
              <a:rPr lang="en-US" altLang="en-US" sz="2800" dirty="0"/>
              <a:t>of control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sz="2800" dirty="0" smtClean="0"/>
              <a:t>If </a:t>
            </a:r>
            <a:r>
              <a:rPr lang="en-US" altLang="en-US" sz="2800" dirty="0"/>
              <a:t>a process has multiple threads of control, it can </a:t>
            </a:r>
            <a:r>
              <a:rPr lang="en-US" altLang="en-US" sz="2800" dirty="0" smtClean="0"/>
              <a:t>perform more </a:t>
            </a:r>
            <a:r>
              <a:rPr lang="en-US" altLang="en-US" sz="2800" dirty="0"/>
              <a:t>than one task at a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=""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/>
              <a:t>Thread</a:t>
            </a:r>
            <a:endParaRPr lang="en-US" altLang="en-US" sz="4000" dirty="0"/>
          </a:p>
        </p:txBody>
      </p:sp>
      <p:sp>
        <p:nvSpPr>
          <p:cNvPr id="11266" name="Content Placeholder 2">
            <a:extLst>
              <a:ext uri="{FF2B5EF4-FFF2-40B4-BE49-F238E27FC236}">
                <a16:creationId xmlns=""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713402"/>
            <a:ext cx="7708900" cy="5858848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Most software applications that run on modern computers and mobile devices are </a:t>
            </a:r>
            <a:r>
              <a:rPr lang="en-US" altLang="en-US" sz="2800" dirty="0" smtClean="0"/>
              <a:t>multithreaded.</a:t>
            </a:r>
            <a:endParaRPr lang="en-US" altLang="en-US" sz="2800" dirty="0"/>
          </a:p>
          <a:p>
            <a:pPr algn="just"/>
            <a:r>
              <a:rPr lang="en-US" altLang="en-US" sz="2800" dirty="0"/>
              <a:t>Threads run within application</a:t>
            </a:r>
          </a:p>
          <a:p>
            <a:pPr algn="just"/>
            <a:r>
              <a:rPr lang="en-US" altLang="en-US" sz="2800" dirty="0"/>
              <a:t>Multiple tasks with the application can be implemented by separate threads</a:t>
            </a:r>
          </a:p>
          <a:p>
            <a:pPr lvl="1" algn="just"/>
            <a:r>
              <a:rPr lang="en-US" altLang="en-US" sz="2400" dirty="0"/>
              <a:t>Update display</a:t>
            </a:r>
          </a:p>
          <a:p>
            <a:pPr lvl="1" algn="just"/>
            <a:r>
              <a:rPr lang="en-US" altLang="en-US" sz="2400" dirty="0"/>
              <a:t>Fetch data</a:t>
            </a:r>
          </a:p>
          <a:p>
            <a:pPr lvl="1" algn="just"/>
            <a:r>
              <a:rPr lang="en-US" altLang="en-US" sz="2400" dirty="0"/>
              <a:t>Spell checking</a:t>
            </a:r>
          </a:p>
          <a:p>
            <a:pPr lvl="1" algn="just"/>
            <a:r>
              <a:rPr lang="en-US" altLang="en-US" sz="2400" dirty="0"/>
              <a:t>Answer a network request</a:t>
            </a:r>
          </a:p>
          <a:p>
            <a:pPr algn="just"/>
            <a:r>
              <a:rPr lang="en-US" altLang="en-US" sz="2800" dirty="0"/>
              <a:t>Process creation is heavy-weight while thread creation is light-weight</a:t>
            </a:r>
          </a:p>
          <a:p>
            <a:pPr algn="just"/>
            <a:r>
              <a:rPr lang="en-US" altLang="en-US" sz="2800" dirty="0"/>
              <a:t>Can simplify code, increase efficiency</a:t>
            </a:r>
          </a:p>
          <a:p>
            <a:pPr algn="just"/>
            <a:r>
              <a:rPr lang="en-US" altLang="en-US" sz="2800" dirty="0"/>
              <a:t>Kernels are generally multithreaded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=""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40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/>
              <a:t>Thread</a:t>
            </a:r>
            <a:endParaRPr lang="en-US" altLang="en-US" sz="4000" dirty="0"/>
          </a:p>
        </p:txBody>
      </p:sp>
      <p:sp>
        <p:nvSpPr>
          <p:cNvPr id="11266" name="Content Placeholder 2">
            <a:extLst>
              <a:ext uri="{FF2B5EF4-FFF2-40B4-BE49-F238E27FC236}">
                <a16:creationId xmlns=""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713402"/>
            <a:ext cx="7708900" cy="5858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dirty="0" smtClean="0"/>
              <a:t>Examples of multithreaded </a:t>
            </a:r>
            <a:r>
              <a:rPr lang="en-US" altLang="en-US" sz="2800" dirty="0"/>
              <a:t>applications:</a:t>
            </a:r>
          </a:p>
          <a:p>
            <a:pPr algn="just"/>
            <a:r>
              <a:rPr lang="en-US" altLang="en-US" sz="2800" dirty="0" smtClean="0"/>
              <a:t>An </a:t>
            </a:r>
            <a:r>
              <a:rPr lang="en-US" altLang="en-US" sz="2800" dirty="0"/>
              <a:t>application that creates photo thumbnails from a collection of </a:t>
            </a:r>
            <a:r>
              <a:rPr lang="en-US" altLang="en-US" sz="2800" dirty="0" smtClean="0"/>
              <a:t>images may </a:t>
            </a:r>
            <a:r>
              <a:rPr lang="en-US" altLang="en-US" sz="2800" dirty="0"/>
              <a:t>use a separate thread to generate a thumbnail from each </a:t>
            </a:r>
            <a:r>
              <a:rPr lang="en-US" altLang="en-US" sz="2800" dirty="0" smtClean="0"/>
              <a:t>separate image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 smtClean="0"/>
              <a:t>A web </a:t>
            </a:r>
            <a:r>
              <a:rPr lang="en-US" altLang="en-US" sz="2800" dirty="0"/>
              <a:t>browser might have one thread display images or text while </a:t>
            </a:r>
            <a:r>
              <a:rPr lang="en-US" altLang="en-US" sz="2800" dirty="0" smtClean="0"/>
              <a:t>another thread </a:t>
            </a:r>
            <a:r>
              <a:rPr lang="en-US" altLang="en-US" sz="2800" dirty="0"/>
              <a:t>retrieves data from the network.</a:t>
            </a:r>
          </a:p>
          <a:p>
            <a:pPr algn="just"/>
            <a:r>
              <a:rPr lang="en-US" altLang="en-US" sz="2800" dirty="0" smtClean="0"/>
              <a:t>A </a:t>
            </a:r>
            <a:r>
              <a:rPr lang="en-US" altLang="en-US" sz="2800" dirty="0"/>
              <a:t>word processor may have a thread for displaying graphics, </a:t>
            </a:r>
            <a:r>
              <a:rPr lang="en-US" altLang="en-US" sz="2800" dirty="0" smtClean="0"/>
              <a:t>another thread </a:t>
            </a:r>
            <a:r>
              <a:rPr lang="en-US" altLang="en-US" sz="2800" dirty="0"/>
              <a:t>for responding to keystrokes from the user, and a third thread </a:t>
            </a:r>
            <a:r>
              <a:rPr lang="en-US" altLang="en-US" sz="2800" dirty="0" smtClean="0"/>
              <a:t>for performing </a:t>
            </a:r>
            <a:r>
              <a:rPr lang="en-US" altLang="en-US" sz="2800" dirty="0"/>
              <a:t>spelling and grammar checking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2593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=""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25" y="85951"/>
            <a:ext cx="84994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=""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5" y="1028700"/>
            <a:ext cx="8566135" cy="48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="" xmlns:a16="http://schemas.microsoft.com/office/drawing/2014/main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4244" y="85728"/>
            <a:ext cx="6951662" cy="53680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="" xmlns:a16="http://schemas.microsoft.com/office/drawing/2014/main" id="{AEFC87E0-114C-4BFC-8B34-FD5EF6B87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36822"/>
            <a:ext cx="8000999" cy="59925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/>
              <a:t>Responsiveness – </a:t>
            </a:r>
            <a:r>
              <a:rPr lang="en-US" altLang="en-US" sz="2800" dirty="0"/>
              <a:t>Multithreading an interactive application may allow </a:t>
            </a:r>
            <a:r>
              <a:rPr lang="en-US" altLang="en-US" sz="2800" dirty="0" smtClean="0"/>
              <a:t>a program </a:t>
            </a:r>
            <a:r>
              <a:rPr lang="en-US" altLang="en-US" sz="2800" dirty="0"/>
              <a:t>to continue running even if part of it is blocked or is performing a lengthy operation, thereby increasing responsiveness to the user</a:t>
            </a:r>
            <a:r>
              <a:rPr lang="en-US" altLang="en-US" sz="2800" dirty="0" smtClean="0"/>
              <a:t>. </a:t>
            </a:r>
          </a:p>
          <a:p>
            <a:pPr algn="just"/>
            <a:r>
              <a:rPr lang="en-US" altLang="en-US" sz="2800" dirty="0" smtClean="0"/>
              <a:t>This </a:t>
            </a:r>
            <a:r>
              <a:rPr lang="en-US" altLang="en-US" sz="2800" dirty="0"/>
              <a:t>quality is especially useful in designing user interfaces.</a:t>
            </a:r>
          </a:p>
          <a:p>
            <a:pPr marL="0" indent="0" algn="just">
              <a:buNone/>
            </a:pPr>
            <a:r>
              <a:rPr lang="en-US" altLang="en-US" sz="2800" b="1" dirty="0"/>
              <a:t>Resource Sharing – </a:t>
            </a:r>
            <a:r>
              <a:rPr lang="en-US" altLang="en-US" sz="2800" dirty="0"/>
              <a:t>Processes can share resources only through </a:t>
            </a:r>
            <a:r>
              <a:rPr lang="en-US" altLang="en-US" sz="2800" dirty="0" smtClean="0"/>
              <a:t>techniques such </a:t>
            </a:r>
            <a:r>
              <a:rPr lang="en-US" altLang="en-US" sz="2800" dirty="0"/>
              <a:t>as shared memory and message passing.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Such </a:t>
            </a:r>
            <a:r>
              <a:rPr lang="en-US" altLang="en-US" sz="2800" dirty="0"/>
              <a:t>techniques </a:t>
            </a:r>
            <a:r>
              <a:rPr lang="en-US" altLang="en-US" sz="2800" dirty="0" smtClean="0"/>
              <a:t>must be </a:t>
            </a:r>
            <a:r>
              <a:rPr lang="en-US" altLang="en-US" sz="2800" dirty="0"/>
              <a:t>explicitly arranged by the programmer.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However</a:t>
            </a:r>
            <a:r>
              <a:rPr lang="en-US" altLang="en-US" sz="2800" dirty="0"/>
              <a:t>, threads share </a:t>
            </a:r>
            <a:r>
              <a:rPr lang="en-US" altLang="en-US" sz="2800" dirty="0" smtClean="0"/>
              <a:t>the memory </a:t>
            </a:r>
            <a:r>
              <a:rPr lang="en-US" altLang="en-US" sz="2800" dirty="0"/>
              <a:t>and the resources of the process to which they belong by default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="" xmlns:a16="http://schemas.microsoft.com/office/drawing/2014/main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4244" y="85728"/>
            <a:ext cx="6951662" cy="53680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="" xmlns:a16="http://schemas.microsoft.com/office/drawing/2014/main" id="{AEFC87E0-114C-4BFC-8B34-FD5EF6B87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22534"/>
            <a:ext cx="8000999" cy="6078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 smtClean="0"/>
              <a:t>Economy </a:t>
            </a:r>
            <a:r>
              <a:rPr lang="en-US" altLang="en-US" sz="2800" b="1" dirty="0"/>
              <a:t>– </a:t>
            </a:r>
            <a:r>
              <a:rPr lang="en-US" altLang="en-US" sz="2800" dirty="0"/>
              <a:t>Allocating memory and resources for process creation is costly. Because threads share the resources of the process to which they </a:t>
            </a:r>
            <a:r>
              <a:rPr lang="en-US" altLang="en-US" sz="2800" dirty="0" smtClean="0"/>
              <a:t>belong. </a:t>
            </a:r>
          </a:p>
          <a:p>
            <a:pPr algn="just"/>
            <a:r>
              <a:rPr lang="en-US" altLang="en-US" sz="2800" dirty="0" smtClean="0"/>
              <a:t>It </a:t>
            </a:r>
            <a:r>
              <a:rPr lang="en-US" altLang="en-US" sz="2800" dirty="0"/>
              <a:t>is more economical to create and context-switch threads. In general thread creation consumes less time and memory than process creation.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Additionally</a:t>
            </a:r>
            <a:r>
              <a:rPr lang="en-US" altLang="en-US" sz="2800" dirty="0"/>
              <a:t>, context switching is typically faster </a:t>
            </a:r>
            <a:r>
              <a:rPr lang="en-US" altLang="en-US" sz="2800" dirty="0" smtClean="0"/>
              <a:t>between threads </a:t>
            </a:r>
            <a:r>
              <a:rPr lang="en-US" altLang="en-US" sz="2800" dirty="0"/>
              <a:t>than between processes.</a:t>
            </a:r>
          </a:p>
          <a:p>
            <a:pPr marL="0" indent="0" algn="just">
              <a:buNone/>
            </a:pPr>
            <a:r>
              <a:rPr lang="en-US" altLang="en-US" sz="2800" b="1" dirty="0"/>
              <a:t>Scalability – </a:t>
            </a:r>
            <a:r>
              <a:rPr lang="en-US" altLang="en-US" sz="2800" dirty="0"/>
              <a:t>The benefits of multithreading can be even greater in a multiprocessor architecture, where threads may be running in parallel on different processing cores.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 </a:t>
            </a:r>
            <a:r>
              <a:rPr lang="en-US" altLang="en-US" sz="2800" dirty="0"/>
              <a:t>single-threaded process can run on only one processor, regardless how many are available. 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38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06601"/>
              </p:ext>
            </p:extLst>
          </p:nvPr>
        </p:nvGraphicFramePr>
        <p:xfrm>
          <a:off x="0" y="-6"/>
          <a:ext cx="9144000" cy="69457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572000"/>
                <a:gridCol w="4572000"/>
              </a:tblGrid>
              <a:tr h="300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spc="10" dirty="0">
                          <a:effectLst/>
                        </a:rPr>
                        <a:t>Process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spc="10" dirty="0">
                          <a:effectLst/>
                        </a:rPr>
                        <a:t>Thread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99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means any program is in execution.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Thread means segment of a process.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takes more time to terminate.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takes less time to terminate.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It takes more time for creation.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It takes less time for creation.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836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It also takes more time for context switching.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It takes less time for context switching.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836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less efficient in term of communication.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is more efficient in term of communication.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consume more resources.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consume less resources.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isolated.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Threads share memory.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146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Process is called heavy weight process.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is called light weight process.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025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switching uses interface in operating system.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Thread switching does not require to call a operating system and cause an interrupt to the kernel.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63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>
                          <a:effectLst/>
                        </a:rPr>
                        <a:t>If one process is blocked then it will not effect the execution of other process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Second thread in the same task </a:t>
                      </a:r>
                      <a:r>
                        <a:rPr lang="en-US" sz="2000" b="0" spc="10" dirty="0" err="1">
                          <a:effectLst/>
                        </a:rPr>
                        <a:t>couldnot</a:t>
                      </a:r>
                      <a:r>
                        <a:rPr lang="en-US" sz="2000" b="0" spc="10" dirty="0">
                          <a:effectLst/>
                        </a:rPr>
                        <a:t> run, while one server thread is blocked.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025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Process has its own Process Control </a:t>
                      </a:r>
                      <a:r>
                        <a:rPr lang="en-US" sz="2000" b="0" spc="10" dirty="0" smtClean="0">
                          <a:effectLst/>
                        </a:rPr>
                        <a:t>Block,</a:t>
                      </a:r>
                      <a:r>
                        <a:rPr lang="en-US" sz="2000" b="0" spc="10" baseline="0" dirty="0" smtClean="0">
                          <a:effectLst/>
                        </a:rPr>
                        <a:t> </a:t>
                      </a:r>
                      <a:r>
                        <a:rPr lang="en-US" sz="2000" b="0" spc="10" dirty="0" smtClean="0">
                          <a:effectLst/>
                        </a:rPr>
                        <a:t>Stack </a:t>
                      </a:r>
                      <a:r>
                        <a:rPr lang="en-US" sz="2000" b="0" spc="10" dirty="0">
                          <a:effectLst/>
                        </a:rPr>
                        <a:t>and Address Space.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>
                          <a:effectLst/>
                        </a:rPr>
                        <a:t>Thread has Parents’ PCB, its own Thread Control Block and Stack and </a:t>
                      </a:r>
                      <a:r>
                        <a:rPr lang="en-US" sz="2000" b="0" spc="10" dirty="0" smtClean="0">
                          <a:effectLst/>
                        </a:rPr>
                        <a:t>common, Address </a:t>
                      </a:r>
                      <a:r>
                        <a:rPr lang="en-US" sz="2000" b="0" spc="10" dirty="0">
                          <a:effectLst/>
                        </a:rPr>
                        <a:t>space.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="" xmlns:a16="http://schemas.microsoft.com/office/drawing/2014/main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6" y="102602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="" xmlns:a16="http://schemas.microsoft.com/office/drawing/2014/main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828676"/>
            <a:ext cx="7703067" cy="49355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Thread library</a:t>
            </a:r>
            <a:r>
              <a:rPr lang="en-US" altLang="en-US" sz="2800" dirty="0"/>
              <a:t> provides programmer with API for creating and managing threads</a:t>
            </a:r>
          </a:p>
          <a:p>
            <a:pPr algn="just"/>
            <a:r>
              <a:rPr lang="en-US" altLang="en-US" sz="2800" dirty="0"/>
              <a:t>There are two primary ways of implementing a thread library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The first approach is to provide a library entirely in user space with no </a:t>
            </a:r>
            <a:r>
              <a:rPr lang="en-US" altLang="en-US" sz="2400" dirty="0" smtClean="0"/>
              <a:t>kernel support</a:t>
            </a:r>
            <a:r>
              <a:rPr lang="en-US" altLang="en-US" sz="2400" dirty="0"/>
              <a:t>. All code and data structures for the library exist in user space. 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400" dirty="0"/>
              <a:t>The second approach is to implement a kernel-level library </a:t>
            </a:r>
            <a:r>
              <a:rPr lang="en-US" altLang="en-US" sz="2400" dirty="0" smtClean="0"/>
              <a:t>supported directly </a:t>
            </a:r>
            <a:r>
              <a:rPr lang="en-US" altLang="en-US" sz="2400" dirty="0"/>
              <a:t>by the operating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15637</TotalTime>
  <Words>844</Words>
  <Application>Microsoft Office PowerPoint</Application>
  <PresentationFormat>On-screen Show (4:3)</PresentationFormat>
  <Paragraphs>142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Wingdings</vt:lpstr>
      <vt:lpstr>Office Theme</vt:lpstr>
      <vt:lpstr>Threads</vt:lpstr>
      <vt:lpstr>Thread</vt:lpstr>
      <vt:lpstr>Thread</vt:lpstr>
      <vt:lpstr>Thread</vt:lpstr>
      <vt:lpstr>Single and Multithreaded Processes</vt:lpstr>
      <vt:lpstr>Benefits</vt:lpstr>
      <vt:lpstr>Benefits</vt:lpstr>
      <vt:lpstr>PowerPoint Presentation</vt:lpstr>
      <vt:lpstr>Thread Libraries</vt:lpstr>
      <vt:lpstr>Pthreads</vt:lpstr>
      <vt:lpstr>Java Threads</vt:lpstr>
      <vt:lpstr>Java Threads</vt:lpstr>
      <vt:lpstr>Java Threads</vt:lpstr>
      <vt:lpstr>Java Threads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291</cp:revision>
  <cp:lastPrinted>2013-09-10T17:57:57Z</cp:lastPrinted>
  <dcterms:created xsi:type="dcterms:W3CDTF">2011-01-13T23:43:38Z</dcterms:created>
  <dcterms:modified xsi:type="dcterms:W3CDTF">2021-10-20T12:35:22Z</dcterms:modified>
</cp:coreProperties>
</file>