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5"/>
  </p:notesMasterIdLst>
  <p:handoutMasterIdLst>
    <p:handoutMasterId r:id="rId46"/>
  </p:handoutMasterIdLst>
  <p:sldIdLst>
    <p:sldId id="256" r:id="rId2"/>
    <p:sldId id="355" r:id="rId3"/>
    <p:sldId id="257" r:id="rId4"/>
    <p:sldId id="260" r:id="rId5"/>
    <p:sldId id="270" r:id="rId6"/>
    <p:sldId id="271" r:id="rId7"/>
    <p:sldId id="370" r:id="rId8"/>
    <p:sldId id="371" r:id="rId9"/>
    <p:sldId id="372" r:id="rId10"/>
    <p:sldId id="374" r:id="rId11"/>
    <p:sldId id="375" r:id="rId12"/>
    <p:sldId id="376" r:id="rId13"/>
    <p:sldId id="377" r:id="rId14"/>
    <p:sldId id="378" r:id="rId15"/>
    <p:sldId id="379" r:id="rId16"/>
    <p:sldId id="380" r:id="rId17"/>
    <p:sldId id="381" r:id="rId18"/>
    <p:sldId id="373" r:id="rId19"/>
    <p:sldId id="261" r:id="rId20"/>
    <p:sldId id="356" r:id="rId21"/>
    <p:sldId id="266" r:id="rId22"/>
    <p:sldId id="354" r:id="rId23"/>
    <p:sldId id="286" r:id="rId24"/>
    <p:sldId id="358" r:id="rId25"/>
    <p:sldId id="359" r:id="rId26"/>
    <p:sldId id="258" r:id="rId27"/>
    <p:sldId id="360" r:id="rId28"/>
    <p:sldId id="364" r:id="rId29"/>
    <p:sldId id="361" r:id="rId30"/>
    <p:sldId id="362" r:id="rId31"/>
    <p:sldId id="363" r:id="rId32"/>
    <p:sldId id="365" r:id="rId33"/>
    <p:sldId id="367" r:id="rId34"/>
    <p:sldId id="369" r:id="rId35"/>
    <p:sldId id="382" r:id="rId36"/>
    <p:sldId id="383" r:id="rId37"/>
    <p:sldId id="384" r:id="rId38"/>
    <p:sldId id="385" r:id="rId39"/>
    <p:sldId id="386" r:id="rId40"/>
    <p:sldId id="387" r:id="rId41"/>
    <p:sldId id="388" r:id="rId42"/>
    <p:sldId id="389" r:id="rId43"/>
    <p:sldId id="263" r:id="rId44"/>
  </p:sldIdLst>
  <p:sldSz cx="13716000" cy="73152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304">
          <p15:clr>
            <a:srgbClr val="A4A3A4"/>
          </p15:clr>
        </p15:guide>
        <p15:guide id="2" pos="432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7E70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72" d="100"/>
          <a:sy n="72" d="100"/>
        </p:scale>
        <p:origin x="691" y="62"/>
      </p:cViewPr>
      <p:guideLst>
        <p:guide orient="horz" pos="2304"/>
        <p:guide pos="432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handoutMaster" Target="handoutMasters/handoutMaster1.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course code and title</a:t>
            </a:r>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77BCDA93-9813-475E-905C-9BBF39A3AD6B}" type="datetime3">
              <a:rPr lang="en-US" smtClean="0"/>
              <a:t>12 December 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489E2E4-F31D-4FF9-9879-7A50F00DBF6F}" type="slidenum">
              <a:rPr lang="en-US" smtClean="0"/>
              <a:pPr/>
              <a:t>‹#›</a:t>
            </a:fld>
            <a:endParaRPr 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f/>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r>
              <a:rPr lang="en-US"/>
              <a:t>course code and title</a:t>
            </a:r>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C3B448C8-D1EC-477C-B239-D78695ACA743}" type="datetime3">
              <a:rPr lang="en-US" smtClean="0"/>
              <a:t>12 December 2023</a:t>
            </a:fld>
            <a:endParaRPr lang="en-US"/>
          </a:p>
        </p:txBody>
      </p:sp>
      <p:sp>
        <p:nvSpPr>
          <p:cNvPr id="4" name="Slide Image Placeholder 3"/>
          <p:cNvSpPr>
            <a:spLocks noGrp="1" noRot="1" noChangeAspect="1"/>
          </p:cNvSpPr>
          <p:nvPr>
            <p:ph type="sldImg" idx="2"/>
          </p:nvPr>
        </p:nvSpPr>
        <p:spPr>
          <a:xfrm>
            <a:off x="214313" y="685800"/>
            <a:ext cx="6429375"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9D63F061-D961-4825-B0AF-95AF9062A8C9}" type="slidenum">
              <a:rPr lang="en-US" smtClean="0"/>
              <a:pPr/>
              <a:t>‹#›</a:t>
            </a:fld>
            <a:endParaRPr lang="en-US"/>
          </a:p>
        </p:txBody>
      </p:sp>
    </p:spTree>
  </p:cSld>
  <p:clrMap bg1="lt1" tx1="dk1" bg2="lt2" tx2="dk2" accent1="accent1" accent2="accent2" accent3="accent3" accent4="accent4" accent5="accent5" accent6="accent6" hlink="hlink" folHlink="folHlink"/>
  <p:hf/>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Slide Number Placeholder 3"/>
          <p:cNvSpPr>
            <a:spLocks noGrp="1"/>
          </p:cNvSpPr>
          <p:nvPr>
            <p:ph type="sldNum" sz="quarter" idx="10"/>
          </p:nvPr>
        </p:nvSpPr>
        <p:spPr/>
        <p:txBody>
          <a:bodyPr/>
          <a:lstStyle/>
          <a:p>
            <a:fld id="{9D63F061-D961-4825-B0AF-95AF9062A8C9}" type="slidenum">
              <a:rPr lang="en-US" smtClean="0"/>
              <a:pPr/>
              <a:t>1</a:t>
            </a:fld>
            <a:endParaRPr lang="en-US"/>
          </a:p>
        </p:txBody>
      </p:sp>
      <p:sp>
        <p:nvSpPr>
          <p:cNvPr id="5" name="Header Placeholder 4"/>
          <p:cNvSpPr>
            <a:spLocks noGrp="1"/>
          </p:cNvSpPr>
          <p:nvPr>
            <p:ph type="hdr" sz="quarter" idx="11"/>
          </p:nvPr>
        </p:nvSpPr>
        <p:spPr/>
        <p:txBody>
          <a:bodyPr/>
          <a:lstStyle/>
          <a:p>
            <a:r>
              <a:rPr lang="en-US"/>
              <a:t>course code and title</a:t>
            </a:r>
          </a:p>
        </p:txBody>
      </p:sp>
      <p:sp>
        <p:nvSpPr>
          <p:cNvPr id="6" name="Footer Placeholder 5"/>
          <p:cNvSpPr>
            <a:spLocks noGrp="1"/>
          </p:cNvSpPr>
          <p:nvPr>
            <p:ph type="ftr" sz="quarter" idx="12"/>
          </p:nvPr>
        </p:nvSpPr>
        <p:spPr/>
        <p:txBody>
          <a:bodyPr/>
          <a:lstStyle/>
          <a:p>
            <a:endParaRPr lang="en-US"/>
          </a:p>
        </p:txBody>
      </p:sp>
      <p:sp>
        <p:nvSpPr>
          <p:cNvPr id="7" name="Date Placeholder 6"/>
          <p:cNvSpPr>
            <a:spLocks noGrp="1"/>
          </p:cNvSpPr>
          <p:nvPr>
            <p:ph type="dt" idx="13"/>
          </p:nvPr>
        </p:nvSpPr>
        <p:spPr/>
        <p:txBody>
          <a:bodyPr/>
          <a:lstStyle/>
          <a:p>
            <a:fld id="{EDB66EBE-46BC-4A1D-9F61-660E57CB9133}" type="datetime3">
              <a:rPr lang="en-US" smtClean="0"/>
              <a:t>12 December 2023</a:t>
            </a:fld>
            <a:endParaRPr 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p3:notes"/>
          <p:cNvSpPr txBox="1">
            <a:spLocks noGrp="1"/>
          </p:cNvSpPr>
          <p:nvPr>
            <p:ph type="body" idx="1"/>
          </p:nvPr>
        </p:nvSpPr>
        <p:spPr>
          <a:xfrm>
            <a:off x="685800" y="4343400"/>
            <a:ext cx="54864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110" name="Google Shape;110;p3:notes"/>
          <p:cNvSpPr>
            <a:spLocks noGrp="1" noRot="1" noChangeAspect="1"/>
          </p:cNvSpPr>
          <p:nvPr>
            <p:ph type="sldImg" idx="2"/>
          </p:nvPr>
        </p:nvSpPr>
        <p:spPr>
          <a:xfrm>
            <a:off x="214313" y="685800"/>
            <a:ext cx="6429375"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028700" y="2272455"/>
            <a:ext cx="11658600" cy="1568027"/>
          </a:xfrm>
        </p:spPr>
        <p:txBody>
          <a:bodyPr/>
          <a:lstStyle/>
          <a:p>
            <a:r>
              <a:rPr lang="en-US"/>
              <a:t>Click to edit Master title style</a:t>
            </a:r>
          </a:p>
        </p:txBody>
      </p:sp>
      <p:sp>
        <p:nvSpPr>
          <p:cNvPr id="3" name="Subtitle 2"/>
          <p:cNvSpPr>
            <a:spLocks noGrp="1"/>
          </p:cNvSpPr>
          <p:nvPr>
            <p:ph type="subTitle" idx="1"/>
          </p:nvPr>
        </p:nvSpPr>
        <p:spPr>
          <a:xfrm>
            <a:off x="2057400" y="4145280"/>
            <a:ext cx="9601200" cy="186944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90C46B1C-868B-45D0-BD46-CAC2533A4164}" type="datetime3">
              <a:rPr lang="en-US" smtClean="0"/>
              <a:t>12 December 2023</a:t>
            </a:fld>
            <a:endParaRPr lang="en-US"/>
          </a:p>
        </p:txBody>
      </p:sp>
      <p:sp>
        <p:nvSpPr>
          <p:cNvPr id="5" name="Footer Placeholder 4"/>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9CA5F3F-86DD-423A-8FF5-C43F356211D5}" type="datetime3">
              <a:rPr lang="en-US" smtClean="0"/>
              <a:t>12 December 2023</a:t>
            </a:fld>
            <a:endParaRPr lang="en-US"/>
          </a:p>
        </p:txBody>
      </p:sp>
      <p:sp>
        <p:nvSpPr>
          <p:cNvPr id="5" name="Footer Placeholder 4"/>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4916150" y="292949"/>
            <a:ext cx="4629150" cy="6241627"/>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028700" y="292949"/>
            <a:ext cx="13658850" cy="624162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C35BF33-F3DC-4998-80D5-646DF8331813}" type="datetime3">
              <a:rPr lang="en-US" smtClean="0"/>
              <a:t>12 December 2023</a:t>
            </a:fld>
            <a:endParaRPr lang="en-US"/>
          </a:p>
        </p:txBody>
      </p:sp>
      <p:sp>
        <p:nvSpPr>
          <p:cNvPr id="5" name="Footer Placeholder 4"/>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3470" y="4700695"/>
            <a:ext cx="11658600" cy="145288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1083470" y="3100495"/>
            <a:ext cx="11658600" cy="1600199"/>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023D8A-2284-4E9E-BDC3-4F52BF7904BE}" type="datetime3">
              <a:rPr lang="en-US" smtClean="0"/>
              <a:t>12 December 2023</a:t>
            </a:fld>
            <a:endParaRPr lang="en-US"/>
          </a:p>
        </p:txBody>
      </p:sp>
      <p:sp>
        <p:nvSpPr>
          <p:cNvPr id="5" name="Footer Placeholder 4"/>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0287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0401300" y="1706882"/>
            <a:ext cx="9144000" cy="4827694"/>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F6E27AAC-CFB5-4BDA-8910-057694E84C52}" type="datetime3">
              <a:rPr lang="en-US" smtClean="0"/>
              <a:t>12 December 2023</a:t>
            </a:fld>
            <a:endParaRPr lang="en-US"/>
          </a:p>
        </p:txBody>
      </p:sp>
      <p:sp>
        <p:nvSpPr>
          <p:cNvPr id="6" name="Footer Placeholder 5"/>
          <p:cNvSpPr>
            <a:spLocks noGrp="1"/>
          </p:cNvSpPr>
          <p:nvPr>
            <p:ph type="ftr" sz="quarter" idx="11"/>
          </p:nvPr>
        </p:nvSpPr>
        <p:spPr/>
        <p:txBody>
          <a:bodyPr/>
          <a:lstStyle/>
          <a:p>
            <a:r>
              <a:rPr lang="en-US" dirty="0"/>
              <a:t>Department of CSE        CSEN3071: Web Application Development and Software frameworks</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12344400" cy="12192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85800" y="1637454"/>
            <a:ext cx="6060282"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85800" y="2319867"/>
            <a:ext cx="6060282"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967539" y="1637454"/>
            <a:ext cx="6062663" cy="682413"/>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967539" y="2319867"/>
            <a:ext cx="6062663" cy="4214707"/>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2F998BE-1277-4CD9-9E65-2752CA2B94BC}" type="datetime3">
              <a:rPr lang="en-US" smtClean="0"/>
              <a:t>12 December 2023</a:t>
            </a:fld>
            <a:endParaRPr lang="en-US"/>
          </a:p>
        </p:txBody>
      </p:sp>
      <p:sp>
        <p:nvSpPr>
          <p:cNvPr id="8" name="Footer Placeholder 7"/>
          <p:cNvSpPr>
            <a:spLocks noGrp="1"/>
          </p:cNvSpPr>
          <p:nvPr>
            <p:ph type="ftr" sz="quarter" idx="11"/>
          </p:nvPr>
        </p:nvSpPr>
        <p:spPr/>
        <p:txBody>
          <a:bodyPr/>
          <a:lstStyle/>
          <a:p>
            <a:r>
              <a:rPr lang="en-US" dirty="0"/>
              <a:t>Department of CSE        CSEN3071: Web Application Development and Software frameworks</a:t>
            </a:r>
          </a:p>
        </p:txBody>
      </p:sp>
      <p:sp>
        <p:nvSpPr>
          <p:cNvPr id="9" name="Slide Number Placeholder 8"/>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9B237532-75CF-4373-A430-1018BD264BA8}" type="datetime3">
              <a:rPr lang="en-US" smtClean="0"/>
              <a:t>12 December 2023</a:t>
            </a:fld>
            <a:endParaRPr lang="en-US"/>
          </a:p>
        </p:txBody>
      </p:sp>
      <p:sp>
        <p:nvSpPr>
          <p:cNvPr id="4" name="Footer Placeholder 3"/>
          <p:cNvSpPr>
            <a:spLocks noGrp="1"/>
          </p:cNvSpPr>
          <p:nvPr>
            <p:ph type="ftr" sz="quarter" idx="11"/>
          </p:nvPr>
        </p:nvSpPr>
        <p:spPr/>
        <p:txBody>
          <a:bodyPr/>
          <a:lstStyle/>
          <a:p>
            <a:r>
              <a:rPr lang="en-US" dirty="0"/>
              <a:t>Department of CSE        CSEN3071: Web Application Development and Software frameworks</a:t>
            </a:r>
          </a:p>
        </p:txBody>
      </p:sp>
      <p:sp>
        <p:nvSpPr>
          <p:cNvPr id="5" name="Slide Number Placeholder 4"/>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46918E4-B6FC-41C5-8535-9A912E38C2FF}" type="datetime3">
              <a:rPr lang="en-US" smtClean="0"/>
              <a:t>12 December 2023</a:t>
            </a:fld>
            <a:endParaRPr lang="en-US"/>
          </a:p>
        </p:txBody>
      </p:sp>
      <p:sp>
        <p:nvSpPr>
          <p:cNvPr id="3" name="Footer Placeholder 2"/>
          <p:cNvSpPr>
            <a:spLocks noGrp="1"/>
          </p:cNvSpPr>
          <p:nvPr>
            <p:ph type="ftr" sz="quarter" idx="11"/>
          </p:nvPr>
        </p:nvSpPr>
        <p:spPr/>
        <p:txBody>
          <a:bodyPr/>
          <a:lstStyle/>
          <a:p>
            <a:r>
              <a:rPr lang="en-US" dirty="0"/>
              <a:t>Department of CSE        CSEN3071: Web Application Development and Software frameworks</a:t>
            </a:r>
          </a:p>
        </p:txBody>
      </p:sp>
      <p:sp>
        <p:nvSpPr>
          <p:cNvPr id="4" name="Slide Number Placeholder 3"/>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291253"/>
            <a:ext cx="4512470" cy="123952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5362576" y="291255"/>
            <a:ext cx="7667625" cy="6243321"/>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85801" y="1530775"/>
            <a:ext cx="4512470" cy="5003801"/>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B80EFE4-32CA-4F60-9A1B-2779AA482ED1}" type="datetime3">
              <a:rPr lang="en-US" smtClean="0"/>
              <a:t>12 December 2023</a:t>
            </a:fld>
            <a:endParaRPr lang="en-US"/>
          </a:p>
        </p:txBody>
      </p:sp>
      <p:sp>
        <p:nvSpPr>
          <p:cNvPr id="6" name="Footer Placeholder 5"/>
          <p:cNvSpPr>
            <a:spLocks noGrp="1"/>
          </p:cNvSpPr>
          <p:nvPr>
            <p:ph type="ftr" sz="quarter" idx="11"/>
          </p:nvPr>
        </p:nvSpPr>
        <p:spPr/>
        <p:txBody>
          <a:bodyPr/>
          <a:lstStyle/>
          <a:p>
            <a:r>
              <a:rPr lang="en-US" dirty="0"/>
              <a:t>Department of CSE        CSEN3071: Web Application Development and Software frameworks</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8432" y="5120640"/>
            <a:ext cx="8229600" cy="604521"/>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688432" y="653627"/>
            <a:ext cx="8229600" cy="438912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2688432" y="5725161"/>
            <a:ext cx="8229600" cy="85851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0B16A20D-C3D6-43F9-9F4A-3F235B80590F}" type="datetime3">
              <a:rPr lang="en-US" smtClean="0"/>
              <a:t>12 December 2023</a:t>
            </a:fld>
            <a:endParaRPr lang="en-US"/>
          </a:p>
        </p:txBody>
      </p:sp>
      <p:sp>
        <p:nvSpPr>
          <p:cNvPr id="6" name="Footer Placeholder 5"/>
          <p:cNvSpPr>
            <a:spLocks noGrp="1"/>
          </p:cNvSpPr>
          <p:nvPr>
            <p:ph type="ftr" sz="quarter" idx="11"/>
          </p:nvPr>
        </p:nvSpPr>
        <p:spPr/>
        <p:txBody>
          <a:bodyPr/>
          <a:lstStyle/>
          <a:p>
            <a:r>
              <a:rPr lang="en-US" dirty="0"/>
              <a:t>Department of CSE        CSEN3071: Web Application Development and Software frameworks</a:t>
            </a:r>
          </a:p>
        </p:txBody>
      </p:sp>
      <p:sp>
        <p:nvSpPr>
          <p:cNvPr id="7" name="Slide Number Placeholder 6"/>
          <p:cNvSpPr>
            <a:spLocks noGrp="1"/>
          </p:cNvSpPr>
          <p:nvPr>
            <p:ph type="sldNum" sz="quarter" idx="12"/>
          </p:nvPr>
        </p:nvSpPr>
        <p:spPr/>
        <p:txBody>
          <a:bodyPr/>
          <a:lstStyle/>
          <a:p>
            <a:fld id="{98F4A237-58DC-4CB8-A92A-C7FDFBDB682E}"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0" y="292947"/>
            <a:ext cx="12344400" cy="12192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685800" y="1706882"/>
            <a:ext cx="12344400" cy="482769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685800" y="6780108"/>
            <a:ext cx="3200400" cy="389467"/>
          </a:xfrm>
          <a:prstGeom prst="rect">
            <a:avLst/>
          </a:prstGeom>
        </p:spPr>
        <p:txBody>
          <a:bodyPr vert="horz" lIns="91440" tIns="45720" rIns="91440" bIns="45720" rtlCol="0" anchor="ctr"/>
          <a:lstStyle>
            <a:lvl1pPr algn="l">
              <a:defRPr sz="1200">
                <a:solidFill>
                  <a:schemeClr val="tx1">
                    <a:tint val="75000"/>
                  </a:schemeClr>
                </a:solidFill>
              </a:defRPr>
            </a:lvl1pPr>
          </a:lstStyle>
          <a:p>
            <a:fld id="{E4350DD8-7EE6-480D-A1B0-718A0AFEB1A4}" type="datetime3">
              <a:rPr lang="en-US" smtClean="0"/>
              <a:t>12 December 2023</a:t>
            </a:fld>
            <a:endParaRPr lang="en-US"/>
          </a:p>
        </p:txBody>
      </p:sp>
      <p:sp>
        <p:nvSpPr>
          <p:cNvPr id="5" name="Footer Placeholder 4"/>
          <p:cNvSpPr>
            <a:spLocks noGrp="1"/>
          </p:cNvSpPr>
          <p:nvPr>
            <p:ph type="ftr" sz="quarter" idx="3"/>
          </p:nvPr>
        </p:nvSpPr>
        <p:spPr>
          <a:xfrm>
            <a:off x="4686300" y="6780108"/>
            <a:ext cx="4343400" cy="389467"/>
          </a:xfrm>
          <a:prstGeom prst="rect">
            <a:avLst/>
          </a:prstGeom>
        </p:spPr>
        <p:txBody>
          <a:bodyPr vert="horz" lIns="91440" tIns="45720" rIns="91440" bIns="45720" rtlCol="0" anchor="ctr"/>
          <a:lstStyle>
            <a:lvl1pPr algn="ctr">
              <a:defRPr sz="1200">
                <a:solidFill>
                  <a:schemeClr val="tx1">
                    <a:tint val="75000"/>
                  </a:schemeClr>
                </a:solidFill>
              </a:defRPr>
            </a:lvl1pPr>
          </a:lstStyle>
          <a:p>
            <a:r>
              <a:rPr lang="en-US" dirty="0"/>
              <a:t>Department of CSE        CSEN3071: Web Application Development and Software frameworks</a:t>
            </a:r>
          </a:p>
        </p:txBody>
      </p:sp>
      <p:sp>
        <p:nvSpPr>
          <p:cNvPr id="6" name="Slide Number Placeholder 5"/>
          <p:cNvSpPr>
            <a:spLocks noGrp="1"/>
          </p:cNvSpPr>
          <p:nvPr>
            <p:ph type="sldNum" sz="quarter" idx="4"/>
          </p:nvPr>
        </p:nvSpPr>
        <p:spPr>
          <a:xfrm>
            <a:off x="9829800" y="6780108"/>
            <a:ext cx="3200400" cy="389467"/>
          </a:xfrm>
          <a:prstGeom prst="rect">
            <a:avLst/>
          </a:prstGeom>
        </p:spPr>
        <p:txBody>
          <a:bodyPr vert="horz" lIns="91440" tIns="45720" rIns="91440" bIns="45720" rtlCol="0" anchor="ctr"/>
          <a:lstStyle>
            <a:lvl1pPr algn="r">
              <a:defRPr sz="1200">
                <a:solidFill>
                  <a:schemeClr val="tx1">
                    <a:tint val="75000"/>
                  </a:schemeClr>
                </a:solidFill>
              </a:defRPr>
            </a:lvl1pPr>
          </a:lstStyle>
          <a:p>
            <a:fld id="{98F4A237-58DC-4CB8-A92A-C7FDFBDB682E}"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mailto:sandavar@gitam.edu"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Program%20Files/TurningPoint/2003/Questions.html" TargetMode="Externa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13.wmf"/><Relationship Id="rId2" Type="http://schemas.openxmlformats.org/officeDocument/2006/relationships/oleObject" Target="../embeddings/oleObject1.bin"/><Relationship Id="rId1" Type="http://schemas.openxmlformats.org/officeDocument/2006/relationships/slideLayout" Target="../slideLayouts/slideLayout5.xml"/></Relationships>
</file>

<file path=ppt/slides/_rels/slide34.xml.rels><?xml version="1.0" encoding="UTF-8" standalone="yes"?>
<Relationships xmlns="http://schemas.openxmlformats.org/package/2006/relationships"><Relationship Id="rId2" Type="http://schemas.openxmlformats.org/officeDocument/2006/relationships/hyperlink" Target="https://www.w3schools.com/html/tryit.asp?filename=tryhtml_links_bookmark" TargetMode="Externa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66800" y="2209800"/>
            <a:ext cx="11658600" cy="1156545"/>
          </a:xfrm>
        </p:spPr>
        <p:txBody>
          <a:bodyPr>
            <a:noAutofit/>
          </a:bodyPr>
          <a:lstStyle/>
          <a:p>
            <a:pPr algn="l"/>
            <a:r>
              <a:rPr lang="en-US" sz="3200" dirty="0"/>
              <a:t>Web Application Development and Software Frameworks</a:t>
            </a:r>
            <a:br>
              <a:rPr lang="en-US" sz="3200" dirty="0"/>
            </a:br>
            <a:r>
              <a:rPr lang="en-US" sz="3200" dirty="0"/>
              <a:t>Unit 1 : Introduction to Web Application Designing</a:t>
            </a:r>
            <a:br>
              <a:rPr lang="en-US" sz="3200" dirty="0"/>
            </a:br>
            <a:endParaRPr lang="en-US" sz="3200" dirty="0"/>
          </a:p>
        </p:txBody>
      </p:sp>
      <p:sp>
        <p:nvSpPr>
          <p:cNvPr id="3" name="Subtitle 2"/>
          <p:cNvSpPr>
            <a:spLocks noGrp="1"/>
          </p:cNvSpPr>
          <p:nvPr>
            <p:ph type="subTitle" idx="1"/>
          </p:nvPr>
        </p:nvSpPr>
        <p:spPr>
          <a:xfrm>
            <a:off x="3505200" y="4191000"/>
            <a:ext cx="6210300" cy="2514600"/>
          </a:xfrm>
        </p:spPr>
        <p:txBody>
          <a:bodyPr>
            <a:normAutofit lnSpcReduction="10000"/>
          </a:bodyPr>
          <a:lstStyle/>
          <a:p>
            <a:r>
              <a:rPr lang="en-US" sz="3000" b="1" dirty="0" err="1">
                <a:solidFill>
                  <a:schemeClr val="tx2"/>
                </a:solidFill>
              </a:rPr>
              <a:t>A.Sravani</a:t>
            </a:r>
            <a:endParaRPr lang="en-US" sz="3000" b="1" dirty="0">
              <a:solidFill>
                <a:srgbClr val="FF0000"/>
              </a:solidFill>
            </a:endParaRPr>
          </a:p>
          <a:p>
            <a:r>
              <a:rPr lang="en-US" sz="2200" dirty="0">
                <a:solidFill>
                  <a:schemeClr val="tx1"/>
                </a:solidFill>
              </a:rPr>
              <a:t>Assistant Professor</a:t>
            </a:r>
          </a:p>
          <a:p>
            <a:r>
              <a:rPr lang="en-US" sz="1800" dirty="0">
                <a:solidFill>
                  <a:schemeClr val="tx1"/>
                </a:solidFill>
              </a:rPr>
              <a:t>Department of CSE</a:t>
            </a:r>
          </a:p>
          <a:p>
            <a:r>
              <a:rPr lang="en-US" sz="1800" dirty="0">
                <a:solidFill>
                  <a:schemeClr val="tx1"/>
                </a:solidFill>
              </a:rPr>
              <a:t>GITAM School of Technology (GST)</a:t>
            </a:r>
          </a:p>
          <a:p>
            <a:r>
              <a:rPr lang="en-US" sz="1800" dirty="0">
                <a:solidFill>
                  <a:schemeClr val="tx1"/>
                </a:solidFill>
              </a:rPr>
              <a:t>Visakhapatnam – 530045</a:t>
            </a:r>
          </a:p>
          <a:p>
            <a:r>
              <a:rPr lang="en-US" sz="2200" dirty="0">
                <a:solidFill>
                  <a:schemeClr val="tx1"/>
                </a:solidFill>
              </a:rPr>
              <a:t>Email: </a:t>
            </a:r>
            <a:r>
              <a:rPr lang="en-US" sz="2200" dirty="0">
                <a:solidFill>
                  <a:schemeClr val="tx1"/>
                </a:solidFill>
                <a:hlinkClick r:id="rId3"/>
              </a:rPr>
              <a:t>sandavar@gitam.edu</a:t>
            </a:r>
            <a:endParaRPr lang="en-US" sz="2200" dirty="0">
              <a:solidFill>
                <a:schemeClr val="tx1"/>
              </a:solidFill>
            </a:endParaRPr>
          </a:p>
          <a:p>
            <a:r>
              <a:rPr lang="en-US" sz="2200" dirty="0">
                <a:solidFill>
                  <a:schemeClr val="tx1"/>
                </a:solidFill>
              </a:rPr>
              <a:t>  </a:t>
            </a:r>
          </a:p>
        </p:txBody>
      </p:sp>
      <p:pic>
        <p:nvPicPr>
          <p:cNvPr id="4" name="Picture 2">
            <a:extLst>
              <a:ext uri="{FF2B5EF4-FFF2-40B4-BE49-F238E27FC236}">
                <a16:creationId xmlns:a16="http://schemas.microsoft.com/office/drawing/2014/main" id="{837C2D46-C09E-42F7-B256-21AAED791361}"/>
              </a:ext>
            </a:extLst>
          </p:cNvPr>
          <p:cNvPicPr>
            <a:picLocks noChangeAspect="1" noChangeArrowheads="1"/>
          </p:cNvPicPr>
          <p:nvPr/>
        </p:nvPicPr>
        <p:blipFill>
          <a:blip r:embed="rId4" cstate="print"/>
          <a:srcRect/>
          <a:stretch>
            <a:fillRect/>
          </a:stretch>
        </p:blipFill>
        <p:spPr bwMode="auto">
          <a:xfrm>
            <a:off x="4981575" y="390896"/>
            <a:ext cx="3257550" cy="914400"/>
          </a:xfrm>
          <a:prstGeom prst="rect">
            <a:avLst/>
          </a:prstGeom>
          <a:noFill/>
          <a:ln w="9525">
            <a:noFill/>
            <a:miter lim="800000"/>
            <a:headEnd/>
            <a:tailEnd/>
          </a:ln>
        </p:spPr>
      </p:pic>
      <p:sp>
        <p:nvSpPr>
          <p:cNvPr id="8" name="Date Placeholder 7">
            <a:extLst>
              <a:ext uri="{FF2B5EF4-FFF2-40B4-BE49-F238E27FC236}">
                <a16:creationId xmlns:a16="http://schemas.microsoft.com/office/drawing/2014/main" id="{5E59E0FC-5B9F-473C-AA57-99C0E2559715}"/>
              </a:ext>
            </a:extLst>
          </p:cNvPr>
          <p:cNvSpPr>
            <a:spLocks noGrp="1"/>
          </p:cNvSpPr>
          <p:nvPr>
            <p:ph type="dt" sz="half" idx="10"/>
          </p:nvPr>
        </p:nvSpPr>
        <p:spPr/>
        <p:txBody>
          <a:bodyPr/>
          <a:lstStyle/>
          <a:p>
            <a:fld id="{883971FE-52B0-4982-9AB7-2CB0718AA3AF}" type="datetime3">
              <a:rPr lang="en-US" smtClean="0"/>
              <a:t>12 December 2023</a:t>
            </a:fld>
            <a:endParaRPr lang="en-US"/>
          </a:p>
        </p:txBody>
      </p:sp>
      <p:sp>
        <p:nvSpPr>
          <p:cNvPr id="9" name="Footer Placeholder 8">
            <a:extLst>
              <a:ext uri="{FF2B5EF4-FFF2-40B4-BE49-F238E27FC236}">
                <a16:creationId xmlns:a16="http://schemas.microsoft.com/office/drawing/2014/main" id="{89F5037C-5CD9-459D-BA21-CE7E64AC8980}"/>
              </a:ext>
            </a:extLst>
          </p:cNvPr>
          <p:cNvSpPr>
            <a:spLocks noGrp="1"/>
          </p:cNvSpPr>
          <p:nvPr>
            <p:ph type="ftr" sz="quarter" idx="11"/>
          </p:nvPr>
        </p:nvSpPr>
        <p:spPr>
          <a:xfrm>
            <a:off x="4686300" y="6629400"/>
            <a:ext cx="6286500" cy="540175"/>
          </a:xfrm>
        </p:spPr>
        <p:txBody>
          <a:bodyPr/>
          <a:lstStyle/>
          <a:p>
            <a:r>
              <a:rPr lang="en-US" dirty="0"/>
              <a:t>Department of CSE        CSEN3071: Web Application Development and Software frameworks</a:t>
            </a:r>
          </a:p>
        </p:txBody>
      </p:sp>
      <p:sp>
        <p:nvSpPr>
          <p:cNvPr id="10" name="Slide Number Placeholder 9">
            <a:extLst>
              <a:ext uri="{FF2B5EF4-FFF2-40B4-BE49-F238E27FC236}">
                <a16:creationId xmlns:a16="http://schemas.microsoft.com/office/drawing/2014/main" id="{CCF95B80-0CFE-41A1-8209-2092FBCAFB5D}"/>
              </a:ext>
            </a:extLst>
          </p:cNvPr>
          <p:cNvSpPr>
            <a:spLocks noGrp="1"/>
          </p:cNvSpPr>
          <p:nvPr>
            <p:ph type="sldNum" sz="quarter" idx="12"/>
          </p:nvPr>
        </p:nvSpPr>
        <p:spPr/>
        <p:txBody>
          <a:bodyPr/>
          <a:lstStyle/>
          <a:p>
            <a:fld id="{98F4A237-58DC-4CB8-A92A-C7FDFBDB682E}" type="slidenum">
              <a:rPr lang="en-US" smtClean="0"/>
              <a:pPr/>
              <a:t>1</a:t>
            </a:fld>
            <a:endParaRPr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6A4392-301F-D1C6-D231-4766B6C5D419}"/>
              </a:ext>
            </a:extLst>
          </p:cNvPr>
          <p:cNvSpPr>
            <a:spLocks noGrp="1"/>
          </p:cNvSpPr>
          <p:nvPr>
            <p:ph type="title"/>
          </p:nvPr>
        </p:nvSpPr>
        <p:spPr/>
        <p:txBody>
          <a:bodyPr>
            <a:normAutofit/>
          </a:bodyPr>
          <a:lstStyle/>
          <a:p>
            <a:r>
              <a:rPr lang="en-US" b="0" i="0" dirty="0">
                <a:solidFill>
                  <a:srgbClr val="212529"/>
                </a:solidFill>
                <a:effectLst/>
                <a:latin typeface="-apple-system"/>
              </a:rPr>
              <a:t>N-Tiered Client/Server Architecture</a:t>
            </a:r>
            <a:endParaRPr lang="en-US" dirty="0"/>
          </a:p>
        </p:txBody>
      </p:sp>
      <p:sp>
        <p:nvSpPr>
          <p:cNvPr id="3" name="Content Placeholder 2">
            <a:extLst>
              <a:ext uri="{FF2B5EF4-FFF2-40B4-BE49-F238E27FC236}">
                <a16:creationId xmlns:a16="http://schemas.microsoft.com/office/drawing/2014/main" id="{3EE33C7C-FD72-3CFA-C6F9-0181811D755A}"/>
              </a:ext>
            </a:extLst>
          </p:cNvPr>
          <p:cNvSpPr>
            <a:spLocks noGrp="1"/>
          </p:cNvSpPr>
          <p:nvPr>
            <p:ph idx="1"/>
          </p:nvPr>
        </p:nvSpPr>
        <p:spPr/>
        <p:txBody>
          <a:bodyPr>
            <a:normAutofit/>
          </a:bodyPr>
          <a:lstStyle/>
          <a:p>
            <a:r>
              <a:rPr lang="en-US" sz="2800" b="0" i="0" dirty="0">
                <a:solidFill>
                  <a:srgbClr val="212529"/>
                </a:solidFill>
                <a:effectLst/>
                <a:latin typeface="Times New Roman" panose="02020603050405020304" pitchFamily="18" charset="0"/>
                <a:cs typeface="Times New Roman" panose="02020603050405020304" pitchFamily="18" charset="0"/>
              </a:rPr>
              <a:t>The client–server model is a computing model that acts as distributed application which partitions tasks or workloads between the providers of a resource or service, called servers, and service requesters, called clients.</a:t>
            </a:r>
          </a:p>
          <a:p>
            <a:r>
              <a:rPr lang="en-US" sz="2800" b="0" i="0" dirty="0">
                <a:solidFill>
                  <a:srgbClr val="212529"/>
                </a:solidFill>
                <a:effectLst/>
                <a:latin typeface="Times New Roman" panose="02020603050405020304" pitchFamily="18" charset="0"/>
                <a:cs typeface="Times New Roman" panose="02020603050405020304" pitchFamily="18" charset="0"/>
              </a:rPr>
              <a:t>Client server network architecture consists of two kinds of computers: clients and servers.</a:t>
            </a:r>
          </a:p>
          <a:p>
            <a:r>
              <a:rPr lang="en-US" sz="2800" b="0" i="0" dirty="0">
                <a:solidFill>
                  <a:srgbClr val="212529"/>
                </a:solidFill>
                <a:effectLst/>
                <a:latin typeface="Times New Roman" panose="02020603050405020304" pitchFamily="18" charset="0"/>
                <a:cs typeface="Times New Roman" panose="02020603050405020304" pitchFamily="18" charset="0"/>
              </a:rPr>
              <a:t> Clients are the computers that that do not share any of its resources but requests data and other services from the server computers and server  computers provide services to the client computers by responding to client computers requests</a:t>
            </a:r>
            <a:endParaRPr lang="en-US" sz="2800" dirty="0">
              <a:latin typeface="Times New Roman" panose="02020603050405020304" pitchFamily="18" charset="0"/>
              <a:cs typeface="Times New Roman" panose="02020603050405020304" pitchFamily="18" charset="0"/>
            </a:endParaRPr>
          </a:p>
        </p:txBody>
      </p:sp>
      <p:sp>
        <p:nvSpPr>
          <p:cNvPr id="4" name="Date Placeholder 3">
            <a:extLst>
              <a:ext uri="{FF2B5EF4-FFF2-40B4-BE49-F238E27FC236}">
                <a16:creationId xmlns:a16="http://schemas.microsoft.com/office/drawing/2014/main" id="{32F2FDEB-0754-0F75-B4B2-3EC36CBEE91B}"/>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50150F4A-A381-A1E2-B75B-677A121B0BDF}"/>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4D7AAA5B-4AC4-3FDA-5409-33135C066AF2}"/>
              </a:ext>
            </a:extLst>
          </p:cNvPr>
          <p:cNvSpPr>
            <a:spLocks noGrp="1"/>
          </p:cNvSpPr>
          <p:nvPr>
            <p:ph type="sldNum" sz="quarter" idx="12"/>
          </p:nvPr>
        </p:nvSpPr>
        <p:spPr/>
        <p:txBody>
          <a:bodyPr/>
          <a:lstStyle/>
          <a:p>
            <a:fld id="{98F4A237-58DC-4CB8-A92A-C7FDFBDB682E}" type="slidenum">
              <a:rPr lang="en-US" smtClean="0"/>
              <a:pPr/>
              <a:t>10</a:t>
            </a:fld>
            <a:endParaRPr lang="en-US"/>
          </a:p>
        </p:txBody>
      </p:sp>
      <p:pic>
        <p:nvPicPr>
          <p:cNvPr id="7" name="Picture 6">
            <a:extLst>
              <a:ext uri="{FF2B5EF4-FFF2-40B4-BE49-F238E27FC236}">
                <a16:creationId xmlns:a16="http://schemas.microsoft.com/office/drawing/2014/main" id="{22B6F38C-BD8C-9881-A6A0-9504A4F2FA34}"/>
              </a:ext>
            </a:extLst>
          </p:cNvPr>
          <p:cNvPicPr>
            <a:picLocks noChangeAspect="1"/>
          </p:cNvPicPr>
          <p:nvPr/>
        </p:nvPicPr>
        <p:blipFill>
          <a:blip r:embed="rId2"/>
          <a:stretch>
            <a:fillRect/>
          </a:stretch>
        </p:blipFill>
        <p:spPr>
          <a:xfrm>
            <a:off x="10744200" y="-33799"/>
            <a:ext cx="2514600" cy="728336"/>
          </a:xfrm>
          <a:prstGeom prst="rect">
            <a:avLst/>
          </a:prstGeom>
        </p:spPr>
      </p:pic>
    </p:spTree>
    <p:extLst>
      <p:ext uri="{BB962C8B-B14F-4D97-AF65-F5344CB8AC3E}">
        <p14:creationId xmlns:p14="http://schemas.microsoft.com/office/powerpoint/2010/main" val="20276385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F11B-0806-5CF3-EE30-2FFC9882CEFE}"/>
              </a:ext>
            </a:extLst>
          </p:cNvPr>
          <p:cNvSpPr>
            <a:spLocks noGrp="1"/>
          </p:cNvSpPr>
          <p:nvPr>
            <p:ph type="title"/>
          </p:nvPr>
        </p:nvSpPr>
        <p:spPr/>
        <p:txBody>
          <a:bodyPr>
            <a:normAutofit/>
          </a:bodyPr>
          <a:lstStyle/>
          <a:p>
            <a:r>
              <a:rPr lang="en-US" b="1" i="0" dirty="0">
                <a:solidFill>
                  <a:srgbClr val="212529"/>
                </a:solidFill>
                <a:effectLst/>
                <a:latin typeface="-apple-system"/>
              </a:rPr>
              <a:t>2-Tier Architecture</a:t>
            </a:r>
            <a:endParaRPr lang="en-US" dirty="0"/>
          </a:p>
        </p:txBody>
      </p:sp>
      <p:sp>
        <p:nvSpPr>
          <p:cNvPr id="3" name="Content Placeholder 2">
            <a:extLst>
              <a:ext uri="{FF2B5EF4-FFF2-40B4-BE49-F238E27FC236}">
                <a16:creationId xmlns:a16="http://schemas.microsoft.com/office/drawing/2014/main" id="{CAC581E4-9471-EB93-0C79-7957AD6ED47D}"/>
              </a:ext>
            </a:extLst>
          </p:cNvPr>
          <p:cNvSpPr>
            <a:spLocks noGrp="1"/>
          </p:cNvSpPr>
          <p:nvPr>
            <p:ph idx="1"/>
          </p:nvPr>
        </p:nvSpPr>
        <p:spPr/>
        <p:txBody>
          <a:bodyPr>
            <a:normAutofit fontScale="85000" lnSpcReduction="20000"/>
          </a:bodyPr>
          <a:lstStyle/>
          <a:p>
            <a:pPr algn="l"/>
            <a:r>
              <a:rPr lang="en-US" sz="3100" b="0" i="0" dirty="0">
                <a:solidFill>
                  <a:srgbClr val="212529"/>
                </a:solidFill>
                <a:effectLst/>
                <a:latin typeface="Times New Roman" panose="02020603050405020304" pitchFamily="18" charset="0"/>
                <a:cs typeface="Times New Roman" panose="02020603050405020304" pitchFamily="18" charset="0"/>
              </a:rPr>
              <a:t>2-tier architecture is used to describe client/server systems where the client requests resources and the server responds directly to the request, using its own resources. This means that the server does not call on another application in order to provide part of the service. It runs the client processes separately from the server processes, usually on a different computer:</a:t>
            </a:r>
          </a:p>
          <a:p>
            <a:pPr algn="l">
              <a:buFont typeface="Arial" panose="020B0604020202020204" pitchFamily="34" charset="0"/>
              <a:buChar char="•"/>
            </a:pPr>
            <a:r>
              <a:rPr lang="en-US" sz="3100" b="0" i="0" dirty="0">
                <a:solidFill>
                  <a:srgbClr val="212529"/>
                </a:solidFill>
                <a:effectLst/>
                <a:latin typeface="Times New Roman" panose="02020603050405020304" pitchFamily="18" charset="0"/>
                <a:cs typeface="Times New Roman" panose="02020603050405020304" pitchFamily="18" charset="0"/>
              </a:rPr>
              <a:t>The client processes provide an interface for the customer, and gather and present data usually on the customer’s computer. This part of the application is the presentation layer</a:t>
            </a:r>
          </a:p>
          <a:p>
            <a:pPr algn="l">
              <a:buFont typeface="Arial" panose="020B0604020202020204" pitchFamily="34" charset="0"/>
              <a:buChar char="•"/>
            </a:pPr>
            <a:r>
              <a:rPr lang="en-US" sz="3100" b="0" i="0" dirty="0">
                <a:solidFill>
                  <a:srgbClr val="212529"/>
                </a:solidFill>
                <a:effectLst/>
                <a:latin typeface="Times New Roman" panose="02020603050405020304" pitchFamily="18" charset="0"/>
                <a:cs typeface="Times New Roman" panose="02020603050405020304" pitchFamily="18" charset="0"/>
              </a:rPr>
              <a:t> The server processes provide an interface with the data store of the business. This part of the application is the data layer</a:t>
            </a:r>
          </a:p>
          <a:p>
            <a:pPr algn="l">
              <a:buFont typeface="Arial" panose="020B0604020202020204" pitchFamily="34" charset="0"/>
              <a:buChar char="•"/>
            </a:pPr>
            <a:r>
              <a:rPr lang="en-US" sz="3100" b="0" i="0" dirty="0">
                <a:solidFill>
                  <a:srgbClr val="212529"/>
                </a:solidFill>
                <a:effectLst/>
                <a:latin typeface="Times New Roman" panose="02020603050405020304" pitchFamily="18" charset="0"/>
                <a:cs typeface="Times New Roman" panose="02020603050405020304" pitchFamily="18" charset="0"/>
              </a:rPr>
              <a:t>The business logic that validates data, monitors security and permissions, and performs other business rules can be housed on either the client or the server, or split between the two.</a:t>
            </a:r>
          </a:p>
          <a:p>
            <a:pPr marL="742950" lvl="1" indent="-285750" algn="l">
              <a:buFont typeface="Arial" panose="020B0604020202020204" pitchFamily="34" charset="0"/>
              <a:buChar char="•"/>
            </a:pPr>
            <a:r>
              <a:rPr lang="en-US" sz="2600" b="0" i="0" dirty="0">
                <a:solidFill>
                  <a:srgbClr val="212529"/>
                </a:solidFill>
                <a:effectLst/>
                <a:latin typeface="Times New Roman" panose="02020603050405020304" pitchFamily="18" charset="0"/>
                <a:cs typeface="Times New Roman" panose="02020603050405020304" pitchFamily="18" charset="0"/>
              </a:rPr>
              <a:t>Fundamental units of work required to complete the business process</a:t>
            </a:r>
          </a:p>
          <a:p>
            <a:pPr marL="742950" lvl="1" indent="-285750" algn="l">
              <a:buFont typeface="Arial" panose="020B0604020202020204" pitchFamily="34" charset="0"/>
              <a:buChar char="•"/>
            </a:pPr>
            <a:r>
              <a:rPr lang="en-US" sz="2600" b="0" i="0" dirty="0">
                <a:solidFill>
                  <a:srgbClr val="212529"/>
                </a:solidFill>
                <a:effectLst/>
                <a:latin typeface="Times New Roman" panose="02020603050405020304" pitchFamily="18" charset="0"/>
                <a:cs typeface="Times New Roman" panose="02020603050405020304" pitchFamily="18" charset="0"/>
              </a:rPr>
              <a:t>Business rules can be automated by an application program. </a:t>
            </a:r>
          </a:p>
          <a:p>
            <a:endParaRPr lang="en-US" dirty="0"/>
          </a:p>
        </p:txBody>
      </p:sp>
      <p:sp>
        <p:nvSpPr>
          <p:cNvPr id="4" name="Date Placeholder 3">
            <a:extLst>
              <a:ext uri="{FF2B5EF4-FFF2-40B4-BE49-F238E27FC236}">
                <a16:creationId xmlns:a16="http://schemas.microsoft.com/office/drawing/2014/main" id="{0374FF16-F52D-AC0A-1462-CC5580E3C2C4}"/>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CF1CC518-7913-7FA4-40FA-1A43CD3982E3}"/>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067B8939-9D5B-556B-483D-C2DE880C71FD}"/>
              </a:ext>
            </a:extLst>
          </p:cNvPr>
          <p:cNvSpPr>
            <a:spLocks noGrp="1"/>
          </p:cNvSpPr>
          <p:nvPr>
            <p:ph type="sldNum" sz="quarter" idx="12"/>
          </p:nvPr>
        </p:nvSpPr>
        <p:spPr/>
        <p:txBody>
          <a:bodyPr/>
          <a:lstStyle/>
          <a:p>
            <a:fld id="{98F4A237-58DC-4CB8-A92A-C7FDFBDB682E}" type="slidenum">
              <a:rPr lang="en-US" smtClean="0"/>
              <a:pPr/>
              <a:t>11</a:t>
            </a:fld>
            <a:endParaRPr lang="en-US"/>
          </a:p>
        </p:txBody>
      </p:sp>
      <p:pic>
        <p:nvPicPr>
          <p:cNvPr id="7" name="Picture 6">
            <a:extLst>
              <a:ext uri="{FF2B5EF4-FFF2-40B4-BE49-F238E27FC236}">
                <a16:creationId xmlns:a16="http://schemas.microsoft.com/office/drawing/2014/main" id="{BF5CEB14-5BC2-C4AB-F2F7-76854E84E3D8}"/>
              </a:ext>
            </a:extLst>
          </p:cNvPr>
          <p:cNvPicPr>
            <a:picLocks noChangeAspect="1"/>
          </p:cNvPicPr>
          <p:nvPr/>
        </p:nvPicPr>
        <p:blipFill>
          <a:blip r:embed="rId2"/>
          <a:stretch>
            <a:fillRect/>
          </a:stretch>
        </p:blipFill>
        <p:spPr>
          <a:xfrm>
            <a:off x="10744200" y="-33799"/>
            <a:ext cx="2514600" cy="728336"/>
          </a:xfrm>
          <a:prstGeom prst="rect">
            <a:avLst/>
          </a:prstGeom>
        </p:spPr>
      </p:pic>
    </p:spTree>
    <p:extLst>
      <p:ext uri="{BB962C8B-B14F-4D97-AF65-F5344CB8AC3E}">
        <p14:creationId xmlns:p14="http://schemas.microsoft.com/office/powerpoint/2010/main" val="95013734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F11B-0806-5CF3-EE30-2FFC9882CEFE}"/>
              </a:ext>
            </a:extLst>
          </p:cNvPr>
          <p:cNvSpPr>
            <a:spLocks noGrp="1"/>
          </p:cNvSpPr>
          <p:nvPr>
            <p:ph type="title"/>
          </p:nvPr>
        </p:nvSpPr>
        <p:spPr/>
        <p:txBody>
          <a:bodyPr>
            <a:normAutofit/>
          </a:bodyPr>
          <a:lstStyle/>
          <a:p>
            <a:r>
              <a:rPr lang="en-US" b="1" i="0" dirty="0">
                <a:solidFill>
                  <a:srgbClr val="212529"/>
                </a:solidFill>
                <a:effectLst/>
                <a:latin typeface="-apple-system"/>
              </a:rPr>
              <a:t>2-Tier Architecture</a:t>
            </a:r>
            <a:endParaRPr lang="en-US" dirty="0"/>
          </a:p>
        </p:txBody>
      </p:sp>
      <p:sp>
        <p:nvSpPr>
          <p:cNvPr id="4" name="Date Placeholder 3">
            <a:extLst>
              <a:ext uri="{FF2B5EF4-FFF2-40B4-BE49-F238E27FC236}">
                <a16:creationId xmlns:a16="http://schemas.microsoft.com/office/drawing/2014/main" id="{0374FF16-F52D-AC0A-1462-CC5580E3C2C4}"/>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CF1CC518-7913-7FA4-40FA-1A43CD3982E3}"/>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067B8939-9D5B-556B-483D-C2DE880C71FD}"/>
              </a:ext>
            </a:extLst>
          </p:cNvPr>
          <p:cNvSpPr>
            <a:spLocks noGrp="1"/>
          </p:cNvSpPr>
          <p:nvPr>
            <p:ph type="sldNum" sz="quarter" idx="12"/>
          </p:nvPr>
        </p:nvSpPr>
        <p:spPr/>
        <p:txBody>
          <a:bodyPr/>
          <a:lstStyle/>
          <a:p>
            <a:fld id="{98F4A237-58DC-4CB8-A92A-C7FDFBDB682E}" type="slidenum">
              <a:rPr lang="en-US" smtClean="0"/>
              <a:pPr/>
              <a:t>12</a:t>
            </a:fld>
            <a:endParaRPr lang="en-US"/>
          </a:p>
        </p:txBody>
      </p:sp>
      <p:pic>
        <p:nvPicPr>
          <p:cNvPr id="7" name="Picture 6">
            <a:extLst>
              <a:ext uri="{FF2B5EF4-FFF2-40B4-BE49-F238E27FC236}">
                <a16:creationId xmlns:a16="http://schemas.microsoft.com/office/drawing/2014/main" id="{BF5CEB14-5BC2-C4AB-F2F7-76854E84E3D8}"/>
              </a:ext>
            </a:extLst>
          </p:cNvPr>
          <p:cNvPicPr>
            <a:picLocks noChangeAspect="1"/>
          </p:cNvPicPr>
          <p:nvPr/>
        </p:nvPicPr>
        <p:blipFill>
          <a:blip r:embed="rId2"/>
          <a:stretch>
            <a:fillRect/>
          </a:stretch>
        </p:blipFill>
        <p:spPr>
          <a:xfrm>
            <a:off x="10744200" y="-33799"/>
            <a:ext cx="2514600" cy="728336"/>
          </a:xfrm>
          <a:prstGeom prst="rect">
            <a:avLst/>
          </a:prstGeom>
        </p:spPr>
      </p:pic>
      <p:pic>
        <p:nvPicPr>
          <p:cNvPr id="4098" name="Picture 2">
            <a:extLst>
              <a:ext uri="{FF2B5EF4-FFF2-40B4-BE49-F238E27FC236}">
                <a16:creationId xmlns:a16="http://schemas.microsoft.com/office/drawing/2014/main" id="{60702ED6-7694-E531-4C73-3141345E62E9}"/>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2286000" y="2548512"/>
            <a:ext cx="9144000" cy="31436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34875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F11B-0806-5CF3-EE30-2FFC9882CEFE}"/>
              </a:ext>
            </a:extLst>
          </p:cNvPr>
          <p:cNvSpPr>
            <a:spLocks noGrp="1"/>
          </p:cNvSpPr>
          <p:nvPr>
            <p:ph type="title"/>
          </p:nvPr>
        </p:nvSpPr>
        <p:spPr/>
        <p:txBody>
          <a:bodyPr>
            <a:normAutofit/>
          </a:bodyPr>
          <a:lstStyle/>
          <a:p>
            <a:r>
              <a:rPr lang="en-US" b="1" dirty="0">
                <a:solidFill>
                  <a:srgbClr val="212529"/>
                </a:solidFill>
                <a:latin typeface="-apple-system"/>
              </a:rPr>
              <a:t>3</a:t>
            </a:r>
            <a:r>
              <a:rPr lang="en-US" b="1" i="0" dirty="0">
                <a:solidFill>
                  <a:srgbClr val="212529"/>
                </a:solidFill>
                <a:effectLst/>
                <a:latin typeface="-apple-system"/>
              </a:rPr>
              <a:t>-Tier Architecture</a:t>
            </a:r>
            <a:endParaRPr lang="en-US" dirty="0"/>
          </a:p>
        </p:txBody>
      </p:sp>
      <p:sp>
        <p:nvSpPr>
          <p:cNvPr id="3" name="Content Placeholder 2">
            <a:extLst>
              <a:ext uri="{FF2B5EF4-FFF2-40B4-BE49-F238E27FC236}">
                <a16:creationId xmlns:a16="http://schemas.microsoft.com/office/drawing/2014/main" id="{CAC581E4-9471-EB93-0C79-7957AD6ED47D}"/>
              </a:ext>
            </a:extLst>
          </p:cNvPr>
          <p:cNvSpPr>
            <a:spLocks noGrp="1"/>
          </p:cNvSpPr>
          <p:nvPr>
            <p:ph idx="1"/>
          </p:nvPr>
        </p:nvSpPr>
        <p:spPr/>
        <p:txBody>
          <a:bodyPr>
            <a:normAutofit/>
          </a:bodyPr>
          <a:lstStyle/>
          <a:p>
            <a:pPr algn="l"/>
            <a:r>
              <a:rPr lang="en-US" b="0" i="0" dirty="0">
                <a:solidFill>
                  <a:srgbClr val="212529"/>
                </a:solidFill>
                <a:effectLst/>
                <a:latin typeface="-apple-system"/>
              </a:rPr>
              <a:t>In 3-tier architecture, there is an intermediary level, meaning the architecture is generally split up between:</a:t>
            </a:r>
          </a:p>
          <a:p>
            <a:pPr algn="l">
              <a:buFont typeface="Arial" panose="020B0604020202020204" pitchFamily="34" charset="0"/>
              <a:buChar char="•"/>
            </a:pPr>
            <a:r>
              <a:rPr lang="en-US" b="0" i="0" dirty="0">
                <a:solidFill>
                  <a:srgbClr val="212529"/>
                </a:solidFill>
                <a:effectLst/>
                <a:latin typeface="-apple-system"/>
              </a:rPr>
              <a:t>A client, i.e. the computer, which requests the resources, equipped with a user interface (usually a web browser) for presentation purposes</a:t>
            </a:r>
          </a:p>
          <a:p>
            <a:pPr algn="l">
              <a:buFont typeface="Arial" panose="020B0604020202020204" pitchFamily="34" charset="0"/>
              <a:buChar char="•"/>
            </a:pPr>
            <a:r>
              <a:rPr lang="en-US" b="0" i="0" dirty="0">
                <a:solidFill>
                  <a:srgbClr val="212529"/>
                </a:solidFill>
                <a:effectLst/>
                <a:latin typeface="-apple-system"/>
              </a:rPr>
              <a:t>The application server (also called middleware), whose task it is to provide the requested resources, but by calling on another server</a:t>
            </a:r>
          </a:p>
          <a:p>
            <a:pPr algn="l">
              <a:buFont typeface="Arial" panose="020B0604020202020204" pitchFamily="34" charset="0"/>
              <a:buChar char="•"/>
            </a:pPr>
            <a:r>
              <a:rPr lang="en-US" b="0" i="0" dirty="0">
                <a:solidFill>
                  <a:srgbClr val="212529"/>
                </a:solidFill>
                <a:effectLst/>
                <a:latin typeface="-apple-system"/>
              </a:rPr>
              <a:t>The data server, which provides the application server with the data it requires</a:t>
            </a:r>
          </a:p>
          <a:p>
            <a:pPr marL="0" indent="0">
              <a:buNone/>
            </a:pPr>
            <a:endParaRPr lang="en-US" dirty="0"/>
          </a:p>
        </p:txBody>
      </p:sp>
      <p:sp>
        <p:nvSpPr>
          <p:cNvPr id="4" name="Date Placeholder 3">
            <a:extLst>
              <a:ext uri="{FF2B5EF4-FFF2-40B4-BE49-F238E27FC236}">
                <a16:creationId xmlns:a16="http://schemas.microsoft.com/office/drawing/2014/main" id="{0374FF16-F52D-AC0A-1462-CC5580E3C2C4}"/>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CF1CC518-7913-7FA4-40FA-1A43CD3982E3}"/>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067B8939-9D5B-556B-483D-C2DE880C71FD}"/>
              </a:ext>
            </a:extLst>
          </p:cNvPr>
          <p:cNvSpPr>
            <a:spLocks noGrp="1"/>
          </p:cNvSpPr>
          <p:nvPr>
            <p:ph type="sldNum" sz="quarter" idx="12"/>
          </p:nvPr>
        </p:nvSpPr>
        <p:spPr/>
        <p:txBody>
          <a:bodyPr/>
          <a:lstStyle/>
          <a:p>
            <a:fld id="{98F4A237-58DC-4CB8-A92A-C7FDFBDB682E}" type="slidenum">
              <a:rPr lang="en-US" smtClean="0"/>
              <a:pPr/>
              <a:t>13</a:t>
            </a:fld>
            <a:endParaRPr lang="en-US"/>
          </a:p>
        </p:txBody>
      </p:sp>
      <p:pic>
        <p:nvPicPr>
          <p:cNvPr id="7" name="Picture 6">
            <a:extLst>
              <a:ext uri="{FF2B5EF4-FFF2-40B4-BE49-F238E27FC236}">
                <a16:creationId xmlns:a16="http://schemas.microsoft.com/office/drawing/2014/main" id="{BF5CEB14-5BC2-C4AB-F2F7-76854E84E3D8}"/>
              </a:ext>
            </a:extLst>
          </p:cNvPr>
          <p:cNvPicPr>
            <a:picLocks noChangeAspect="1"/>
          </p:cNvPicPr>
          <p:nvPr/>
        </p:nvPicPr>
        <p:blipFill>
          <a:blip r:embed="rId2"/>
          <a:stretch>
            <a:fillRect/>
          </a:stretch>
        </p:blipFill>
        <p:spPr>
          <a:xfrm>
            <a:off x="10744200" y="-33799"/>
            <a:ext cx="2514600" cy="728336"/>
          </a:xfrm>
          <a:prstGeom prst="rect">
            <a:avLst/>
          </a:prstGeom>
        </p:spPr>
      </p:pic>
    </p:spTree>
    <p:extLst>
      <p:ext uri="{BB962C8B-B14F-4D97-AF65-F5344CB8AC3E}">
        <p14:creationId xmlns:p14="http://schemas.microsoft.com/office/powerpoint/2010/main" val="243909157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C6F11B-0806-5CF3-EE30-2FFC9882CEFE}"/>
              </a:ext>
            </a:extLst>
          </p:cNvPr>
          <p:cNvSpPr>
            <a:spLocks noGrp="1"/>
          </p:cNvSpPr>
          <p:nvPr>
            <p:ph type="title"/>
          </p:nvPr>
        </p:nvSpPr>
        <p:spPr/>
        <p:txBody>
          <a:bodyPr>
            <a:normAutofit/>
          </a:bodyPr>
          <a:lstStyle/>
          <a:p>
            <a:r>
              <a:rPr lang="en-US" b="1" dirty="0">
                <a:solidFill>
                  <a:srgbClr val="212529"/>
                </a:solidFill>
                <a:latin typeface="-apple-system"/>
              </a:rPr>
              <a:t>3</a:t>
            </a:r>
            <a:r>
              <a:rPr lang="en-US" b="1" i="0" dirty="0">
                <a:solidFill>
                  <a:srgbClr val="212529"/>
                </a:solidFill>
                <a:effectLst/>
                <a:latin typeface="-apple-system"/>
              </a:rPr>
              <a:t>-Tier Architecture</a:t>
            </a:r>
            <a:endParaRPr lang="en-US" dirty="0"/>
          </a:p>
        </p:txBody>
      </p:sp>
      <p:sp>
        <p:nvSpPr>
          <p:cNvPr id="4" name="Date Placeholder 3">
            <a:extLst>
              <a:ext uri="{FF2B5EF4-FFF2-40B4-BE49-F238E27FC236}">
                <a16:creationId xmlns:a16="http://schemas.microsoft.com/office/drawing/2014/main" id="{0374FF16-F52D-AC0A-1462-CC5580E3C2C4}"/>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CF1CC518-7913-7FA4-40FA-1A43CD3982E3}"/>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067B8939-9D5B-556B-483D-C2DE880C71FD}"/>
              </a:ext>
            </a:extLst>
          </p:cNvPr>
          <p:cNvSpPr>
            <a:spLocks noGrp="1"/>
          </p:cNvSpPr>
          <p:nvPr>
            <p:ph type="sldNum" sz="quarter" idx="12"/>
          </p:nvPr>
        </p:nvSpPr>
        <p:spPr/>
        <p:txBody>
          <a:bodyPr/>
          <a:lstStyle/>
          <a:p>
            <a:fld id="{98F4A237-58DC-4CB8-A92A-C7FDFBDB682E}" type="slidenum">
              <a:rPr lang="en-US" smtClean="0"/>
              <a:pPr/>
              <a:t>14</a:t>
            </a:fld>
            <a:endParaRPr lang="en-US"/>
          </a:p>
        </p:txBody>
      </p:sp>
      <p:pic>
        <p:nvPicPr>
          <p:cNvPr id="7" name="Picture 6">
            <a:extLst>
              <a:ext uri="{FF2B5EF4-FFF2-40B4-BE49-F238E27FC236}">
                <a16:creationId xmlns:a16="http://schemas.microsoft.com/office/drawing/2014/main" id="{BF5CEB14-5BC2-C4AB-F2F7-76854E84E3D8}"/>
              </a:ext>
            </a:extLst>
          </p:cNvPr>
          <p:cNvPicPr>
            <a:picLocks noChangeAspect="1"/>
          </p:cNvPicPr>
          <p:nvPr/>
        </p:nvPicPr>
        <p:blipFill>
          <a:blip r:embed="rId2"/>
          <a:stretch>
            <a:fillRect/>
          </a:stretch>
        </p:blipFill>
        <p:spPr>
          <a:xfrm>
            <a:off x="10744200" y="-86351"/>
            <a:ext cx="2514600" cy="728336"/>
          </a:xfrm>
          <a:prstGeom prst="rect">
            <a:avLst/>
          </a:prstGeom>
        </p:spPr>
      </p:pic>
      <p:pic>
        <p:nvPicPr>
          <p:cNvPr id="6146" name="Picture 2">
            <a:extLst>
              <a:ext uri="{FF2B5EF4-FFF2-40B4-BE49-F238E27FC236}">
                <a16:creationId xmlns:a16="http://schemas.microsoft.com/office/drawing/2014/main" id="{E2213CAE-0F1D-D9D1-BB84-6DB1626287B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52600" y="1995652"/>
            <a:ext cx="10058400" cy="4191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502058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755B07-B8E7-FAE9-A4D3-3EA9FA0ABBFE}"/>
              </a:ext>
            </a:extLst>
          </p:cNvPr>
          <p:cNvSpPr>
            <a:spLocks noGrp="1"/>
          </p:cNvSpPr>
          <p:nvPr>
            <p:ph type="title"/>
          </p:nvPr>
        </p:nvSpPr>
        <p:spPr/>
        <p:txBody>
          <a:bodyPr/>
          <a:lstStyle/>
          <a:p>
            <a:r>
              <a:rPr lang="en-US" b="1" i="0" dirty="0">
                <a:solidFill>
                  <a:srgbClr val="212529"/>
                </a:solidFill>
                <a:effectLst/>
                <a:latin typeface="-apple-system"/>
              </a:rPr>
              <a:t>N-Tier Architecture (multi-tier)</a:t>
            </a:r>
            <a:endParaRPr lang="en-US" dirty="0"/>
          </a:p>
        </p:txBody>
      </p:sp>
      <p:sp>
        <p:nvSpPr>
          <p:cNvPr id="3" name="Content Placeholder 2">
            <a:extLst>
              <a:ext uri="{FF2B5EF4-FFF2-40B4-BE49-F238E27FC236}">
                <a16:creationId xmlns:a16="http://schemas.microsoft.com/office/drawing/2014/main" id="{1F0B72D0-7E04-2D69-38DE-317FD25C9EFF}"/>
              </a:ext>
            </a:extLst>
          </p:cNvPr>
          <p:cNvSpPr>
            <a:spLocks noGrp="1"/>
          </p:cNvSpPr>
          <p:nvPr>
            <p:ph idx="1"/>
          </p:nvPr>
        </p:nvSpPr>
        <p:spPr/>
        <p:txBody>
          <a:bodyPr>
            <a:normAutofit lnSpcReduction="10000"/>
          </a:bodyPr>
          <a:lstStyle/>
          <a:p>
            <a:r>
              <a:rPr lang="en-US" b="0" i="0" dirty="0">
                <a:solidFill>
                  <a:srgbClr val="212529"/>
                </a:solidFill>
                <a:effectLst/>
                <a:latin typeface="-apple-system"/>
              </a:rPr>
              <a:t>The primary advantage of N-tier architectures is that they make load balancing possible.</a:t>
            </a:r>
          </a:p>
          <a:p>
            <a:r>
              <a:rPr lang="en-US" b="0" i="0" dirty="0">
                <a:solidFill>
                  <a:srgbClr val="212529"/>
                </a:solidFill>
                <a:effectLst/>
                <a:latin typeface="-apple-system"/>
              </a:rPr>
              <a:t> Since the application logic is distributed between several servers, processing can then be more evenly distributed among those servers. N-tiered architectures are also more easily scalable, since only servers experiencing high demand, such as the application server, need be upgraded. </a:t>
            </a:r>
          </a:p>
          <a:p>
            <a:r>
              <a:rPr lang="en-US" b="0" i="0" dirty="0">
                <a:solidFill>
                  <a:srgbClr val="212529"/>
                </a:solidFill>
                <a:effectLst/>
                <a:latin typeface="-apple-system"/>
              </a:rPr>
              <a:t>The primary disadvantage of N-tier architectures is that it is also more difficult to program and test an N-tier architecture due to its increased complexity.</a:t>
            </a:r>
            <a:endParaRPr lang="en-US" dirty="0"/>
          </a:p>
        </p:txBody>
      </p:sp>
      <p:sp>
        <p:nvSpPr>
          <p:cNvPr id="4" name="Date Placeholder 3">
            <a:extLst>
              <a:ext uri="{FF2B5EF4-FFF2-40B4-BE49-F238E27FC236}">
                <a16:creationId xmlns:a16="http://schemas.microsoft.com/office/drawing/2014/main" id="{8349EDBD-72AB-6E1C-42E4-2EA9ABB67D7C}"/>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49EBB165-F626-3BF6-0D66-C3A5A337F1AA}"/>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CC346E16-85B3-4BD4-9FBB-7C8C561D532D}"/>
              </a:ext>
            </a:extLst>
          </p:cNvPr>
          <p:cNvSpPr>
            <a:spLocks noGrp="1"/>
          </p:cNvSpPr>
          <p:nvPr>
            <p:ph type="sldNum" sz="quarter" idx="12"/>
          </p:nvPr>
        </p:nvSpPr>
        <p:spPr/>
        <p:txBody>
          <a:bodyPr/>
          <a:lstStyle/>
          <a:p>
            <a:fld id="{98F4A237-58DC-4CB8-A92A-C7FDFBDB682E}" type="slidenum">
              <a:rPr lang="en-US" smtClean="0"/>
              <a:pPr/>
              <a:t>15</a:t>
            </a:fld>
            <a:endParaRPr lang="en-US"/>
          </a:p>
        </p:txBody>
      </p:sp>
      <p:pic>
        <p:nvPicPr>
          <p:cNvPr id="7" name="Picture 6">
            <a:extLst>
              <a:ext uri="{FF2B5EF4-FFF2-40B4-BE49-F238E27FC236}">
                <a16:creationId xmlns:a16="http://schemas.microsoft.com/office/drawing/2014/main" id="{5C77C051-59B8-57D4-4BF7-780D4DF93730}"/>
              </a:ext>
            </a:extLst>
          </p:cNvPr>
          <p:cNvPicPr>
            <a:picLocks noChangeAspect="1"/>
          </p:cNvPicPr>
          <p:nvPr/>
        </p:nvPicPr>
        <p:blipFill>
          <a:blip r:embed="rId2"/>
          <a:stretch>
            <a:fillRect/>
          </a:stretch>
        </p:blipFill>
        <p:spPr>
          <a:xfrm>
            <a:off x="10896600" y="120317"/>
            <a:ext cx="2514600" cy="728336"/>
          </a:xfrm>
          <a:prstGeom prst="rect">
            <a:avLst/>
          </a:prstGeom>
        </p:spPr>
      </p:pic>
    </p:spTree>
    <p:extLst>
      <p:ext uri="{BB962C8B-B14F-4D97-AF65-F5344CB8AC3E}">
        <p14:creationId xmlns:p14="http://schemas.microsoft.com/office/powerpoint/2010/main" val="231489408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DD0083E2-534F-7EB1-A4DB-ADFD3FD25117}"/>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9204B6FD-3E3F-79C3-0017-10B15165593E}"/>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803F70BD-D2DC-EA80-F0DB-DABDFD0C21FF}"/>
              </a:ext>
            </a:extLst>
          </p:cNvPr>
          <p:cNvSpPr>
            <a:spLocks noGrp="1"/>
          </p:cNvSpPr>
          <p:nvPr>
            <p:ph type="sldNum" sz="quarter" idx="12"/>
          </p:nvPr>
        </p:nvSpPr>
        <p:spPr/>
        <p:txBody>
          <a:bodyPr/>
          <a:lstStyle/>
          <a:p>
            <a:fld id="{98F4A237-58DC-4CB8-A92A-C7FDFBDB682E}" type="slidenum">
              <a:rPr lang="en-US" smtClean="0"/>
              <a:pPr/>
              <a:t>16</a:t>
            </a:fld>
            <a:endParaRPr lang="en-US"/>
          </a:p>
        </p:txBody>
      </p:sp>
      <p:pic>
        <p:nvPicPr>
          <p:cNvPr id="8194" name="Picture 2">
            <a:extLst>
              <a:ext uri="{FF2B5EF4-FFF2-40B4-BE49-F238E27FC236}">
                <a16:creationId xmlns:a16="http://schemas.microsoft.com/office/drawing/2014/main" id="{8416D483-A69E-7D15-F64A-462F31AFAE2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839200" y="1676400"/>
            <a:ext cx="3429000" cy="3703320"/>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FC8D94E6-97AB-8D0A-1DC7-55376646AE1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00200" y="1905000"/>
            <a:ext cx="6648450" cy="3276600"/>
          </a:xfrm>
          <a:prstGeom prst="rect">
            <a:avLst/>
          </a:prstGeom>
          <a:noFill/>
          <a:extLst>
            <a:ext uri="{909E8E84-426E-40DD-AFC4-6F175D3DCCD1}">
              <a14:hiddenFill xmlns:a14="http://schemas.microsoft.com/office/drawing/2010/main">
                <a:solidFill>
                  <a:srgbClr val="FFFFFF"/>
                </a:solidFill>
              </a14:hiddenFill>
            </a:ext>
          </a:extLst>
        </p:spPr>
      </p:pic>
      <p:sp>
        <p:nvSpPr>
          <p:cNvPr id="7" name="Title 1">
            <a:extLst>
              <a:ext uri="{FF2B5EF4-FFF2-40B4-BE49-F238E27FC236}">
                <a16:creationId xmlns:a16="http://schemas.microsoft.com/office/drawing/2014/main" id="{120C28E7-E41A-9D08-0813-3D6BD846B90F}"/>
              </a:ext>
            </a:extLst>
          </p:cNvPr>
          <p:cNvSpPr>
            <a:spLocks noGrp="1"/>
          </p:cNvSpPr>
          <p:nvPr>
            <p:ph type="title"/>
          </p:nvPr>
        </p:nvSpPr>
        <p:spPr>
          <a:xfrm>
            <a:off x="685800" y="292947"/>
            <a:ext cx="12344400" cy="1219200"/>
          </a:xfrm>
        </p:spPr>
        <p:txBody>
          <a:bodyPr/>
          <a:lstStyle/>
          <a:p>
            <a:r>
              <a:rPr lang="en-US" b="1" i="0" dirty="0">
                <a:solidFill>
                  <a:srgbClr val="212529"/>
                </a:solidFill>
                <a:effectLst/>
                <a:latin typeface="-apple-system"/>
              </a:rPr>
              <a:t>N-Tier Architecture (multi-tier)</a:t>
            </a:r>
            <a:endParaRPr lang="en-US" dirty="0"/>
          </a:p>
        </p:txBody>
      </p:sp>
      <p:pic>
        <p:nvPicPr>
          <p:cNvPr id="2" name="Picture 1">
            <a:extLst>
              <a:ext uri="{FF2B5EF4-FFF2-40B4-BE49-F238E27FC236}">
                <a16:creationId xmlns:a16="http://schemas.microsoft.com/office/drawing/2014/main" id="{47193813-B31F-446A-6454-53E801C883DB}"/>
              </a:ext>
            </a:extLst>
          </p:cNvPr>
          <p:cNvPicPr>
            <a:picLocks noChangeAspect="1"/>
          </p:cNvPicPr>
          <p:nvPr/>
        </p:nvPicPr>
        <p:blipFill>
          <a:blip r:embed="rId4"/>
          <a:stretch>
            <a:fillRect/>
          </a:stretch>
        </p:blipFill>
        <p:spPr>
          <a:xfrm>
            <a:off x="10896600" y="120317"/>
            <a:ext cx="2514600" cy="728336"/>
          </a:xfrm>
          <a:prstGeom prst="rect">
            <a:avLst/>
          </a:prstGeom>
        </p:spPr>
      </p:pic>
    </p:spTree>
    <p:extLst>
      <p:ext uri="{BB962C8B-B14F-4D97-AF65-F5344CB8AC3E}">
        <p14:creationId xmlns:p14="http://schemas.microsoft.com/office/powerpoint/2010/main" val="11764228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76E245-A658-0547-788C-8D3EC47F6DC0}"/>
              </a:ext>
            </a:extLst>
          </p:cNvPr>
          <p:cNvSpPr>
            <a:spLocks noGrp="1"/>
          </p:cNvSpPr>
          <p:nvPr>
            <p:ph type="title"/>
          </p:nvPr>
        </p:nvSpPr>
        <p:spPr/>
        <p:txBody>
          <a:bodyPr/>
          <a:lstStyle/>
          <a:p>
            <a:r>
              <a:rPr lang="en-US" dirty="0"/>
              <a:t>Protocols</a:t>
            </a:r>
          </a:p>
        </p:txBody>
      </p:sp>
      <p:sp>
        <p:nvSpPr>
          <p:cNvPr id="3" name="Content Placeholder 2">
            <a:extLst>
              <a:ext uri="{FF2B5EF4-FFF2-40B4-BE49-F238E27FC236}">
                <a16:creationId xmlns:a16="http://schemas.microsoft.com/office/drawing/2014/main" id="{460C79F2-7D5E-AC02-7F03-51058D66BEE8}"/>
              </a:ext>
            </a:extLst>
          </p:cNvPr>
          <p:cNvSpPr>
            <a:spLocks noGrp="1"/>
          </p:cNvSpPr>
          <p:nvPr>
            <p:ph idx="1"/>
          </p:nvPr>
        </p:nvSpPr>
        <p:spPr/>
        <p:txBody>
          <a:bodyPr>
            <a:normAutofit fontScale="77500" lnSpcReduction="20000"/>
          </a:bodyPr>
          <a:lstStyle/>
          <a:p>
            <a:pPr algn="l"/>
            <a:r>
              <a:rPr lang="en-US" sz="3100" b="0" i="0" dirty="0">
                <a:solidFill>
                  <a:srgbClr val="171717"/>
                </a:solidFill>
                <a:effectLst/>
                <a:latin typeface="Times New Roman" panose="02020603050405020304" pitchFamily="18" charset="0"/>
                <a:cs typeface="Times New Roman" panose="02020603050405020304" pitchFamily="18" charset="0"/>
              </a:rPr>
              <a:t>A protocol is a set of </a:t>
            </a:r>
            <a:r>
              <a:rPr lang="en-US" sz="3100" b="0" i="0" dirty="0">
                <a:solidFill>
                  <a:srgbClr val="FF0000"/>
                </a:solidFill>
                <a:effectLst/>
                <a:latin typeface="Times New Roman" panose="02020603050405020304" pitchFamily="18" charset="0"/>
                <a:cs typeface="Times New Roman" panose="02020603050405020304" pitchFamily="18" charset="0"/>
              </a:rPr>
              <a:t>rules and guidelines for communicating data.</a:t>
            </a:r>
          </a:p>
          <a:p>
            <a:pPr algn="l"/>
            <a:r>
              <a:rPr lang="en-US" sz="3100" b="0" i="0" dirty="0">
                <a:solidFill>
                  <a:srgbClr val="171717"/>
                </a:solidFill>
                <a:effectLst/>
                <a:latin typeface="Times New Roman" panose="02020603050405020304" pitchFamily="18" charset="0"/>
                <a:cs typeface="Times New Roman" panose="02020603050405020304" pitchFamily="18" charset="0"/>
              </a:rPr>
              <a:t>Rules are defined for each step and process during communication between two or more computers.</a:t>
            </a:r>
          </a:p>
          <a:p>
            <a:pPr algn="l"/>
            <a:r>
              <a:rPr lang="en-US" sz="3100" b="0" i="0" dirty="0">
                <a:solidFill>
                  <a:srgbClr val="171717"/>
                </a:solidFill>
                <a:effectLst/>
                <a:latin typeface="Times New Roman" panose="02020603050405020304" pitchFamily="18" charset="0"/>
                <a:cs typeface="Times New Roman" panose="02020603050405020304" pitchFamily="18" charset="0"/>
              </a:rPr>
              <a:t>Networks have to follow these rules to successfully transmit data.</a:t>
            </a:r>
          </a:p>
          <a:p>
            <a:pPr marL="0" indent="0" algn="l">
              <a:buNone/>
            </a:pPr>
            <a:r>
              <a:rPr lang="en-US" sz="3100" b="1" i="0" dirty="0">
                <a:solidFill>
                  <a:srgbClr val="171717"/>
                </a:solidFill>
                <a:effectLst/>
                <a:latin typeface="Times New Roman" panose="02020603050405020304" pitchFamily="18" charset="0"/>
                <a:cs typeface="Times New Roman" panose="02020603050405020304" pitchFamily="18" charset="0"/>
              </a:rPr>
              <a:t>1- HTTP:</a:t>
            </a:r>
          </a:p>
          <a:p>
            <a:pPr marL="0" indent="0" algn="l">
              <a:buNone/>
            </a:pPr>
            <a:r>
              <a:rPr lang="en-US" sz="3100" b="0" i="0" dirty="0">
                <a:solidFill>
                  <a:srgbClr val="171717"/>
                </a:solidFill>
                <a:effectLst/>
                <a:latin typeface="Times New Roman" panose="02020603050405020304" pitchFamily="18" charset="0"/>
                <a:cs typeface="Times New Roman" panose="02020603050405020304" pitchFamily="18" charset="0"/>
              </a:rPr>
              <a:t>The Hypertext Transfer Protocol(HTTP) is used by the browser to tell the host computer what file it wants to retrieve.</a:t>
            </a:r>
          </a:p>
          <a:p>
            <a:pPr marL="0" indent="0" algn="l">
              <a:buNone/>
            </a:pPr>
            <a:r>
              <a:rPr lang="en-US" sz="3100" b="1" i="0" dirty="0">
                <a:solidFill>
                  <a:srgbClr val="171717"/>
                </a:solidFill>
                <a:effectLst/>
                <a:latin typeface="Times New Roman" panose="02020603050405020304" pitchFamily="18" charset="0"/>
                <a:cs typeface="Times New Roman" panose="02020603050405020304" pitchFamily="18" charset="0"/>
              </a:rPr>
              <a:t>2- IP:</a:t>
            </a:r>
          </a:p>
          <a:p>
            <a:pPr marL="0" indent="0" algn="l">
              <a:buNone/>
            </a:pPr>
            <a:r>
              <a:rPr lang="en-US" sz="3100" b="0" i="0" dirty="0">
                <a:solidFill>
                  <a:srgbClr val="171717"/>
                </a:solidFill>
                <a:effectLst/>
                <a:latin typeface="Times New Roman" panose="02020603050405020304" pitchFamily="18" charset="0"/>
                <a:cs typeface="Times New Roman" panose="02020603050405020304" pitchFamily="18" charset="0"/>
              </a:rPr>
              <a:t>The Internet Protocol (IP) is used for routing IP packets between logan's computer and the server based on IP addresses.</a:t>
            </a:r>
          </a:p>
          <a:p>
            <a:pPr marL="0" indent="0" algn="l">
              <a:buNone/>
            </a:pPr>
            <a:r>
              <a:rPr lang="en-US" sz="3100" b="1" i="0" dirty="0">
                <a:solidFill>
                  <a:srgbClr val="171717"/>
                </a:solidFill>
                <a:effectLst/>
                <a:latin typeface="Times New Roman" panose="02020603050405020304" pitchFamily="18" charset="0"/>
                <a:cs typeface="Times New Roman" panose="02020603050405020304" pitchFamily="18" charset="0"/>
              </a:rPr>
              <a:t>3- TCP:</a:t>
            </a:r>
          </a:p>
          <a:p>
            <a:pPr marL="0" indent="0" algn="l">
              <a:buNone/>
            </a:pPr>
            <a:r>
              <a:rPr lang="en-US" sz="3100" b="0" i="0" dirty="0">
                <a:solidFill>
                  <a:srgbClr val="171717"/>
                </a:solidFill>
                <a:effectLst/>
                <a:latin typeface="Times New Roman" panose="02020603050405020304" pitchFamily="18" charset="0"/>
                <a:cs typeface="Times New Roman" panose="02020603050405020304" pitchFamily="18" charset="0"/>
              </a:rPr>
              <a:t>The Transmission Control Protocol(TCP) is used for making sure the IP packets all arrive correctly and in order.</a:t>
            </a:r>
          </a:p>
          <a:p>
            <a:endParaRPr lang="en-US" dirty="0"/>
          </a:p>
        </p:txBody>
      </p:sp>
      <p:sp>
        <p:nvSpPr>
          <p:cNvPr id="4" name="Date Placeholder 3">
            <a:extLst>
              <a:ext uri="{FF2B5EF4-FFF2-40B4-BE49-F238E27FC236}">
                <a16:creationId xmlns:a16="http://schemas.microsoft.com/office/drawing/2014/main" id="{EA1B0B48-2030-5C5C-2F8E-9827C12D4704}"/>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76606EF3-FFE1-0E09-EA15-56216A4DC3F0}"/>
              </a:ext>
            </a:extLst>
          </p:cNvPr>
          <p:cNvSpPr>
            <a:spLocks noGrp="1"/>
          </p:cNvSpPr>
          <p:nvPr>
            <p:ph type="ftr" sz="quarter" idx="11"/>
          </p:nvPr>
        </p:nvSpPr>
        <p:spPr/>
        <p:txBody>
          <a:bodyPr/>
          <a:lstStyle/>
          <a:p>
            <a:r>
              <a:rPr lang="en-US"/>
              <a:t>Department of CSE        CSEN3071: Web Application Development and Software frameworks</a:t>
            </a:r>
            <a:endParaRPr lang="en-US" dirty="0"/>
          </a:p>
        </p:txBody>
      </p:sp>
      <p:sp>
        <p:nvSpPr>
          <p:cNvPr id="6" name="Slide Number Placeholder 5">
            <a:extLst>
              <a:ext uri="{FF2B5EF4-FFF2-40B4-BE49-F238E27FC236}">
                <a16:creationId xmlns:a16="http://schemas.microsoft.com/office/drawing/2014/main" id="{DD6E2F69-A293-A71E-9D78-2BD20AECA3A5}"/>
              </a:ext>
            </a:extLst>
          </p:cNvPr>
          <p:cNvSpPr>
            <a:spLocks noGrp="1"/>
          </p:cNvSpPr>
          <p:nvPr>
            <p:ph type="sldNum" sz="quarter" idx="12"/>
          </p:nvPr>
        </p:nvSpPr>
        <p:spPr/>
        <p:txBody>
          <a:bodyPr/>
          <a:lstStyle/>
          <a:p>
            <a:fld id="{98F4A237-58DC-4CB8-A92A-C7FDFBDB682E}" type="slidenum">
              <a:rPr lang="en-US" smtClean="0"/>
              <a:pPr/>
              <a:t>17</a:t>
            </a:fld>
            <a:endParaRPr lang="en-US"/>
          </a:p>
        </p:txBody>
      </p:sp>
      <p:pic>
        <p:nvPicPr>
          <p:cNvPr id="7" name="Picture 6">
            <a:extLst>
              <a:ext uri="{FF2B5EF4-FFF2-40B4-BE49-F238E27FC236}">
                <a16:creationId xmlns:a16="http://schemas.microsoft.com/office/drawing/2014/main" id="{7867DA15-FF01-E356-06A9-76C8BADD179E}"/>
              </a:ext>
            </a:extLst>
          </p:cNvPr>
          <p:cNvPicPr>
            <a:picLocks noChangeAspect="1"/>
          </p:cNvPicPr>
          <p:nvPr/>
        </p:nvPicPr>
        <p:blipFill>
          <a:blip r:embed="rId2"/>
          <a:stretch>
            <a:fillRect/>
          </a:stretch>
        </p:blipFill>
        <p:spPr>
          <a:xfrm>
            <a:off x="10896600" y="120317"/>
            <a:ext cx="2514600" cy="728336"/>
          </a:xfrm>
          <a:prstGeom prst="rect">
            <a:avLst/>
          </a:prstGeom>
        </p:spPr>
      </p:pic>
    </p:spTree>
    <p:extLst>
      <p:ext uri="{BB962C8B-B14F-4D97-AF65-F5344CB8AC3E}">
        <p14:creationId xmlns:p14="http://schemas.microsoft.com/office/powerpoint/2010/main" val="149979495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3CB6A9-6C60-46EA-C353-309B2C3FCE37}"/>
              </a:ext>
            </a:extLst>
          </p:cNvPr>
          <p:cNvSpPr>
            <a:spLocks noGrp="1"/>
          </p:cNvSpPr>
          <p:nvPr>
            <p:ph type="title"/>
          </p:nvPr>
        </p:nvSpPr>
        <p:spPr/>
        <p:txBody>
          <a:bodyPr/>
          <a:lstStyle/>
          <a:p>
            <a:r>
              <a:rPr lang="en-US" b="1" i="0" dirty="0">
                <a:solidFill>
                  <a:srgbClr val="000000"/>
                </a:solidFill>
                <a:effectLst/>
                <a:latin typeface="Verdana" panose="020B0604030504040204" pitchFamily="34" charset="0"/>
              </a:rPr>
              <a:t>Model-View-Controller (MVC)</a:t>
            </a:r>
            <a:endParaRPr lang="en-US" dirty="0"/>
          </a:p>
        </p:txBody>
      </p:sp>
      <p:sp>
        <p:nvSpPr>
          <p:cNvPr id="4" name="Date Placeholder 3">
            <a:extLst>
              <a:ext uri="{FF2B5EF4-FFF2-40B4-BE49-F238E27FC236}">
                <a16:creationId xmlns:a16="http://schemas.microsoft.com/office/drawing/2014/main" id="{6FD6CD79-EB04-4703-76A4-4337148BEB03}"/>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C9A1ECE1-46C2-3C77-62ED-17894281924A}"/>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001B7F99-939F-AAF0-4F48-7EAE3E1FA36C}"/>
              </a:ext>
            </a:extLst>
          </p:cNvPr>
          <p:cNvSpPr>
            <a:spLocks noGrp="1"/>
          </p:cNvSpPr>
          <p:nvPr>
            <p:ph type="sldNum" sz="quarter" idx="12"/>
          </p:nvPr>
        </p:nvSpPr>
        <p:spPr/>
        <p:txBody>
          <a:bodyPr/>
          <a:lstStyle/>
          <a:p>
            <a:fld id="{98F4A237-58DC-4CB8-A92A-C7FDFBDB682E}" type="slidenum">
              <a:rPr lang="en-US" smtClean="0"/>
              <a:pPr/>
              <a:t>18</a:t>
            </a:fld>
            <a:endParaRPr lang="en-US"/>
          </a:p>
        </p:txBody>
      </p:sp>
      <p:sp>
        <p:nvSpPr>
          <p:cNvPr id="7" name="Content Placeholder 6">
            <a:extLst>
              <a:ext uri="{FF2B5EF4-FFF2-40B4-BE49-F238E27FC236}">
                <a16:creationId xmlns:a16="http://schemas.microsoft.com/office/drawing/2014/main" id="{069BDEA2-1B6E-5DDA-0988-CAEDBF238570}"/>
              </a:ext>
            </a:extLst>
          </p:cNvPr>
          <p:cNvSpPr>
            <a:spLocks noGrp="1"/>
          </p:cNvSpPr>
          <p:nvPr>
            <p:ph idx="1"/>
          </p:nvPr>
        </p:nvSpPr>
        <p:spPr>
          <a:xfrm>
            <a:off x="685800" y="1706882"/>
            <a:ext cx="7239000" cy="4827694"/>
          </a:xfrm>
        </p:spPr>
        <p:txBody>
          <a:bodyPr>
            <a:normAutofit/>
          </a:bodyPr>
          <a:lstStyle/>
          <a:p>
            <a:pPr algn="just"/>
            <a:r>
              <a:rPr lang="en-US" sz="2400" b="0" i="0" dirty="0">
                <a:solidFill>
                  <a:schemeClr val="accent1"/>
                </a:solidFill>
                <a:effectLst/>
                <a:latin typeface="Times New Roman" panose="02020603050405020304" pitchFamily="18" charset="0"/>
                <a:cs typeface="Times New Roman" panose="02020603050405020304" pitchFamily="18" charset="0"/>
              </a:rPr>
              <a:t>The Model component corresponds to all the data-related logic that the user works with. This can represent either the data that is being transferred between the View and Controller components or any other business logic-related data.</a:t>
            </a:r>
          </a:p>
          <a:p>
            <a:pPr algn="just"/>
            <a:r>
              <a:rPr lang="en-US" sz="2400" b="0" i="0" dirty="0">
                <a:solidFill>
                  <a:srgbClr val="000000"/>
                </a:solidFill>
                <a:effectLst/>
                <a:latin typeface="Times New Roman" panose="02020603050405020304" pitchFamily="18" charset="0"/>
                <a:cs typeface="Times New Roman" panose="02020603050405020304" pitchFamily="18" charset="0"/>
              </a:rPr>
              <a:t>The View component is used for all the UI logic of the application. </a:t>
            </a:r>
          </a:p>
          <a:p>
            <a:pPr algn="just"/>
            <a:r>
              <a:rPr lang="en-US" sz="2400" b="0" i="0" dirty="0">
                <a:solidFill>
                  <a:srgbClr val="07E70C"/>
                </a:solidFill>
                <a:effectLst/>
                <a:latin typeface="Times New Roman" panose="02020603050405020304" pitchFamily="18" charset="0"/>
                <a:cs typeface="Times New Roman" panose="02020603050405020304" pitchFamily="18" charset="0"/>
              </a:rPr>
              <a:t>Controllers act as an interface between Model and View components to process all the business logic and incoming requests, manipulate data using the Model component and interact with the Views to render the final output.</a:t>
            </a:r>
            <a:endParaRPr lang="en-US" sz="2400" dirty="0">
              <a:solidFill>
                <a:srgbClr val="07E70C"/>
              </a:solidFill>
              <a:latin typeface="Times New Roman" panose="02020603050405020304" pitchFamily="18" charset="0"/>
              <a:cs typeface="Times New Roman" panose="02020603050405020304" pitchFamily="18" charset="0"/>
            </a:endParaRPr>
          </a:p>
        </p:txBody>
      </p:sp>
      <p:pic>
        <p:nvPicPr>
          <p:cNvPr id="2052" name="Picture 4" descr="The Model View Controller Pattern – MVC Architecture and Frameworks  Explained">
            <a:extLst>
              <a:ext uri="{FF2B5EF4-FFF2-40B4-BE49-F238E27FC236}">
                <a16:creationId xmlns:a16="http://schemas.microsoft.com/office/drawing/2014/main" id="{6D73736D-AAB3-D97C-CB14-11B621BB5120}"/>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8001000" y="1501637"/>
            <a:ext cx="5308600" cy="4710767"/>
          </a:xfrm>
          <a:prstGeom prst="rect">
            <a:avLst/>
          </a:prstGeom>
          <a:noFill/>
          <a:extLst>
            <a:ext uri="{909E8E84-426E-40DD-AFC4-6F175D3DCCD1}">
              <a14:hiddenFill xmlns:a14="http://schemas.microsoft.com/office/drawing/2010/main">
                <a:solidFill>
                  <a:srgbClr val="FFFFFF"/>
                </a:solidFill>
              </a14:hiddenFill>
            </a:ext>
          </a:extLst>
        </p:spPr>
      </p:pic>
      <p:pic>
        <p:nvPicPr>
          <p:cNvPr id="3" name="Picture 2">
            <a:extLst>
              <a:ext uri="{FF2B5EF4-FFF2-40B4-BE49-F238E27FC236}">
                <a16:creationId xmlns:a16="http://schemas.microsoft.com/office/drawing/2014/main" id="{F77E6CAF-F7F0-5BC3-1884-EEE7A07F39AF}"/>
              </a:ext>
            </a:extLst>
          </p:cNvPr>
          <p:cNvPicPr>
            <a:picLocks noChangeAspect="1"/>
          </p:cNvPicPr>
          <p:nvPr/>
        </p:nvPicPr>
        <p:blipFill>
          <a:blip r:embed="rId3"/>
          <a:stretch>
            <a:fillRect/>
          </a:stretch>
        </p:blipFill>
        <p:spPr>
          <a:xfrm>
            <a:off x="11201400" y="0"/>
            <a:ext cx="2514600" cy="728336"/>
          </a:xfrm>
          <a:prstGeom prst="rect">
            <a:avLst/>
          </a:prstGeom>
        </p:spPr>
      </p:pic>
    </p:spTree>
    <p:extLst>
      <p:ext uri="{BB962C8B-B14F-4D97-AF65-F5344CB8AC3E}">
        <p14:creationId xmlns:p14="http://schemas.microsoft.com/office/powerpoint/2010/main" val="9419344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966216"/>
            <a:ext cx="12496800" cy="5568360"/>
          </a:xfrm>
        </p:spPr>
        <p:txBody>
          <a:bodyPr/>
          <a:lstStyle/>
          <a:p>
            <a:pPr marL="342900" lvl="0" indent="-342900" algn="just">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With HTML you can create your own Web site.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1000"/>
              </a:spcAft>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Html is defined using SGML (Standard Generalized Markup language) which is an ISO standard notation for describing text-formatting languages.</a:t>
            </a:r>
          </a:p>
          <a:p>
            <a:pPr algn="just">
              <a:lnSpc>
                <a:spcPct val="115000"/>
              </a:lnSpc>
              <a:spcAft>
                <a:spcPts val="1000"/>
              </a:spcAft>
              <a:buFont typeface="+mj-lt"/>
              <a:buAutoNum type="arabicPeriod"/>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HTML Versions-  </a:t>
            </a:r>
            <a:r>
              <a:rPr lang="en-US" sz="2400" dirty="0">
                <a:effectLst/>
                <a:latin typeface="Times New Roman" panose="02020603050405020304" pitchFamily="18" charset="0"/>
                <a:ea typeface="Times New Roman" panose="02020603050405020304" pitchFamily="18" charset="0"/>
              </a:rPr>
              <a:t>Since the early days of the web, there have been many versions of HTML:</a:t>
            </a:r>
          </a:p>
          <a:p>
            <a:pPr marL="0" lvl="0" indent="0" algn="just">
              <a:lnSpc>
                <a:spcPct val="115000"/>
              </a:lnSpc>
              <a:spcAft>
                <a:spcPts val="1000"/>
              </a:spcAft>
              <a:buNone/>
            </a:pP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indent="0" algn="just">
              <a:buNone/>
            </a:pPr>
            <a:endParaRPr lang="en-US" dirty="0"/>
          </a:p>
        </p:txBody>
      </p:sp>
      <p:sp>
        <p:nvSpPr>
          <p:cNvPr id="12" name="Title 11"/>
          <p:cNvSpPr>
            <a:spLocks noGrp="1"/>
          </p:cNvSpPr>
          <p:nvPr>
            <p:ph type="title"/>
          </p:nvPr>
        </p:nvSpPr>
        <p:spPr>
          <a:xfrm>
            <a:off x="685800" y="292947"/>
            <a:ext cx="9906000" cy="621453"/>
          </a:xfrm>
        </p:spPr>
        <p:txBody>
          <a:bodyPr>
            <a:normAutofit fontScale="90000"/>
          </a:bodyPr>
          <a:lstStyle/>
          <a:p>
            <a:r>
              <a:rPr lang="en-US" dirty="0"/>
              <a:t>Introduction to HTML</a:t>
            </a:r>
            <a:endParaRPr lang="en-IN" dirty="0"/>
          </a:p>
        </p:txBody>
      </p:sp>
      <p:pic>
        <p:nvPicPr>
          <p:cNvPr id="13" name="Picture 2"/>
          <p:cNvPicPr>
            <a:picLocks noChangeAspect="1" noChangeArrowheads="1"/>
          </p:cNvPicPr>
          <p:nvPr/>
        </p:nvPicPr>
        <p:blipFill>
          <a:blip r:embed="rId2" cstate="print"/>
          <a:srcRect/>
          <a:stretch>
            <a:fillRect/>
          </a:stretch>
        </p:blipFill>
        <p:spPr bwMode="auto">
          <a:xfrm>
            <a:off x="10363200" y="304800"/>
            <a:ext cx="3257550" cy="9144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id="{3AF4091F-F950-4EEA-AB29-6E55F1B6403B}"/>
              </a:ext>
            </a:extLst>
          </p:cNvPr>
          <p:cNvSpPr>
            <a:spLocks noGrp="1"/>
          </p:cNvSpPr>
          <p:nvPr>
            <p:ph type="dt" sz="half" idx="10"/>
          </p:nvPr>
        </p:nvSpPr>
        <p:spPr/>
        <p:txBody>
          <a:bodyPr/>
          <a:lstStyle/>
          <a:p>
            <a:fld id="{FF5B4E27-78CF-4B10-8F15-22670D80176B}" type="datetime3">
              <a:rPr lang="en-US" smtClean="0"/>
              <a:t>12 December 2023</a:t>
            </a:fld>
            <a:endParaRPr lang="en-US"/>
          </a:p>
        </p:txBody>
      </p:sp>
      <p:sp>
        <p:nvSpPr>
          <p:cNvPr id="4" name="Footer Placeholder 3">
            <a:extLst>
              <a:ext uri="{FF2B5EF4-FFF2-40B4-BE49-F238E27FC236}">
                <a16:creationId xmlns:a16="http://schemas.microsoft.com/office/drawing/2014/main" id="{B3FD5CDA-558E-4DB1-83FC-3E9C43BF0FE0}"/>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5" name="Slide Number Placeholder 4">
            <a:extLst>
              <a:ext uri="{FF2B5EF4-FFF2-40B4-BE49-F238E27FC236}">
                <a16:creationId xmlns:a16="http://schemas.microsoft.com/office/drawing/2014/main" id="{90514EA4-6600-491F-941A-3F472980FE4B}"/>
              </a:ext>
            </a:extLst>
          </p:cNvPr>
          <p:cNvSpPr>
            <a:spLocks noGrp="1"/>
          </p:cNvSpPr>
          <p:nvPr>
            <p:ph type="sldNum" sz="quarter" idx="12"/>
          </p:nvPr>
        </p:nvSpPr>
        <p:spPr/>
        <p:txBody>
          <a:bodyPr/>
          <a:lstStyle/>
          <a:p>
            <a:fld id="{98F4A237-58DC-4CB8-A92A-C7FDFBDB682E}" type="slidenum">
              <a:rPr lang="en-US" smtClean="0"/>
              <a:pPr/>
              <a:t>19</a:t>
            </a:fld>
            <a:endParaRPr lang="en-US"/>
          </a:p>
        </p:txBody>
      </p:sp>
      <p:graphicFrame>
        <p:nvGraphicFramePr>
          <p:cNvPr id="10" name="Table 9">
            <a:extLst>
              <a:ext uri="{FF2B5EF4-FFF2-40B4-BE49-F238E27FC236}">
                <a16:creationId xmlns:a16="http://schemas.microsoft.com/office/drawing/2014/main" id="{8F4D22F2-7ACD-06A2-390F-7B04310B5E78}"/>
              </a:ext>
            </a:extLst>
          </p:cNvPr>
          <p:cNvGraphicFramePr>
            <a:graphicFrameLocks noGrp="1"/>
          </p:cNvGraphicFramePr>
          <p:nvPr>
            <p:extLst>
              <p:ext uri="{D42A27DB-BD31-4B8C-83A1-F6EECF244321}">
                <p14:modId xmlns:p14="http://schemas.microsoft.com/office/powerpoint/2010/main" val="1282828299"/>
              </p:ext>
            </p:extLst>
          </p:nvPr>
        </p:nvGraphicFramePr>
        <p:xfrm>
          <a:off x="2971800" y="3505200"/>
          <a:ext cx="5334000" cy="2211832"/>
        </p:xfrm>
        <a:graphic>
          <a:graphicData uri="http://schemas.openxmlformats.org/drawingml/2006/table">
            <a:tbl>
              <a:tblPr firstRow="1" firstCol="1" bandRow="1">
                <a:tableStyleId>{5C22544A-7EE6-4342-B048-85BDC9FD1C3A}</a:tableStyleId>
              </a:tblPr>
              <a:tblGrid>
                <a:gridCol w="3532632">
                  <a:extLst>
                    <a:ext uri="{9D8B030D-6E8A-4147-A177-3AD203B41FA5}">
                      <a16:colId xmlns:a16="http://schemas.microsoft.com/office/drawing/2014/main" val="513885321"/>
                    </a:ext>
                  </a:extLst>
                </a:gridCol>
                <a:gridCol w="1801368">
                  <a:extLst>
                    <a:ext uri="{9D8B030D-6E8A-4147-A177-3AD203B41FA5}">
                      <a16:colId xmlns:a16="http://schemas.microsoft.com/office/drawing/2014/main" val="3629829934"/>
                    </a:ext>
                  </a:extLst>
                </a:gridCol>
              </a:tblGrid>
              <a:tr h="0">
                <a:tc>
                  <a:txBody>
                    <a:bodyPr/>
                    <a:lstStyle/>
                    <a:p>
                      <a:pPr algn="just">
                        <a:lnSpc>
                          <a:spcPct val="115000"/>
                        </a:lnSpc>
                        <a:spcAft>
                          <a:spcPts val="1000"/>
                        </a:spcAft>
                      </a:pPr>
                      <a:r>
                        <a:rPr lang="en-US" sz="1800">
                          <a:effectLst/>
                        </a:rPr>
                        <a:t>Version</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just">
                        <a:lnSpc>
                          <a:spcPct val="115000"/>
                        </a:lnSpc>
                        <a:spcAft>
                          <a:spcPts val="1000"/>
                        </a:spcAft>
                      </a:pPr>
                      <a:r>
                        <a:rPr lang="en-US" sz="1800">
                          <a:effectLst/>
                        </a:rPr>
                        <a:t> Year</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397877848"/>
                  </a:ext>
                </a:extLst>
              </a:tr>
              <a:tr h="0">
                <a:tc>
                  <a:txBody>
                    <a:bodyPr/>
                    <a:lstStyle/>
                    <a:p>
                      <a:pPr algn="just">
                        <a:lnSpc>
                          <a:spcPct val="115000"/>
                        </a:lnSpc>
                        <a:spcAft>
                          <a:spcPts val="1000"/>
                        </a:spcAft>
                      </a:pPr>
                      <a:r>
                        <a:rPr lang="en-US" sz="1800">
                          <a:effectLst/>
                        </a:rPr>
                        <a:t>HTML</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just">
                        <a:lnSpc>
                          <a:spcPct val="115000"/>
                        </a:lnSpc>
                        <a:spcAft>
                          <a:spcPts val="1000"/>
                        </a:spcAft>
                      </a:pPr>
                      <a:r>
                        <a:rPr lang="en-US" sz="1800">
                          <a:effectLst/>
                        </a:rPr>
                        <a:t> 1991</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22259900"/>
                  </a:ext>
                </a:extLst>
              </a:tr>
              <a:tr h="0">
                <a:tc>
                  <a:txBody>
                    <a:bodyPr/>
                    <a:lstStyle/>
                    <a:p>
                      <a:pPr algn="just">
                        <a:lnSpc>
                          <a:spcPct val="115000"/>
                        </a:lnSpc>
                        <a:spcAft>
                          <a:spcPts val="1000"/>
                        </a:spcAft>
                      </a:pPr>
                      <a:r>
                        <a:rPr lang="en-US" sz="1800">
                          <a:effectLst/>
                        </a:rPr>
                        <a:t>HTML 2.0</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just">
                        <a:lnSpc>
                          <a:spcPct val="115000"/>
                        </a:lnSpc>
                        <a:spcAft>
                          <a:spcPts val="1000"/>
                        </a:spcAft>
                      </a:pPr>
                      <a:r>
                        <a:rPr lang="en-US" sz="1800">
                          <a:effectLst/>
                        </a:rPr>
                        <a:t> 1995</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700439478"/>
                  </a:ext>
                </a:extLst>
              </a:tr>
              <a:tr h="0">
                <a:tc>
                  <a:txBody>
                    <a:bodyPr/>
                    <a:lstStyle/>
                    <a:p>
                      <a:pPr algn="just">
                        <a:lnSpc>
                          <a:spcPct val="115000"/>
                        </a:lnSpc>
                        <a:spcAft>
                          <a:spcPts val="1000"/>
                        </a:spcAft>
                      </a:pPr>
                      <a:r>
                        <a:rPr lang="en-US" sz="1800">
                          <a:effectLst/>
                        </a:rPr>
                        <a:t>HTML 3.2</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just">
                        <a:lnSpc>
                          <a:spcPct val="115000"/>
                        </a:lnSpc>
                        <a:spcAft>
                          <a:spcPts val="1000"/>
                        </a:spcAft>
                      </a:pPr>
                      <a:r>
                        <a:rPr lang="en-US" sz="1800">
                          <a:effectLst/>
                        </a:rPr>
                        <a:t>1997</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4248243262"/>
                  </a:ext>
                </a:extLst>
              </a:tr>
              <a:tr h="0">
                <a:tc>
                  <a:txBody>
                    <a:bodyPr/>
                    <a:lstStyle/>
                    <a:p>
                      <a:pPr algn="just">
                        <a:lnSpc>
                          <a:spcPct val="115000"/>
                        </a:lnSpc>
                        <a:spcAft>
                          <a:spcPts val="1000"/>
                        </a:spcAft>
                      </a:pPr>
                      <a:r>
                        <a:rPr lang="en-US" sz="1800">
                          <a:effectLst/>
                        </a:rPr>
                        <a:t>HTML 4.01</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just">
                        <a:lnSpc>
                          <a:spcPct val="115000"/>
                        </a:lnSpc>
                        <a:spcAft>
                          <a:spcPts val="1000"/>
                        </a:spcAft>
                      </a:pPr>
                      <a:r>
                        <a:rPr lang="en-US" sz="1800">
                          <a:effectLst/>
                        </a:rPr>
                        <a:t>1999</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07485125"/>
                  </a:ext>
                </a:extLst>
              </a:tr>
              <a:tr h="0">
                <a:tc>
                  <a:txBody>
                    <a:bodyPr/>
                    <a:lstStyle/>
                    <a:p>
                      <a:pPr algn="just">
                        <a:lnSpc>
                          <a:spcPct val="115000"/>
                        </a:lnSpc>
                        <a:spcAft>
                          <a:spcPts val="1000"/>
                        </a:spcAft>
                      </a:pPr>
                      <a:r>
                        <a:rPr lang="en-US" sz="1800">
                          <a:effectLst/>
                        </a:rPr>
                        <a:t>XHTML</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just">
                        <a:lnSpc>
                          <a:spcPct val="115000"/>
                        </a:lnSpc>
                        <a:spcAft>
                          <a:spcPts val="1000"/>
                        </a:spcAft>
                      </a:pPr>
                      <a:r>
                        <a:rPr lang="en-US" sz="1800">
                          <a:effectLst/>
                        </a:rPr>
                        <a:t>2000</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41864455"/>
                  </a:ext>
                </a:extLst>
              </a:tr>
              <a:tr h="0">
                <a:tc>
                  <a:txBody>
                    <a:bodyPr/>
                    <a:lstStyle/>
                    <a:p>
                      <a:pPr algn="just">
                        <a:lnSpc>
                          <a:spcPct val="115000"/>
                        </a:lnSpc>
                        <a:spcAft>
                          <a:spcPts val="1000"/>
                        </a:spcAft>
                      </a:pPr>
                      <a:r>
                        <a:rPr lang="en-US" sz="1800">
                          <a:effectLst/>
                        </a:rPr>
                        <a:t>HTML5</a:t>
                      </a:r>
                      <a:endParaRPr lang="en-IN" sz="110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tc>
                  <a:txBody>
                    <a:bodyPr/>
                    <a:lstStyle/>
                    <a:p>
                      <a:pPr algn="just">
                        <a:lnSpc>
                          <a:spcPct val="115000"/>
                        </a:lnSpc>
                        <a:spcAft>
                          <a:spcPts val="1000"/>
                        </a:spcAft>
                      </a:pPr>
                      <a:r>
                        <a:rPr lang="en-US" sz="1800" dirty="0">
                          <a:effectLst/>
                        </a:rPr>
                        <a:t>2014</a:t>
                      </a:r>
                      <a:endParaRPr lang="en-IN" sz="1100" dirty="0">
                        <a:effectLst/>
                        <a:latin typeface="Calibri" panose="020F0502020204030204" pitchFamily="34" charset="0"/>
                        <a:ea typeface="Calibri" panose="020F0502020204030204" pitchFamily="34" charset="0"/>
                        <a:cs typeface="Calibri" panose="020F0502020204030204" pitchFamily="34" charset="0"/>
                      </a:endParaRPr>
                    </a:p>
                  </a:txBody>
                  <a:tcPr marL="9525" marR="9525" marT="9525" marB="9525" anchor="ctr"/>
                </a:tc>
                <a:extLst>
                  <a:ext uri="{0D108BD9-81ED-4DB2-BD59-A6C34878D82A}">
                    <a16:rowId xmlns:a16="http://schemas.microsoft.com/office/drawing/2014/main" val="109351715"/>
                  </a:ext>
                </a:extLst>
              </a:tr>
            </a:tbl>
          </a:graphicData>
        </a:graphic>
      </p:graphicFrame>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F8E14C-BB8F-57FD-1DFB-AD5CE94E6738}"/>
              </a:ext>
            </a:extLst>
          </p:cNvPr>
          <p:cNvSpPr>
            <a:spLocks noGrp="1"/>
          </p:cNvSpPr>
          <p:nvPr>
            <p:ph type="title"/>
          </p:nvPr>
        </p:nvSpPr>
        <p:spPr>
          <a:xfrm>
            <a:off x="685800" y="292947"/>
            <a:ext cx="5867400" cy="621453"/>
          </a:xfrm>
        </p:spPr>
        <p:txBody>
          <a:bodyPr>
            <a:normAutofit fontScale="90000"/>
          </a:bodyPr>
          <a:lstStyle/>
          <a:p>
            <a:r>
              <a:rPr lang="en-US" dirty="0"/>
              <a:t>BOOKS</a:t>
            </a:r>
            <a:endParaRPr lang="en-IN" dirty="0"/>
          </a:p>
        </p:txBody>
      </p:sp>
      <p:sp>
        <p:nvSpPr>
          <p:cNvPr id="3" name="Content Placeholder 2">
            <a:extLst>
              <a:ext uri="{FF2B5EF4-FFF2-40B4-BE49-F238E27FC236}">
                <a16:creationId xmlns:a16="http://schemas.microsoft.com/office/drawing/2014/main" id="{3B8E0816-B4E3-C217-0C0F-CF164DF1D421}"/>
              </a:ext>
            </a:extLst>
          </p:cNvPr>
          <p:cNvSpPr>
            <a:spLocks noGrp="1"/>
          </p:cNvSpPr>
          <p:nvPr>
            <p:ph idx="1"/>
          </p:nvPr>
        </p:nvSpPr>
        <p:spPr>
          <a:xfrm>
            <a:off x="152400" y="914400"/>
            <a:ext cx="13335000" cy="5620176"/>
          </a:xfrm>
        </p:spPr>
        <p:txBody>
          <a:bodyPr/>
          <a:lstStyle/>
          <a:p>
            <a:pPr marL="0" lvl="0" indent="0" algn="just">
              <a:buNone/>
            </a:pPr>
            <a:endParaRPr lang="en-US" sz="24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0" lvl="0" indent="0" algn="just">
              <a:buNone/>
            </a:pPr>
            <a:r>
              <a:rPr lang="en-US" sz="2400" dirty="0">
                <a:solidFill>
                  <a:srgbClr val="000000"/>
                </a:solidFill>
                <a:effectLst/>
                <a:highlight>
                  <a:srgbClr val="FFFFFF"/>
                </a:highlight>
                <a:latin typeface="Times New Roman" panose="02020603050405020304" pitchFamily="18" charset="0"/>
                <a:ea typeface="Times New Roman" panose="02020603050405020304" pitchFamily="18" charset="0"/>
              </a:rPr>
              <a:t>Text Books</a:t>
            </a:r>
          </a:p>
          <a:p>
            <a:pPr marL="342900" lvl="0" indent="-342900" algn="just">
              <a:buFont typeface="+mj-lt"/>
              <a:buAutoNum type="arabicPeriod"/>
            </a:pP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ProgrammingtheWorldWideWeb,7thEdition,RobetWSebesta,Pearson,2013.</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ProMeanStackDevelopment,1stEdition,ELadElrom,ApressO’Reilly,2016</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JavaScript&amp;jQuerythemissingmanual,2ndEdition,Davidsawyermcfarland,O’Reilly,2011.</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WebHostingfor Dummies,1stEdition, PeterPollock,JohnWiley&amp;Sons,2013.</a:t>
            </a:r>
            <a:endParaRPr lang="en-IN" sz="20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RESTfulwebservices,1stEdition,LeonardRichardson,Ruby,O’Reilly,2007.</a:t>
            </a:r>
            <a:endParaRPr lang="en-IN" sz="2000" dirty="0">
              <a:effectLst/>
              <a:highlight>
                <a:srgbClr val="FFFFFF"/>
              </a:highlight>
              <a:latin typeface="Times New Roman" panose="02020603050405020304" pitchFamily="18" charset="0"/>
              <a:ea typeface="Times New Roman" panose="02020603050405020304" pitchFamily="18" charset="0"/>
            </a:endParaRPr>
          </a:p>
          <a:p>
            <a:pPr marL="0" indent="0">
              <a:buNone/>
            </a:pP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6.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FULLSTACKREACT</a:t>
            </a:r>
            <a:r>
              <a:rPr lang="en-US" sz="2000" dirty="0">
                <a:solidFill>
                  <a:srgbClr val="000000"/>
                </a:solidFill>
                <a:highlight>
                  <a:srgbClr val="FFFFFF"/>
                </a:highlight>
                <a:latin typeface="Times New Roman" panose="02020603050405020304" pitchFamily="18" charset="0"/>
                <a:ea typeface="Times New Roman" panose="02020603050405020304" pitchFamily="18" charset="0"/>
              </a:rPr>
              <a:t>-</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The</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complete</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guide</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to</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ReactJS</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and</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Friends,1st</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Edition,Anthony</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Accomazzo,</a:t>
            </a:r>
            <a:r>
              <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000" dirty="0">
                <a:solidFill>
                  <a:srgbClr val="000000"/>
                </a:solidFill>
                <a:effectLst/>
                <a:highlight>
                  <a:srgbClr val="FFFFFF"/>
                </a:highlight>
                <a:latin typeface="Times New Roman" panose="02020603050405020304" pitchFamily="18" charset="0"/>
                <a:ea typeface="Times New Roman" panose="02020603050405020304" pitchFamily="18" charset="0"/>
              </a:rPr>
              <a:t>Leanpub,2020</a:t>
            </a:r>
            <a:endPar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0" indent="0">
              <a:buNone/>
            </a:pPr>
            <a:endPar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marL="0" indent="0">
              <a:buNone/>
            </a:pPr>
            <a:r>
              <a:rPr lang="ru-RU" sz="2000" dirty="0">
                <a:solidFill>
                  <a:srgbClr val="0070C0"/>
                </a:solidFill>
                <a:effectLst/>
                <a:highlight>
                  <a:srgbClr val="FFFFFF"/>
                </a:highlight>
                <a:latin typeface="Times New Roman" panose="02020603050405020304" pitchFamily="18" charset="0"/>
                <a:ea typeface="Times New Roman" panose="02020603050405020304" pitchFamily="18" charset="0"/>
              </a:rPr>
              <a:t>Reference Books</a:t>
            </a:r>
            <a:endParaRPr lang="en-US" sz="2000" dirty="0">
              <a:solidFill>
                <a:srgbClr val="000000"/>
              </a:solidFill>
              <a:effectLst/>
              <a:highlight>
                <a:srgbClr val="FFFFFF"/>
              </a:highlight>
              <a:latin typeface="Times New Roman" panose="02020603050405020304" pitchFamily="18" charset="0"/>
              <a:ea typeface="Times New Roman" panose="02020603050405020304" pitchFamily="18" charset="0"/>
            </a:endParaRPr>
          </a:p>
          <a:p>
            <a:pPr algn="just">
              <a:buFont typeface="+mj-lt"/>
              <a:buAutoNum type="arabicPeriod"/>
            </a:pPr>
            <a:r>
              <a:rPr lang="ru-RU" sz="2000" dirty="0">
                <a:solidFill>
                  <a:srgbClr val="000000"/>
                </a:solidFill>
                <a:highlight>
                  <a:srgbClr val="FFFFFF"/>
                </a:highlight>
                <a:latin typeface="Times New Roman" panose="02020603050405020304" pitchFamily="18" charset="0"/>
              </a:rPr>
              <a:t>DietelandNieto,Internetand WorldWideWeb-Howtoprogram,PHI/PearsonEducation,2006.</a:t>
            </a:r>
            <a:endParaRPr lang="en-IN" sz="2000" dirty="0">
              <a:solidFill>
                <a:srgbClr val="000000"/>
              </a:solidFill>
              <a:highlight>
                <a:srgbClr val="FFFFFF"/>
              </a:highlight>
              <a:latin typeface="Times New Roman" panose="02020603050405020304" pitchFamily="18" charset="0"/>
            </a:endParaRPr>
          </a:p>
          <a:p>
            <a:pPr algn="just">
              <a:buFont typeface="+mj-lt"/>
              <a:buAutoNum type="arabicPeriod"/>
            </a:pPr>
            <a:r>
              <a:rPr lang="ru-RU" sz="2000" dirty="0">
                <a:solidFill>
                  <a:srgbClr val="000000"/>
                </a:solidFill>
                <a:highlight>
                  <a:srgbClr val="FFFFFF"/>
                </a:highlight>
                <a:latin typeface="Times New Roman" panose="02020603050405020304" pitchFamily="18" charset="0"/>
              </a:rPr>
              <a:t>WebTechnologies,HTML,JavaScript,PHP,Java,JSP,XMLandAJAX,Blackbook,1stEdition,DreamTech,2009.</a:t>
            </a:r>
            <a:endParaRPr lang="en-IN" sz="2000" dirty="0">
              <a:solidFill>
                <a:srgbClr val="000000"/>
              </a:solidFill>
              <a:highlight>
                <a:srgbClr val="FFFFFF"/>
              </a:highlight>
              <a:latin typeface="Times New Roman" panose="02020603050405020304" pitchFamily="18" charset="0"/>
            </a:endParaRPr>
          </a:p>
          <a:p>
            <a:pPr algn="just">
              <a:buFont typeface="+mj-lt"/>
              <a:buAutoNum type="arabicPeriod"/>
            </a:pPr>
            <a:r>
              <a:rPr lang="ru-RU" sz="2000" dirty="0">
                <a:solidFill>
                  <a:srgbClr val="000000"/>
                </a:solidFill>
                <a:highlight>
                  <a:srgbClr val="FFFFFF"/>
                </a:highlight>
                <a:latin typeface="Times New Roman" panose="02020603050405020304" pitchFamily="18" charset="0"/>
              </a:rPr>
              <a:t>WebTechnologies,1stEdition7thimpression,UttamKRoy,Oxford,201</a:t>
            </a:r>
            <a:r>
              <a:rPr lang="en-US" sz="2000" dirty="0">
                <a:solidFill>
                  <a:srgbClr val="000000"/>
                </a:solidFill>
                <a:highlight>
                  <a:srgbClr val="FFFFFF"/>
                </a:highlight>
                <a:latin typeface="Times New Roman" panose="02020603050405020304" pitchFamily="18" charset="0"/>
              </a:rPr>
              <a:t>2.</a:t>
            </a:r>
            <a:endParaRPr lang="en-IN" sz="2000" dirty="0">
              <a:solidFill>
                <a:srgbClr val="000000"/>
              </a:solidFill>
              <a:highlight>
                <a:srgbClr val="FFFFFF"/>
              </a:highlight>
              <a:latin typeface="Times New Roman" panose="02020603050405020304" pitchFamily="18" charset="0"/>
            </a:endParaRPr>
          </a:p>
        </p:txBody>
      </p:sp>
      <p:sp>
        <p:nvSpPr>
          <p:cNvPr id="4" name="Date Placeholder 3">
            <a:extLst>
              <a:ext uri="{FF2B5EF4-FFF2-40B4-BE49-F238E27FC236}">
                <a16:creationId xmlns:a16="http://schemas.microsoft.com/office/drawing/2014/main" id="{7BEB0B0D-9F0B-CDEC-4436-170E01B39C49}"/>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E5F4BB7B-AAFB-8672-FD75-A8ECA12E2AAB}"/>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3B1080F2-8ADC-A8DF-1847-ADBF0369871A}"/>
              </a:ext>
            </a:extLst>
          </p:cNvPr>
          <p:cNvSpPr>
            <a:spLocks noGrp="1"/>
          </p:cNvSpPr>
          <p:nvPr>
            <p:ph type="sldNum" sz="quarter" idx="12"/>
          </p:nvPr>
        </p:nvSpPr>
        <p:spPr/>
        <p:txBody>
          <a:bodyPr/>
          <a:lstStyle/>
          <a:p>
            <a:fld id="{98F4A237-58DC-4CB8-A92A-C7FDFBDB682E}" type="slidenum">
              <a:rPr lang="en-US" smtClean="0"/>
              <a:pPr/>
              <a:t>2</a:t>
            </a:fld>
            <a:endParaRPr lang="en-US"/>
          </a:p>
        </p:txBody>
      </p:sp>
      <p:pic>
        <p:nvPicPr>
          <p:cNvPr id="7" name="Picture 2">
            <a:extLst>
              <a:ext uri="{FF2B5EF4-FFF2-40B4-BE49-F238E27FC236}">
                <a16:creationId xmlns:a16="http://schemas.microsoft.com/office/drawing/2014/main" id="{888D214A-BD6E-FD00-5E3A-187D3D0A78E9}"/>
              </a:ext>
            </a:extLst>
          </p:cNvPr>
          <p:cNvPicPr>
            <a:picLocks noChangeAspect="1" noChangeArrowheads="1"/>
          </p:cNvPicPr>
          <p:nvPr/>
        </p:nvPicPr>
        <p:blipFill>
          <a:blip r:embed="rId2" cstate="print"/>
          <a:srcRect/>
          <a:stretch>
            <a:fillRect/>
          </a:stretch>
        </p:blipFill>
        <p:spPr bwMode="auto">
          <a:xfrm>
            <a:off x="10134600" y="222667"/>
            <a:ext cx="2667000" cy="748632"/>
          </a:xfrm>
          <a:prstGeom prst="rect">
            <a:avLst/>
          </a:prstGeom>
          <a:noFill/>
          <a:ln w="9525">
            <a:noFill/>
            <a:miter lim="800000"/>
            <a:headEnd/>
            <a:tailEnd/>
          </a:ln>
        </p:spPr>
      </p:pic>
      <p:pic>
        <p:nvPicPr>
          <p:cNvPr id="8" name="Picture 7">
            <a:extLst>
              <a:ext uri="{FF2B5EF4-FFF2-40B4-BE49-F238E27FC236}">
                <a16:creationId xmlns:a16="http://schemas.microsoft.com/office/drawing/2014/main" id="{A99BEB82-307E-8113-9B49-FFA9FD0549EB}"/>
              </a:ext>
            </a:extLst>
          </p:cNvPr>
          <p:cNvPicPr>
            <a:picLocks noChangeAspect="1"/>
          </p:cNvPicPr>
          <p:nvPr/>
        </p:nvPicPr>
        <p:blipFill>
          <a:blip r:embed="rId3"/>
          <a:stretch>
            <a:fillRect/>
          </a:stretch>
        </p:blipFill>
        <p:spPr>
          <a:xfrm>
            <a:off x="10629900" y="914400"/>
            <a:ext cx="2514600" cy="2209800"/>
          </a:xfrm>
          <a:prstGeom prst="rect">
            <a:avLst/>
          </a:prstGeom>
        </p:spPr>
      </p:pic>
    </p:spTree>
    <p:extLst>
      <p:ext uri="{BB962C8B-B14F-4D97-AF65-F5344CB8AC3E}">
        <p14:creationId xmlns:p14="http://schemas.microsoft.com/office/powerpoint/2010/main" val="329532532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00F8B8-98AF-36B4-E3E7-D568556307C5}"/>
              </a:ext>
            </a:extLst>
          </p:cNvPr>
          <p:cNvSpPr>
            <a:spLocks noGrp="1"/>
          </p:cNvSpPr>
          <p:nvPr>
            <p:ph idx="1"/>
          </p:nvPr>
        </p:nvSpPr>
        <p:spPr>
          <a:xfrm>
            <a:off x="304800" y="457200"/>
            <a:ext cx="13182600" cy="6077376"/>
          </a:xfrm>
        </p:spPr>
        <p:txBody>
          <a:bodyPr>
            <a:normAutofit fontScale="92500"/>
          </a:bodyPr>
          <a:lstStyle/>
          <a:p>
            <a:pPr marL="0" lvl="0" indent="0" algn="just">
              <a:lnSpc>
                <a:spcPct val="115000"/>
              </a:lnSpc>
              <a:spcAft>
                <a:spcPts val="1000"/>
              </a:spcAft>
              <a:buNone/>
            </a:pP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HTML is the standard markup language for creating Web pages.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gn="just">
              <a:lnSpc>
                <a:spcPct val="115000"/>
              </a:lnSpc>
              <a:spcAft>
                <a:spcPts val="1000"/>
              </a:spcAft>
              <a:buSzPts val="18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HTML stands for Hyper Text Markup Language</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spcAft>
                <a:spcPts val="1000"/>
              </a:spcAft>
              <a:buSzPts val="18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HTML describes the structure of Web pages using markup</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spcAft>
                <a:spcPts val="1000"/>
              </a:spcAft>
              <a:buSzPts val="18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HTML elements are the building blocks of HTML pages</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spcAft>
                <a:spcPts val="1000"/>
              </a:spcAft>
              <a:buSzPts val="18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HTML elements are represented by tags.</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spcAft>
                <a:spcPts val="1000"/>
              </a:spcAft>
              <a:buSzPts val="18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Hypertext is simply a piece of text that works as a link.</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spcAft>
                <a:spcPts val="1000"/>
              </a:spcAft>
              <a:buSzPts val="18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Mark up language is language of writing layout information within documents.</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spcAft>
                <a:spcPts val="1000"/>
              </a:spcAft>
              <a:buSzPts val="18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It is basically a scripting language.</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spcAft>
                <a:spcPts val="1000"/>
              </a:spcAft>
              <a:buSzPts val="18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It is used to define layout and attributes of a www document as well as to create links between web pages.</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pPr marL="342900" lvl="0" indent="-342900" algn="just">
              <a:lnSpc>
                <a:spcPct val="115000"/>
              </a:lnSpc>
              <a:spcAft>
                <a:spcPts val="1000"/>
              </a:spcAft>
              <a:buSzPts val="1800"/>
              <a:buFont typeface="Symbol" panose="05050102010706020507" pitchFamily="18" charset="2"/>
              <a:buChar char=""/>
              <a:tabLst>
                <a:tab pos="457200" algn="l"/>
              </a:tabLst>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Some other scripting languages for creating web pages such as java script, DHTML,XML, PHP.</a:t>
            </a:r>
            <a:endParaRPr lang="en-IN" sz="2400" dirty="0">
              <a:effectLst/>
              <a:latin typeface="Calibri" panose="020F0502020204030204" pitchFamily="34" charset="0"/>
              <a:ea typeface="Calibri" panose="020F0502020204030204" pitchFamily="34" charset="0"/>
              <a:cs typeface="Symbol" panose="05050102010706020507" pitchFamily="18" charset="2"/>
            </a:endParaRPr>
          </a:p>
          <a:p>
            <a:pPr marL="0" indent="0">
              <a:buNone/>
            </a:pPr>
            <a:endParaRPr lang="en-IN" dirty="0"/>
          </a:p>
        </p:txBody>
      </p:sp>
      <p:sp>
        <p:nvSpPr>
          <p:cNvPr id="4" name="Date Placeholder 3">
            <a:extLst>
              <a:ext uri="{FF2B5EF4-FFF2-40B4-BE49-F238E27FC236}">
                <a16:creationId xmlns:a16="http://schemas.microsoft.com/office/drawing/2014/main" id="{292C2DD5-3E83-5DCF-E8D7-4C7D0C5C966F}"/>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E269F342-92BD-0978-2E85-C8943E6D9740}"/>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8C88E5E5-472B-AC93-56FC-CA91F3A21ADA}"/>
              </a:ext>
            </a:extLst>
          </p:cNvPr>
          <p:cNvSpPr>
            <a:spLocks noGrp="1"/>
          </p:cNvSpPr>
          <p:nvPr>
            <p:ph type="sldNum" sz="quarter" idx="12"/>
          </p:nvPr>
        </p:nvSpPr>
        <p:spPr/>
        <p:txBody>
          <a:bodyPr/>
          <a:lstStyle/>
          <a:p>
            <a:fld id="{98F4A237-58DC-4CB8-A92A-C7FDFBDB682E}" type="slidenum">
              <a:rPr lang="en-US" smtClean="0"/>
              <a:pPr/>
              <a:t>20</a:t>
            </a:fld>
            <a:endParaRPr lang="en-US"/>
          </a:p>
        </p:txBody>
      </p:sp>
    </p:spTree>
    <p:extLst>
      <p:ext uri="{BB962C8B-B14F-4D97-AF65-F5344CB8AC3E}">
        <p14:creationId xmlns:p14="http://schemas.microsoft.com/office/powerpoint/2010/main" val="281118175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85800" y="762000"/>
            <a:ext cx="12344400" cy="5403429"/>
          </a:xfrm>
        </p:spPr>
        <p:txBody>
          <a:bodyPr>
            <a:normAutofit/>
          </a:bodyPr>
          <a:lstStyle/>
          <a:p>
            <a:pPr>
              <a:lnSpc>
                <a:spcPct val="115000"/>
              </a:lnSpc>
              <a:spcAft>
                <a:spcPts val="1000"/>
              </a:spcAft>
            </a:pPr>
            <a:r>
              <a:rPr lang="en-US" sz="2000" b="1" dirty="0">
                <a:effectLst/>
                <a:latin typeface="Times New Roman" panose="02020603050405020304" pitchFamily="18" charset="0"/>
                <a:ea typeface="Calibri" panose="020F0502020204030204" pitchFamily="34" charset="0"/>
                <a:cs typeface="Calibri" panose="020F0502020204030204" pitchFamily="34" charset="0"/>
              </a:rPr>
              <a:t>BASIC SYNTAX:</a:t>
            </a:r>
            <a:endParaRPr lang="en-IN" sz="20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The fundamental syntactic units of HTML are called </a:t>
            </a:r>
            <a:r>
              <a:rPr lang="en-US" sz="2400" b="1" dirty="0">
                <a:effectLst/>
                <a:latin typeface="Times New Roman" panose="02020603050405020304" pitchFamily="18" charset="0"/>
                <a:ea typeface="Calibri" panose="020F0502020204030204" pitchFamily="34" charset="0"/>
                <a:cs typeface="Calibri" panose="020F0502020204030204" pitchFamily="34" charset="0"/>
              </a:rPr>
              <a:t>tags.</a:t>
            </a:r>
            <a:endParaRPr lang="en-IN" sz="2400" b="1"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Tags are used to specify the categories of content.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The syntax of tag is tags name surrounded by angle brackets(&lt; &gt;).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Tags must be written in Lower case letters.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Most tags appear in pairs: an opening tag and a closing tag.</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Ex: &lt;p&gt; content &lt;/p&gt;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342900" lvl="0" indent="-3429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Name of a closing tag is name of its corresponding opening tag with a slash attached to the beginning.</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a:endParaRPr lang="en-US" dirty="0"/>
          </a:p>
        </p:txBody>
      </p:sp>
      <p:pic>
        <p:nvPicPr>
          <p:cNvPr id="14" name="Picture 2"/>
          <p:cNvPicPr>
            <a:picLocks noChangeAspect="1" noChangeArrowheads="1"/>
          </p:cNvPicPr>
          <p:nvPr/>
        </p:nvPicPr>
        <p:blipFill>
          <a:blip r:embed="rId2" cstate="print"/>
          <a:srcRect/>
          <a:stretch>
            <a:fillRect/>
          </a:stretch>
        </p:blipFill>
        <p:spPr bwMode="auto">
          <a:xfrm>
            <a:off x="10363200" y="304800"/>
            <a:ext cx="3257550" cy="9144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id="{3996C8D2-863F-488F-BEEC-7A28CF5D954A}"/>
              </a:ext>
            </a:extLst>
          </p:cNvPr>
          <p:cNvSpPr>
            <a:spLocks noGrp="1"/>
          </p:cNvSpPr>
          <p:nvPr>
            <p:ph type="dt" sz="half" idx="10"/>
          </p:nvPr>
        </p:nvSpPr>
        <p:spPr/>
        <p:txBody>
          <a:bodyPr/>
          <a:lstStyle/>
          <a:p>
            <a:fld id="{38903775-AABB-4CC0-84B1-4485866614CC}" type="datetime3">
              <a:rPr lang="en-US" smtClean="0"/>
              <a:t>12 December 2023</a:t>
            </a:fld>
            <a:endParaRPr lang="en-US"/>
          </a:p>
        </p:txBody>
      </p:sp>
      <p:sp>
        <p:nvSpPr>
          <p:cNvPr id="4" name="Footer Placeholder 3">
            <a:extLst>
              <a:ext uri="{FF2B5EF4-FFF2-40B4-BE49-F238E27FC236}">
                <a16:creationId xmlns:a16="http://schemas.microsoft.com/office/drawing/2014/main" id="{9721DADB-87BD-4738-87DD-DA05657B4169}"/>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5" name="Slide Number Placeholder 4">
            <a:extLst>
              <a:ext uri="{FF2B5EF4-FFF2-40B4-BE49-F238E27FC236}">
                <a16:creationId xmlns:a16="http://schemas.microsoft.com/office/drawing/2014/main" id="{832BBCBD-2154-4FD5-AED6-8B23BBB7EC8C}"/>
              </a:ext>
            </a:extLst>
          </p:cNvPr>
          <p:cNvSpPr>
            <a:spLocks noGrp="1"/>
          </p:cNvSpPr>
          <p:nvPr>
            <p:ph type="sldNum" sz="quarter" idx="12"/>
          </p:nvPr>
        </p:nvSpPr>
        <p:spPr/>
        <p:txBody>
          <a:bodyPr/>
          <a:lstStyle/>
          <a:p>
            <a:fld id="{98F4A237-58DC-4CB8-A92A-C7FDFBDB682E}" type="slidenum">
              <a:rPr lang="en-US" smtClean="0"/>
              <a:pPr/>
              <a:t>21</a:t>
            </a:fld>
            <a:endParaRPr lang="en-US"/>
          </a:p>
        </p:txBody>
      </p:sp>
    </p:spTree>
    <p:extLst>
      <p:ext uri="{BB962C8B-B14F-4D97-AF65-F5344CB8AC3E}">
        <p14:creationId xmlns:p14="http://schemas.microsoft.com/office/powerpoint/2010/main" val="313073250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62C1B9-5EEF-423E-AAFF-0EB09DE859F7}"/>
              </a:ext>
            </a:extLst>
          </p:cNvPr>
          <p:cNvSpPr>
            <a:spLocks noGrp="1"/>
          </p:cNvSpPr>
          <p:nvPr>
            <p:ph idx="1"/>
          </p:nvPr>
        </p:nvSpPr>
        <p:spPr>
          <a:xfrm>
            <a:off x="685800" y="533400"/>
            <a:ext cx="12530138" cy="6246813"/>
          </a:xfrm>
        </p:spPr>
        <p:txBody>
          <a:bodyPr rtlCol="0">
            <a:normAutofit/>
          </a:bodyPr>
          <a:lstStyle/>
          <a:p>
            <a:pPr marL="1371600" lvl="3" indent="0">
              <a:lnSpc>
                <a:spcPct val="115000"/>
              </a:lnSpc>
              <a:buNone/>
            </a:pPr>
            <a:r>
              <a:rPr lang="en-US" sz="2400" dirty="0">
                <a:effectLst/>
                <a:latin typeface="Times New Roman" panose="02020603050405020304" pitchFamily="18" charset="0"/>
                <a:ea typeface="Calibri" panose="020F0502020204030204" pitchFamily="34" charset="0"/>
                <a:cs typeface="Calibri" panose="020F0502020204030204" pitchFamily="34" charset="0"/>
              </a:rPr>
              <a:t>8.Elements are defined by tags.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1600200" lvl="3" indent="-228600">
              <a:lnSpc>
                <a:spcPct val="115000"/>
              </a:lnSpc>
              <a:buFont typeface="+mj-lt"/>
              <a:buAutoNum type="arabi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Tag format: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buFont typeface="+mj-lt"/>
              <a:buAutoNum type="alphaL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Opening tag: &lt;name&gt;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buFont typeface="+mj-lt"/>
              <a:buAutoNum type="alphaL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Closing tag: &lt;/name&gt;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buNone/>
            </a:pPr>
            <a:r>
              <a:rPr lang="en-US" sz="2400" dirty="0">
                <a:effectLst/>
                <a:latin typeface="Times New Roman" panose="02020603050405020304" pitchFamily="18" charset="0"/>
                <a:ea typeface="Calibri" panose="020F0502020204030204" pitchFamily="34" charset="0"/>
                <a:cs typeface="Calibri" panose="020F0502020204030204" pitchFamily="34" charset="0"/>
              </a:rPr>
              <a:t>9. The opening tag and its closing tag together specify a container for the </a:t>
            </a:r>
            <a:r>
              <a:rPr lang="en-US" sz="2400" i="1" dirty="0">
                <a:effectLst/>
                <a:latin typeface="Times New Roman" panose="02020603050405020304" pitchFamily="18" charset="0"/>
                <a:ea typeface="Calibri" panose="020F0502020204030204" pitchFamily="34" charset="0"/>
                <a:cs typeface="Calibri" panose="020F0502020204030204" pitchFamily="34" charset="0"/>
              </a:rPr>
              <a:t>content</a:t>
            </a:r>
            <a:r>
              <a:rPr lang="en-US" sz="2400" dirty="0">
                <a:effectLst/>
                <a:latin typeface="Times New Roman" panose="02020603050405020304" pitchFamily="18" charset="0"/>
                <a:ea typeface="Calibri" panose="020F0502020204030204" pitchFamily="34" charset="0"/>
                <a:cs typeface="Calibri" panose="020F0502020204030204" pitchFamily="34" charset="0"/>
              </a:rPr>
              <a:t> they enclose</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buNone/>
            </a:pPr>
            <a:r>
              <a:rPr lang="en-US" sz="2400" dirty="0">
                <a:effectLst/>
                <a:latin typeface="Times New Roman" panose="02020603050405020304" pitchFamily="18" charset="0"/>
                <a:ea typeface="Calibri" panose="020F0502020204030204" pitchFamily="34" charset="0"/>
                <a:cs typeface="Calibri" panose="020F0502020204030204" pitchFamily="34" charset="0"/>
              </a:rPr>
              <a:t>10 Not all tags have content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742950" lvl="1" indent="-285750">
              <a:lnSpc>
                <a:spcPct val="115000"/>
              </a:lnSpc>
              <a:buFont typeface="+mj-lt"/>
              <a:buAutoNum type="alphaLcPeriod"/>
            </a:pPr>
            <a:r>
              <a:rPr lang="en-US" sz="2400" dirty="0">
                <a:effectLst/>
                <a:latin typeface="Times New Roman" panose="02020603050405020304" pitchFamily="18" charset="0"/>
                <a:ea typeface="Calibri" panose="020F0502020204030204" pitchFamily="34" charset="0"/>
                <a:cs typeface="Calibri" panose="020F0502020204030204" pitchFamily="34" charset="0"/>
              </a:rPr>
              <a:t>If a tag has no content, its form is &lt;name /&gt;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buNone/>
            </a:pPr>
            <a:r>
              <a:rPr lang="en-US" sz="2400" dirty="0">
                <a:effectLst/>
                <a:latin typeface="Times New Roman" panose="02020603050405020304" pitchFamily="18" charset="0"/>
                <a:ea typeface="Calibri" panose="020F0502020204030204" pitchFamily="34" charset="0"/>
                <a:cs typeface="Calibri" panose="020F0502020204030204" pitchFamily="34" charset="0"/>
              </a:rPr>
              <a:t>11. The container and its content together are called an </a:t>
            </a:r>
            <a:r>
              <a:rPr lang="en-US" sz="2400" i="1" dirty="0">
                <a:effectLst/>
                <a:latin typeface="Times New Roman" panose="02020603050405020304" pitchFamily="18" charset="0"/>
                <a:ea typeface="Calibri" panose="020F0502020204030204" pitchFamily="34" charset="0"/>
                <a:cs typeface="Calibri" panose="020F0502020204030204" pitchFamily="34" charset="0"/>
              </a:rPr>
              <a:t>element</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buNone/>
            </a:pPr>
            <a:r>
              <a:rPr lang="en-US" sz="2400" dirty="0">
                <a:effectLst/>
                <a:latin typeface="Times New Roman" panose="02020603050405020304" pitchFamily="18" charset="0"/>
                <a:ea typeface="Calibri" panose="020F0502020204030204" pitchFamily="34" charset="0"/>
                <a:cs typeface="Calibri" panose="020F0502020204030204" pitchFamily="34" charset="0"/>
              </a:rPr>
              <a:t>12. If a tag has attributes, they appear between its name and the right bracket of the opening tag</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buNone/>
            </a:pPr>
            <a:r>
              <a:rPr lang="en-US" sz="2400" dirty="0">
                <a:effectLst/>
                <a:latin typeface="Times New Roman" panose="02020603050405020304" pitchFamily="18" charset="0"/>
                <a:ea typeface="Calibri" panose="020F0502020204030204" pitchFamily="34" charset="0"/>
                <a:cs typeface="Calibri" panose="020F0502020204030204" pitchFamily="34" charset="0"/>
              </a:rPr>
              <a:t>13. Comment form: &lt;!-- … --&gt;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lvl="0" indent="0">
              <a:lnSpc>
                <a:spcPct val="115000"/>
              </a:lnSpc>
              <a:spcAft>
                <a:spcPts val="1000"/>
              </a:spcAft>
              <a:buNone/>
            </a:pPr>
            <a:r>
              <a:rPr lang="en-US" sz="2400" dirty="0">
                <a:effectLst/>
                <a:latin typeface="Times New Roman" panose="02020603050405020304" pitchFamily="18" charset="0"/>
                <a:ea typeface="Calibri" panose="020F0502020204030204" pitchFamily="34" charset="0"/>
                <a:cs typeface="Calibri" panose="020F0502020204030204" pitchFamily="34" charset="0"/>
              </a:rPr>
              <a:t>14 .Browsers ignore comments, unrecognized tags, line breaks, multiple spaces, and tabs.</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gn="just" eaLnBrk="1" fontAlgn="auto" hangingPunct="1">
              <a:spcAft>
                <a:spcPts val="0"/>
              </a:spcAft>
              <a:defRPr/>
            </a:pPr>
            <a:endParaRPr lang="en-US" dirty="0"/>
          </a:p>
        </p:txBody>
      </p:sp>
      <p:sp>
        <p:nvSpPr>
          <p:cNvPr id="7" name="Slide Number Placeholder 6">
            <a:extLst>
              <a:ext uri="{FF2B5EF4-FFF2-40B4-BE49-F238E27FC236}">
                <a16:creationId xmlns:a16="http://schemas.microsoft.com/office/drawing/2014/main" id="{2DF33234-A87B-4BD5-A1FB-4E1BA2ACE0F6}"/>
              </a:ext>
            </a:extLst>
          </p:cNvPr>
          <p:cNvSpPr>
            <a:spLocks noGrp="1"/>
          </p:cNvSpPr>
          <p:nvPr>
            <p:ph type="sldNum" sz="quarter" idx="12"/>
          </p:nvPr>
        </p:nvSpPr>
        <p:spPr/>
        <p:txBody>
          <a:bodyPr/>
          <a:lstStyle>
            <a:lvl1pPr eaLnBrk="0" hangingPunct="0">
              <a:defRPr>
                <a:solidFill>
                  <a:schemeClr val="tx1"/>
                </a:solidFill>
                <a:latin typeface="Arial" panose="020B0604020202020204" pitchFamily="34" charset="0"/>
                <a:cs typeface="Arial" panose="020B0604020202020204" pitchFamily="34" charset="0"/>
              </a:defRPr>
            </a:lvl1pPr>
            <a:lvl2pPr marL="742950" indent="-285750" eaLnBrk="0" hangingPunct="0">
              <a:defRPr>
                <a:solidFill>
                  <a:schemeClr val="tx1"/>
                </a:solidFill>
                <a:latin typeface="Arial" panose="020B0604020202020204" pitchFamily="34" charset="0"/>
                <a:cs typeface="Arial" panose="020B0604020202020204" pitchFamily="34" charset="0"/>
              </a:defRPr>
            </a:lvl2pPr>
            <a:lvl3pPr marL="1143000" indent="-228600" eaLnBrk="0" hangingPunct="0">
              <a:defRPr>
                <a:solidFill>
                  <a:schemeClr val="tx1"/>
                </a:solidFill>
                <a:latin typeface="Arial" panose="020B0604020202020204" pitchFamily="34" charset="0"/>
                <a:cs typeface="Arial" panose="020B0604020202020204" pitchFamily="34" charset="0"/>
              </a:defRPr>
            </a:lvl3pPr>
            <a:lvl4pPr marL="1600200" indent="-228600" eaLnBrk="0" hangingPunct="0">
              <a:defRPr>
                <a:solidFill>
                  <a:schemeClr val="tx1"/>
                </a:solidFill>
                <a:latin typeface="Arial" panose="020B0604020202020204" pitchFamily="34" charset="0"/>
                <a:cs typeface="Arial" panose="020B0604020202020204" pitchFamily="34" charset="0"/>
              </a:defRPr>
            </a:lvl4pPr>
            <a:lvl5pPr marL="2057400" indent="-228600" eaLnBrk="0" hangingPunct="0">
              <a:defRPr>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eaLnBrk="1" hangingPunct="1"/>
            <a:fld id="{222C05C8-1936-436C-B66E-8FB4A8FCADDB}" type="slidenum">
              <a:rPr lang="en-US" altLang="en-US">
                <a:solidFill>
                  <a:srgbClr val="898989"/>
                </a:solidFill>
                <a:latin typeface="Calibri" panose="020F0502020204030204" pitchFamily="34" charset="0"/>
              </a:rPr>
              <a:pPr eaLnBrk="1" hangingPunct="1"/>
              <a:t>22</a:t>
            </a:fld>
            <a:endParaRPr lang="en-US" altLang="en-US">
              <a:solidFill>
                <a:srgbClr val="898989"/>
              </a:solidFill>
              <a:latin typeface="Calibri" panose="020F0502020204030204" pitchFamily="34" charset="0"/>
            </a:endParaRPr>
          </a:p>
        </p:txBody>
      </p:sp>
      <p:sp>
        <p:nvSpPr>
          <p:cNvPr id="8" name="Footer Placeholder 7">
            <a:extLst>
              <a:ext uri="{FF2B5EF4-FFF2-40B4-BE49-F238E27FC236}">
                <a16:creationId xmlns:a16="http://schemas.microsoft.com/office/drawing/2014/main" id="{72E7AC69-9B91-4426-8BB1-E251A36396F8}"/>
              </a:ext>
            </a:extLst>
          </p:cNvPr>
          <p:cNvSpPr>
            <a:spLocks noGrp="1"/>
          </p:cNvSpPr>
          <p:nvPr>
            <p:ph type="ftr" sz="quarter" idx="11"/>
          </p:nvPr>
        </p:nvSpPr>
        <p:spPr>
          <a:xfrm>
            <a:off x="4686300" y="6780213"/>
            <a:ext cx="5753100" cy="388937"/>
          </a:xfrm>
        </p:spPr>
        <p:txBody>
          <a:bodyPr/>
          <a:lstStyle/>
          <a:p>
            <a:pPr>
              <a:defRPr/>
            </a:pPr>
            <a:r>
              <a:rPr lang="en-US" sz="1400" dirty="0"/>
              <a:t>Department of CSE        CSEN3071: Web Application Development and Software frameworks</a:t>
            </a:r>
          </a:p>
        </p:txBody>
      </p:sp>
      <p:sp>
        <p:nvSpPr>
          <p:cNvPr id="10" name="Date Placeholder 9">
            <a:extLst>
              <a:ext uri="{FF2B5EF4-FFF2-40B4-BE49-F238E27FC236}">
                <a16:creationId xmlns:a16="http://schemas.microsoft.com/office/drawing/2014/main" id="{9A22B868-0D9B-457A-AA9A-3E85AE431867}"/>
              </a:ext>
            </a:extLst>
          </p:cNvPr>
          <p:cNvSpPr>
            <a:spLocks noGrp="1"/>
          </p:cNvSpPr>
          <p:nvPr>
            <p:ph type="dt" sz="quarter" idx="10"/>
          </p:nvPr>
        </p:nvSpPr>
        <p:spPr/>
        <p:txBody>
          <a:bodyPr/>
          <a:lstStyle/>
          <a:p>
            <a:pPr>
              <a:defRPr/>
            </a:pPr>
            <a:fld id="{8D699E6B-54B7-4447-88F1-35F39F01D6A7}" type="datetime3">
              <a:rPr lang="en-US" sz="1400" b="1" smtClean="0"/>
              <a:t>12 December 2023</a:t>
            </a:fld>
            <a:endParaRPr lang="en-US" sz="1400" b="1" dirty="0"/>
          </a:p>
        </p:txBody>
      </p:sp>
      <p:pic>
        <p:nvPicPr>
          <p:cNvPr id="5126" name="Picture 2">
            <a:extLst>
              <a:ext uri="{FF2B5EF4-FFF2-40B4-BE49-F238E27FC236}">
                <a16:creationId xmlns:a16="http://schemas.microsoft.com/office/drawing/2014/main" id="{269D0351-799B-4739-B40E-A3070E1AB7A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44200" y="131260"/>
            <a:ext cx="2876550" cy="8074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7" name="Rectangle 3">
            <a:extLst>
              <a:ext uri="{FF2B5EF4-FFF2-40B4-BE49-F238E27FC236}">
                <a16:creationId xmlns:a16="http://schemas.microsoft.com/office/drawing/2014/main" id="{86C2E77B-A633-40F5-937C-9BDBF3E52CE4}"/>
              </a:ext>
            </a:extLst>
          </p:cNvPr>
          <p:cNvSpPr>
            <a:spLocks noGrp="1" noChangeArrowheads="1"/>
          </p:cNvSpPr>
          <p:nvPr>
            <p:ph type="body" sz="half" idx="1"/>
          </p:nvPr>
        </p:nvSpPr>
        <p:spPr>
          <a:xfrm>
            <a:off x="381000" y="457200"/>
            <a:ext cx="12801600" cy="6400800"/>
          </a:xfrm>
        </p:spPr>
        <p:txBody>
          <a:bodyPr/>
          <a:lstStyle/>
          <a:p>
            <a:pPr marL="0" indent="0">
              <a:buNone/>
            </a:pPr>
            <a:r>
              <a:rPr lang="en-US" altLang="en-US" sz="2987" dirty="0"/>
              <a:t>HTML Structure</a:t>
            </a:r>
          </a:p>
          <a:p>
            <a:endParaRPr lang="en-US" altLang="en-US" sz="2987" dirty="0"/>
          </a:p>
        </p:txBody>
      </p:sp>
      <p:sp>
        <p:nvSpPr>
          <p:cNvPr id="72709" name="FlagCount" hidden="1">
            <a:hlinkClick r:id="rId2" action="ppaction://hlinkfile"/>
            <a:extLst>
              <a:ext uri="{FF2B5EF4-FFF2-40B4-BE49-F238E27FC236}">
                <a16:creationId xmlns:a16="http://schemas.microsoft.com/office/drawing/2014/main" id="{34EECEB7-D410-428E-B5A7-D84DC93C20A8}"/>
              </a:ext>
            </a:extLst>
          </p:cNvPr>
          <p:cNvSpPr>
            <a:spLocks noChangeArrowheads="1"/>
          </p:cNvSpPr>
          <p:nvPr/>
        </p:nvSpPr>
        <p:spPr bwMode="auto">
          <a:xfrm>
            <a:off x="10786533" y="270933"/>
            <a:ext cx="406400" cy="338667"/>
          </a:xfrm>
          <a:prstGeom prst="wedgeRoundRectCallout">
            <a:avLst>
              <a:gd name="adj1" fmla="val -43750"/>
              <a:gd name="adj2" fmla="val 70000"/>
              <a:gd name="adj3" fmla="val 16667"/>
            </a:avLst>
          </a:prstGeom>
          <a:solidFill>
            <a:schemeClr val="accent1">
              <a:alpha val="25000"/>
            </a:schemeClr>
          </a:solidFill>
          <a:ln w="19050">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r>
              <a:rPr lang="en-US" altLang="en-US" sz="1493" b="1">
                <a:latin typeface="Tahoma" panose="020B0604030504040204" pitchFamily="34" charset="0"/>
              </a:rPr>
              <a:t>0</a:t>
            </a:r>
          </a:p>
        </p:txBody>
      </p:sp>
      <p:sp>
        <p:nvSpPr>
          <p:cNvPr id="2" name="Date Placeholder 1">
            <a:extLst>
              <a:ext uri="{FF2B5EF4-FFF2-40B4-BE49-F238E27FC236}">
                <a16:creationId xmlns:a16="http://schemas.microsoft.com/office/drawing/2014/main" id="{AAEDA543-EB2C-4943-8938-40B60276BA78}"/>
              </a:ext>
            </a:extLst>
          </p:cNvPr>
          <p:cNvSpPr>
            <a:spLocks noGrp="1"/>
          </p:cNvSpPr>
          <p:nvPr>
            <p:ph type="dt" sz="half" idx="10"/>
          </p:nvPr>
        </p:nvSpPr>
        <p:spPr/>
        <p:txBody>
          <a:bodyPr/>
          <a:lstStyle/>
          <a:p>
            <a:fld id="{BE3FF34E-9952-405B-8D9A-D7FBD54C488E}" type="datetime3">
              <a:rPr lang="en-US" smtClean="0"/>
              <a:t>12 December 2023</a:t>
            </a:fld>
            <a:endParaRPr lang="en-US"/>
          </a:p>
        </p:txBody>
      </p:sp>
      <p:sp>
        <p:nvSpPr>
          <p:cNvPr id="3" name="Footer Placeholder 2">
            <a:extLst>
              <a:ext uri="{FF2B5EF4-FFF2-40B4-BE49-F238E27FC236}">
                <a16:creationId xmlns:a16="http://schemas.microsoft.com/office/drawing/2014/main" id="{F14B8F2B-CED0-44FC-84B3-82AEC90FA941}"/>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4" name="Slide Number Placeholder 3">
            <a:extLst>
              <a:ext uri="{FF2B5EF4-FFF2-40B4-BE49-F238E27FC236}">
                <a16:creationId xmlns:a16="http://schemas.microsoft.com/office/drawing/2014/main" id="{9FEB1FDF-56C6-40A8-BD27-602A7C5425D2}"/>
              </a:ext>
            </a:extLst>
          </p:cNvPr>
          <p:cNvSpPr>
            <a:spLocks noGrp="1"/>
          </p:cNvSpPr>
          <p:nvPr>
            <p:ph type="sldNum" sz="quarter" idx="12"/>
          </p:nvPr>
        </p:nvSpPr>
        <p:spPr/>
        <p:txBody>
          <a:bodyPr/>
          <a:lstStyle/>
          <a:p>
            <a:fld id="{98F4A237-58DC-4CB8-A92A-C7FDFBDB682E}" type="slidenum">
              <a:rPr lang="en-US" smtClean="0"/>
              <a:pPr/>
              <a:t>23</a:t>
            </a:fld>
            <a:endParaRPr lang="en-US"/>
          </a:p>
        </p:txBody>
      </p:sp>
      <p:pic>
        <p:nvPicPr>
          <p:cNvPr id="9" name="Google Shape;117;p3">
            <a:extLst>
              <a:ext uri="{FF2B5EF4-FFF2-40B4-BE49-F238E27FC236}">
                <a16:creationId xmlns:a16="http://schemas.microsoft.com/office/drawing/2014/main" id="{90158925-2A32-4FD7-B8A9-D15F94C595B3}"/>
              </a:ext>
            </a:extLst>
          </p:cNvPr>
          <p:cNvPicPr preferRelativeResize="0"/>
          <p:nvPr/>
        </p:nvPicPr>
        <p:blipFill rotWithShape="1">
          <a:blip r:embed="rId3">
            <a:alphaModFix/>
          </a:blip>
          <a:srcRect/>
          <a:stretch/>
        </p:blipFill>
        <p:spPr>
          <a:xfrm>
            <a:off x="11582400" y="0"/>
            <a:ext cx="2133600" cy="762000"/>
          </a:xfrm>
          <a:prstGeom prst="rect">
            <a:avLst/>
          </a:prstGeom>
          <a:noFill/>
          <a:ln>
            <a:noFill/>
          </a:ln>
        </p:spPr>
      </p:pic>
      <p:sp>
        <p:nvSpPr>
          <p:cNvPr id="14" name="Rectangle 5">
            <a:extLst>
              <a:ext uri="{FF2B5EF4-FFF2-40B4-BE49-F238E27FC236}">
                <a16:creationId xmlns:a16="http://schemas.microsoft.com/office/drawing/2014/main" id="{E50852EB-275F-22F8-3331-8F05821C813E}"/>
              </a:ext>
            </a:extLst>
          </p:cNvPr>
          <p:cNvSpPr>
            <a:spLocks noChangeArrowheads="1"/>
          </p:cNvSpPr>
          <p:nvPr/>
        </p:nvSpPr>
        <p:spPr bwMode="auto">
          <a:xfrm>
            <a:off x="304800" y="1534750"/>
            <a:ext cx="13106400" cy="50167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&lt;html&gt; element is the root element of an HTML page</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&lt;head&gt; element contains meta information about the document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&lt;title&gt; element specifies a title for the document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&lt;body&gt; element contains the visible page content</a:t>
            </a:r>
          </a:p>
          <a:p>
            <a:pPr marL="0" marR="0" lvl="0" indent="0" algn="l" defTabSz="914400" rtl="0" eaLnBrk="0" fontAlgn="base" latinLnBrk="0" hangingPunct="0">
              <a:lnSpc>
                <a:spcPct val="100000"/>
              </a:lnSpc>
              <a:spcBef>
                <a:spcPct val="0"/>
              </a:spcBef>
              <a:spcAft>
                <a:spcPct val="0"/>
              </a:spcAft>
              <a:buClrTx/>
              <a:buSzTx/>
              <a:tabLst/>
            </a:pP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&lt;h1&gt; element defines a large heading</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&lt;html&gt;, &lt;head&gt;, &lt;title&gt;, and &lt;body&gt; are required  in every document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whole document must have &lt;html&gt; as its root</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A document consists of a head and a body </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&lt;title&gt; tag is used to give the document a title, which is normally displayed in the browser</a:t>
            </a:r>
            <a:r>
              <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Times New Roman" panose="02020603050405020304" pitchFamily="18" charset="0"/>
              </a:rPr>
              <a:t>’</a:t>
            </a: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s  window title bar (at the top of the display)</a:t>
            </a:r>
            <a:endParaRPr kumimoji="0" lang="en-US" altLang="en-US" sz="20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000" b="0" i="0" u="none" strike="noStrike" cap="none" normalizeH="0" baseline="0" dirty="0">
                <a:ln>
                  <a:noFill/>
                </a:ln>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The &lt;p&gt; element defines a paragraph</a:t>
            </a:r>
            <a:endParaRPr kumimoji="0" lang="en-US" altLang="en-US" sz="2000" b="0" i="0" u="none" strike="noStrike" cap="none" normalizeH="0" baseline="0" dirty="0">
              <a:ln>
                <a:noFill/>
              </a:ln>
              <a:solidFill>
                <a:schemeClr val="tx1"/>
              </a:solidFill>
              <a:effectLst/>
              <a:latin typeface="Calibri" panose="020F0502020204030204" pitchFamily="34" charset="0"/>
              <a:ea typeface="Calibri" panose="020F0502020204030204" pitchFamily="34" charset="0"/>
              <a:cs typeface="Calibri" panose="020F0502020204030204" pitchFamily="34" charset="0"/>
            </a:endParaRPr>
          </a:p>
        </p:txBody>
      </p:sp>
      <p:sp>
        <p:nvSpPr>
          <p:cNvPr id="15" name="Rectangle 6">
            <a:extLst>
              <a:ext uri="{FF2B5EF4-FFF2-40B4-BE49-F238E27FC236}">
                <a16:creationId xmlns:a16="http://schemas.microsoft.com/office/drawing/2014/main" id="{D8E5CE9E-546D-6D63-0DF9-8DD2A3144352}"/>
              </a:ext>
            </a:extLst>
          </p:cNvPr>
          <p:cNvSpPr>
            <a:spLocks noChangeArrowheads="1"/>
          </p:cNvSpPr>
          <p:nvPr/>
        </p:nvSpPr>
        <p:spPr bwMode="auto">
          <a:xfrm flipV="1">
            <a:off x="1066800" y="1365277"/>
            <a:ext cx="13639800"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71304279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1BD52A-F894-90CF-3D96-94A9F77AA4D8}"/>
              </a:ext>
            </a:extLst>
          </p:cNvPr>
          <p:cNvSpPr>
            <a:spLocks noGrp="1"/>
          </p:cNvSpPr>
          <p:nvPr>
            <p:ph type="title"/>
          </p:nvPr>
        </p:nvSpPr>
        <p:spPr>
          <a:xfrm>
            <a:off x="685800" y="292947"/>
            <a:ext cx="9677400" cy="697653"/>
          </a:xfrm>
        </p:spPr>
        <p:txBody>
          <a:bodyPr>
            <a:normAutofit fontScale="90000"/>
          </a:bodyPr>
          <a:lstStyle/>
          <a:p>
            <a:pPr algn="l"/>
            <a:r>
              <a:rPr lang="en-US" sz="2400" b="1" dirty="0">
                <a:effectLst/>
                <a:latin typeface="Times New Roman" panose="02020603050405020304" pitchFamily="18" charset="0"/>
                <a:ea typeface="Times New Roman" panose="02020603050405020304" pitchFamily="18" charset="0"/>
              </a:rPr>
              <a:t>HTML Page Structure</a:t>
            </a:r>
            <a:br>
              <a:rPr lang="en-US" sz="2400" b="1" dirty="0">
                <a:effectLst/>
                <a:latin typeface="Times New Roman" panose="02020603050405020304" pitchFamily="18" charset="0"/>
                <a:ea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cs typeface="Calibri" panose="020F0502020204030204" pitchFamily="34" charset="0"/>
              </a:rPr>
              <a:t>Below is a visualization of an HTML page structure:</a:t>
            </a:r>
            <a:br>
              <a:rPr lang="en-IN" sz="1800" dirty="0">
                <a:effectLst/>
                <a:latin typeface="Calibri" panose="020F0502020204030204" pitchFamily="34" charset="0"/>
                <a:ea typeface="Calibri" panose="020F0502020204030204" pitchFamily="34" charset="0"/>
                <a:cs typeface="Calibri" panose="020F0502020204030204" pitchFamily="34" charset="0"/>
              </a:rPr>
            </a:br>
            <a:endParaRPr lang="en-IN" sz="2400" dirty="0"/>
          </a:p>
        </p:txBody>
      </p:sp>
      <p:pic>
        <p:nvPicPr>
          <p:cNvPr id="7" name="Content Placeholder 6">
            <a:extLst>
              <a:ext uri="{FF2B5EF4-FFF2-40B4-BE49-F238E27FC236}">
                <a16:creationId xmlns:a16="http://schemas.microsoft.com/office/drawing/2014/main" id="{4D27A0CA-CB10-84B1-8715-F33607C00466}"/>
              </a:ext>
            </a:extLst>
          </p:cNvPr>
          <p:cNvPicPr>
            <a:picLocks noGrp="1" noChangeAspect="1"/>
          </p:cNvPicPr>
          <p:nvPr>
            <p:ph idx="1"/>
          </p:nvPr>
        </p:nvPicPr>
        <p:blipFill>
          <a:blip r:embed="rId2"/>
          <a:stretch>
            <a:fillRect/>
          </a:stretch>
        </p:blipFill>
        <p:spPr>
          <a:xfrm>
            <a:off x="838200" y="1167691"/>
            <a:ext cx="11582400" cy="4724400"/>
          </a:xfrm>
          <a:prstGeom prst="rect">
            <a:avLst/>
          </a:prstGeom>
        </p:spPr>
      </p:pic>
      <p:sp>
        <p:nvSpPr>
          <p:cNvPr id="4" name="Date Placeholder 3">
            <a:extLst>
              <a:ext uri="{FF2B5EF4-FFF2-40B4-BE49-F238E27FC236}">
                <a16:creationId xmlns:a16="http://schemas.microsoft.com/office/drawing/2014/main" id="{E9105554-957E-282D-9DCA-BF09EF98089D}"/>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2477C404-368D-C252-F340-D64E09A00680}"/>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8D362236-07D4-7CC2-DF3F-8287CFC1379D}"/>
              </a:ext>
            </a:extLst>
          </p:cNvPr>
          <p:cNvSpPr>
            <a:spLocks noGrp="1"/>
          </p:cNvSpPr>
          <p:nvPr>
            <p:ph type="sldNum" sz="quarter" idx="12"/>
          </p:nvPr>
        </p:nvSpPr>
        <p:spPr/>
        <p:txBody>
          <a:bodyPr/>
          <a:lstStyle/>
          <a:p>
            <a:fld id="{98F4A237-58DC-4CB8-A92A-C7FDFBDB682E}" type="slidenum">
              <a:rPr lang="en-US" smtClean="0"/>
              <a:pPr/>
              <a:t>24</a:t>
            </a:fld>
            <a:endParaRPr lang="en-US"/>
          </a:p>
        </p:txBody>
      </p:sp>
      <p:pic>
        <p:nvPicPr>
          <p:cNvPr id="8" name="Google Shape;117;p3">
            <a:extLst>
              <a:ext uri="{FF2B5EF4-FFF2-40B4-BE49-F238E27FC236}">
                <a16:creationId xmlns:a16="http://schemas.microsoft.com/office/drawing/2014/main" id="{4E2A3754-4833-FEA3-7743-49B7EDDFE003}"/>
              </a:ext>
            </a:extLst>
          </p:cNvPr>
          <p:cNvPicPr preferRelativeResize="0"/>
          <p:nvPr/>
        </p:nvPicPr>
        <p:blipFill rotWithShape="1">
          <a:blip r:embed="rId3">
            <a:alphaModFix/>
          </a:blip>
          <a:srcRect/>
          <a:stretch/>
        </p:blipFill>
        <p:spPr>
          <a:xfrm>
            <a:off x="11582400" y="0"/>
            <a:ext cx="2133600" cy="762000"/>
          </a:xfrm>
          <a:prstGeom prst="rect">
            <a:avLst/>
          </a:prstGeom>
          <a:noFill/>
          <a:ln>
            <a:noFill/>
          </a:ln>
        </p:spPr>
      </p:pic>
      <p:sp>
        <p:nvSpPr>
          <p:cNvPr id="10" name="TextBox 9">
            <a:extLst>
              <a:ext uri="{FF2B5EF4-FFF2-40B4-BE49-F238E27FC236}">
                <a16:creationId xmlns:a16="http://schemas.microsoft.com/office/drawing/2014/main" id="{F4004985-C793-8FE6-ADE2-8EA08DC8BACC}"/>
              </a:ext>
            </a:extLst>
          </p:cNvPr>
          <p:cNvSpPr txBox="1"/>
          <p:nvPr/>
        </p:nvSpPr>
        <p:spPr>
          <a:xfrm>
            <a:off x="838200" y="6018206"/>
            <a:ext cx="11430000" cy="418513"/>
          </a:xfrm>
          <a:prstGeom prst="rect">
            <a:avLst/>
          </a:prstGeom>
          <a:noFill/>
        </p:spPr>
        <p:txBody>
          <a:bodyPr wrap="square">
            <a:spAutoFit/>
          </a:bodyPr>
          <a:lstStyle/>
          <a:p>
            <a:pPr>
              <a:lnSpc>
                <a:spcPct val="115000"/>
              </a:lnSpc>
              <a:spcAft>
                <a:spcPts val="1000"/>
              </a:spcAft>
            </a:pPr>
            <a:r>
              <a:rPr lang="en-US" sz="1800" b="1" dirty="0">
                <a:effectLst/>
                <a:latin typeface="Calibri" panose="020F0502020204030204" pitchFamily="34" charset="0"/>
                <a:ea typeface="Calibri" panose="020F0502020204030204" pitchFamily="34" charset="0"/>
                <a:cs typeface="Calibri" panose="020F0502020204030204" pitchFamily="34" charset="0"/>
              </a:rPr>
              <a:t>Note:</a:t>
            </a:r>
            <a:r>
              <a:rPr lang="en-US" sz="1800" dirty="0">
                <a:effectLst/>
                <a:latin typeface="Times New Roman" panose="02020603050405020304" pitchFamily="18" charset="0"/>
                <a:ea typeface="Calibri" panose="020F0502020204030204" pitchFamily="34" charset="0"/>
                <a:cs typeface="Calibri" panose="020F0502020204030204" pitchFamily="34" charset="0"/>
              </a:rPr>
              <a:t> </a:t>
            </a:r>
            <a:r>
              <a:rPr lang="en-US" sz="2000" dirty="0">
                <a:effectLst/>
                <a:latin typeface="Times New Roman" panose="02020603050405020304" pitchFamily="18" charset="0"/>
                <a:ea typeface="Calibri" panose="020F0502020204030204" pitchFamily="34" charset="0"/>
                <a:cs typeface="Calibri" panose="020F0502020204030204" pitchFamily="34" charset="0"/>
              </a:rPr>
              <a:t>Only the content inside the &lt;body&gt; section (the white area above) is displayed in a browser</a:t>
            </a:r>
            <a:r>
              <a:rPr lang="en-US" sz="1800" dirty="0">
                <a:effectLst/>
                <a:latin typeface="Times New Roman" panose="02020603050405020304" pitchFamily="18" charset="0"/>
                <a:ea typeface="Calibri" panose="020F0502020204030204" pitchFamily="34" charset="0"/>
                <a:cs typeface="Calibri" panose="020F0502020204030204" pitchFamily="34" charset="0"/>
              </a:rPr>
              <a:t>.</a:t>
            </a:r>
            <a:endParaRPr lang="en-IN" sz="1800" dirty="0">
              <a:effectLst/>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0415896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1D909D-7165-F649-E5C7-A03468008DA2}"/>
              </a:ext>
            </a:extLst>
          </p:cNvPr>
          <p:cNvSpPr>
            <a:spLocks noGrp="1"/>
          </p:cNvSpPr>
          <p:nvPr>
            <p:ph type="title"/>
          </p:nvPr>
        </p:nvSpPr>
        <p:spPr>
          <a:xfrm>
            <a:off x="304800" y="380999"/>
            <a:ext cx="7848600" cy="1080351"/>
          </a:xfrm>
        </p:spPr>
        <p:txBody>
          <a:bodyPr>
            <a:normAutofit fontScale="90000"/>
          </a:bodyPr>
          <a:lstStyle/>
          <a:p>
            <a:pPr algn="l"/>
            <a:r>
              <a:rPr lang="en-US" sz="2200" b="1" dirty="0">
                <a:effectLst/>
                <a:latin typeface="Times New Roman" panose="02020603050405020304" pitchFamily="18" charset="0"/>
                <a:ea typeface="Calibri" panose="020F0502020204030204" pitchFamily="34" charset="0"/>
                <a:cs typeface="Calibri" panose="020F0502020204030204" pitchFamily="34" charset="0"/>
              </a:rPr>
              <a:t>Example for executing the html program:</a:t>
            </a:r>
            <a:br>
              <a:rPr lang="en-IN" sz="2200" dirty="0">
                <a:effectLst/>
                <a:latin typeface="Calibri" panose="020F0502020204030204" pitchFamily="34" charset="0"/>
                <a:ea typeface="Calibri" panose="020F0502020204030204" pitchFamily="34" charset="0"/>
                <a:cs typeface="Calibri" panose="020F0502020204030204" pitchFamily="34" charset="0"/>
              </a:rPr>
            </a:br>
            <a:r>
              <a:rPr lang="en-US" sz="2200" b="1" dirty="0">
                <a:effectLst/>
                <a:latin typeface="Times New Roman" panose="02020603050405020304" pitchFamily="18" charset="0"/>
                <a:ea typeface="Times New Roman" panose="02020603050405020304" pitchFamily="18" charset="0"/>
              </a:rPr>
              <a:t>1.Windows 7 </a:t>
            </a:r>
            <a:br>
              <a:rPr lang="en-IN" sz="2200" dirty="0">
                <a:effectLst/>
                <a:latin typeface="Times New Roman" panose="02020603050405020304" pitchFamily="18" charset="0"/>
                <a:ea typeface="Times New Roman" panose="02020603050405020304" pitchFamily="18" charset="0"/>
              </a:rPr>
            </a:br>
            <a:r>
              <a:rPr lang="en-US" sz="2200" dirty="0">
                <a:effectLst/>
                <a:latin typeface="Times New Roman" panose="02020603050405020304" pitchFamily="18" charset="0"/>
                <a:ea typeface="Times New Roman" panose="02020603050405020304" pitchFamily="18" charset="0"/>
              </a:rPr>
              <a:t>Open </a:t>
            </a:r>
            <a:r>
              <a:rPr lang="en-US" sz="2200" b="1" dirty="0">
                <a:effectLst/>
                <a:latin typeface="Times New Roman" panose="02020603050405020304" pitchFamily="18" charset="0"/>
                <a:ea typeface="Times New Roman" panose="02020603050405020304" pitchFamily="18" charset="0"/>
              </a:rPr>
              <a:t>Start</a:t>
            </a:r>
            <a:r>
              <a:rPr lang="en-US" sz="2200" dirty="0">
                <a:effectLst/>
                <a:latin typeface="Times New Roman" panose="02020603050405020304" pitchFamily="18" charset="0"/>
                <a:ea typeface="Times New Roman" panose="02020603050405020304" pitchFamily="18" charset="0"/>
              </a:rPr>
              <a:t> &gt;</a:t>
            </a:r>
            <a:r>
              <a:rPr lang="en-US" sz="2200" b="1" dirty="0">
                <a:effectLst/>
                <a:latin typeface="Times New Roman" panose="02020603050405020304" pitchFamily="18" charset="0"/>
                <a:ea typeface="Times New Roman" panose="02020603050405020304" pitchFamily="18" charset="0"/>
              </a:rPr>
              <a:t> Programs &gt;</a:t>
            </a:r>
            <a:r>
              <a:rPr lang="en-US" sz="220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Accessories &gt;</a:t>
            </a:r>
            <a:r>
              <a:rPr lang="en-US" sz="2200" dirty="0">
                <a:effectLst/>
                <a:latin typeface="Times New Roman" panose="02020603050405020304" pitchFamily="18" charset="0"/>
                <a:ea typeface="Times New Roman" panose="02020603050405020304" pitchFamily="18" charset="0"/>
              </a:rPr>
              <a:t> </a:t>
            </a:r>
            <a:r>
              <a:rPr lang="en-US" sz="2200" b="1" dirty="0">
                <a:effectLst/>
                <a:latin typeface="Times New Roman" panose="02020603050405020304" pitchFamily="18" charset="0"/>
                <a:ea typeface="Times New Roman" panose="02020603050405020304" pitchFamily="18" charset="0"/>
              </a:rPr>
              <a:t>Notepad</a:t>
            </a:r>
            <a:br>
              <a:rPr lang="en-IN" sz="1800" dirty="0">
                <a:effectLst/>
                <a:latin typeface="Times New Roman" panose="02020603050405020304" pitchFamily="18" charset="0"/>
                <a:ea typeface="Times New Roman" panose="02020603050405020304" pitchFamily="18" charset="0"/>
              </a:rPr>
            </a:br>
            <a:endParaRPr lang="en-IN" dirty="0"/>
          </a:p>
        </p:txBody>
      </p:sp>
      <p:pic>
        <p:nvPicPr>
          <p:cNvPr id="8" name="Content Placeholder 7">
            <a:extLst>
              <a:ext uri="{FF2B5EF4-FFF2-40B4-BE49-F238E27FC236}">
                <a16:creationId xmlns:a16="http://schemas.microsoft.com/office/drawing/2014/main" id="{E8A2DAC7-D093-39CE-117C-1816C6809232}"/>
              </a:ext>
            </a:extLst>
          </p:cNvPr>
          <p:cNvPicPr>
            <a:picLocks noGrp="1" noChangeAspect="1"/>
          </p:cNvPicPr>
          <p:nvPr>
            <p:ph idx="1"/>
          </p:nvPr>
        </p:nvPicPr>
        <p:blipFill>
          <a:blip r:embed="rId2"/>
          <a:stretch>
            <a:fillRect/>
          </a:stretch>
        </p:blipFill>
        <p:spPr>
          <a:xfrm>
            <a:off x="990600" y="1295400"/>
            <a:ext cx="8839200" cy="2590800"/>
          </a:xfrm>
          <a:prstGeom prst="rect">
            <a:avLst/>
          </a:prstGeom>
        </p:spPr>
      </p:pic>
      <p:sp>
        <p:nvSpPr>
          <p:cNvPr id="4" name="Date Placeholder 3">
            <a:extLst>
              <a:ext uri="{FF2B5EF4-FFF2-40B4-BE49-F238E27FC236}">
                <a16:creationId xmlns:a16="http://schemas.microsoft.com/office/drawing/2014/main" id="{93D47ED2-9531-66D1-63C3-673D4EA72043}"/>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305F8A4B-8F63-FF28-3811-426D9744796F}"/>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D5239E8D-FB72-D87B-B78C-BAE71585AAB2}"/>
              </a:ext>
            </a:extLst>
          </p:cNvPr>
          <p:cNvSpPr>
            <a:spLocks noGrp="1"/>
          </p:cNvSpPr>
          <p:nvPr>
            <p:ph type="sldNum" sz="quarter" idx="12"/>
          </p:nvPr>
        </p:nvSpPr>
        <p:spPr/>
        <p:txBody>
          <a:bodyPr/>
          <a:lstStyle/>
          <a:p>
            <a:fld id="{98F4A237-58DC-4CB8-A92A-C7FDFBDB682E}" type="slidenum">
              <a:rPr lang="en-US" smtClean="0"/>
              <a:pPr/>
              <a:t>25</a:t>
            </a:fld>
            <a:endParaRPr lang="en-US"/>
          </a:p>
        </p:txBody>
      </p:sp>
      <p:pic>
        <p:nvPicPr>
          <p:cNvPr id="7" name="Google Shape;117;p3">
            <a:extLst>
              <a:ext uri="{FF2B5EF4-FFF2-40B4-BE49-F238E27FC236}">
                <a16:creationId xmlns:a16="http://schemas.microsoft.com/office/drawing/2014/main" id="{7E390D38-C068-E783-5C14-1F1F62C7BEC0}"/>
              </a:ext>
            </a:extLst>
          </p:cNvPr>
          <p:cNvPicPr preferRelativeResize="0"/>
          <p:nvPr/>
        </p:nvPicPr>
        <p:blipFill rotWithShape="1">
          <a:blip r:embed="rId3">
            <a:alphaModFix/>
          </a:blip>
          <a:srcRect/>
          <a:stretch/>
        </p:blipFill>
        <p:spPr>
          <a:xfrm>
            <a:off x="10891092" y="410377"/>
            <a:ext cx="2133600" cy="762000"/>
          </a:xfrm>
          <a:prstGeom prst="rect">
            <a:avLst/>
          </a:prstGeom>
          <a:noFill/>
          <a:ln>
            <a:noFill/>
          </a:ln>
        </p:spPr>
      </p:pic>
      <p:sp>
        <p:nvSpPr>
          <p:cNvPr id="10" name="TextBox 9">
            <a:extLst>
              <a:ext uri="{FF2B5EF4-FFF2-40B4-BE49-F238E27FC236}">
                <a16:creationId xmlns:a16="http://schemas.microsoft.com/office/drawing/2014/main" id="{FBE188A0-F8FD-0FB0-B721-2B09ED87832D}"/>
              </a:ext>
            </a:extLst>
          </p:cNvPr>
          <p:cNvSpPr txBox="1"/>
          <p:nvPr/>
        </p:nvSpPr>
        <p:spPr>
          <a:xfrm>
            <a:off x="685800" y="4191000"/>
            <a:ext cx="12115800" cy="923330"/>
          </a:xfrm>
          <a:prstGeom prst="rect">
            <a:avLst/>
          </a:prstGeom>
          <a:noFill/>
        </p:spPr>
        <p:txBody>
          <a:bodyPr wrap="square">
            <a:spAutoFit/>
          </a:bodyPr>
          <a:lstStyle/>
          <a:p>
            <a:r>
              <a:rPr lang="en-US" sz="1800" b="1" dirty="0">
                <a:effectLst/>
                <a:latin typeface="Times New Roman" panose="02020603050405020304" pitchFamily="18" charset="0"/>
                <a:ea typeface="Times New Roman" panose="02020603050405020304" pitchFamily="18" charset="0"/>
              </a:rPr>
              <a:t>Save the HTML Page</a:t>
            </a:r>
            <a:endParaRPr lang="en-IN" sz="2800" b="1"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Save the file on your computer. Select </a:t>
            </a:r>
            <a:r>
              <a:rPr lang="en-US" sz="1800" b="1" dirty="0">
                <a:effectLst/>
                <a:latin typeface="Times New Roman" panose="02020603050405020304" pitchFamily="18" charset="0"/>
                <a:ea typeface="Times New Roman" panose="02020603050405020304" pitchFamily="18" charset="0"/>
              </a:rPr>
              <a:t>File &gt; Save as</a:t>
            </a:r>
            <a:r>
              <a:rPr lang="en-US" sz="1800" dirty="0">
                <a:effectLst/>
                <a:latin typeface="Times New Roman" panose="02020603050405020304" pitchFamily="18" charset="0"/>
                <a:ea typeface="Times New Roman" panose="02020603050405020304" pitchFamily="18" charset="0"/>
              </a:rPr>
              <a:t> in the Notepad menu.</a:t>
            </a:r>
            <a:endParaRPr lang="en-IN" sz="1800" dirty="0">
              <a:effectLst/>
              <a:latin typeface="Times New Roman" panose="02020603050405020304" pitchFamily="18" charset="0"/>
              <a:ea typeface="Times New Roman" panose="02020603050405020304" pitchFamily="18" charset="0"/>
            </a:endParaRPr>
          </a:p>
          <a:p>
            <a:r>
              <a:rPr lang="en-US" sz="1800" dirty="0">
                <a:effectLst/>
                <a:latin typeface="Times New Roman" panose="02020603050405020304" pitchFamily="18" charset="0"/>
                <a:ea typeface="Times New Roman" panose="02020603050405020304" pitchFamily="18" charset="0"/>
              </a:rPr>
              <a:t>Name the file </a:t>
            </a:r>
            <a:r>
              <a:rPr lang="en-US" sz="1800" b="1" dirty="0">
                <a:effectLst/>
                <a:latin typeface="Times New Roman" panose="02020603050405020304" pitchFamily="18" charset="0"/>
                <a:ea typeface="Times New Roman" panose="02020603050405020304" pitchFamily="18" charset="0"/>
              </a:rPr>
              <a:t>"index.htm"</a:t>
            </a:r>
            <a:r>
              <a:rPr lang="en-US" sz="1800" dirty="0">
                <a:effectLst/>
                <a:latin typeface="Times New Roman" panose="02020603050405020304" pitchFamily="18" charset="0"/>
                <a:ea typeface="Times New Roman" panose="02020603050405020304" pitchFamily="18" charset="0"/>
              </a:rPr>
              <a:t> and set the encoding to </a:t>
            </a:r>
            <a:r>
              <a:rPr lang="en-US" sz="1800" b="1" dirty="0">
                <a:effectLst/>
                <a:latin typeface="Times New Roman" panose="02020603050405020304" pitchFamily="18" charset="0"/>
                <a:ea typeface="Times New Roman" panose="02020603050405020304" pitchFamily="18" charset="0"/>
              </a:rPr>
              <a:t>UTF-8</a:t>
            </a:r>
            <a:r>
              <a:rPr lang="en-US" sz="1800" dirty="0">
                <a:effectLst/>
                <a:latin typeface="Times New Roman" panose="02020603050405020304" pitchFamily="18" charset="0"/>
                <a:ea typeface="Times New Roman" panose="02020603050405020304" pitchFamily="18" charset="0"/>
              </a:rPr>
              <a:t> (which is the preferred encoding for HTML files).</a:t>
            </a:r>
            <a:endParaRPr lang="en-IN" sz="1800" dirty="0">
              <a:effectLst/>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312122798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11"/>
        <p:cNvGrpSpPr/>
        <p:nvPr/>
      </p:nvGrpSpPr>
      <p:grpSpPr>
        <a:xfrm>
          <a:off x="0" y="0"/>
          <a:ext cx="0" cy="0"/>
          <a:chOff x="0" y="0"/>
          <a:chExt cx="0" cy="0"/>
        </a:xfrm>
      </p:grpSpPr>
      <p:sp>
        <p:nvSpPr>
          <p:cNvPr id="112" name="Google Shape;112;p3"/>
          <p:cNvSpPr txBox="1">
            <a:spLocks noGrp="1"/>
          </p:cNvSpPr>
          <p:nvPr>
            <p:ph type="title"/>
          </p:nvPr>
        </p:nvSpPr>
        <p:spPr>
          <a:xfrm>
            <a:off x="685800" y="293687"/>
            <a:ext cx="10591800" cy="1306513"/>
          </a:xfrm>
          <a:prstGeom prst="rect">
            <a:avLst/>
          </a:prstGeom>
          <a:noFill/>
          <a:ln>
            <a:noFill/>
          </a:ln>
        </p:spPr>
        <p:txBody>
          <a:bodyPr spcFirstLastPara="1" wrap="square" lIns="91425" tIns="45700" rIns="91425" bIns="45700" anchor="ctr" anchorCtr="0">
            <a:normAutofit fontScale="90000"/>
          </a:bodyPr>
          <a:lstStyle/>
          <a:p>
            <a:pPr algn="l"/>
            <a:r>
              <a:rPr lang="en-US" sz="2000" b="1" dirty="0">
                <a:effectLst/>
                <a:latin typeface="Calibri" panose="020F0502020204030204" pitchFamily="34" charset="0"/>
                <a:ea typeface="Calibri" panose="020F0502020204030204" pitchFamily="34" charset="0"/>
              </a:rPr>
              <a:t>View the HTML Page in Your Browser</a:t>
            </a:r>
            <a:br>
              <a:rPr lang="en-US" sz="2000" b="1" dirty="0">
                <a:effectLst/>
                <a:latin typeface="Calibri" panose="020F0502020204030204" pitchFamily="34" charset="0"/>
                <a:ea typeface="Calibri" panose="020F0502020204030204" pitchFamily="34" charset="0"/>
              </a:rPr>
            </a:br>
            <a:r>
              <a:rPr lang="en-US" sz="2000" dirty="0">
                <a:effectLst/>
                <a:latin typeface="Times New Roman" panose="02020603050405020304" pitchFamily="18" charset="0"/>
                <a:ea typeface="Times New Roman" panose="02020603050405020304" pitchFamily="18" charset="0"/>
              </a:rPr>
              <a:t>Open the saved HTML file in your favorite browser (double click on the file, or right-click - and choose "Open with").</a:t>
            </a:r>
            <a:br>
              <a:rPr lang="en-IN" sz="2000" dirty="0">
                <a:effectLst/>
                <a:latin typeface="Times New Roman" panose="02020603050405020304" pitchFamily="18" charset="0"/>
                <a:ea typeface="Times New Roman" panose="02020603050405020304" pitchFamily="18" charset="0"/>
              </a:rPr>
            </a:br>
            <a:r>
              <a:rPr lang="en-US" sz="2000" dirty="0">
                <a:effectLst/>
                <a:latin typeface="Times New Roman" panose="02020603050405020304" pitchFamily="18" charset="0"/>
                <a:ea typeface="Times New Roman" panose="02020603050405020304" pitchFamily="18" charset="0"/>
              </a:rPr>
              <a:t>The result will look much like this:</a:t>
            </a:r>
            <a:br>
              <a:rPr lang="en-IN" sz="2000" dirty="0">
                <a:effectLst/>
                <a:latin typeface="Times New Roman" panose="02020603050405020304" pitchFamily="18" charset="0"/>
                <a:ea typeface="Times New Roman" panose="02020603050405020304" pitchFamily="18" charset="0"/>
              </a:rPr>
            </a:br>
            <a:endParaRPr sz="2000" b="1" dirty="0"/>
          </a:p>
        </p:txBody>
      </p:sp>
      <p:sp>
        <p:nvSpPr>
          <p:cNvPr id="113" name="Google Shape;113;p3"/>
          <p:cNvSpPr txBox="1">
            <a:spLocks noGrp="1"/>
          </p:cNvSpPr>
          <p:nvPr>
            <p:ph type="body" idx="1"/>
          </p:nvPr>
        </p:nvSpPr>
        <p:spPr>
          <a:xfrm>
            <a:off x="685800" y="1443037"/>
            <a:ext cx="12815886" cy="4881562"/>
          </a:xfrm>
          <a:prstGeom prst="rect">
            <a:avLst/>
          </a:prstGeom>
          <a:noFill/>
          <a:ln>
            <a:noFill/>
          </a:ln>
        </p:spPr>
        <p:txBody>
          <a:bodyPr spcFirstLastPara="1" wrap="square" lIns="91425" tIns="45700" rIns="91425" bIns="45700" anchor="t" anchorCtr="0">
            <a:noAutofit/>
          </a:bodyPr>
          <a:lstStyle/>
          <a:p>
            <a:pPr marL="0" marR="0" lvl="0" indent="0" algn="l" rtl="0">
              <a:lnSpc>
                <a:spcPct val="115000"/>
              </a:lnSpc>
              <a:spcBef>
                <a:spcPts val="480"/>
              </a:spcBef>
              <a:spcAft>
                <a:spcPts val="0"/>
              </a:spcAft>
              <a:buClr>
                <a:schemeClr val="dk1"/>
              </a:buClr>
              <a:buSzPts val="2400"/>
              <a:buFont typeface="Arial"/>
              <a:buNone/>
            </a:pPr>
            <a:endParaRPr sz="2400" b="0" i="0" u="none" dirty="0">
              <a:solidFill>
                <a:schemeClr val="dk1"/>
              </a:solidFill>
              <a:latin typeface="Noto Sans Symbols"/>
              <a:ea typeface="Noto Sans Symbols"/>
              <a:cs typeface="Noto Sans Symbols"/>
              <a:sym typeface="Noto Sans Symbols"/>
            </a:endParaRPr>
          </a:p>
          <a:p>
            <a:pPr marL="342900" marR="0" lvl="0" indent="-190500" algn="l" rtl="0">
              <a:spcBef>
                <a:spcPts val="480"/>
              </a:spcBef>
              <a:spcAft>
                <a:spcPts val="0"/>
              </a:spcAft>
              <a:buClr>
                <a:schemeClr val="dk1"/>
              </a:buClr>
              <a:buSzPts val="2400"/>
              <a:buFont typeface="Arial"/>
              <a:buNone/>
            </a:pPr>
            <a:endParaRPr sz="2400" b="0" i="0" u="none" dirty="0">
              <a:solidFill>
                <a:schemeClr val="dk1"/>
              </a:solidFill>
              <a:latin typeface="Noto Sans Symbols"/>
              <a:ea typeface="Noto Sans Symbols"/>
              <a:cs typeface="Noto Sans Symbols"/>
              <a:sym typeface="Noto Sans Symbols"/>
            </a:endParaRPr>
          </a:p>
        </p:txBody>
      </p:sp>
      <p:sp>
        <p:nvSpPr>
          <p:cNvPr id="114" name="Google Shape;114;p3"/>
          <p:cNvSpPr txBox="1"/>
          <p:nvPr/>
        </p:nvSpPr>
        <p:spPr>
          <a:xfrm>
            <a:off x="9829800" y="6780212"/>
            <a:ext cx="3200400" cy="388937"/>
          </a:xfrm>
          <a:prstGeom prst="rect">
            <a:avLst/>
          </a:prstGeom>
          <a:noFill/>
          <a:ln>
            <a:noFill/>
          </a:ln>
        </p:spPr>
        <p:txBody>
          <a:bodyPr spcFirstLastPara="1" wrap="square" lIns="91425" tIns="45700" rIns="91425" bIns="45700" anchor="ctr" anchorCtr="0">
            <a:noAutofit/>
          </a:bodyPr>
          <a:lstStyle/>
          <a:p>
            <a:pPr marL="0" marR="0" lvl="0" indent="0" algn="r" rtl="0">
              <a:lnSpc>
                <a:spcPct val="100000"/>
              </a:lnSpc>
              <a:spcBef>
                <a:spcPts val="0"/>
              </a:spcBef>
              <a:spcAft>
                <a:spcPts val="0"/>
              </a:spcAft>
              <a:buClr>
                <a:srgbClr val="898989"/>
              </a:buClr>
              <a:buSzPts val="1200"/>
              <a:buFont typeface="Calibri"/>
              <a:buNone/>
            </a:pPr>
            <a:fld id="{00000000-1234-1234-1234-123412341234}" type="slidenum">
              <a:rPr lang="en-US" sz="1200" b="0" i="0" u="none">
                <a:solidFill>
                  <a:srgbClr val="898989"/>
                </a:solidFill>
                <a:latin typeface="Calibri"/>
                <a:ea typeface="Calibri"/>
                <a:cs typeface="Calibri"/>
                <a:sym typeface="Calibri"/>
              </a:rPr>
              <a:t>26</a:t>
            </a:fld>
            <a:endParaRPr/>
          </a:p>
        </p:txBody>
      </p:sp>
      <p:sp>
        <p:nvSpPr>
          <p:cNvPr id="116" name="Google Shape;116;p3"/>
          <p:cNvSpPr txBox="1"/>
          <p:nvPr/>
        </p:nvSpPr>
        <p:spPr>
          <a:xfrm>
            <a:off x="685800" y="6780212"/>
            <a:ext cx="3200400" cy="388937"/>
          </a:xfrm>
          <a:prstGeom prst="rect">
            <a:avLst/>
          </a:prstGeom>
          <a:no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rgbClr val="898989"/>
              </a:buClr>
              <a:buSzPts val="1400"/>
              <a:buFont typeface="Calibri"/>
              <a:buNone/>
            </a:pPr>
            <a:r>
              <a:rPr lang="en-US" sz="1400" b="1" i="0" u="none">
                <a:solidFill>
                  <a:srgbClr val="898989"/>
                </a:solidFill>
                <a:latin typeface="Calibri"/>
                <a:ea typeface="Calibri"/>
                <a:cs typeface="Calibri"/>
                <a:sym typeface="Calibri"/>
              </a:rPr>
              <a:t>*</a:t>
            </a:r>
            <a:endParaRPr/>
          </a:p>
        </p:txBody>
      </p:sp>
      <p:pic>
        <p:nvPicPr>
          <p:cNvPr id="117" name="Google Shape;117;p3"/>
          <p:cNvPicPr preferRelativeResize="0"/>
          <p:nvPr/>
        </p:nvPicPr>
        <p:blipFill rotWithShape="1">
          <a:blip r:embed="rId3">
            <a:alphaModFix/>
          </a:blip>
          <a:srcRect/>
          <a:stretch/>
        </p:blipFill>
        <p:spPr>
          <a:xfrm>
            <a:off x="11734800" y="0"/>
            <a:ext cx="1981200" cy="762000"/>
          </a:xfrm>
          <a:prstGeom prst="rect">
            <a:avLst/>
          </a:prstGeom>
          <a:noFill/>
          <a:ln>
            <a:noFill/>
          </a:ln>
        </p:spPr>
      </p:pic>
      <p:sp>
        <p:nvSpPr>
          <p:cNvPr id="2" name="Date Placeholder 1">
            <a:extLst>
              <a:ext uri="{FF2B5EF4-FFF2-40B4-BE49-F238E27FC236}">
                <a16:creationId xmlns:a16="http://schemas.microsoft.com/office/drawing/2014/main" id="{694D3496-A96A-4435-A33D-9D0EFC24F13C}"/>
              </a:ext>
            </a:extLst>
          </p:cNvPr>
          <p:cNvSpPr>
            <a:spLocks noGrp="1"/>
          </p:cNvSpPr>
          <p:nvPr>
            <p:ph type="dt" sz="half" idx="10"/>
          </p:nvPr>
        </p:nvSpPr>
        <p:spPr/>
        <p:txBody>
          <a:bodyPr/>
          <a:lstStyle/>
          <a:p>
            <a:fld id="{9D76ED62-39E7-4074-859F-33E4C9D0AFE5}" type="datetime3">
              <a:rPr lang="en-US" smtClean="0"/>
              <a:t>12 December 2023</a:t>
            </a:fld>
            <a:endParaRPr lang="en-US" dirty="0"/>
          </a:p>
        </p:txBody>
      </p:sp>
      <p:sp>
        <p:nvSpPr>
          <p:cNvPr id="3" name="Footer Placeholder 2">
            <a:extLst>
              <a:ext uri="{FF2B5EF4-FFF2-40B4-BE49-F238E27FC236}">
                <a16:creationId xmlns:a16="http://schemas.microsoft.com/office/drawing/2014/main" id="{35A00D97-063E-47A7-BDDE-A660ABBA8574}"/>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4" name="Slide Number Placeholder 3">
            <a:extLst>
              <a:ext uri="{FF2B5EF4-FFF2-40B4-BE49-F238E27FC236}">
                <a16:creationId xmlns:a16="http://schemas.microsoft.com/office/drawing/2014/main" id="{6BB333C8-7F70-422A-BC57-947B830D3531}"/>
              </a:ext>
            </a:extLst>
          </p:cNvPr>
          <p:cNvSpPr>
            <a:spLocks noGrp="1"/>
          </p:cNvSpPr>
          <p:nvPr>
            <p:ph type="sldNum" sz="quarter" idx="12"/>
          </p:nvPr>
        </p:nvSpPr>
        <p:spPr/>
        <p:txBody>
          <a:bodyPr/>
          <a:lstStyle/>
          <a:p>
            <a:fld id="{98F4A237-58DC-4CB8-A92A-C7FDFBDB682E}" type="slidenum">
              <a:rPr lang="en-US" smtClean="0"/>
              <a:pPr/>
              <a:t>26</a:t>
            </a:fld>
            <a:endParaRPr lang="en-US"/>
          </a:p>
        </p:txBody>
      </p:sp>
      <p:pic>
        <p:nvPicPr>
          <p:cNvPr id="5" name="Picture 4">
            <a:extLst>
              <a:ext uri="{FF2B5EF4-FFF2-40B4-BE49-F238E27FC236}">
                <a16:creationId xmlns:a16="http://schemas.microsoft.com/office/drawing/2014/main" id="{4C4B695E-B0D4-D6FE-ECEB-84AD157266BA}"/>
              </a:ext>
            </a:extLst>
          </p:cNvPr>
          <p:cNvPicPr>
            <a:picLocks noChangeAspect="1"/>
          </p:cNvPicPr>
          <p:nvPr/>
        </p:nvPicPr>
        <p:blipFill>
          <a:blip r:embed="rId4"/>
          <a:stretch>
            <a:fillRect/>
          </a:stretch>
        </p:blipFill>
        <p:spPr>
          <a:xfrm>
            <a:off x="685800" y="1923137"/>
            <a:ext cx="10744200" cy="4096663"/>
          </a:xfrm>
          <a:prstGeom prst="rect">
            <a:avLst/>
          </a:prstGeom>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3ABEE5-2235-C672-B507-574E36EFD1ED}"/>
              </a:ext>
            </a:extLst>
          </p:cNvPr>
          <p:cNvSpPr>
            <a:spLocks noGrp="1"/>
          </p:cNvSpPr>
          <p:nvPr>
            <p:ph type="title"/>
          </p:nvPr>
        </p:nvSpPr>
        <p:spPr>
          <a:xfrm>
            <a:off x="685800" y="292947"/>
            <a:ext cx="4495800" cy="926253"/>
          </a:xfrm>
        </p:spPr>
        <p:txBody>
          <a:bodyPr>
            <a:normAutofit fontScale="90000"/>
          </a:bodyPr>
          <a:lstStyle/>
          <a:p>
            <a:pPr algn="l"/>
            <a:r>
              <a:rPr lang="en-US" sz="2400" b="1" dirty="0">
                <a:effectLst/>
                <a:latin typeface="Times New Roman" panose="02020603050405020304" pitchFamily="18" charset="0"/>
                <a:ea typeface="Times New Roman" panose="02020603050405020304" pitchFamily="18" charset="0"/>
              </a:rPr>
              <a:t>TEXT FORMATTING</a:t>
            </a:r>
            <a:br>
              <a:rPr lang="en-IN" sz="1800"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B7436BCD-DD5E-E1F9-7353-36704BF10D30}"/>
              </a:ext>
            </a:extLst>
          </p:cNvPr>
          <p:cNvSpPr>
            <a:spLocks noGrp="1"/>
          </p:cNvSpPr>
          <p:nvPr>
            <p:ph idx="1"/>
          </p:nvPr>
        </p:nvSpPr>
        <p:spPr>
          <a:xfrm>
            <a:off x="457200" y="762000"/>
            <a:ext cx="13030200" cy="5772576"/>
          </a:xfrm>
        </p:spPr>
        <p:txBody>
          <a:bodyPr>
            <a:normAutofit/>
          </a:bodyPr>
          <a:lstStyle/>
          <a:p>
            <a:r>
              <a:rPr lang="en-US" sz="2400" b="1" dirty="0">
                <a:effectLst/>
                <a:latin typeface="Times New Roman" panose="02020603050405020304" pitchFamily="18" charset="0"/>
                <a:ea typeface="Times New Roman" panose="02020603050405020304" pitchFamily="18" charset="0"/>
              </a:rPr>
              <a:t>Basic Text Markup </a:t>
            </a:r>
            <a:endParaRPr lang="en-IN" sz="24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400" b="1" i="1" dirty="0">
                <a:effectLst/>
                <a:latin typeface="Times New Roman" panose="02020603050405020304" pitchFamily="18" charset="0"/>
                <a:ea typeface="Times New Roman" panose="02020603050405020304" pitchFamily="18" charset="0"/>
                <a:cs typeface="Symbol" panose="05050102010706020507" pitchFamily="18" charset="2"/>
              </a:rPr>
              <a:t>Paragraph Elements</a:t>
            </a:r>
            <a:r>
              <a:rPr lang="en-US" sz="2400" b="1" dirty="0">
                <a:effectLst/>
                <a:latin typeface="Times New Roman" panose="02020603050405020304" pitchFamily="18" charset="0"/>
                <a:ea typeface="Times New Roman" panose="02020603050405020304" pitchFamily="18" charset="0"/>
                <a:cs typeface="Symbol" panose="05050102010706020507" pitchFamily="18" charset="2"/>
              </a:rPr>
              <a:t> :</a:t>
            </a:r>
            <a:r>
              <a:rPr lang="en-US" sz="2400" dirty="0">
                <a:effectLst/>
                <a:latin typeface="Calibri" panose="020F0502020204030204" pitchFamily="34" charset="0"/>
                <a:ea typeface="Calibri" panose="020F0502020204030204" pitchFamily="34" charset="0"/>
              </a:rPr>
              <a:t>The HTML </a:t>
            </a:r>
            <a:r>
              <a:rPr lang="en-US" sz="2400" b="1" dirty="0">
                <a:effectLst/>
                <a:latin typeface="Calibri" panose="020F0502020204030204" pitchFamily="34" charset="0"/>
                <a:ea typeface="Calibri" panose="020F0502020204030204" pitchFamily="34" charset="0"/>
              </a:rPr>
              <a:t>&lt;p&gt;</a:t>
            </a:r>
            <a:r>
              <a:rPr lang="en-US" sz="2400" dirty="0">
                <a:effectLst/>
                <a:latin typeface="Calibri" panose="020F0502020204030204" pitchFamily="34" charset="0"/>
                <a:ea typeface="Calibri" panose="020F0502020204030204" pitchFamily="34" charset="0"/>
              </a:rPr>
              <a:t> element defines a </a:t>
            </a:r>
            <a:r>
              <a:rPr lang="en-US" sz="2400" b="1" dirty="0">
                <a:effectLst/>
                <a:latin typeface="Calibri" panose="020F0502020204030204" pitchFamily="34" charset="0"/>
                <a:ea typeface="Calibri" panose="020F0502020204030204" pitchFamily="34" charset="0"/>
              </a:rPr>
              <a:t>paragraph. </a:t>
            </a:r>
            <a:r>
              <a:rPr lang="en-US" sz="2400" dirty="0">
                <a:effectLst/>
                <a:latin typeface="Calibri" panose="020F0502020204030204" pitchFamily="34" charset="0"/>
                <a:ea typeface="Calibri" panose="020F0502020204030204" pitchFamily="34" charset="0"/>
              </a:rPr>
              <a:t>Text is normally placed in paragraph elements</a:t>
            </a:r>
            <a:endParaRPr lang="en-US" sz="2400" dirty="0">
              <a:effectLst/>
              <a:latin typeface="Times New Roman" panose="02020603050405020304" pitchFamily="18" charset="0"/>
              <a:ea typeface="Times New Roman" panose="02020603050405020304" pitchFamily="18" charset="0"/>
              <a:cs typeface="Symbol" panose="05050102010706020507" pitchFamily="18" charset="2"/>
            </a:endParaRPr>
          </a:p>
          <a:p>
            <a:pPr marL="0" lvl="0" indent="0">
              <a:buNone/>
            </a:pPr>
            <a:endParaRPr lang="en-IN" sz="2400" dirty="0">
              <a:effectLst/>
              <a:latin typeface="Times New Roman" panose="02020603050405020304" pitchFamily="18" charset="0"/>
              <a:ea typeface="Times New Roman" panose="02020603050405020304" pitchFamily="18" charset="0"/>
              <a:cs typeface="Symbol" panose="05050102010706020507" pitchFamily="18" charset="2"/>
            </a:endParaRPr>
          </a:p>
          <a:p>
            <a:pPr>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Line Breaks: </a:t>
            </a:r>
            <a:r>
              <a:rPr lang="en-US" sz="2400" dirty="0">
                <a:effectLst/>
                <a:latin typeface="Times New Roman" panose="02020603050405020304" pitchFamily="18" charset="0"/>
                <a:ea typeface="Times New Roman" panose="02020603050405020304" pitchFamily="18" charset="0"/>
              </a:rPr>
              <a:t>The effect of the &lt;</a:t>
            </a:r>
            <a:r>
              <a:rPr lang="en-US" sz="2400" dirty="0" err="1">
                <a:effectLst/>
                <a:latin typeface="Times New Roman" panose="02020603050405020304" pitchFamily="18" charset="0"/>
                <a:ea typeface="Times New Roman" panose="02020603050405020304" pitchFamily="18" charset="0"/>
              </a:rPr>
              <a:t>br</a:t>
            </a:r>
            <a:r>
              <a:rPr lang="en-US" sz="2400" dirty="0">
                <a:effectLst/>
                <a:latin typeface="Times New Roman" panose="02020603050405020304" pitchFamily="18" charset="0"/>
                <a:ea typeface="Times New Roman" panose="02020603050405020304" pitchFamily="18" charset="0"/>
              </a:rPr>
              <a:t> /&gt; tag is the same as that  of &lt;p&gt;, except for the blank line and No closing tag.</a:t>
            </a:r>
            <a:endParaRPr lang="en-IN" sz="2400" dirty="0">
              <a:effectLst/>
              <a:latin typeface="Times New Roman" panose="02020603050405020304" pitchFamily="18" charset="0"/>
              <a:ea typeface="Times New Roman" panose="02020603050405020304" pitchFamily="18" charset="0"/>
            </a:endParaRPr>
          </a:p>
          <a:p>
            <a:pPr marL="0" lvl="0" indent="0">
              <a:buNone/>
            </a:pPr>
            <a:endParaRPr lang="en-IN" sz="2400" dirty="0">
              <a:effectLst/>
              <a:latin typeface="Times New Roman" panose="02020603050405020304" pitchFamily="18" charset="0"/>
              <a:ea typeface="Times New Roman" panose="02020603050405020304" pitchFamily="18" charset="0"/>
              <a:cs typeface="Symbol" panose="05050102010706020507" pitchFamily="18" charset="2"/>
            </a:endParaRPr>
          </a:p>
          <a:p>
            <a:pPr>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Preserving white spaces: </a:t>
            </a:r>
            <a:r>
              <a:rPr lang="en-US" sz="2400" dirty="0">
                <a:effectLst/>
                <a:latin typeface="Times New Roman" panose="02020603050405020304" pitchFamily="18" charset="0"/>
                <a:ea typeface="Times New Roman" panose="02020603050405020304" pitchFamily="18" charset="0"/>
              </a:rPr>
              <a:t>The text content of a &lt;pre&gt; element is displayed as it is entered</a:t>
            </a:r>
            <a:endParaRPr lang="en-IN" sz="2400" dirty="0">
              <a:effectLst/>
              <a:latin typeface="Times New Roman" panose="02020603050405020304" pitchFamily="18" charset="0"/>
              <a:ea typeface="Times New Roman" panose="02020603050405020304" pitchFamily="18" charset="0"/>
            </a:endParaRPr>
          </a:p>
          <a:p>
            <a:pPr marL="0" lvl="0" indent="0">
              <a:buNone/>
            </a:pPr>
            <a:endParaRPr lang="en-IN" sz="24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cs typeface="Symbol" panose="05050102010706020507" pitchFamily="18" charset="2"/>
            </a:endParaRPr>
          </a:p>
        </p:txBody>
      </p:sp>
      <p:sp>
        <p:nvSpPr>
          <p:cNvPr id="4" name="Date Placeholder 3">
            <a:extLst>
              <a:ext uri="{FF2B5EF4-FFF2-40B4-BE49-F238E27FC236}">
                <a16:creationId xmlns:a16="http://schemas.microsoft.com/office/drawing/2014/main" id="{1C7E1C35-8440-CE83-3EB1-8F336D593C67}"/>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BFCFD13D-BE98-FE70-CDA7-FB51B025F3A3}"/>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CC89A3DF-9F12-FB5C-3171-E2FD5354315E}"/>
              </a:ext>
            </a:extLst>
          </p:cNvPr>
          <p:cNvSpPr>
            <a:spLocks noGrp="1"/>
          </p:cNvSpPr>
          <p:nvPr>
            <p:ph type="sldNum" sz="quarter" idx="12"/>
          </p:nvPr>
        </p:nvSpPr>
        <p:spPr/>
        <p:txBody>
          <a:bodyPr/>
          <a:lstStyle/>
          <a:p>
            <a:fld id="{98F4A237-58DC-4CB8-A92A-C7FDFBDB682E}" type="slidenum">
              <a:rPr lang="en-US" smtClean="0"/>
              <a:pPr/>
              <a:t>27</a:t>
            </a:fld>
            <a:endParaRPr lang="en-US"/>
          </a:p>
        </p:txBody>
      </p:sp>
      <p:pic>
        <p:nvPicPr>
          <p:cNvPr id="7" name="Google Shape;117;p3">
            <a:extLst>
              <a:ext uri="{FF2B5EF4-FFF2-40B4-BE49-F238E27FC236}">
                <a16:creationId xmlns:a16="http://schemas.microsoft.com/office/drawing/2014/main" id="{D5D8C343-BE04-725D-21B7-43B5F6092120}"/>
              </a:ext>
            </a:extLst>
          </p:cNvPr>
          <p:cNvPicPr preferRelativeResize="0"/>
          <p:nvPr/>
        </p:nvPicPr>
        <p:blipFill rotWithShape="1">
          <a:blip r:embed="rId2">
            <a:alphaModFix/>
          </a:blip>
          <a:srcRect/>
          <a:stretch/>
        </p:blipFill>
        <p:spPr>
          <a:xfrm>
            <a:off x="11506200" y="274158"/>
            <a:ext cx="1981200" cy="762000"/>
          </a:xfrm>
          <a:prstGeom prst="rect">
            <a:avLst/>
          </a:prstGeom>
          <a:noFill/>
          <a:ln>
            <a:noFill/>
          </a:ln>
        </p:spPr>
      </p:pic>
    </p:spTree>
    <p:extLst>
      <p:ext uri="{BB962C8B-B14F-4D97-AF65-F5344CB8AC3E}">
        <p14:creationId xmlns:p14="http://schemas.microsoft.com/office/powerpoint/2010/main" val="35729384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73E4056-7C28-D74A-3390-27D98CA9CEA5}"/>
              </a:ext>
            </a:extLst>
          </p:cNvPr>
          <p:cNvSpPr>
            <a:spLocks noGrp="1"/>
          </p:cNvSpPr>
          <p:nvPr>
            <p:ph idx="1"/>
          </p:nvPr>
        </p:nvSpPr>
        <p:spPr>
          <a:xfrm>
            <a:off x="685800" y="304800"/>
            <a:ext cx="12344400" cy="6229776"/>
          </a:xfrm>
        </p:spPr>
        <p:txBody>
          <a:bodyPr>
            <a:normAutofit/>
          </a:bodyPr>
          <a:lstStyle/>
          <a:p>
            <a:pPr marL="457200"/>
            <a:r>
              <a:rPr lang="en-US" sz="2400" dirty="0" err="1">
                <a:effectLst/>
                <a:latin typeface="Times New Roman" panose="02020603050405020304" pitchFamily="18" charset="0"/>
                <a:ea typeface="Times New Roman" panose="02020603050405020304" pitchFamily="18" charset="0"/>
                <a:cs typeface="Symbol" panose="05050102010706020507" pitchFamily="18" charset="2"/>
              </a:rPr>
              <a:t>Headings:</a:t>
            </a:r>
            <a:r>
              <a:rPr lang="en-US" sz="2400" dirty="0" err="1">
                <a:effectLst/>
                <a:latin typeface="Times New Roman" panose="02020603050405020304" pitchFamily="18" charset="0"/>
                <a:ea typeface="Times New Roman" panose="02020603050405020304" pitchFamily="18" charset="0"/>
              </a:rPr>
              <a:t>Headings</a:t>
            </a:r>
            <a:r>
              <a:rPr lang="en-US" sz="2400" dirty="0">
                <a:effectLst/>
                <a:latin typeface="Times New Roman" panose="02020603050405020304" pitchFamily="18" charset="0"/>
                <a:ea typeface="Times New Roman" panose="02020603050405020304" pitchFamily="18" charset="0"/>
              </a:rPr>
              <a:t> are defined with the &lt;h1&gt; to &lt;h6&gt; tags.</a:t>
            </a:r>
            <a:endParaRPr lang="en-IN" sz="2400" dirty="0">
              <a:effectLst/>
              <a:latin typeface="Times New Roman" panose="02020603050405020304" pitchFamily="18" charset="0"/>
              <a:ea typeface="Times New Roman" panose="02020603050405020304" pitchFamily="18" charset="0"/>
            </a:endParaRPr>
          </a:p>
          <a:p>
            <a:pPr marL="742950" lvl="1" indent="-28575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&lt;h1&gt; defines the most important heading. &lt;h6&gt; defines the least important heading.</a:t>
            </a:r>
            <a:endParaRPr lang="en-IN" sz="2400" dirty="0">
              <a:effectLst/>
              <a:latin typeface="Times New Roman" panose="02020603050405020304" pitchFamily="18" charset="0"/>
              <a:ea typeface="Times New Roman" panose="02020603050405020304" pitchFamily="18" charset="0"/>
              <a:cs typeface="Symbol" panose="05050102010706020507" pitchFamily="18" charset="2"/>
            </a:endParaRPr>
          </a:p>
          <a:p>
            <a:pPr marL="742950" lvl="1" indent="-28575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Six sizes, 1 - 6, specified with &lt;h1&gt; to &lt;h6&gt;</a:t>
            </a:r>
            <a:endParaRPr lang="en-IN" sz="2400" dirty="0">
              <a:effectLst/>
              <a:latin typeface="Times New Roman" panose="02020603050405020304" pitchFamily="18" charset="0"/>
              <a:ea typeface="Times New Roman" panose="02020603050405020304" pitchFamily="18" charset="0"/>
              <a:cs typeface="Symbol" panose="05050102010706020507" pitchFamily="18" charset="2"/>
            </a:endParaRPr>
          </a:p>
          <a:p>
            <a:pPr marL="742950" lvl="1" indent="-28575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1, 2, and 3 use font sizes that are larger than the default font size</a:t>
            </a:r>
            <a:endParaRPr lang="en-IN" sz="2400" dirty="0">
              <a:effectLst/>
              <a:latin typeface="Times New Roman" panose="02020603050405020304" pitchFamily="18" charset="0"/>
              <a:ea typeface="Times New Roman" panose="02020603050405020304" pitchFamily="18" charset="0"/>
              <a:cs typeface="Symbol" panose="05050102010706020507" pitchFamily="18" charset="2"/>
            </a:endParaRPr>
          </a:p>
          <a:p>
            <a:pPr marL="742950" lvl="1" indent="-28575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4 uses the default size 5 and 6 use smaller font sizes.</a:t>
            </a:r>
            <a:endParaRPr lang="en-IN" sz="24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endParaRPr lang="en-IN" sz="24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Block </a:t>
            </a:r>
            <a:r>
              <a:rPr lang="en-US" sz="2400" dirty="0" err="1">
                <a:effectLst/>
                <a:latin typeface="Times New Roman" panose="02020603050405020304" pitchFamily="18" charset="0"/>
                <a:ea typeface="Times New Roman" panose="02020603050405020304" pitchFamily="18" charset="0"/>
                <a:cs typeface="Symbol" panose="05050102010706020507" pitchFamily="18" charset="2"/>
              </a:rPr>
              <a:t>Quotations:</a:t>
            </a:r>
            <a:r>
              <a:rPr lang="en-US" sz="2400" dirty="0" err="1">
                <a:effectLst/>
                <a:latin typeface="Calibri" panose="020F0502020204030204" pitchFamily="34" charset="0"/>
                <a:ea typeface="Calibri" panose="020F0502020204030204" pitchFamily="34" charset="0"/>
              </a:rPr>
              <a:t>Content</a:t>
            </a:r>
            <a:r>
              <a:rPr lang="en-US" sz="2400" dirty="0">
                <a:effectLst/>
                <a:latin typeface="Calibri" panose="020F0502020204030204" pitchFamily="34" charset="0"/>
                <a:ea typeface="Calibri" panose="020F0502020204030204" pitchFamily="34" charset="0"/>
              </a:rPr>
              <a:t> of &lt;blockquote&gt;</a:t>
            </a:r>
            <a:endParaRPr lang="en-IN" sz="24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400" dirty="0">
                <a:effectLst/>
                <a:latin typeface="Times New Roman" panose="02020603050405020304" pitchFamily="18" charset="0"/>
                <a:ea typeface="Times New Roman" panose="02020603050405020304" pitchFamily="18" charset="0"/>
                <a:cs typeface="Symbol" panose="05050102010706020507" pitchFamily="18" charset="2"/>
              </a:rPr>
              <a:t>Font styles and sizes:</a:t>
            </a:r>
          </a:p>
          <a:p>
            <a:pPr marL="742950" lvl="1" indent="-285750">
              <a:buFont typeface="Courier New" panose="02070309020205020404" pitchFamily="49" charset="0"/>
              <a:buChar char="o"/>
            </a:pPr>
            <a:r>
              <a:rPr lang="en-US" sz="2400" dirty="0">
                <a:effectLst/>
                <a:latin typeface="Times New Roman" panose="02020603050405020304" pitchFamily="18" charset="0"/>
                <a:ea typeface="Times New Roman" panose="02020603050405020304" pitchFamily="18" charset="0"/>
              </a:rPr>
              <a:t>Emphasis - &lt;</a:t>
            </a:r>
            <a:r>
              <a:rPr lang="en-US" sz="2400" dirty="0" err="1">
                <a:effectLst/>
                <a:latin typeface="Times New Roman" panose="02020603050405020304" pitchFamily="18" charset="0"/>
                <a:ea typeface="Times New Roman" panose="02020603050405020304" pitchFamily="18" charset="0"/>
              </a:rPr>
              <a:t>em</a:t>
            </a:r>
            <a:r>
              <a:rPr lang="en-US" sz="2400" dirty="0">
                <a:effectLst/>
                <a:latin typeface="Times New Roman" panose="02020603050405020304" pitchFamily="18" charset="0"/>
                <a:ea typeface="Times New Roman" panose="02020603050405020304" pitchFamily="18" charset="0"/>
              </a:rPr>
              <a:t>&gt; (often set in italics)</a:t>
            </a:r>
            <a:endParaRPr lang="en-IN" sz="2400" dirty="0">
              <a:effectLst/>
              <a:latin typeface="Times New Roman" panose="02020603050405020304" pitchFamily="18" charset="0"/>
              <a:ea typeface="Times New Roman" panose="02020603050405020304" pitchFamily="18" charset="0"/>
            </a:endParaRPr>
          </a:p>
          <a:p>
            <a:pPr marL="742950" lvl="1" indent="-285750">
              <a:buFont typeface="Courier New" panose="02070309020205020404" pitchFamily="49" charset="0"/>
              <a:buChar char="o"/>
            </a:pPr>
            <a:r>
              <a:rPr lang="en-US" sz="2400" dirty="0">
                <a:effectLst/>
                <a:latin typeface="Times New Roman" panose="02020603050405020304" pitchFamily="18" charset="0"/>
                <a:ea typeface="Times New Roman" panose="02020603050405020304" pitchFamily="18" charset="0"/>
              </a:rPr>
              <a:t>Strong - &lt;strong&gt; (often set in boldface)</a:t>
            </a:r>
            <a:endParaRPr lang="en-IN" sz="2400" dirty="0">
              <a:effectLst/>
              <a:latin typeface="Times New Roman" panose="02020603050405020304" pitchFamily="18" charset="0"/>
              <a:ea typeface="Times New Roman" panose="02020603050405020304" pitchFamily="18" charset="0"/>
            </a:endParaRPr>
          </a:p>
          <a:p>
            <a:pPr marL="742950" lvl="1" indent="-285750">
              <a:buFont typeface="Courier New" panose="02070309020205020404" pitchFamily="49" charset="0"/>
              <a:buChar char="o"/>
            </a:pPr>
            <a:r>
              <a:rPr lang="en-US" sz="2400" dirty="0">
                <a:effectLst/>
                <a:latin typeface="Times New Roman" panose="02020603050405020304" pitchFamily="18" charset="0"/>
                <a:ea typeface="Times New Roman" panose="02020603050405020304" pitchFamily="18" charset="0"/>
              </a:rPr>
              <a:t>Monospace - &lt;code&gt; (often set in Courier)</a:t>
            </a:r>
            <a:endParaRPr lang="en-IN" sz="2400" dirty="0">
              <a:effectLst/>
              <a:latin typeface="Times New Roman" panose="02020603050405020304" pitchFamily="18" charset="0"/>
              <a:ea typeface="Times New Roman" panose="02020603050405020304" pitchFamily="18" charset="0"/>
            </a:endParaRPr>
          </a:p>
          <a:p>
            <a:pPr marL="742950" lvl="1" indent="-285750">
              <a:buFont typeface="Courier New" panose="02070309020205020404" pitchFamily="49" charset="0"/>
              <a:buChar char="o"/>
            </a:pPr>
            <a:r>
              <a:rPr lang="en-US" sz="2400" b="1" i="1" dirty="0">
                <a:effectLst/>
                <a:latin typeface="Times New Roman" panose="02020603050405020304" pitchFamily="18" charset="0"/>
                <a:ea typeface="Times New Roman" panose="02020603050405020304" pitchFamily="18" charset="0"/>
              </a:rPr>
              <a:t>Superscripts and subscripts</a:t>
            </a:r>
            <a:endParaRPr lang="en-IN" sz="2400" dirty="0">
              <a:effectLst/>
              <a:latin typeface="Times New Roman" panose="02020603050405020304" pitchFamily="18" charset="0"/>
              <a:ea typeface="Times New Roman" panose="02020603050405020304" pitchFamily="18" charset="0"/>
            </a:endParaRPr>
          </a:p>
          <a:p>
            <a:pPr marL="1143000" lvl="2" indent="-228600">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Wingdings" panose="05000000000000000000" pitchFamily="2" charset="2"/>
              </a:rPr>
              <a:t>Subscripts with &lt;sub&gt; </a:t>
            </a:r>
            <a:endParaRPr lang="en-IN" dirty="0">
              <a:effectLst/>
              <a:latin typeface="Times New Roman" panose="02020603050405020304" pitchFamily="18" charset="0"/>
              <a:ea typeface="Times New Roman" panose="02020603050405020304" pitchFamily="18" charset="0"/>
              <a:cs typeface="Wingdings" panose="05000000000000000000" pitchFamily="2" charset="2"/>
            </a:endParaRPr>
          </a:p>
          <a:p>
            <a:pPr marL="1143000" lvl="2" indent="-228600">
              <a:buFont typeface="Wingdings" panose="05000000000000000000" pitchFamily="2" charset="2"/>
              <a:buChar char=""/>
            </a:pPr>
            <a:r>
              <a:rPr lang="en-US" dirty="0">
                <a:effectLst/>
                <a:latin typeface="Times New Roman" panose="02020603050405020304" pitchFamily="18" charset="0"/>
                <a:ea typeface="Times New Roman" panose="02020603050405020304" pitchFamily="18" charset="0"/>
                <a:cs typeface="Wingdings" panose="05000000000000000000" pitchFamily="2" charset="2"/>
              </a:rPr>
              <a:t>Superscripts with &lt;sup&gt; </a:t>
            </a:r>
            <a:endParaRPr lang="en-IN" dirty="0">
              <a:effectLst/>
              <a:latin typeface="Times New Roman" panose="02020603050405020304" pitchFamily="18" charset="0"/>
              <a:ea typeface="Times New Roman" panose="02020603050405020304" pitchFamily="18" charset="0"/>
              <a:cs typeface="Wingdings" panose="05000000000000000000" pitchFamily="2" charset="2"/>
            </a:endParaRPr>
          </a:p>
          <a:p>
            <a:endParaRPr lang="en-IN" dirty="0"/>
          </a:p>
        </p:txBody>
      </p:sp>
      <p:sp>
        <p:nvSpPr>
          <p:cNvPr id="4" name="Date Placeholder 3">
            <a:extLst>
              <a:ext uri="{FF2B5EF4-FFF2-40B4-BE49-F238E27FC236}">
                <a16:creationId xmlns:a16="http://schemas.microsoft.com/office/drawing/2014/main" id="{D4759002-60D8-88D7-98C4-A8E2C4685936}"/>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057666E4-5FC6-1050-7E37-E0251B57DC9E}"/>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80B2AD29-4321-A59E-F170-D313C4C53621}"/>
              </a:ext>
            </a:extLst>
          </p:cNvPr>
          <p:cNvSpPr>
            <a:spLocks noGrp="1"/>
          </p:cNvSpPr>
          <p:nvPr>
            <p:ph type="sldNum" sz="quarter" idx="12"/>
          </p:nvPr>
        </p:nvSpPr>
        <p:spPr/>
        <p:txBody>
          <a:bodyPr/>
          <a:lstStyle/>
          <a:p>
            <a:fld id="{98F4A237-58DC-4CB8-A92A-C7FDFBDB682E}" type="slidenum">
              <a:rPr lang="en-US" smtClean="0"/>
              <a:pPr/>
              <a:t>28</a:t>
            </a:fld>
            <a:endParaRPr lang="en-US"/>
          </a:p>
        </p:txBody>
      </p:sp>
    </p:spTree>
    <p:extLst>
      <p:ext uri="{BB962C8B-B14F-4D97-AF65-F5344CB8AC3E}">
        <p14:creationId xmlns:p14="http://schemas.microsoft.com/office/powerpoint/2010/main" val="122886403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E56D8B3-F605-9406-FF33-C75FA4783A7A}"/>
              </a:ext>
            </a:extLst>
          </p:cNvPr>
          <p:cNvSpPr>
            <a:spLocks noGrp="1"/>
          </p:cNvSpPr>
          <p:nvPr>
            <p:ph idx="1"/>
          </p:nvPr>
        </p:nvSpPr>
        <p:spPr>
          <a:xfrm>
            <a:off x="685800" y="609600"/>
            <a:ext cx="12344400" cy="5924976"/>
          </a:xfrm>
        </p:spPr>
        <p:txBody>
          <a:bodyPr>
            <a:normAutofit lnSpcReduction="10000"/>
          </a:bodyPr>
          <a:lstStyle/>
          <a:p>
            <a:pPr marL="0" indent="0">
              <a:buNone/>
            </a:pPr>
            <a:r>
              <a:rPr lang="en-US" sz="2000" b="1" dirty="0">
                <a:effectLst/>
                <a:latin typeface="Times New Roman" panose="02020603050405020304" pitchFamily="18" charset="0"/>
                <a:ea typeface="Times New Roman" panose="02020603050405020304" pitchFamily="18" charset="0"/>
              </a:rPr>
              <a:t>Character Entities</a:t>
            </a:r>
            <a:endParaRPr lang="en-IN"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r>
              <a:rPr lang="en-US" sz="2000" i="1" dirty="0">
                <a:effectLst/>
                <a:latin typeface="Times New Roman" panose="02020603050405020304" pitchFamily="18" charset="0"/>
                <a:ea typeface="Times New Roman" panose="02020603050405020304" pitchFamily="18" charset="0"/>
                <a:cs typeface="Symbol" panose="05050102010706020507" pitchFamily="18" charset="2"/>
              </a:rPr>
              <a:t>Char. Entity		Meaning	</a:t>
            </a:r>
            <a:r>
              <a:rPr lang="en-US" sz="2000" dirty="0">
                <a:effectLst/>
                <a:latin typeface="Times New Roman" panose="02020603050405020304" pitchFamily="18" charset="0"/>
                <a:ea typeface="Times New Roman" panose="02020603050405020304" pitchFamily="18" charset="0"/>
                <a:cs typeface="Symbol" panose="05050102010706020507" pitchFamily="18" charset="2"/>
              </a:rPr>
              <a:t>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Symbol" panose="05050102010706020507" pitchFamily="18" charset="2"/>
              </a:rPr>
              <a:t>&amp;	&amp;amp;		Ampersand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Symbol" panose="05050102010706020507" pitchFamily="18" charset="2"/>
              </a:rPr>
              <a:t>&lt;	&amp;</a:t>
            </a:r>
            <a:r>
              <a:rPr lang="en-US" sz="2000" dirty="0" err="1">
                <a:effectLst/>
                <a:latin typeface="Times New Roman" panose="02020603050405020304" pitchFamily="18" charset="0"/>
                <a:ea typeface="Times New Roman" panose="02020603050405020304" pitchFamily="18" charset="0"/>
                <a:cs typeface="Symbol" panose="05050102010706020507" pitchFamily="18" charset="2"/>
              </a:rPr>
              <a:t>lt</a:t>
            </a:r>
            <a:r>
              <a:rPr lang="en-US" sz="2000" dirty="0">
                <a:effectLst/>
                <a:latin typeface="Times New Roman" panose="02020603050405020304" pitchFamily="18" charset="0"/>
                <a:ea typeface="Times New Roman" panose="02020603050405020304" pitchFamily="18" charset="0"/>
                <a:cs typeface="Symbol" panose="05050102010706020507" pitchFamily="18" charset="2"/>
              </a:rPr>
              <a:t>;		Less than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Symbol" panose="05050102010706020507" pitchFamily="18" charset="2"/>
              </a:rPr>
              <a:t>&gt;	&amp;</a:t>
            </a:r>
            <a:r>
              <a:rPr lang="en-US" sz="2000" dirty="0" err="1">
                <a:effectLst/>
                <a:latin typeface="Times New Roman" panose="02020603050405020304" pitchFamily="18" charset="0"/>
                <a:ea typeface="Times New Roman" panose="02020603050405020304" pitchFamily="18" charset="0"/>
                <a:cs typeface="Symbol" panose="05050102010706020507" pitchFamily="18" charset="2"/>
              </a:rPr>
              <a:t>gt</a:t>
            </a:r>
            <a:r>
              <a:rPr lang="en-US" sz="2000" dirty="0">
                <a:effectLst/>
                <a:latin typeface="Times New Roman" panose="02020603050405020304" pitchFamily="18" charset="0"/>
                <a:ea typeface="Times New Roman" panose="02020603050405020304" pitchFamily="18" charset="0"/>
                <a:cs typeface="Symbol" panose="05050102010706020507" pitchFamily="18" charset="2"/>
              </a:rPr>
              <a:t>;		Greater than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Symbol" panose="05050102010706020507" pitchFamily="18" charset="2"/>
              </a:rPr>
              <a:t>"	&amp;</a:t>
            </a:r>
            <a:r>
              <a:rPr lang="en-US" sz="2000" dirty="0" err="1">
                <a:effectLst/>
                <a:latin typeface="Times New Roman" panose="02020603050405020304" pitchFamily="18" charset="0"/>
                <a:ea typeface="Times New Roman" panose="02020603050405020304" pitchFamily="18" charset="0"/>
                <a:cs typeface="Symbol" panose="05050102010706020507" pitchFamily="18" charset="2"/>
              </a:rPr>
              <a:t>quot</a:t>
            </a:r>
            <a:r>
              <a:rPr lang="en-US" sz="2000" dirty="0">
                <a:effectLst/>
                <a:latin typeface="Times New Roman" panose="02020603050405020304" pitchFamily="18" charset="0"/>
                <a:ea typeface="Times New Roman" panose="02020603050405020304" pitchFamily="18" charset="0"/>
                <a:cs typeface="Symbol" panose="05050102010706020507" pitchFamily="18" charset="2"/>
              </a:rPr>
              <a:t>;		Double quote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Symbol" panose="05050102010706020507" pitchFamily="18" charset="2"/>
              </a:rPr>
              <a:t>'	&amp;apos;		Single quote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Symbol" panose="05050102010706020507" pitchFamily="18" charset="2"/>
              </a:rPr>
              <a:t>¼	&amp;frac14;	One quarter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Symbol" panose="05050102010706020507" pitchFamily="18" charset="2"/>
              </a:rPr>
              <a:t>½	&amp;frac12;	One half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Symbol" panose="05050102010706020507" pitchFamily="18" charset="2"/>
              </a:rPr>
              <a:t>¾	&amp;frac34;	Three quarters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Symbol" panose="05050102010706020507" pitchFamily="18" charset="2"/>
                <a:ea typeface="Symbol" panose="05050102010706020507" pitchFamily="18" charset="2"/>
                <a:cs typeface="Symbol" panose="05050102010706020507" pitchFamily="18" charset="2"/>
              </a:rPr>
              <a:t>°</a:t>
            </a:r>
            <a:r>
              <a:rPr lang="en-US" sz="2000" dirty="0">
                <a:effectLst/>
                <a:latin typeface="Times New Roman" panose="02020603050405020304" pitchFamily="18" charset="0"/>
                <a:ea typeface="Times New Roman" panose="02020603050405020304" pitchFamily="18" charset="0"/>
                <a:cs typeface="Symbol" panose="05050102010706020507" pitchFamily="18" charset="2"/>
              </a:rPr>
              <a:t>	&amp;deg;		Degree	 </a:t>
            </a:r>
            <a:endParaRPr lang="en-IN" sz="2000" dirty="0">
              <a:effectLst/>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dirty="0">
                <a:effectLst/>
                <a:latin typeface="Times New Roman" panose="02020603050405020304" pitchFamily="18" charset="0"/>
                <a:ea typeface="Times New Roman" panose="02020603050405020304" pitchFamily="18" charset="0"/>
                <a:cs typeface="Symbol" panose="05050102010706020507" pitchFamily="18" charset="2"/>
              </a:rPr>
              <a:t>(space) &amp;</a:t>
            </a:r>
            <a:r>
              <a:rPr lang="en-US" sz="2000" dirty="0" err="1">
                <a:effectLst/>
                <a:latin typeface="Times New Roman" panose="02020603050405020304" pitchFamily="18" charset="0"/>
                <a:ea typeface="Times New Roman" panose="02020603050405020304" pitchFamily="18" charset="0"/>
                <a:cs typeface="Symbol" panose="05050102010706020507" pitchFamily="18" charset="2"/>
              </a:rPr>
              <a:t>nbsp</a:t>
            </a:r>
            <a:r>
              <a:rPr lang="en-US" sz="2000" dirty="0">
                <a:effectLst/>
                <a:latin typeface="Times New Roman" panose="02020603050405020304" pitchFamily="18" charset="0"/>
                <a:ea typeface="Times New Roman" panose="02020603050405020304" pitchFamily="18" charset="0"/>
                <a:cs typeface="Symbol" panose="05050102010706020507" pitchFamily="18" charset="2"/>
              </a:rPr>
              <a:t>;</a:t>
            </a:r>
            <a:r>
              <a:rPr lang="en-US" sz="2000" dirty="0">
                <a:latin typeface="Times New Roman" panose="02020603050405020304" pitchFamily="18" charset="0"/>
                <a:ea typeface="Times New Roman" panose="02020603050405020304" pitchFamily="18" charset="0"/>
                <a:cs typeface="Symbol" panose="05050102010706020507" pitchFamily="18" charset="2"/>
              </a:rPr>
              <a:t>         </a:t>
            </a:r>
            <a:r>
              <a:rPr lang="en-US" sz="2000" dirty="0">
                <a:effectLst/>
                <a:latin typeface="Times New Roman" panose="02020603050405020304" pitchFamily="18" charset="0"/>
                <a:ea typeface="Times New Roman" panose="02020603050405020304" pitchFamily="18" charset="0"/>
                <a:cs typeface="Symbol" panose="05050102010706020507" pitchFamily="18" charset="2"/>
              </a:rPr>
              <a:t>Non-breaking space	</a:t>
            </a:r>
          </a:p>
          <a:p>
            <a:pPr marL="0" lvl="0" indent="0">
              <a:buNone/>
            </a:pPr>
            <a:endParaRPr lang="en-US" sz="2000" dirty="0">
              <a:latin typeface="Times New Roman" panose="02020603050405020304" pitchFamily="18"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cs typeface="Symbol" panose="05050102010706020507" pitchFamily="18" charset="2"/>
              </a:rPr>
              <a:t>Horizontal rules:</a:t>
            </a:r>
            <a:r>
              <a:rPr lang="en-US" sz="2000" dirty="0">
                <a:effectLst/>
                <a:latin typeface="Calibri" panose="020F0502020204030204" pitchFamily="34" charset="0"/>
                <a:ea typeface="Calibri" panose="020F0502020204030204" pitchFamily="34" charset="0"/>
              </a:rPr>
              <a:t>          &lt;</a:t>
            </a:r>
            <a:r>
              <a:rPr lang="en-US" sz="2000" dirty="0" err="1">
                <a:effectLst/>
                <a:latin typeface="Calibri" panose="020F0502020204030204" pitchFamily="34" charset="0"/>
                <a:ea typeface="Calibri" panose="020F0502020204030204" pitchFamily="34" charset="0"/>
              </a:rPr>
              <a:t>hr</a:t>
            </a:r>
            <a:r>
              <a:rPr lang="en-US" sz="2000" dirty="0">
                <a:effectLst/>
                <a:latin typeface="Calibri" panose="020F0502020204030204" pitchFamily="34" charset="0"/>
                <a:ea typeface="Calibri" panose="020F0502020204030204" pitchFamily="34" charset="0"/>
              </a:rPr>
              <a:t> /&gt; draws a line across the display, after a line break</a:t>
            </a:r>
          </a:p>
          <a:p>
            <a:pPr marL="342900" lvl="0" indent="-342900">
              <a:buFont typeface="Symbol" panose="05050102010706020507" pitchFamily="18" charset="2"/>
              <a:buChar char=""/>
            </a:pPr>
            <a:endParaRPr lang="en-US" sz="2000" dirty="0">
              <a:latin typeface="Calibri" panose="020F0502020204030204" pitchFamily="34" charset="0"/>
              <a:ea typeface="Times New Roman" panose="02020603050405020304" pitchFamily="18" charset="0"/>
              <a:cs typeface="Symbol" panose="05050102010706020507" pitchFamily="18" charset="2"/>
            </a:endParaRPr>
          </a:p>
          <a:p>
            <a:pPr marL="342900" lvl="0" indent="-342900">
              <a:buFont typeface="Symbol" panose="05050102010706020507" pitchFamily="18" charset="2"/>
              <a:buChar char=""/>
            </a:pPr>
            <a:r>
              <a:rPr lang="en-US" sz="2000" b="1" dirty="0">
                <a:effectLst/>
                <a:latin typeface="Times New Roman" panose="02020603050405020304" pitchFamily="18" charset="0"/>
                <a:ea typeface="Times New Roman" panose="02020603050405020304" pitchFamily="18" charset="0"/>
                <a:cs typeface="Symbol" panose="05050102010706020507" pitchFamily="18" charset="2"/>
              </a:rPr>
              <a:t>Meta Element:</a:t>
            </a:r>
            <a:r>
              <a:rPr lang="en-US" sz="2000" dirty="0">
                <a:effectLst/>
                <a:latin typeface="Times New Roman" panose="02020603050405020304" pitchFamily="18" charset="0"/>
                <a:ea typeface="Times New Roman" panose="02020603050405020304" pitchFamily="18" charset="0"/>
              </a:rPr>
              <a:t>          The meta element (for search engines) Used to provide additional information about a document, with attributes, not content</a:t>
            </a:r>
            <a:endParaRPr lang="en-IN" sz="2000" dirty="0">
              <a:effectLst/>
              <a:latin typeface="Times New Roman" panose="02020603050405020304" pitchFamily="18" charset="0"/>
              <a:ea typeface="Times New Roman" panose="02020603050405020304" pitchFamily="18" charset="0"/>
            </a:endParaRPr>
          </a:p>
          <a:p>
            <a:pPr marL="342900" lvl="0" indent="-342900">
              <a:buFont typeface="Symbol" panose="05050102010706020507" pitchFamily="18" charset="2"/>
              <a:buChar char=""/>
            </a:pPr>
            <a:endParaRPr lang="en-IN" sz="1800" dirty="0">
              <a:effectLst/>
              <a:latin typeface="Times New Roman" panose="02020603050405020304" pitchFamily="18" charset="0"/>
              <a:ea typeface="Times New Roman" panose="02020603050405020304" pitchFamily="18" charset="0"/>
              <a:cs typeface="Symbol" panose="05050102010706020507" pitchFamily="18" charset="2"/>
            </a:endParaRPr>
          </a:p>
          <a:p>
            <a:endParaRPr lang="en-IN" dirty="0"/>
          </a:p>
        </p:txBody>
      </p:sp>
      <p:sp>
        <p:nvSpPr>
          <p:cNvPr id="4" name="Date Placeholder 3">
            <a:extLst>
              <a:ext uri="{FF2B5EF4-FFF2-40B4-BE49-F238E27FC236}">
                <a16:creationId xmlns:a16="http://schemas.microsoft.com/office/drawing/2014/main" id="{489D531A-3887-3C73-92C8-77856879CF30}"/>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B1480717-A8DE-2D58-DAB5-0AC0997ED85E}"/>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57E7388C-FA78-F342-EF9C-03BDE06F09FC}"/>
              </a:ext>
            </a:extLst>
          </p:cNvPr>
          <p:cNvSpPr>
            <a:spLocks noGrp="1"/>
          </p:cNvSpPr>
          <p:nvPr>
            <p:ph type="sldNum" sz="quarter" idx="12"/>
          </p:nvPr>
        </p:nvSpPr>
        <p:spPr/>
        <p:txBody>
          <a:bodyPr/>
          <a:lstStyle/>
          <a:p>
            <a:fld id="{98F4A237-58DC-4CB8-A92A-C7FDFBDB682E}" type="slidenum">
              <a:rPr lang="en-US" smtClean="0"/>
              <a:pPr/>
              <a:t>29</a:t>
            </a:fld>
            <a:endParaRPr lang="en-US"/>
          </a:p>
        </p:txBody>
      </p:sp>
      <p:pic>
        <p:nvPicPr>
          <p:cNvPr id="7" name="Google Shape;117;p3">
            <a:extLst>
              <a:ext uri="{FF2B5EF4-FFF2-40B4-BE49-F238E27FC236}">
                <a16:creationId xmlns:a16="http://schemas.microsoft.com/office/drawing/2014/main" id="{D4CBA286-89D4-9EB0-19C4-1AB837CE2181}"/>
              </a:ext>
            </a:extLst>
          </p:cNvPr>
          <p:cNvPicPr preferRelativeResize="0"/>
          <p:nvPr/>
        </p:nvPicPr>
        <p:blipFill rotWithShape="1">
          <a:blip r:embed="rId2">
            <a:alphaModFix/>
          </a:blip>
          <a:srcRect/>
          <a:stretch/>
        </p:blipFill>
        <p:spPr>
          <a:xfrm>
            <a:off x="11506200" y="274158"/>
            <a:ext cx="1981200" cy="762000"/>
          </a:xfrm>
          <a:prstGeom prst="rect">
            <a:avLst/>
          </a:prstGeom>
          <a:noFill/>
          <a:ln>
            <a:noFill/>
          </a:ln>
        </p:spPr>
      </p:pic>
    </p:spTree>
    <p:extLst>
      <p:ext uri="{BB962C8B-B14F-4D97-AF65-F5344CB8AC3E}">
        <p14:creationId xmlns:p14="http://schemas.microsoft.com/office/powerpoint/2010/main" val="28602239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9677400" cy="1219200"/>
          </a:xfrm>
        </p:spPr>
        <p:txBody>
          <a:bodyPr/>
          <a:lstStyle/>
          <a:p>
            <a:r>
              <a:rPr lang="en-US" dirty="0"/>
              <a:t>Course objectives </a:t>
            </a:r>
          </a:p>
        </p:txBody>
      </p:sp>
      <p:sp>
        <p:nvSpPr>
          <p:cNvPr id="3" name="Content Placeholder 2"/>
          <p:cNvSpPr>
            <a:spLocks noGrp="1"/>
          </p:cNvSpPr>
          <p:nvPr>
            <p:ph idx="1"/>
          </p:nvPr>
        </p:nvSpPr>
        <p:spPr>
          <a:xfrm>
            <a:off x="685800" y="1706882"/>
            <a:ext cx="12344400" cy="4827694"/>
          </a:xfrm>
        </p:spPr>
        <p:txBody>
          <a:bodyPr>
            <a:normAutofit/>
          </a:bodyPr>
          <a:lstStyle/>
          <a:p>
            <a:pPr marL="342900" lvl="0" indent="-342900">
              <a:buFont typeface="Wingdings" panose="05000000000000000000" pitchFamily="2" charset="2"/>
              <a:buChar char=""/>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Design</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static</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webpage</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usingMarkup languages.</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Design</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and</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implement webpages using</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stylesheets.</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Implement</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with</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javascript</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webapplications</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with</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dynamic</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webpages.</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Understand</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working</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of</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Webservers</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and</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Design</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Methodologies</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with</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MVC</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Architecture.</a:t>
            </a:r>
            <a:endParaRPr lang="en-US" sz="2800" dirty="0">
              <a:solidFill>
                <a:srgbClr val="000000"/>
              </a:solidFill>
              <a:highlight>
                <a:srgbClr val="FFFFFF"/>
              </a:highlight>
              <a:latin typeface="Times New Roman" panose="02020603050405020304" pitchFamily="18" charset="0"/>
              <a:ea typeface="Times New Roman" panose="02020603050405020304" pitchFamily="18" charset="0"/>
            </a:endParaRPr>
          </a:p>
          <a:p>
            <a:pPr marL="342900" lvl="0" indent="-342900">
              <a:buFont typeface="Wingdings" panose="05000000000000000000" pitchFamily="2" charset="2"/>
              <a:buChar char=""/>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Develop</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web</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applications</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using</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XML</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US" sz="2800" dirty="0"/>
          </a:p>
        </p:txBody>
      </p:sp>
      <p:pic>
        <p:nvPicPr>
          <p:cNvPr id="1026" name="Picture 2"/>
          <p:cNvPicPr>
            <a:picLocks noChangeAspect="1" noChangeArrowheads="1"/>
          </p:cNvPicPr>
          <p:nvPr/>
        </p:nvPicPr>
        <p:blipFill>
          <a:blip r:embed="rId2" cstate="print"/>
          <a:srcRect/>
          <a:stretch>
            <a:fillRect/>
          </a:stretch>
        </p:blipFill>
        <p:spPr bwMode="auto">
          <a:xfrm>
            <a:off x="10363200" y="304800"/>
            <a:ext cx="3257550" cy="914400"/>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40E8B5FD-8224-4D18-B849-17DF841924EF}"/>
              </a:ext>
            </a:extLst>
          </p:cNvPr>
          <p:cNvSpPr>
            <a:spLocks noGrp="1"/>
          </p:cNvSpPr>
          <p:nvPr>
            <p:ph type="dt" sz="half" idx="10"/>
          </p:nvPr>
        </p:nvSpPr>
        <p:spPr/>
        <p:txBody>
          <a:bodyPr/>
          <a:lstStyle/>
          <a:p>
            <a:fld id="{E3145540-BCE5-491A-815D-709107220E2A}" type="datetime3">
              <a:rPr lang="en-US" smtClean="0"/>
              <a:t>12 December 2023</a:t>
            </a:fld>
            <a:endParaRPr lang="en-US"/>
          </a:p>
        </p:txBody>
      </p:sp>
      <p:sp>
        <p:nvSpPr>
          <p:cNvPr id="5" name="Footer Placeholder 4">
            <a:extLst>
              <a:ext uri="{FF2B5EF4-FFF2-40B4-BE49-F238E27FC236}">
                <a16:creationId xmlns:a16="http://schemas.microsoft.com/office/drawing/2014/main" id="{76C2868A-1873-434E-991D-64D27964064E}"/>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7EF3CAE4-BA78-4C5B-81F7-0E92BE797EDE}"/>
              </a:ext>
            </a:extLst>
          </p:cNvPr>
          <p:cNvSpPr>
            <a:spLocks noGrp="1"/>
          </p:cNvSpPr>
          <p:nvPr>
            <p:ph type="sldNum" sz="quarter" idx="12"/>
          </p:nvPr>
        </p:nvSpPr>
        <p:spPr/>
        <p:txBody>
          <a:bodyPr/>
          <a:lstStyle/>
          <a:p>
            <a:fld id="{98F4A237-58DC-4CB8-A92A-C7FDFBDB682E}" type="slidenum">
              <a:rPr lang="en-US" smtClean="0"/>
              <a:pPr/>
              <a:t>3</a:t>
            </a:fld>
            <a:endParaRPr 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B486E8-DB4C-BB6E-0B36-3DC3F8F442AD}"/>
              </a:ext>
            </a:extLst>
          </p:cNvPr>
          <p:cNvSpPr>
            <a:spLocks noGrp="1"/>
          </p:cNvSpPr>
          <p:nvPr>
            <p:ph type="title"/>
          </p:nvPr>
        </p:nvSpPr>
        <p:spPr>
          <a:xfrm>
            <a:off x="685800" y="292947"/>
            <a:ext cx="3124200" cy="1002453"/>
          </a:xfrm>
        </p:spPr>
        <p:txBody>
          <a:bodyPr>
            <a:normAutofit fontScale="90000"/>
          </a:bodyPr>
          <a:lstStyle/>
          <a:p>
            <a:pPr algn="l"/>
            <a:r>
              <a:rPr lang="en-US" sz="2400" b="1" dirty="0">
                <a:effectLst/>
                <a:latin typeface="Times New Roman" panose="02020603050405020304" pitchFamily="18" charset="0"/>
                <a:ea typeface="Calibri" panose="020F0502020204030204" pitchFamily="34" charset="0"/>
                <a:cs typeface="Calibri" panose="020F0502020204030204" pitchFamily="34" charset="0"/>
              </a:rPr>
              <a:t>IMAGES</a:t>
            </a:r>
            <a:br>
              <a:rPr lang="en-IN" sz="1800" dirty="0">
                <a:effectLst/>
                <a:latin typeface="Calibri" panose="020F0502020204030204" pitchFamily="34" charset="0"/>
                <a:ea typeface="Calibri" panose="020F0502020204030204" pitchFamily="34" charset="0"/>
                <a:cs typeface="Calibri" panose="020F0502020204030204" pitchFamily="34" charset="0"/>
              </a:rPr>
            </a:br>
            <a:endParaRPr lang="en-IN" dirty="0"/>
          </a:p>
        </p:txBody>
      </p:sp>
      <p:sp>
        <p:nvSpPr>
          <p:cNvPr id="3" name="Content Placeholder 2">
            <a:extLst>
              <a:ext uri="{FF2B5EF4-FFF2-40B4-BE49-F238E27FC236}">
                <a16:creationId xmlns:a16="http://schemas.microsoft.com/office/drawing/2014/main" id="{985445B0-89D9-B0E3-E91A-92A298B3BCEC}"/>
              </a:ext>
            </a:extLst>
          </p:cNvPr>
          <p:cNvSpPr>
            <a:spLocks noGrp="1"/>
          </p:cNvSpPr>
          <p:nvPr>
            <p:ph idx="1"/>
          </p:nvPr>
        </p:nvSpPr>
        <p:spPr>
          <a:xfrm>
            <a:off x="685800" y="685800"/>
            <a:ext cx="12725400" cy="5848776"/>
          </a:xfrm>
        </p:spPr>
        <p:txBody>
          <a:bodyPr/>
          <a:lstStyle/>
          <a:p>
            <a:r>
              <a:rPr lang="en-US" sz="2400" dirty="0">
                <a:effectLst/>
                <a:latin typeface="Times New Roman" panose="02020603050405020304" pitchFamily="18" charset="0"/>
                <a:ea typeface="Times New Roman" panose="02020603050405020304" pitchFamily="18" charset="0"/>
              </a:rPr>
              <a:t>In HTML, images are defined with the </a:t>
            </a:r>
            <a:r>
              <a:rPr lang="en-US" sz="2400" b="1" dirty="0">
                <a:effectLst/>
                <a:latin typeface="Times New Roman" panose="02020603050405020304" pitchFamily="18" charset="0"/>
                <a:ea typeface="Times New Roman" panose="02020603050405020304" pitchFamily="18" charset="0"/>
              </a:rPr>
              <a:t>&lt;</a:t>
            </a:r>
            <a:r>
              <a:rPr lang="en-US" sz="2400" b="1" dirty="0" err="1">
                <a:effectLst/>
                <a:latin typeface="Times New Roman" panose="02020603050405020304" pitchFamily="18" charset="0"/>
                <a:ea typeface="Times New Roman" panose="02020603050405020304" pitchFamily="18" charset="0"/>
              </a:rPr>
              <a:t>img</a:t>
            </a:r>
            <a:r>
              <a:rPr lang="en-US" sz="2400" b="1" dirty="0">
                <a:effectLst/>
                <a:latin typeface="Times New Roman" panose="02020603050405020304" pitchFamily="18" charset="0"/>
                <a:ea typeface="Times New Roman" panose="02020603050405020304" pitchFamily="18" charset="0"/>
              </a:rPr>
              <a:t>&gt;</a:t>
            </a:r>
            <a:r>
              <a:rPr lang="en-US" sz="2400" dirty="0">
                <a:effectLst/>
                <a:latin typeface="Times New Roman" panose="02020603050405020304" pitchFamily="18" charset="0"/>
                <a:ea typeface="Times New Roman" panose="02020603050405020304" pitchFamily="18" charset="0"/>
              </a:rPr>
              <a:t> tag.</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 The &lt;</a:t>
            </a:r>
            <a:r>
              <a:rPr lang="en-US" sz="2400" dirty="0" err="1">
                <a:effectLst/>
                <a:latin typeface="Times New Roman" panose="02020603050405020304" pitchFamily="18" charset="0"/>
                <a:ea typeface="Times New Roman" panose="02020603050405020304" pitchFamily="18" charset="0"/>
              </a:rPr>
              <a:t>img</a:t>
            </a:r>
            <a:r>
              <a:rPr lang="en-US" sz="2400" dirty="0">
                <a:effectLst/>
                <a:latin typeface="Times New Roman" panose="02020603050405020304" pitchFamily="18" charset="0"/>
                <a:ea typeface="Times New Roman" panose="02020603050405020304" pitchFamily="18" charset="0"/>
              </a:rPr>
              <a:t>&gt; tag is empty, it contains attributes only, and does not have a closing tag.</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 The </a:t>
            </a:r>
            <a:r>
              <a:rPr lang="en-US" sz="2400" dirty="0" err="1">
                <a:effectLst/>
                <a:latin typeface="Times New Roman" panose="02020603050405020304" pitchFamily="18" charset="0"/>
                <a:ea typeface="Times New Roman" panose="02020603050405020304" pitchFamily="18" charset="0"/>
              </a:rPr>
              <a:t>src</a:t>
            </a:r>
            <a:r>
              <a:rPr lang="en-US" sz="2400" dirty="0">
                <a:effectLst/>
                <a:latin typeface="Times New Roman" panose="02020603050405020304" pitchFamily="18" charset="0"/>
                <a:ea typeface="Times New Roman" panose="02020603050405020304" pitchFamily="18" charset="0"/>
              </a:rPr>
              <a:t> attribute specifies the URL (web address) of the image:</a:t>
            </a:r>
            <a:endParaRPr lang="en-IN" sz="24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 Syntax:&lt;</a:t>
            </a:r>
            <a:r>
              <a:rPr lang="en-US" sz="2400" dirty="0" err="1">
                <a:solidFill>
                  <a:srgbClr val="A52A2A"/>
                </a:solidFill>
                <a:effectLst/>
                <a:latin typeface="Times New Roman" panose="02020603050405020304" pitchFamily="18" charset="0"/>
                <a:ea typeface="Times New Roman" panose="02020603050405020304" pitchFamily="18" charset="0"/>
                <a:cs typeface="Calibri" panose="020F0502020204030204" pitchFamily="34" charset="0"/>
              </a:rPr>
              <a:t>img</a:t>
            </a:r>
            <a:r>
              <a:rPr lang="en-US" sz="2400" dirty="0">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2400" dirty="0" err="1">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src</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a:t>
            </a:r>
            <a:r>
              <a:rPr lang="en-US" sz="2400" i="1" dirty="0" err="1">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url</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a:t>
            </a:r>
            <a:r>
              <a:rPr lang="en-US" sz="2400" dirty="0">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 alt</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a:t>
            </a:r>
            <a:r>
              <a:rPr lang="en-US" sz="2400" i="1" dirty="0" err="1">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some_text</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a:t>
            </a:r>
            <a:r>
              <a:rPr lang="en-US" sz="2400" dirty="0">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 style</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a:t>
            </a:r>
            <a:r>
              <a:rPr lang="en-US" sz="2400" dirty="0" err="1">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width:</a:t>
            </a:r>
            <a:r>
              <a:rPr lang="en-US" sz="2400" i="1" dirty="0" err="1">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width</a:t>
            </a:r>
            <a:r>
              <a:rPr lang="en-US" sz="2400" dirty="0" err="1">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;height:</a:t>
            </a:r>
            <a:r>
              <a:rPr lang="en-US" sz="2400" i="1" dirty="0" err="1">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height</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;"&gt;</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marL="0" indent="0">
              <a:lnSpc>
                <a:spcPct val="115000"/>
              </a:lnSpc>
              <a:spcAft>
                <a:spcPts val="1000"/>
              </a:spcAft>
              <a:buNone/>
            </a:pP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 Ex:&lt;</a:t>
            </a:r>
            <a:r>
              <a:rPr lang="en-US" sz="2400" dirty="0" err="1">
                <a:solidFill>
                  <a:srgbClr val="A52A2A"/>
                </a:solidFill>
                <a:effectLst/>
                <a:latin typeface="Times New Roman" panose="02020603050405020304" pitchFamily="18" charset="0"/>
                <a:ea typeface="Times New Roman" panose="02020603050405020304" pitchFamily="18" charset="0"/>
                <a:cs typeface="Calibri" panose="020F0502020204030204" pitchFamily="34" charset="0"/>
              </a:rPr>
              <a:t>img</a:t>
            </a:r>
            <a:r>
              <a:rPr lang="en-US" sz="2400" dirty="0">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2400" dirty="0" err="1">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src</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="wrongname.gif"</a:t>
            </a:r>
            <a:r>
              <a:rPr lang="en-US" sz="2400" dirty="0">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 alt</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="HTML5 Icon"</a:t>
            </a:r>
            <a:r>
              <a:rPr lang="en-US" sz="2400" dirty="0">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 style</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="width:128px;height:128px;"&gt;</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r>
              <a:rPr lang="en-US" sz="2400" dirty="0">
                <a:latin typeface="Times New Roman" panose="02020603050405020304" pitchFamily="18" charset="0"/>
              </a:rPr>
              <a:t>The alt Attribute: The alt attribute provides an alternate text for an image, if the user for some reason cannot view  it (because of slow connection, an error in the </a:t>
            </a:r>
            <a:r>
              <a:rPr lang="en-US" sz="2400" dirty="0" err="1">
                <a:latin typeface="Times New Roman" panose="02020603050405020304" pitchFamily="18" charset="0"/>
              </a:rPr>
              <a:t>src</a:t>
            </a:r>
            <a:r>
              <a:rPr lang="en-US" sz="2400" dirty="0">
                <a:latin typeface="Times New Roman" panose="02020603050405020304" pitchFamily="18" charset="0"/>
              </a:rPr>
              <a:t> attribute, or if the user uses a screen reader).If a browser cannot find an image, it will display the value of the alt attribute.</a:t>
            </a:r>
            <a:endParaRPr lang="en-IN" sz="2400" dirty="0">
              <a:latin typeface="Times New Roman" panose="02020603050405020304" pitchFamily="18" charset="0"/>
            </a:endParaRPr>
          </a:p>
          <a:p>
            <a:r>
              <a:rPr lang="en-US" sz="2400" dirty="0">
                <a:latin typeface="Times New Roman" panose="02020603050405020304" pitchFamily="18" charset="0"/>
              </a:rPr>
              <a:t>Image Size - Width and Height</a:t>
            </a:r>
            <a:endParaRPr lang="en-IN" sz="2400" dirty="0">
              <a:latin typeface="Times New Roman" panose="02020603050405020304" pitchFamily="18" charset="0"/>
            </a:endParaRPr>
          </a:p>
          <a:p>
            <a:r>
              <a:rPr lang="en-US" sz="2400" dirty="0">
                <a:latin typeface="Times New Roman" panose="02020603050405020304" pitchFamily="18" charset="0"/>
              </a:rPr>
              <a:t>You can use the style attribute to specify the width and height of an image.</a:t>
            </a:r>
            <a:endParaRPr lang="en-IN" sz="2400" dirty="0">
              <a:latin typeface="Times New Roman" panose="02020603050405020304" pitchFamily="18" charset="0"/>
            </a:endParaRPr>
          </a:p>
          <a:p>
            <a:r>
              <a:rPr lang="en-US" sz="2400" dirty="0">
                <a:latin typeface="Times New Roman" panose="02020603050405020304" pitchFamily="18" charset="0"/>
              </a:rPr>
              <a:t>The values are specified in pixels (use </a:t>
            </a:r>
            <a:r>
              <a:rPr lang="en-US" sz="2400" dirty="0" err="1">
                <a:latin typeface="Times New Roman" panose="02020603050405020304" pitchFamily="18" charset="0"/>
              </a:rPr>
              <a:t>px</a:t>
            </a:r>
            <a:r>
              <a:rPr lang="en-US" sz="2400" dirty="0">
                <a:latin typeface="Times New Roman" panose="02020603050405020304" pitchFamily="18" charset="0"/>
              </a:rPr>
              <a:t> after the value).</a:t>
            </a:r>
          </a:p>
          <a:p>
            <a:r>
              <a:rPr lang="en-US" sz="2400" dirty="0">
                <a:effectLst/>
                <a:latin typeface="Times New Roman" panose="02020603050405020304" pitchFamily="18" charset="0"/>
                <a:ea typeface="Times New Roman" panose="02020603050405020304" pitchFamily="18" charset="0"/>
              </a:rPr>
              <a:t>&lt;</a:t>
            </a:r>
            <a:r>
              <a:rPr lang="en-US" sz="2400" dirty="0" err="1">
                <a:effectLst/>
                <a:latin typeface="Times New Roman" panose="02020603050405020304" pitchFamily="18" charset="0"/>
                <a:ea typeface="Times New Roman" panose="02020603050405020304" pitchFamily="18" charset="0"/>
              </a:rPr>
              <a:t>img</a:t>
            </a:r>
            <a:r>
              <a:rPr lang="en-US" sz="2400" dirty="0">
                <a:effectLst/>
                <a:latin typeface="Times New Roman" panose="02020603050405020304" pitchFamily="18" charset="0"/>
                <a:ea typeface="Times New Roman" panose="02020603050405020304" pitchFamily="18" charset="0"/>
              </a:rPr>
              <a:t> </a:t>
            </a:r>
            <a:r>
              <a:rPr lang="en-US" sz="2400" dirty="0" err="1">
                <a:effectLst/>
                <a:latin typeface="Times New Roman" panose="02020603050405020304" pitchFamily="18" charset="0"/>
                <a:ea typeface="Times New Roman" panose="02020603050405020304" pitchFamily="18" charset="0"/>
              </a:rPr>
              <a:t>src</a:t>
            </a:r>
            <a:r>
              <a:rPr lang="en-US" sz="2400" dirty="0">
                <a:effectLst/>
                <a:latin typeface="Times New Roman" panose="02020603050405020304" pitchFamily="18" charset="0"/>
                <a:ea typeface="Times New Roman" panose="02020603050405020304" pitchFamily="18" charset="0"/>
              </a:rPr>
              <a:t>="1.jpg" alt="Mountain View" style="width:304px;height:228px;"&gt;</a:t>
            </a:r>
            <a:endParaRPr lang="en-IN" sz="1800" dirty="0">
              <a:effectLst/>
              <a:latin typeface="Times New Roman" panose="02020603050405020304" pitchFamily="18" charset="0"/>
              <a:ea typeface="Times New Roman" panose="02020603050405020304" pitchFamily="18" charset="0"/>
            </a:endParaRPr>
          </a:p>
          <a:p>
            <a:endParaRPr lang="en-US" sz="2400" dirty="0">
              <a:latin typeface="Times New Roman" panose="02020603050405020304" pitchFamily="18" charset="0"/>
            </a:endParaRPr>
          </a:p>
          <a:p>
            <a:endParaRPr lang="en-IN" sz="2400" dirty="0">
              <a:latin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171C2FEF-A980-9424-60FD-C564B5C44926}"/>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E1B3F201-98A4-C3D5-C373-1BCDA3FAEA52}"/>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4F1570D1-02EC-1539-52CB-209F5B39484F}"/>
              </a:ext>
            </a:extLst>
          </p:cNvPr>
          <p:cNvSpPr>
            <a:spLocks noGrp="1"/>
          </p:cNvSpPr>
          <p:nvPr>
            <p:ph type="sldNum" sz="quarter" idx="12"/>
          </p:nvPr>
        </p:nvSpPr>
        <p:spPr/>
        <p:txBody>
          <a:bodyPr/>
          <a:lstStyle/>
          <a:p>
            <a:fld id="{98F4A237-58DC-4CB8-A92A-C7FDFBDB682E}" type="slidenum">
              <a:rPr lang="en-US" smtClean="0"/>
              <a:pPr/>
              <a:t>30</a:t>
            </a:fld>
            <a:endParaRPr lang="en-US"/>
          </a:p>
        </p:txBody>
      </p:sp>
      <p:pic>
        <p:nvPicPr>
          <p:cNvPr id="7" name="Google Shape;117;p3">
            <a:extLst>
              <a:ext uri="{FF2B5EF4-FFF2-40B4-BE49-F238E27FC236}">
                <a16:creationId xmlns:a16="http://schemas.microsoft.com/office/drawing/2014/main" id="{0A6A3544-B255-5B62-7C04-33D3EEAAED84}"/>
              </a:ext>
            </a:extLst>
          </p:cNvPr>
          <p:cNvPicPr preferRelativeResize="0"/>
          <p:nvPr/>
        </p:nvPicPr>
        <p:blipFill rotWithShape="1">
          <a:blip r:embed="rId2">
            <a:alphaModFix/>
          </a:blip>
          <a:srcRect/>
          <a:stretch/>
        </p:blipFill>
        <p:spPr>
          <a:xfrm>
            <a:off x="11506200" y="274158"/>
            <a:ext cx="1981200" cy="762000"/>
          </a:xfrm>
          <a:prstGeom prst="rect">
            <a:avLst/>
          </a:prstGeom>
          <a:noFill/>
          <a:ln>
            <a:noFill/>
          </a:ln>
        </p:spPr>
      </p:pic>
    </p:spTree>
    <p:extLst>
      <p:ext uri="{BB962C8B-B14F-4D97-AF65-F5344CB8AC3E}">
        <p14:creationId xmlns:p14="http://schemas.microsoft.com/office/powerpoint/2010/main" val="160773235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F18C6E-7126-19DB-4D21-0A45C3C277B4}"/>
              </a:ext>
            </a:extLst>
          </p:cNvPr>
          <p:cNvSpPr>
            <a:spLocks noGrp="1"/>
          </p:cNvSpPr>
          <p:nvPr>
            <p:ph type="title"/>
          </p:nvPr>
        </p:nvSpPr>
        <p:spPr>
          <a:xfrm>
            <a:off x="685800" y="609599"/>
            <a:ext cx="5029200" cy="445347"/>
          </a:xfrm>
        </p:spPr>
        <p:txBody>
          <a:bodyPr>
            <a:normAutofit fontScale="90000"/>
          </a:bodyPr>
          <a:lstStyle/>
          <a:p>
            <a:pPr algn="l"/>
            <a:r>
              <a:rPr lang="en-US" sz="2400" b="1" dirty="0">
                <a:effectLst/>
                <a:latin typeface="Times New Roman" panose="02020603050405020304" pitchFamily="18" charset="0"/>
                <a:ea typeface="Times New Roman" panose="02020603050405020304" pitchFamily="18" charset="0"/>
              </a:rPr>
              <a:t>HTML Links - Hyperlinks</a:t>
            </a:r>
            <a:br>
              <a:rPr lang="en-IN" sz="1800" b="1" dirty="0">
                <a:effectLst/>
                <a:latin typeface="Times New Roman" panose="02020603050405020304" pitchFamily="18" charset="0"/>
                <a:ea typeface="Times New Roman" panose="02020603050405020304" pitchFamily="18" charset="0"/>
              </a:rPr>
            </a:br>
            <a:endParaRPr lang="en-IN" dirty="0"/>
          </a:p>
        </p:txBody>
      </p:sp>
      <p:sp>
        <p:nvSpPr>
          <p:cNvPr id="3" name="Content Placeholder 2">
            <a:extLst>
              <a:ext uri="{FF2B5EF4-FFF2-40B4-BE49-F238E27FC236}">
                <a16:creationId xmlns:a16="http://schemas.microsoft.com/office/drawing/2014/main" id="{AC3C0E3B-2D7C-DC35-9B93-86A1AEDFEDAC}"/>
              </a:ext>
            </a:extLst>
          </p:cNvPr>
          <p:cNvSpPr>
            <a:spLocks noGrp="1"/>
          </p:cNvSpPr>
          <p:nvPr>
            <p:ph idx="1"/>
          </p:nvPr>
        </p:nvSpPr>
        <p:spPr>
          <a:xfrm>
            <a:off x="685800" y="838200"/>
            <a:ext cx="12344400" cy="5696376"/>
          </a:xfrm>
        </p:spPr>
        <p:txBody>
          <a:bodyPr/>
          <a:lstStyle/>
          <a:p>
            <a:r>
              <a:rPr lang="en-US" sz="2400" dirty="0">
                <a:effectLst/>
                <a:latin typeface="Times New Roman" panose="02020603050405020304" pitchFamily="18" charset="0"/>
                <a:ea typeface="Times New Roman" panose="02020603050405020304" pitchFamily="18" charset="0"/>
              </a:rPr>
              <a:t>HTML links are hyperlinks acts as a pointer to some resource.</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You can click on a link and jump to another document on the Web page or jump within the document currently  being displayed</a:t>
            </a:r>
          </a:p>
          <a:p>
            <a:r>
              <a:rPr lang="en-US" sz="2400" dirty="0">
                <a:latin typeface="Times New Roman" panose="02020603050405020304" pitchFamily="18" charset="0"/>
                <a:ea typeface="Times New Roman" panose="02020603050405020304" pitchFamily="18" charset="0"/>
              </a:rPr>
              <a:t>Most Web sites consists of many different documents, all logically linked together. So links are essential to build any interesting Web sites.</a:t>
            </a:r>
            <a:endParaRPr lang="en-IN" sz="2400" dirty="0">
              <a:effectLst/>
              <a:latin typeface="Times New Roman" panose="02020603050405020304" pitchFamily="18" charset="0"/>
              <a:ea typeface="Times New Roman" panose="02020603050405020304" pitchFamily="18" charset="0"/>
            </a:endParaRPr>
          </a:p>
          <a:p>
            <a:r>
              <a:rPr lang="en-US" sz="2400" b="1" dirty="0">
                <a:effectLst/>
                <a:latin typeface="Times New Roman" panose="02020603050405020304" pitchFamily="18" charset="0"/>
                <a:ea typeface="Times New Roman" panose="02020603050405020304" pitchFamily="18" charset="0"/>
              </a:rPr>
              <a:t>Note:</a:t>
            </a:r>
            <a:r>
              <a:rPr lang="en-US" sz="2400" dirty="0">
                <a:effectLst/>
                <a:latin typeface="Times New Roman" panose="02020603050405020304" pitchFamily="18" charset="0"/>
                <a:ea typeface="Times New Roman" panose="02020603050405020304" pitchFamily="18" charset="0"/>
              </a:rPr>
              <a:t> A link does not have to be text. It can be an image or any other HTML element.</a:t>
            </a:r>
            <a:endParaRPr lang="en-IN" sz="2400" dirty="0">
              <a:effectLst/>
              <a:latin typeface="Times New Roman" panose="02020603050405020304" pitchFamily="18" charset="0"/>
              <a:ea typeface="Times New Roman" panose="02020603050405020304" pitchFamily="18" charset="0"/>
            </a:endParaRPr>
          </a:p>
          <a:p>
            <a:pPr>
              <a:lnSpc>
                <a:spcPct val="115000"/>
              </a:lnSpc>
              <a:spcAft>
                <a:spcPts val="1000"/>
              </a:spcAft>
            </a:pP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Syntax: &lt;</a:t>
            </a:r>
            <a:r>
              <a:rPr lang="en-US" sz="2400" dirty="0">
                <a:solidFill>
                  <a:srgbClr val="A52A2A"/>
                </a:solidFill>
                <a:effectLst/>
                <a:latin typeface="Times New Roman" panose="02020603050405020304" pitchFamily="18" charset="0"/>
                <a:ea typeface="Times New Roman" panose="02020603050405020304" pitchFamily="18" charset="0"/>
                <a:cs typeface="Calibri" panose="020F0502020204030204" pitchFamily="34" charset="0"/>
              </a:rPr>
              <a:t>a</a:t>
            </a:r>
            <a:r>
              <a:rPr lang="en-US" sz="2400" dirty="0">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2400" dirty="0" err="1">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href</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a:t>
            </a:r>
            <a:r>
              <a:rPr lang="en-US" sz="2400" i="1" dirty="0" err="1">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url</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"&gt;</a:t>
            </a:r>
            <a:r>
              <a:rPr lang="en-US" sz="2400" i="1" dirty="0">
                <a:effectLst/>
                <a:latin typeface="Times New Roman" panose="02020603050405020304" pitchFamily="18" charset="0"/>
                <a:ea typeface="Times New Roman" panose="02020603050405020304" pitchFamily="18" charset="0"/>
                <a:cs typeface="Calibri" panose="020F0502020204030204" pitchFamily="34" charset="0"/>
              </a:rPr>
              <a:t>link text</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&lt;</a:t>
            </a:r>
            <a:r>
              <a:rPr lang="en-US" sz="2400" dirty="0">
                <a:solidFill>
                  <a:srgbClr val="A52A2A"/>
                </a:solidFill>
                <a:effectLst/>
                <a:latin typeface="Times New Roman" panose="02020603050405020304" pitchFamily="18" charset="0"/>
                <a:ea typeface="Times New Roman" panose="02020603050405020304" pitchFamily="18" charset="0"/>
                <a:cs typeface="Calibri" panose="020F0502020204030204" pitchFamily="34" charset="0"/>
              </a:rPr>
              <a:t>/a</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&gt;</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pPr>
              <a:lnSpc>
                <a:spcPct val="115000"/>
              </a:lnSpc>
              <a:spcAft>
                <a:spcPts val="1000"/>
              </a:spcAft>
            </a:pP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EX:&lt;</a:t>
            </a:r>
            <a:r>
              <a:rPr lang="en-US" sz="2400" dirty="0">
                <a:solidFill>
                  <a:srgbClr val="A52A2A"/>
                </a:solidFill>
                <a:effectLst/>
                <a:latin typeface="Times New Roman" panose="02020603050405020304" pitchFamily="18" charset="0"/>
                <a:ea typeface="Times New Roman" panose="02020603050405020304" pitchFamily="18" charset="0"/>
                <a:cs typeface="Calibri" panose="020F0502020204030204" pitchFamily="34" charset="0"/>
              </a:rPr>
              <a:t>a</a:t>
            </a:r>
            <a:r>
              <a:rPr lang="en-US" sz="2400" dirty="0">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 </a:t>
            </a:r>
            <a:r>
              <a:rPr lang="en-US" sz="2400" dirty="0" err="1">
                <a:solidFill>
                  <a:srgbClr val="FF0000"/>
                </a:solidFill>
                <a:effectLst/>
                <a:latin typeface="Times New Roman" panose="02020603050405020304" pitchFamily="18" charset="0"/>
                <a:ea typeface="Times New Roman" panose="02020603050405020304" pitchFamily="18" charset="0"/>
                <a:cs typeface="Calibri" panose="020F0502020204030204" pitchFamily="34" charset="0"/>
              </a:rPr>
              <a:t>href</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="http://www.w3schools.com/html/"&gt;</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Visit our HTML tutorial</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&lt;</a:t>
            </a:r>
            <a:r>
              <a:rPr lang="en-US" sz="2400" dirty="0">
                <a:solidFill>
                  <a:srgbClr val="A52A2A"/>
                </a:solidFill>
                <a:effectLst/>
                <a:latin typeface="Times New Roman" panose="02020603050405020304" pitchFamily="18" charset="0"/>
                <a:ea typeface="Times New Roman" panose="02020603050405020304" pitchFamily="18" charset="0"/>
                <a:cs typeface="Calibri" panose="020F0502020204030204" pitchFamily="34" charset="0"/>
              </a:rPr>
              <a:t>/a</a:t>
            </a:r>
            <a:r>
              <a:rPr lang="en-US" sz="2400" dirty="0">
                <a:solidFill>
                  <a:srgbClr val="0000CD"/>
                </a:solidFill>
                <a:effectLst/>
                <a:latin typeface="Times New Roman" panose="02020603050405020304" pitchFamily="18" charset="0"/>
                <a:ea typeface="Times New Roman" panose="02020603050405020304" pitchFamily="18" charset="0"/>
                <a:cs typeface="Calibri" panose="020F0502020204030204" pitchFamily="34" charset="0"/>
              </a:rPr>
              <a:t>&gt;</a:t>
            </a:r>
            <a:r>
              <a:rPr lang="en-US" sz="2400" dirty="0">
                <a:effectLst/>
                <a:latin typeface="Times New Roman" panose="02020603050405020304" pitchFamily="18" charset="0"/>
                <a:ea typeface="Times New Roman" panose="02020603050405020304" pitchFamily="18" charset="0"/>
                <a:cs typeface="Calibri" panose="020F0502020204030204" pitchFamily="34" charset="0"/>
              </a:rPr>
              <a:t> </a:t>
            </a:r>
            <a:endParaRPr lang="en-IN" sz="2400" dirty="0">
              <a:effectLst/>
              <a:latin typeface="Calibri" panose="020F0502020204030204" pitchFamily="34" charset="0"/>
              <a:ea typeface="Calibri" panose="020F0502020204030204" pitchFamily="34" charset="0"/>
              <a:cs typeface="Calibri" panose="020F0502020204030204" pitchFamily="34" charset="0"/>
            </a:endParaRPr>
          </a:p>
          <a:p>
            <a:r>
              <a:rPr lang="en-US" sz="2400" dirty="0">
                <a:effectLst/>
                <a:latin typeface="Times New Roman" panose="02020603050405020304" pitchFamily="18" charset="0"/>
                <a:ea typeface="Times New Roman" panose="02020603050405020304" pitchFamily="18" charset="0"/>
              </a:rPr>
              <a:t>The </a:t>
            </a:r>
            <a:r>
              <a:rPr lang="en-US" sz="2400" b="1" dirty="0" err="1">
                <a:effectLst/>
                <a:latin typeface="Times New Roman" panose="02020603050405020304" pitchFamily="18" charset="0"/>
                <a:ea typeface="Times New Roman" panose="02020603050405020304" pitchFamily="18" charset="0"/>
              </a:rPr>
              <a:t>href</a:t>
            </a:r>
            <a:r>
              <a:rPr lang="en-US" sz="2400" dirty="0">
                <a:effectLst/>
                <a:latin typeface="Times New Roman" panose="02020603050405020304" pitchFamily="18" charset="0"/>
                <a:ea typeface="Times New Roman" panose="02020603050405020304" pitchFamily="18" charset="0"/>
              </a:rPr>
              <a:t> attribute specifies the destination address (http://www.w3schools.com/html/) of the link.</a:t>
            </a:r>
            <a:endParaRPr lang="en-IN" sz="2400" dirty="0">
              <a:effectLst/>
              <a:latin typeface="Times New Roman" panose="02020603050405020304" pitchFamily="18" charset="0"/>
              <a:ea typeface="Times New Roman" panose="02020603050405020304" pitchFamily="18" charset="0"/>
            </a:endParaRPr>
          </a:p>
          <a:p>
            <a:r>
              <a:rPr lang="en-US" sz="2400" dirty="0">
                <a:effectLst/>
                <a:latin typeface="Times New Roman" panose="02020603050405020304" pitchFamily="18" charset="0"/>
                <a:ea typeface="Times New Roman" panose="02020603050405020304" pitchFamily="18" charset="0"/>
              </a:rPr>
              <a:t>The </a:t>
            </a:r>
            <a:r>
              <a:rPr lang="en-US" sz="2400" b="1" dirty="0">
                <a:effectLst/>
                <a:latin typeface="Times New Roman" panose="02020603050405020304" pitchFamily="18" charset="0"/>
                <a:ea typeface="Times New Roman" panose="02020603050405020304" pitchFamily="18" charset="0"/>
              </a:rPr>
              <a:t>link text</a:t>
            </a:r>
            <a:r>
              <a:rPr lang="en-US" sz="2400" dirty="0">
                <a:effectLst/>
                <a:latin typeface="Times New Roman" panose="02020603050405020304" pitchFamily="18" charset="0"/>
                <a:ea typeface="Times New Roman" panose="02020603050405020304" pitchFamily="18" charset="0"/>
              </a:rPr>
              <a:t> is the visible part (Visit our HTML tutorial).</a:t>
            </a:r>
            <a:endParaRPr lang="en-IN" sz="2400" dirty="0">
              <a:effectLst/>
              <a:latin typeface="Times New Roman" panose="02020603050405020304" pitchFamily="18" charset="0"/>
              <a:ea typeface="Times New Roman" panose="02020603050405020304" pitchFamily="18" charset="0"/>
            </a:endParaRPr>
          </a:p>
          <a:p>
            <a:endParaRPr lang="en-IN" dirty="0"/>
          </a:p>
        </p:txBody>
      </p:sp>
      <p:sp>
        <p:nvSpPr>
          <p:cNvPr id="4" name="Date Placeholder 3">
            <a:extLst>
              <a:ext uri="{FF2B5EF4-FFF2-40B4-BE49-F238E27FC236}">
                <a16:creationId xmlns:a16="http://schemas.microsoft.com/office/drawing/2014/main" id="{D4CC463B-3CF1-39C0-9A7C-7B2AEF3A79CA}"/>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911C37FF-1C1C-5028-D85B-7EBFBF6C4C18}"/>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F6063AE7-921D-85EC-B8DC-93584F886857}"/>
              </a:ext>
            </a:extLst>
          </p:cNvPr>
          <p:cNvSpPr>
            <a:spLocks noGrp="1"/>
          </p:cNvSpPr>
          <p:nvPr>
            <p:ph type="sldNum" sz="quarter" idx="12"/>
          </p:nvPr>
        </p:nvSpPr>
        <p:spPr/>
        <p:txBody>
          <a:bodyPr/>
          <a:lstStyle/>
          <a:p>
            <a:fld id="{98F4A237-58DC-4CB8-A92A-C7FDFBDB682E}" type="slidenum">
              <a:rPr lang="en-US" smtClean="0"/>
              <a:pPr/>
              <a:t>31</a:t>
            </a:fld>
            <a:endParaRPr lang="en-US"/>
          </a:p>
        </p:txBody>
      </p:sp>
      <p:pic>
        <p:nvPicPr>
          <p:cNvPr id="7" name="Google Shape;117;p3">
            <a:extLst>
              <a:ext uri="{FF2B5EF4-FFF2-40B4-BE49-F238E27FC236}">
                <a16:creationId xmlns:a16="http://schemas.microsoft.com/office/drawing/2014/main" id="{4CBE33F5-9889-E23B-6CBF-718363419982}"/>
              </a:ext>
            </a:extLst>
          </p:cNvPr>
          <p:cNvPicPr preferRelativeResize="0"/>
          <p:nvPr/>
        </p:nvPicPr>
        <p:blipFill rotWithShape="1">
          <a:blip r:embed="rId2">
            <a:alphaModFix/>
          </a:blip>
          <a:srcRect/>
          <a:stretch/>
        </p:blipFill>
        <p:spPr>
          <a:xfrm>
            <a:off x="11506200" y="274158"/>
            <a:ext cx="1981200" cy="762000"/>
          </a:xfrm>
          <a:prstGeom prst="rect">
            <a:avLst/>
          </a:prstGeom>
          <a:noFill/>
          <a:ln>
            <a:noFill/>
          </a:ln>
        </p:spPr>
      </p:pic>
    </p:spTree>
    <p:extLst>
      <p:ext uri="{BB962C8B-B14F-4D97-AF65-F5344CB8AC3E}">
        <p14:creationId xmlns:p14="http://schemas.microsoft.com/office/powerpoint/2010/main" val="2441600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6B10C9E-AAD4-9D35-EE54-A9668D9A58FC}"/>
              </a:ext>
            </a:extLst>
          </p:cNvPr>
          <p:cNvSpPr>
            <a:spLocks noGrp="1"/>
          </p:cNvSpPr>
          <p:nvPr>
            <p:ph idx="1"/>
          </p:nvPr>
        </p:nvSpPr>
        <p:spPr>
          <a:xfrm>
            <a:off x="228600" y="457200"/>
            <a:ext cx="13563600" cy="6077376"/>
          </a:xfrm>
        </p:spPr>
        <p:txBody>
          <a:bodyPr>
            <a:normAutofit/>
          </a:bodyPr>
          <a:lstStyle/>
          <a:p>
            <a:r>
              <a:rPr lang="en-US" sz="2400" dirty="0">
                <a:latin typeface="Times New Roman" panose="02020603050405020304" pitchFamily="18" charset="0"/>
                <a:cs typeface="Times New Roman" panose="02020603050405020304" pitchFamily="18" charset="0"/>
              </a:rPr>
              <a:t>Link that points to different document specifies the address of that document- an address might be a filename, a directory path and a filename or a complete URL</a:t>
            </a:r>
          </a:p>
          <a:p>
            <a:r>
              <a:rPr lang="en-US" sz="2400" dirty="0">
                <a:latin typeface="Times New Roman" panose="02020603050405020304" pitchFamily="18" charset="0"/>
                <a:cs typeface="Times New Roman" panose="02020603050405020304" pitchFamily="18" charset="0"/>
              </a:rPr>
              <a:t>Links are specified in an attribute of an anchor tag &lt;a&gt; which is an inline tag</a:t>
            </a:r>
          </a:p>
          <a:p>
            <a:r>
              <a:rPr lang="en-US" sz="2400" dirty="0">
                <a:latin typeface="Times New Roman" panose="02020603050405020304" pitchFamily="18" charset="0"/>
                <a:cs typeface="Times New Roman" panose="02020603050405020304" pitchFamily="18" charset="0"/>
              </a:rPr>
              <a:t>The anchor tag that specifies the link is called  </a:t>
            </a:r>
            <a:r>
              <a:rPr lang="en-US" sz="2400" b="1" dirty="0">
                <a:latin typeface="Times New Roman" panose="02020603050405020304" pitchFamily="18" charset="0"/>
                <a:cs typeface="Times New Roman" panose="02020603050405020304" pitchFamily="18" charset="0"/>
              </a:rPr>
              <a:t>source</a:t>
            </a:r>
            <a:r>
              <a:rPr lang="en-US" sz="2400" dirty="0">
                <a:latin typeface="Times New Roman" panose="02020603050405020304" pitchFamily="18" charset="0"/>
                <a:cs typeface="Times New Roman" panose="02020603050405020304" pitchFamily="18" charset="0"/>
              </a:rPr>
              <a:t> of that link and document whose address is specified in the link is called </a:t>
            </a:r>
            <a:r>
              <a:rPr lang="en-US" sz="2400" b="1" dirty="0">
                <a:latin typeface="Times New Roman" panose="02020603050405020304" pitchFamily="18" charset="0"/>
                <a:cs typeface="Times New Roman" panose="02020603050405020304" pitchFamily="18" charset="0"/>
              </a:rPr>
              <a:t>target</a:t>
            </a:r>
            <a:r>
              <a:rPr lang="en-US" sz="2400" dirty="0">
                <a:latin typeface="Times New Roman" panose="02020603050405020304" pitchFamily="18" charset="0"/>
                <a:cs typeface="Times New Roman" panose="02020603050405020304" pitchFamily="18" charset="0"/>
              </a:rPr>
              <a:t> of that link.</a:t>
            </a:r>
          </a:p>
          <a:p>
            <a:r>
              <a:rPr lang="en-US" sz="2400" dirty="0">
                <a:latin typeface="Times New Roman" panose="02020603050405020304" pitchFamily="18" charset="0"/>
                <a:cs typeface="Times New Roman" panose="02020603050405020304" pitchFamily="18" charset="0"/>
              </a:rPr>
              <a:t>To create  links one is required, </a:t>
            </a:r>
            <a:r>
              <a:rPr lang="en-US" sz="2400" dirty="0" err="1">
                <a:latin typeface="Times New Roman" panose="02020603050405020304" pitchFamily="18" charset="0"/>
                <a:cs typeface="Times New Roman" panose="02020603050405020304" pitchFamily="18" charset="0"/>
              </a:rPr>
              <a:t>href</a:t>
            </a:r>
            <a:r>
              <a:rPr lang="en-US" sz="2400" dirty="0">
                <a:latin typeface="Times New Roman" panose="02020603050405020304" pitchFamily="18" charset="0"/>
                <a:cs typeface="Times New Roman" panose="02020603050405020304" pitchFamily="18" charset="0"/>
              </a:rPr>
              <a:t>(hypertext reference)- value assigned to </a:t>
            </a:r>
            <a:r>
              <a:rPr lang="en-US" sz="2400" dirty="0" err="1">
                <a:latin typeface="Times New Roman" panose="02020603050405020304" pitchFamily="18" charset="0"/>
                <a:cs typeface="Times New Roman" panose="02020603050405020304" pitchFamily="18" charset="0"/>
              </a:rPr>
              <a:t>href</a:t>
            </a:r>
            <a:r>
              <a:rPr lang="en-US" sz="2400" dirty="0">
                <a:latin typeface="Times New Roman" panose="02020603050405020304" pitchFamily="18" charset="0"/>
                <a:cs typeface="Times New Roman" panose="02020603050405020304" pitchFamily="18" charset="0"/>
              </a:rPr>
              <a:t> specifies the target of the link.</a:t>
            </a:r>
          </a:p>
          <a:p>
            <a:r>
              <a:rPr lang="en-US" sz="2400" dirty="0">
                <a:latin typeface="Times New Roman" panose="02020603050405020304" pitchFamily="18" charset="0"/>
                <a:cs typeface="Times New Roman" panose="02020603050405020304" pitchFamily="18" charset="0"/>
              </a:rPr>
              <a:t>Ex: &lt;a </a:t>
            </a:r>
            <a:r>
              <a:rPr lang="en-US" sz="2400" dirty="0" err="1">
                <a:latin typeface="Times New Roman" panose="02020603050405020304" pitchFamily="18" charset="0"/>
                <a:cs typeface="Times New Roman" panose="02020603050405020304" pitchFamily="18" charset="0"/>
              </a:rPr>
              <a:t>href</a:t>
            </a:r>
            <a:r>
              <a:rPr lang="en-US" sz="2400" dirty="0">
                <a:latin typeface="Times New Roman" panose="02020603050405020304" pitchFamily="18" charset="0"/>
                <a:cs typeface="Times New Roman" panose="02020603050405020304" pitchFamily="18" charset="0"/>
              </a:rPr>
              <a:t>= “ HTML introduction.html”&gt; HTML part-1&lt;/a&gt;</a:t>
            </a:r>
          </a:p>
        </p:txBody>
      </p:sp>
      <p:sp>
        <p:nvSpPr>
          <p:cNvPr id="4" name="Date Placeholder 3">
            <a:extLst>
              <a:ext uri="{FF2B5EF4-FFF2-40B4-BE49-F238E27FC236}">
                <a16:creationId xmlns:a16="http://schemas.microsoft.com/office/drawing/2014/main" id="{810C7899-A84E-51D0-F6E0-D8AFC68D2548}"/>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48C7DB7C-6B03-CD71-D0BC-9578E081FDE7}"/>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DAC26A74-11B8-47DB-5A9C-B9293BEE9C7B}"/>
              </a:ext>
            </a:extLst>
          </p:cNvPr>
          <p:cNvSpPr>
            <a:spLocks noGrp="1"/>
          </p:cNvSpPr>
          <p:nvPr>
            <p:ph type="sldNum" sz="quarter" idx="12"/>
          </p:nvPr>
        </p:nvSpPr>
        <p:spPr/>
        <p:txBody>
          <a:bodyPr/>
          <a:lstStyle/>
          <a:p>
            <a:fld id="{98F4A237-58DC-4CB8-A92A-C7FDFBDB682E}" type="slidenum">
              <a:rPr lang="en-US" smtClean="0"/>
              <a:pPr/>
              <a:t>32</a:t>
            </a:fld>
            <a:endParaRPr lang="en-US"/>
          </a:p>
        </p:txBody>
      </p:sp>
    </p:spTree>
    <p:extLst>
      <p:ext uri="{BB962C8B-B14F-4D97-AF65-F5344CB8AC3E}">
        <p14:creationId xmlns:p14="http://schemas.microsoft.com/office/powerpoint/2010/main" val="111395668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a:extLst>
              <a:ext uri="{FF2B5EF4-FFF2-40B4-BE49-F238E27FC236}">
                <a16:creationId xmlns:a16="http://schemas.microsoft.com/office/drawing/2014/main" id="{DA5E0E96-7D5F-3392-21AF-6516F61C70F9}"/>
              </a:ext>
            </a:extLst>
          </p:cNvPr>
          <p:cNvSpPr>
            <a:spLocks noGrp="1"/>
          </p:cNvSpPr>
          <p:nvPr>
            <p:ph sz="half" idx="2"/>
          </p:nvPr>
        </p:nvSpPr>
        <p:spPr>
          <a:xfrm>
            <a:off x="685800" y="304801"/>
            <a:ext cx="5486400" cy="6229774"/>
          </a:xfrm>
        </p:spPr>
        <p:txBody>
          <a:bodyPr/>
          <a:lstStyle/>
          <a:p>
            <a:r>
              <a:rPr lang="en-US" dirty="0"/>
              <a:t>HTML&gt;</a:t>
            </a:r>
          </a:p>
          <a:p>
            <a:r>
              <a:rPr lang="en-US" dirty="0"/>
              <a:t>&lt;HEAD&gt;</a:t>
            </a:r>
          </a:p>
          <a:p>
            <a:r>
              <a:rPr lang="en-US" dirty="0"/>
              <a:t>&lt;TITLE&gt;Example1 &lt;/TITLE&gt;</a:t>
            </a:r>
          </a:p>
          <a:p>
            <a:r>
              <a:rPr lang="en-US" dirty="0"/>
              <a:t>&lt;BODY&gt;</a:t>
            </a:r>
          </a:p>
          <a:p>
            <a:r>
              <a:rPr lang="en-US" dirty="0"/>
              <a:t>&lt;h1&gt;Hello Students ,this is your first web page.- Anuradha&lt;/h1&gt;</a:t>
            </a:r>
          </a:p>
          <a:p>
            <a:r>
              <a:rPr lang="en-US" dirty="0"/>
              <a:t>&lt;a </a:t>
            </a:r>
            <a:r>
              <a:rPr lang="en-US" dirty="0" err="1"/>
              <a:t>href</a:t>
            </a:r>
            <a:r>
              <a:rPr lang="en-US" dirty="0"/>
              <a:t>="ex2.html"&gt; execution&lt;/a&gt;</a:t>
            </a:r>
          </a:p>
          <a:p>
            <a:r>
              <a:rPr lang="en-US" dirty="0"/>
              <a:t>&lt;/BODY&gt;</a:t>
            </a:r>
          </a:p>
          <a:p>
            <a:r>
              <a:rPr lang="en-US" dirty="0"/>
              <a:t>&lt;/HTML&gt;</a:t>
            </a:r>
            <a:endParaRPr lang="en-IN" dirty="0"/>
          </a:p>
        </p:txBody>
      </p:sp>
      <p:sp>
        <p:nvSpPr>
          <p:cNvPr id="7" name="Date Placeholder 6">
            <a:extLst>
              <a:ext uri="{FF2B5EF4-FFF2-40B4-BE49-F238E27FC236}">
                <a16:creationId xmlns:a16="http://schemas.microsoft.com/office/drawing/2014/main" id="{74C29041-58CD-C3B5-9E6D-3966AEE92EF5}"/>
              </a:ext>
            </a:extLst>
          </p:cNvPr>
          <p:cNvSpPr>
            <a:spLocks noGrp="1"/>
          </p:cNvSpPr>
          <p:nvPr>
            <p:ph type="dt" sz="half" idx="10"/>
          </p:nvPr>
        </p:nvSpPr>
        <p:spPr/>
        <p:txBody>
          <a:bodyPr/>
          <a:lstStyle/>
          <a:p>
            <a:fld id="{12F998BE-1277-4CD9-9E65-2752CA2B94BC}" type="datetime3">
              <a:rPr lang="en-US" smtClean="0"/>
              <a:t>12 December 2023</a:t>
            </a:fld>
            <a:endParaRPr lang="en-US"/>
          </a:p>
        </p:txBody>
      </p:sp>
      <p:sp>
        <p:nvSpPr>
          <p:cNvPr id="8" name="Footer Placeholder 7">
            <a:extLst>
              <a:ext uri="{FF2B5EF4-FFF2-40B4-BE49-F238E27FC236}">
                <a16:creationId xmlns:a16="http://schemas.microsoft.com/office/drawing/2014/main" id="{582847BF-78BC-7349-6E28-56DC391C1368}"/>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9" name="Slide Number Placeholder 8">
            <a:extLst>
              <a:ext uri="{FF2B5EF4-FFF2-40B4-BE49-F238E27FC236}">
                <a16:creationId xmlns:a16="http://schemas.microsoft.com/office/drawing/2014/main" id="{F65093DF-5A6C-9007-45D0-DB75AE260528}"/>
              </a:ext>
            </a:extLst>
          </p:cNvPr>
          <p:cNvSpPr>
            <a:spLocks noGrp="1"/>
          </p:cNvSpPr>
          <p:nvPr>
            <p:ph type="sldNum" sz="quarter" idx="12"/>
          </p:nvPr>
        </p:nvSpPr>
        <p:spPr/>
        <p:txBody>
          <a:bodyPr/>
          <a:lstStyle/>
          <a:p>
            <a:fld id="{98F4A237-58DC-4CB8-A92A-C7FDFBDB682E}" type="slidenum">
              <a:rPr lang="en-US" smtClean="0"/>
              <a:pPr/>
              <a:t>33</a:t>
            </a:fld>
            <a:endParaRPr lang="en-US"/>
          </a:p>
        </p:txBody>
      </p:sp>
      <p:graphicFrame>
        <p:nvGraphicFramePr>
          <p:cNvPr id="10" name="Content Placeholder 9">
            <a:extLst>
              <a:ext uri="{FF2B5EF4-FFF2-40B4-BE49-F238E27FC236}">
                <a16:creationId xmlns:a16="http://schemas.microsoft.com/office/drawing/2014/main" id="{2709AEDA-13D9-829A-E207-9DCC2CFD92BC}"/>
              </a:ext>
            </a:extLst>
          </p:cNvPr>
          <p:cNvGraphicFramePr>
            <a:graphicFrameLocks noGrp="1" noChangeAspect="1"/>
          </p:cNvGraphicFramePr>
          <p:nvPr>
            <p:ph sz="quarter" idx="4"/>
            <p:extLst>
              <p:ext uri="{D42A27DB-BD31-4B8C-83A1-F6EECF244321}">
                <p14:modId xmlns:p14="http://schemas.microsoft.com/office/powerpoint/2010/main" val="2312821180"/>
              </p:ext>
            </p:extLst>
          </p:nvPr>
        </p:nvGraphicFramePr>
        <p:xfrm>
          <a:off x="5638800" y="304801"/>
          <a:ext cx="7772400" cy="4334934"/>
        </p:xfrm>
        <a:graphic>
          <a:graphicData uri="http://schemas.openxmlformats.org/presentationml/2006/ole">
            <mc:AlternateContent xmlns:mc="http://schemas.openxmlformats.org/markup-compatibility/2006">
              <mc:Choice xmlns:v="urn:schemas-microsoft-com:vml" Requires="v">
                <p:oleObj name="Bitmap Image" r:id="rId2" imgW="11754000" imgH="3797280" progId="PBrush">
                  <p:embed/>
                </p:oleObj>
              </mc:Choice>
              <mc:Fallback>
                <p:oleObj name="Bitmap Image" r:id="rId2" imgW="11754000" imgH="3797280" progId="PBrush">
                  <p:embed/>
                  <p:pic>
                    <p:nvPicPr>
                      <p:cNvPr id="7" name="Object 6">
                        <a:extLst>
                          <a:ext uri="{FF2B5EF4-FFF2-40B4-BE49-F238E27FC236}">
                            <a16:creationId xmlns:a16="http://schemas.microsoft.com/office/drawing/2014/main" id="{131E074C-2102-4285-0E87-65D900CAB5EB}"/>
                          </a:ext>
                        </a:extLst>
                      </p:cNvPr>
                      <p:cNvPicPr/>
                      <p:nvPr/>
                    </p:nvPicPr>
                    <p:blipFill>
                      <a:blip r:embed="rId3"/>
                      <a:stretch>
                        <a:fillRect/>
                      </a:stretch>
                    </p:blipFill>
                    <p:spPr>
                      <a:xfrm>
                        <a:off x="5638800" y="304801"/>
                        <a:ext cx="7772400" cy="4334934"/>
                      </a:xfrm>
                      <a:prstGeom prst="rect">
                        <a:avLst/>
                      </a:prstGeom>
                    </p:spPr>
                  </p:pic>
                </p:oleObj>
              </mc:Fallback>
            </mc:AlternateContent>
          </a:graphicData>
        </a:graphic>
      </p:graphicFrame>
    </p:spTree>
    <p:extLst>
      <p:ext uri="{BB962C8B-B14F-4D97-AF65-F5344CB8AC3E}">
        <p14:creationId xmlns:p14="http://schemas.microsoft.com/office/powerpoint/2010/main" val="257315723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5072B8-CEBD-5F69-71F4-93EF6A4B0C34}"/>
              </a:ext>
            </a:extLst>
          </p:cNvPr>
          <p:cNvSpPr>
            <a:spLocks noGrp="1"/>
          </p:cNvSpPr>
          <p:nvPr>
            <p:ph type="title"/>
          </p:nvPr>
        </p:nvSpPr>
        <p:spPr>
          <a:xfrm>
            <a:off x="685800" y="292947"/>
            <a:ext cx="6019800" cy="621453"/>
          </a:xfrm>
        </p:spPr>
        <p:txBody>
          <a:bodyPr>
            <a:normAutofit/>
          </a:bodyPr>
          <a:lstStyle/>
          <a:p>
            <a:pPr algn="l"/>
            <a:r>
              <a:rPr lang="en-US" sz="2400" dirty="0"/>
              <a:t>Targets within documents(Book Marks)</a:t>
            </a:r>
            <a:endParaRPr lang="en-IN" sz="2400" dirty="0"/>
          </a:p>
        </p:txBody>
      </p:sp>
      <p:sp>
        <p:nvSpPr>
          <p:cNvPr id="3" name="Content Placeholder 2">
            <a:extLst>
              <a:ext uri="{FF2B5EF4-FFF2-40B4-BE49-F238E27FC236}">
                <a16:creationId xmlns:a16="http://schemas.microsoft.com/office/drawing/2014/main" id="{39BE76CE-6EAF-381E-E140-1049E329A3E5}"/>
              </a:ext>
            </a:extLst>
          </p:cNvPr>
          <p:cNvSpPr>
            <a:spLocks noGrp="1"/>
          </p:cNvSpPr>
          <p:nvPr>
            <p:ph idx="1"/>
          </p:nvPr>
        </p:nvSpPr>
        <p:spPr>
          <a:xfrm>
            <a:off x="685800" y="1066800"/>
            <a:ext cx="12725400" cy="5467776"/>
          </a:xfrm>
        </p:spPr>
        <p:txBody>
          <a:bodyPr/>
          <a:lstStyle/>
          <a:p>
            <a:r>
              <a:rPr lang="en-IN" dirty="0">
                <a:hlinkClick r:id="rId2"/>
              </a:rPr>
              <a:t>https://www.w3schools.com/html/tryit.asp?filename=tryhtml_links_bookmark</a:t>
            </a:r>
            <a:endParaRPr lang="en-IN" dirty="0"/>
          </a:p>
          <a:p>
            <a:endParaRPr lang="en-IN" dirty="0"/>
          </a:p>
          <a:p>
            <a:r>
              <a:rPr lang="en-IN" dirty="0"/>
              <a:t>If the target of a link is not in the beginning of a document, it must be some element within a document then the target element includes an id attribute; which can then be used to identify it in an </a:t>
            </a:r>
            <a:r>
              <a:rPr lang="en-IN" dirty="0" err="1"/>
              <a:t>href</a:t>
            </a:r>
            <a:r>
              <a:rPr lang="en-IN" dirty="0"/>
              <a:t> attribute</a:t>
            </a:r>
          </a:p>
          <a:p>
            <a:r>
              <a:rPr lang="en-US" dirty="0"/>
              <a:t>&lt;p&gt;&lt;a </a:t>
            </a:r>
            <a:r>
              <a:rPr lang="en-US" dirty="0" err="1"/>
              <a:t>href</a:t>
            </a:r>
            <a:r>
              <a:rPr lang="en-US" dirty="0"/>
              <a:t>="#C4"&gt;Jump to Chapter 4&lt;/a&gt;&lt;/p&gt;( the browser moves the display so that h2 element whose id=“C4” is at the top.)</a:t>
            </a:r>
            <a:endParaRPr lang="en-IN" dirty="0"/>
          </a:p>
          <a:p>
            <a:r>
              <a:rPr lang="pt-BR" dirty="0"/>
              <a:t>&lt;h2 id="C4"&gt;Chapter 4&lt;/h2&gt;</a:t>
            </a:r>
            <a:r>
              <a:rPr lang="en-IN" dirty="0"/>
              <a:t> ( all elements can include an id attribute)</a:t>
            </a:r>
          </a:p>
        </p:txBody>
      </p:sp>
      <p:sp>
        <p:nvSpPr>
          <p:cNvPr id="4" name="Date Placeholder 3">
            <a:extLst>
              <a:ext uri="{FF2B5EF4-FFF2-40B4-BE49-F238E27FC236}">
                <a16:creationId xmlns:a16="http://schemas.microsoft.com/office/drawing/2014/main" id="{BF8D4D99-CDDD-B53D-F16B-5B1EC53C169C}"/>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47C43810-5C3A-75C3-CAC6-7F31178D3DEF}"/>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FCFC7677-7642-C674-12E1-D1E25C7672BE}"/>
              </a:ext>
            </a:extLst>
          </p:cNvPr>
          <p:cNvSpPr>
            <a:spLocks noGrp="1"/>
          </p:cNvSpPr>
          <p:nvPr>
            <p:ph type="sldNum" sz="quarter" idx="12"/>
          </p:nvPr>
        </p:nvSpPr>
        <p:spPr/>
        <p:txBody>
          <a:bodyPr/>
          <a:lstStyle/>
          <a:p>
            <a:fld id="{98F4A237-58DC-4CB8-A92A-C7FDFBDB682E}" type="slidenum">
              <a:rPr lang="en-US" smtClean="0"/>
              <a:pPr/>
              <a:t>34</a:t>
            </a:fld>
            <a:endParaRPr lang="en-US"/>
          </a:p>
        </p:txBody>
      </p:sp>
    </p:spTree>
    <p:extLst>
      <p:ext uri="{BB962C8B-B14F-4D97-AF65-F5344CB8AC3E}">
        <p14:creationId xmlns:p14="http://schemas.microsoft.com/office/powerpoint/2010/main" val="81385859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24E02B-BA18-F2C2-23C0-0AB582B77876}"/>
              </a:ext>
            </a:extLst>
          </p:cNvPr>
          <p:cNvSpPr>
            <a:spLocks noGrp="1"/>
          </p:cNvSpPr>
          <p:nvPr>
            <p:ph type="title"/>
          </p:nvPr>
        </p:nvSpPr>
        <p:spPr/>
        <p:txBody>
          <a:bodyPr/>
          <a:lstStyle/>
          <a:p>
            <a:r>
              <a:rPr lang="en-US" dirty="0"/>
              <a:t>Tables</a:t>
            </a:r>
          </a:p>
        </p:txBody>
      </p:sp>
      <p:sp>
        <p:nvSpPr>
          <p:cNvPr id="3" name="Content Placeholder 2">
            <a:extLst>
              <a:ext uri="{FF2B5EF4-FFF2-40B4-BE49-F238E27FC236}">
                <a16:creationId xmlns:a16="http://schemas.microsoft.com/office/drawing/2014/main" id="{062BDEDB-A787-1059-F746-8A09A542C866}"/>
              </a:ext>
            </a:extLst>
          </p:cNvPr>
          <p:cNvSpPr>
            <a:spLocks noGrp="1"/>
          </p:cNvSpPr>
          <p:nvPr>
            <p:ph idx="1"/>
          </p:nvPr>
        </p:nvSpPr>
        <p:spPr>
          <a:xfrm>
            <a:off x="685800" y="1295400"/>
            <a:ext cx="12344400" cy="5239176"/>
          </a:xfrm>
        </p:spPr>
        <p:txBody>
          <a:bodyPr>
            <a:normAutofit fontScale="92500" lnSpcReduction="20000"/>
          </a:bodyPr>
          <a:lstStyle/>
          <a:p>
            <a:r>
              <a:rPr lang="en-US" dirty="0"/>
              <a:t>&lt;table&gt; tag used to create a table</a:t>
            </a:r>
          </a:p>
          <a:p>
            <a:r>
              <a:rPr lang="en-US" dirty="0"/>
              <a:t>Data will be entered row-wise into HTML tables</a:t>
            </a:r>
          </a:p>
          <a:p>
            <a:r>
              <a:rPr lang="en-US" dirty="0"/>
              <a:t>&lt;tr&gt; -to create rows</a:t>
            </a:r>
          </a:p>
          <a:p>
            <a:r>
              <a:rPr lang="en-US" dirty="0"/>
              <a:t>&lt;td&gt;-to create data cells</a:t>
            </a:r>
          </a:p>
          <a:p>
            <a:r>
              <a:rPr lang="en-US" dirty="0"/>
              <a:t>&lt;</a:t>
            </a:r>
            <a:r>
              <a:rPr lang="en-US" dirty="0" err="1"/>
              <a:t>th</a:t>
            </a:r>
            <a:r>
              <a:rPr lang="en-US" dirty="0"/>
              <a:t>&gt; to create table head</a:t>
            </a:r>
          </a:p>
          <a:p>
            <a:pPr algn="just"/>
            <a:r>
              <a:rPr lang="en-US" dirty="0">
                <a:solidFill>
                  <a:schemeClr val="accent6">
                    <a:lumMod val="75000"/>
                  </a:schemeClr>
                </a:solidFill>
              </a:rPr>
              <a:t>border</a:t>
            </a:r>
            <a:r>
              <a:rPr lang="en-US" dirty="0"/>
              <a:t> is an attribute of &lt;table&gt; tag and it is used to put a border across all the cells. If you do not need a border then you can use border="0".</a:t>
            </a:r>
          </a:p>
          <a:p>
            <a:pPr algn="just"/>
            <a:r>
              <a:rPr lang="en-US" dirty="0"/>
              <a:t>The </a:t>
            </a:r>
            <a:r>
              <a:rPr lang="en-US" dirty="0" err="1">
                <a:solidFill>
                  <a:schemeClr val="accent6">
                    <a:lumMod val="75000"/>
                  </a:schemeClr>
                </a:solidFill>
              </a:rPr>
              <a:t>cellspacing</a:t>
            </a:r>
            <a:r>
              <a:rPr lang="en-US" dirty="0">
                <a:solidFill>
                  <a:schemeClr val="accent6">
                    <a:lumMod val="75000"/>
                  </a:schemeClr>
                </a:solidFill>
              </a:rPr>
              <a:t> </a:t>
            </a:r>
            <a:r>
              <a:rPr lang="en-US" dirty="0"/>
              <a:t>attribute defines the width of the border, while </a:t>
            </a:r>
            <a:r>
              <a:rPr lang="en-US" dirty="0">
                <a:solidFill>
                  <a:schemeClr val="accent6">
                    <a:lumMod val="75000"/>
                  </a:schemeClr>
                </a:solidFill>
              </a:rPr>
              <a:t>cellpadding </a:t>
            </a:r>
            <a:r>
              <a:rPr lang="en-US" dirty="0"/>
              <a:t>represents the distance between cell borders and the content within a cell.</a:t>
            </a:r>
          </a:p>
          <a:p>
            <a:pPr algn="just"/>
            <a:r>
              <a:rPr lang="en-US" dirty="0"/>
              <a:t>Use </a:t>
            </a:r>
            <a:r>
              <a:rPr lang="en-US" dirty="0" err="1">
                <a:solidFill>
                  <a:schemeClr val="accent6">
                    <a:lumMod val="75000"/>
                  </a:schemeClr>
                </a:solidFill>
              </a:rPr>
              <a:t>colspan</a:t>
            </a:r>
            <a:r>
              <a:rPr lang="en-US" dirty="0">
                <a:solidFill>
                  <a:schemeClr val="accent6">
                    <a:lumMod val="75000"/>
                  </a:schemeClr>
                </a:solidFill>
              </a:rPr>
              <a:t> </a:t>
            </a:r>
            <a:r>
              <a:rPr lang="en-US" dirty="0"/>
              <a:t>attribute if you want to merge two or more columns into a single column. Similar way you will use </a:t>
            </a:r>
            <a:r>
              <a:rPr lang="en-US" dirty="0" err="1">
                <a:solidFill>
                  <a:schemeClr val="accent6">
                    <a:lumMod val="75000"/>
                  </a:schemeClr>
                </a:solidFill>
              </a:rPr>
              <a:t>rowspan</a:t>
            </a:r>
            <a:r>
              <a:rPr lang="en-US" dirty="0"/>
              <a:t> if you want to merge two or more rows.</a:t>
            </a:r>
          </a:p>
          <a:p>
            <a:pPr algn="l"/>
            <a:endParaRPr lang="en-US" dirty="0"/>
          </a:p>
        </p:txBody>
      </p:sp>
      <p:sp>
        <p:nvSpPr>
          <p:cNvPr id="4" name="Date Placeholder 3">
            <a:extLst>
              <a:ext uri="{FF2B5EF4-FFF2-40B4-BE49-F238E27FC236}">
                <a16:creationId xmlns:a16="http://schemas.microsoft.com/office/drawing/2014/main" id="{AD98CA29-A36D-2C43-20A8-06CB30AF6655}"/>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EB6C16F5-8A24-73FC-9FF8-4CC6E948B0BD}"/>
              </a:ext>
            </a:extLst>
          </p:cNvPr>
          <p:cNvSpPr>
            <a:spLocks noGrp="1"/>
          </p:cNvSpPr>
          <p:nvPr>
            <p:ph type="ftr" sz="quarter" idx="11"/>
          </p:nvPr>
        </p:nvSpPr>
        <p:spPr/>
        <p:txBody>
          <a:bodyPr/>
          <a:lstStyle/>
          <a:p>
            <a:r>
              <a:rPr lang="en-US"/>
              <a:t>Department of CSE        CSEN3071: Web Application Development and Software frameworks</a:t>
            </a:r>
            <a:endParaRPr lang="en-US" dirty="0"/>
          </a:p>
        </p:txBody>
      </p:sp>
      <p:sp>
        <p:nvSpPr>
          <p:cNvPr id="6" name="Slide Number Placeholder 5">
            <a:extLst>
              <a:ext uri="{FF2B5EF4-FFF2-40B4-BE49-F238E27FC236}">
                <a16:creationId xmlns:a16="http://schemas.microsoft.com/office/drawing/2014/main" id="{3F2BF57F-79F4-652B-2487-A7ADFFF678FB}"/>
              </a:ext>
            </a:extLst>
          </p:cNvPr>
          <p:cNvSpPr>
            <a:spLocks noGrp="1"/>
          </p:cNvSpPr>
          <p:nvPr>
            <p:ph type="sldNum" sz="quarter" idx="12"/>
          </p:nvPr>
        </p:nvSpPr>
        <p:spPr/>
        <p:txBody>
          <a:bodyPr/>
          <a:lstStyle/>
          <a:p>
            <a:fld id="{98F4A237-58DC-4CB8-A92A-C7FDFBDB682E}" type="slidenum">
              <a:rPr lang="en-US" smtClean="0"/>
              <a:pPr/>
              <a:t>35</a:t>
            </a:fld>
            <a:endParaRPr lang="en-US"/>
          </a:p>
        </p:txBody>
      </p:sp>
    </p:spTree>
    <p:extLst>
      <p:ext uri="{BB962C8B-B14F-4D97-AF65-F5344CB8AC3E}">
        <p14:creationId xmlns:p14="http://schemas.microsoft.com/office/powerpoint/2010/main" val="3307945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3E52F89-62E5-7EB2-1CDE-D7CE5D6F667E}"/>
              </a:ext>
            </a:extLst>
          </p:cNvPr>
          <p:cNvSpPr>
            <a:spLocks noGrp="1"/>
          </p:cNvSpPr>
          <p:nvPr>
            <p:ph idx="1"/>
          </p:nvPr>
        </p:nvSpPr>
        <p:spPr>
          <a:xfrm>
            <a:off x="685800" y="533400"/>
            <a:ext cx="6553200" cy="6001176"/>
          </a:xfrm>
        </p:spPr>
        <p:txBody>
          <a:bodyPr>
            <a:normAutofit fontScale="92500" lnSpcReduction="20000"/>
          </a:bodyPr>
          <a:lstStyle/>
          <a:p>
            <a:pPr marL="0" indent="0" algn="l">
              <a:buNone/>
            </a:pPr>
            <a:r>
              <a:rPr lang="en-US" sz="1800" b="0" i="0" u="none" strike="noStrike" baseline="0" dirty="0">
                <a:solidFill>
                  <a:srgbClr val="7F0055"/>
                </a:solidFill>
                <a:latin typeface="Consolas" panose="020B0609020204030204" pitchFamily="49" charset="0"/>
              </a:rPr>
              <a:t>&lt;!--DOCTYPE html table demonstration--&gt;</a:t>
            </a:r>
          </a:p>
          <a:p>
            <a:pPr marL="0" indent="0" algn="l">
              <a:buNone/>
            </a:pPr>
            <a:r>
              <a:rPr lang="en-US" sz="1800" b="0" i="0" u="none" strike="noStrike" baseline="0" dirty="0">
                <a:solidFill>
                  <a:srgbClr val="000088"/>
                </a:solidFill>
                <a:latin typeface="Consolas" panose="020B0609020204030204" pitchFamily="49" charset="0"/>
              </a:rPr>
              <a:t>&lt;html&gt;</a:t>
            </a:r>
          </a:p>
          <a:p>
            <a:pPr marL="0" indent="0" algn="l">
              <a:buNone/>
            </a:pPr>
            <a:r>
              <a:rPr lang="en-US" sz="1800" b="0" i="0" u="none" strike="noStrike" baseline="0" dirty="0">
                <a:solidFill>
                  <a:srgbClr val="000088"/>
                </a:solidFill>
                <a:latin typeface="Consolas" panose="020B0609020204030204" pitchFamily="49" charset="0"/>
              </a:rPr>
              <a:t>&lt;head&gt;</a:t>
            </a:r>
          </a:p>
          <a:p>
            <a:pPr marL="0" indent="0" algn="l">
              <a:buNone/>
            </a:pPr>
            <a:r>
              <a:rPr lang="en-US" sz="1800" b="0" i="0" u="none" strike="noStrike" baseline="0" dirty="0">
                <a:solidFill>
                  <a:srgbClr val="000088"/>
                </a:solidFill>
                <a:latin typeface="Consolas" panose="020B0609020204030204" pitchFamily="49" charset="0"/>
              </a:rPr>
              <a:t>&lt;title&gt;</a:t>
            </a:r>
            <a:r>
              <a:rPr lang="en-US" sz="1800" b="0" i="0" u="none" strike="noStrike" baseline="0" dirty="0">
                <a:solidFill>
                  <a:srgbClr val="313131"/>
                </a:solidFill>
                <a:latin typeface="Consolas" panose="020B0609020204030204" pitchFamily="49" charset="0"/>
              </a:rPr>
              <a:t>HTML Table Cellpadding</a:t>
            </a:r>
            <a:r>
              <a:rPr lang="en-US" sz="1800" b="0" i="0" u="none" strike="noStrike" baseline="0" dirty="0">
                <a:solidFill>
                  <a:srgbClr val="000088"/>
                </a:solidFill>
                <a:latin typeface="Consolas" panose="020B0609020204030204" pitchFamily="49" charset="0"/>
              </a:rPr>
              <a:t>&lt;/title&gt;</a:t>
            </a:r>
          </a:p>
          <a:p>
            <a:pPr marL="0" indent="0" algn="l">
              <a:buNone/>
            </a:pPr>
            <a:r>
              <a:rPr lang="en-US" sz="1800" b="0" i="0" u="none" strike="noStrike" baseline="0" dirty="0">
                <a:solidFill>
                  <a:srgbClr val="000088"/>
                </a:solidFill>
                <a:latin typeface="Consolas" panose="020B0609020204030204" pitchFamily="49" charset="0"/>
              </a:rPr>
              <a:t>&lt;/head&gt;</a:t>
            </a:r>
          </a:p>
          <a:p>
            <a:pPr marL="0" indent="0" algn="l">
              <a:buNone/>
            </a:pPr>
            <a:r>
              <a:rPr lang="en-US" sz="1800" b="0" i="0" u="none" strike="noStrike" baseline="0" dirty="0">
                <a:solidFill>
                  <a:srgbClr val="000088"/>
                </a:solidFill>
                <a:latin typeface="Consolas" panose="020B0609020204030204" pitchFamily="49" charset="0"/>
              </a:rPr>
              <a:t>&lt;body&gt;</a:t>
            </a:r>
          </a:p>
          <a:p>
            <a:pPr marL="0" indent="0" algn="l">
              <a:buNone/>
            </a:pPr>
            <a:r>
              <a:rPr lang="en-US" sz="1800" b="0" i="0" u="none" strike="noStrike" baseline="0" dirty="0">
                <a:solidFill>
                  <a:srgbClr val="000088"/>
                </a:solidFill>
                <a:latin typeface="Consolas" panose="020B0609020204030204" pitchFamily="49" charset="0"/>
              </a:rPr>
              <a:t>&lt;table border="1" cellpadding="5" </a:t>
            </a:r>
            <a:r>
              <a:rPr lang="en-US" sz="1800" b="0" i="0" u="none" strike="noStrike" baseline="0" dirty="0" err="1">
                <a:solidFill>
                  <a:srgbClr val="000088"/>
                </a:solidFill>
                <a:latin typeface="Consolas" panose="020B0609020204030204" pitchFamily="49" charset="0"/>
              </a:rPr>
              <a:t>cellspacing</a:t>
            </a:r>
            <a:r>
              <a:rPr lang="en-US" sz="1800" b="0" i="0" u="none" strike="noStrike" baseline="0" dirty="0">
                <a:solidFill>
                  <a:srgbClr val="000088"/>
                </a:solidFill>
                <a:latin typeface="Consolas" panose="020B0609020204030204" pitchFamily="49" charset="0"/>
              </a:rPr>
              <a:t>="5" </a:t>
            </a:r>
            <a:r>
              <a:rPr lang="en-US" sz="1800" b="0" i="0" u="none" strike="noStrike" baseline="0" dirty="0" err="1">
                <a:solidFill>
                  <a:srgbClr val="000088"/>
                </a:solidFill>
                <a:latin typeface="Consolas" panose="020B0609020204030204" pitchFamily="49" charset="0"/>
              </a:rPr>
              <a:t>bordercolor</a:t>
            </a:r>
            <a:r>
              <a:rPr lang="en-US" sz="1800" b="0" i="0" u="none" strike="noStrike" baseline="0" dirty="0">
                <a:solidFill>
                  <a:srgbClr val="000088"/>
                </a:solidFill>
                <a:latin typeface="Consolas" panose="020B0609020204030204" pitchFamily="49" charset="0"/>
              </a:rPr>
              <a:t>="green" </a:t>
            </a:r>
            <a:r>
              <a:rPr lang="en-US" sz="1800" b="0" i="0" u="none" strike="noStrike" baseline="0" dirty="0" err="1">
                <a:solidFill>
                  <a:srgbClr val="000088"/>
                </a:solidFill>
                <a:latin typeface="Consolas" panose="020B0609020204030204" pitchFamily="49" charset="0"/>
              </a:rPr>
              <a:t>bgcolor</a:t>
            </a:r>
            <a:r>
              <a:rPr lang="en-US" sz="1800" b="0" i="0" u="none" strike="noStrike" baseline="0" dirty="0">
                <a:solidFill>
                  <a:srgbClr val="000088"/>
                </a:solidFill>
                <a:latin typeface="Consolas" panose="020B0609020204030204" pitchFamily="49" charset="0"/>
              </a:rPr>
              <a:t>="yellow"&gt; </a:t>
            </a:r>
          </a:p>
          <a:p>
            <a:pPr marL="0" indent="0" algn="l">
              <a:buNone/>
            </a:pPr>
            <a:r>
              <a:rPr lang="en-US" sz="1800" b="0" i="0" u="none" strike="noStrike" baseline="0" dirty="0">
                <a:solidFill>
                  <a:srgbClr val="000088"/>
                </a:solidFill>
                <a:latin typeface="Consolas" panose="020B0609020204030204" pitchFamily="49" charset="0"/>
              </a:rPr>
              <a:t>&lt;tr&gt;</a:t>
            </a:r>
          </a:p>
          <a:p>
            <a:pPr marL="0" indent="0" algn="l">
              <a:buNone/>
            </a:pPr>
            <a:r>
              <a:rPr lang="en-US" sz="1800" b="0" i="0" u="none" strike="noStrike" baseline="0" dirty="0">
                <a:solidFill>
                  <a:srgbClr val="000088"/>
                </a:solidFill>
                <a:latin typeface="Consolas" panose="020B0609020204030204" pitchFamily="49" charset="0"/>
              </a:rPr>
              <a:t>&lt;</a:t>
            </a:r>
            <a:r>
              <a:rPr lang="en-US" sz="1800" b="0" i="0" u="none" strike="noStrike" baseline="0" dirty="0" err="1">
                <a:solidFill>
                  <a:srgbClr val="000088"/>
                </a:solidFill>
                <a:latin typeface="Consolas" panose="020B0609020204030204" pitchFamily="49" charset="0"/>
              </a:rPr>
              <a:t>th</a:t>
            </a:r>
            <a:r>
              <a:rPr lang="en-US" sz="1800" b="0" i="0" u="none" strike="noStrike" baseline="0" dirty="0">
                <a:solidFill>
                  <a:srgbClr val="000088"/>
                </a:solidFill>
                <a:latin typeface="Consolas" panose="020B0609020204030204" pitchFamily="49" charset="0"/>
              </a:rPr>
              <a:t>&gt;</a:t>
            </a:r>
            <a:r>
              <a:rPr lang="en-US" sz="1800" b="0" i="0" u="none" strike="noStrike" baseline="0" dirty="0">
                <a:solidFill>
                  <a:srgbClr val="313131"/>
                </a:solidFill>
                <a:latin typeface="Consolas" panose="020B0609020204030204" pitchFamily="49" charset="0"/>
              </a:rPr>
              <a:t>Name</a:t>
            </a:r>
            <a:r>
              <a:rPr lang="en-US" sz="1800" b="0" i="0" u="none" strike="noStrike" baseline="0" dirty="0">
                <a:solidFill>
                  <a:srgbClr val="000088"/>
                </a:solidFill>
                <a:latin typeface="Consolas" panose="020B0609020204030204" pitchFamily="49" charset="0"/>
              </a:rPr>
              <a:t>&lt;/</a:t>
            </a:r>
            <a:r>
              <a:rPr lang="en-US" sz="1800" b="0" i="0" u="none" strike="noStrike" baseline="0" dirty="0" err="1">
                <a:solidFill>
                  <a:srgbClr val="000088"/>
                </a:solidFill>
                <a:latin typeface="Consolas" panose="020B0609020204030204" pitchFamily="49" charset="0"/>
              </a:rPr>
              <a:t>th</a:t>
            </a:r>
            <a:r>
              <a:rPr lang="en-US" sz="1800" b="0" i="0" u="none" strike="noStrike" baseline="0" dirty="0">
                <a:solidFill>
                  <a:srgbClr val="000088"/>
                </a:solidFill>
                <a:latin typeface="Consolas" panose="020B0609020204030204" pitchFamily="49" charset="0"/>
              </a:rPr>
              <a:t>&gt;</a:t>
            </a:r>
          </a:p>
          <a:p>
            <a:pPr marL="0" indent="0" algn="l">
              <a:buNone/>
            </a:pPr>
            <a:r>
              <a:rPr lang="en-US" sz="1800" b="0" i="0" u="none" strike="noStrike" baseline="0" dirty="0">
                <a:solidFill>
                  <a:srgbClr val="000088"/>
                </a:solidFill>
                <a:latin typeface="Consolas" panose="020B0609020204030204" pitchFamily="49" charset="0"/>
              </a:rPr>
              <a:t>&lt;</a:t>
            </a:r>
            <a:r>
              <a:rPr lang="en-US" sz="1800" b="0" i="0" u="none" strike="noStrike" baseline="0" dirty="0" err="1">
                <a:solidFill>
                  <a:srgbClr val="000088"/>
                </a:solidFill>
                <a:latin typeface="Consolas" panose="020B0609020204030204" pitchFamily="49" charset="0"/>
              </a:rPr>
              <a:t>th</a:t>
            </a:r>
            <a:r>
              <a:rPr lang="en-US" sz="1800" b="0" i="0" u="none" strike="noStrike" baseline="0" dirty="0">
                <a:solidFill>
                  <a:srgbClr val="000088"/>
                </a:solidFill>
                <a:latin typeface="Consolas" panose="020B0609020204030204" pitchFamily="49" charset="0"/>
              </a:rPr>
              <a:t>&gt;</a:t>
            </a:r>
            <a:r>
              <a:rPr lang="en-US" sz="1800" b="0" i="0" u="none" strike="noStrike" baseline="0" dirty="0">
                <a:solidFill>
                  <a:srgbClr val="313131"/>
                </a:solidFill>
                <a:latin typeface="Consolas" panose="020B0609020204030204" pitchFamily="49" charset="0"/>
              </a:rPr>
              <a:t>Salary</a:t>
            </a:r>
            <a:r>
              <a:rPr lang="en-US" sz="1800" b="0" i="0" u="none" strike="noStrike" baseline="0" dirty="0">
                <a:solidFill>
                  <a:srgbClr val="000088"/>
                </a:solidFill>
                <a:latin typeface="Consolas" panose="020B0609020204030204" pitchFamily="49" charset="0"/>
              </a:rPr>
              <a:t>&lt;/</a:t>
            </a:r>
            <a:r>
              <a:rPr lang="en-US" sz="1800" b="0" i="0" u="none" strike="noStrike" baseline="0" dirty="0" err="1">
                <a:solidFill>
                  <a:srgbClr val="000088"/>
                </a:solidFill>
                <a:latin typeface="Consolas" panose="020B0609020204030204" pitchFamily="49" charset="0"/>
              </a:rPr>
              <a:t>th</a:t>
            </a:r>
            <a:r>
              <a:rPr lang="en-US" sz="1800" b="0" i="0" u="none" strike="noStrike" baseline="0" dirty="0">
                <a:solidFill>
                  <a:srgbClr val="000088"/>
                </a:solidFill>
                <a:latin typeface="Consolas" panose="020B0609020204030204" pitchFamily="49" charset="0"/>
              </a:rPr>
              <a:t>&gt;</a:t>
            </a:r>
          </a:p>
          <a:p>
            <a:pPr marL="0" indent="0" algn="l">
              <a:buNone/>
            </a:pPr>
            <a:r>
              <a:rPr lang="en-US" sz="1800" b="0" i="0" u="none" strike="noStrike" baseline="0" dirty="0">
                <a:solidFill>
                  <a:srgbClr val="000088"/>
                </a:solidFill>
                <a:latin typeface="Consolas" panose="020B0609020204030204" pitchFamily="49" charset="0"/>
              </a:rPr>
              <a:t>&lt;/tr&gt;</a:t>
            </a:r>
          </a:p>
          <a:p>
            <a:pPr marL="0" indent="0" algn="l">
              <a:buNone/>
            </a:pPr>
            <a:r>
              <a:rPr lang="en-US" sz="1800" b="0" i="0" u="none" strike="noStrike" baseline="0" dirty="0">
                <a:solidFill>
                  <a:srgbClr val="000088"/>
                </a:solidFill>
                <a:latin typeface="Consolas" panose="020B0609020204030204" pitchFamily="49" charset="0"/>
              </a:rPr>
              <a:t>&lt;tr&gt;</a:t>
            </a:r>
          </a:p>
          <a:p>
            <a:pPr marL="0" indent="0" algn="l">
              <a:buNone/>
            </a:pPr>
            <a:r>
              <a:rPr lang="en-US" sz="1800" b="0" i="0" u="none" strike="noStrike" baseline="0" dirty="0">
                <a:solidFill>
                  <a:srgbClr val="000088"/>
                </a:solidFill>
                <a:latin typeface="Consolas" panose="020B0609020204030204" pitchFamily="49" charset="0"/>
              </a:rPr>
              <a:t>&lt;td&gt;</a:t>
            </a:r>
            <a:r>
              <a:rPr lang="en-US" sz="1800" b="0" i="0" u="none" strike="noStrike" baseline="0" dirty="0">
                <a:solidFill>
                  <a:srgbClr val="313131"/>
                </a:solidFill>
                <a:latin typeface="Consolas" panose="020B0609020204030204" pitchFamily="49" charset="0"/>
              </a:rPr>
              <a:t>Ramesh Raman</a:t>
            </a:r>
            <a:r>
              <a:rPr lang="en-US" sz="1800" b="0" i="0" u="none" strike="noStrike" baseline="0" dirty="0">
                <a:solidFill>
                  <a:srgbClr val="000088"/>
                </a:solidFill>
                <a:latin typeface="Consolas" panose="020B0609020204030204" pitchFamily="49" charset="0"/>
              </a:rPr>
              <a:t>&lt;/td&gt;</a:t>
            </a:r>
          </a:p>
          <a:p>
            <a:pPr marL="0" indent="0" algn="l">
              <a:buNone/>
            </a:pPr>
            <a:r>
              <a:rPr lang="en-US" sz="1800" b="0" i="0" u="none" strike="noStrike" baseline="0" dirty="0">
                <a:solidFill>
                  <a:srgbClr val="000088"/>
                </a:solidFill>
                <a:latin typeface="Consolas" panose="020B0609020204030204" pitchFamily="49" charset="0"/>
              </a:rPr>
              <a:t>&lt;td&gt;</a:t>
            </a:r>
            <a:r>
              <a:rPr lang="en-US" sz="1800" b="0" i="0" u="none" strike="noStrike" baseline="0" dirty="0">
                <a:solidFill>
                  <a:srgbClr val="313131"/>
                </a:solidFill>
                <a:latin typeface="Consolas" panose="020B0609020204030204" pitchFamily="49" charset="0"/>
              </a:rPr>
              <a:t>5000</a:t>
            </a:r>
            <a:r>
              <a:rPr lang="en-US" sz="1800" b="0" i="0" u="none" strike="noStrike" baseline="0" dirty="0">
                <a:solidFill>
                  <a:srgbClr val="000088"/>
                </a:solidFill>
                <a:latin typeface="Consolas" panose="020B0609020204030204" pitchFamily="49" charset="0"/>
              </a:rPr>
              <a:t>&lt;/td&gt;</a:t>
            </a:r>
          </a:p>
          <a:p>
            <a:pPr marL="0" indent="0" algn="l">
              <a:buNone/>
            </a:pPr>
            <a:r>
              <a:rPr lang="en-US" sz="1800" b="0" i="0" u="none" strike="noStrike" baseline="0" dirty="0">
                <a:solidFill>
                  <a:srgbClr val="000088"/>
                </a:solidFill>
                <a:latin typeface="Consolas" panose="020B0609020204030204" pitchFamily="49" charset="0"/>
              </a:rPr>
              <a:t>&lt;/tr&gt;</a:t>
            </a:r>
          </a:p>
          <a:p>
            <a:pPr marL="0" indent="0" algn="l">
              <a:buNone/>
            </a:pPr>
            <a:r>
              <a:rPr lang="en-US" sz="1800" b="0" i="0" u="none" strike="noStrike" baseline="0" dirty="0">
                <a:solidFill>
                  <a:srgbClr val="000088"/>
                </a:solidFill>
                <a:latin typeface="Consolas" panose="020B0609020204030204" pitchFamily="49" charset="0"/>
              </a:rPr>
              <a:t>&lt;tr&gt;</a:t>
            </a:r>
          </a:p>
          <a:p>
            <a:pPr marL="0" indent="0" algn="l">
              <a:buNone/>
            </a:pPr>
            <a:r>
              <a:rPr lang="en-US" sz="1800" b="0" i="0" u="none" strike="noStrike" baseline="0" dirty="0">
                <a:solidFill>
                  <a:srgbClr val="000088"/>
                </a:solidFill>
                <a:latin typeface="Consolas" panose="020B0609020204030204" pitchFamily="49" charset="0"/>
              </a:rPr>
              <a:t>&lt;td&gt;</a:t>
            </a:r>
            <a:r>
              <a:rPr lang="en-US" sz="1800" b="0" i="0" u="none" strike="noStrike" baseline="0" dirty="0">
                <a:solidFill>
                  <a:srgbClr val="313131"/>
                </a:solidFill>
                <a:latin typeface="Consolas" panose="020B0609020204030204" pitchFamily="49" charset="0"/>
              </a:rPr>
              <a:t>Shabbir Hussein</a:t>
            </a:r>
            <a:r>
              <a:rPr lang="en-US" sz="1800" b="0" i="0" u="none" strike="noStrike" baseline="0" dirty="0">
                <a:solidFill>
                  <a:srgbClr val="000088"/>
                </a:solidFill>
                <a:latin typeface="Consolas" panose="020B0609020204030204" pitchFamily="49" charset="0"/>
              </a:rPr>
              <a:t>&lt;/td&gt;</a:t>
            </a:r>
          </a:p>
          <a:p>
            <a:pPr marL="0" indent="0" algn="l">
              <a:buNone/>
            </a:pPr>
            <a:r>
              <a:rPr lang="en-US" sz="1800" b="0" i="0" u="none" strike="noStrike" baseline="0" dirty="0">
                <a:solidFill>
                  <a:srgbClr val="000088"/>
                </a:solidFill>
                <a:latin typeface="Consolas" panose="020B0609020204030204" pitchFamily="49" charset="0"/>
              </a:rPr>
              <a:t>&lt;td&gt;</a:t>
            </a:r>
            <a:r>
              <a:rPr lang="en-US" sz="1800" b="0" i="0" u="none" strike="noStrike" baseline="0" dirty="0">
                <a:solidFill>
                  <a:srgbClr val="313131"/>
                </a:solidFill>
                <a:latin typeface="Consolas" panose="020B0609020204030204" pitchFamily="49" charset="0"/>
              </a:rPr>
              <a:t>7000</a:t>
            </a:r>
            <a:r>
              <a:rPr lang="en-US" sz="1800" b="0" i="0" u="none" strike="noStrike" baseline="0" dirty="0">
                <a:solidFill>
                  <a:srgbClr val="000088"/>
                </a:solidFill>
                <a:latin typeface="Consolas" panose="020B0609020204030204" pitchFamily="49" charset="0"/>
              </a:rPr>
              <a:t>&lt;/td&gt;</a:t>
            </a:r>
          </a:p>
          <a:p>
            <a:pPr marL="0" indent="0" algn="l">
              <a:buNone/>
            </a:pPr>
            <a:r>
              <a:rPr lang="en-US" sz="1800" b="0" i="0" u="none" strike="noStrike" baseline="0" dirty="0">
                <a:solidFill>
                  <a:srgbClr val="000088"/>
                </a:solidFill>
                <a:latin typeface="Consolas" panose="020B0609020204030204" pitchFamily="49" charset="0"/>
              </a:rPr>
              <a:t>&lt;/tr&gt;</a:t>
            </a:r>
          </a:p>
          <a:p>
            <a:pPr marL="0" indent="0" algn="l">
              <a:buNone/>
            </a:pPr>
            <a:r>
              <a:rPr lang="en-US" sz="1800" b="0" i="0" u="none" strike="noStrike" baseline="0" dirty="0">
                <a:solidFill>
                  <a:srgbClr val="000088"/>
                </a:solidFill>
                <a:latin typeface="Consolas" panose="020B0609020204030204" pitchFamily="49" charset="0"/>
              </a:rPr>
              <a:t>&lt;/table&gt;</a:t>
            </a:r>
          </a:p>
          <a:p>
            <a:pPr marL="0" indent="0" algn="l">
              <a:buNone/>
            </a:pPr>
            <a:r>
              <a:rPr lang="en-US" sz="1800" b="0" i="0" u="none" strike="noStrike" baseline="0" dirty="0">
                <a:solidFill>
                  <a:srgbClr val="000088"/>
                </a:solidFill>
                <a:latin typeface="Consolas" panose="020B0609020204030204" pitchFamily="49" charset="0"/>
              </a:rPr>
              <a:t>&lt;/body&gt;</a:t>
            </a:r>
          </a:p>
          <a:p>
            <a:pPr marL="0" indent="0" algn="l">
              <a:buNone/>
            </a:pPr>
            <a:r>
              <a:rPr lang="en-US" sz="1800" b="0" i="0" u="none" strike="noStrike" baseline="0" dirty="0">
                <a:solidFill>
                  <a:srgbClr val="000088"/>
                </a:solidFill>
                <a:latin typeface="Consolas" panose="020B0609020204030204" pitchFamily="49" charset="0"/>
              </a:rPr>
              <a:t>&lt;/html&gt;</a:t>
            </a:r>
            <a:endParaRPr lang="en-US" dirty="0"/>
          </a:p>
        </p:txBody>
      </p:sp>
      <p:sp>
        <p:nvSpPr>
          <p:cNvPr id="4" name="Date Placeholder 3">
            <a:extLst>
              <a:ext uri="{FF2B5EF4-FFF2-40B4-BE49-F238E27FC236}">
                <a16:creationId xmlns:a16="http://schemas.microsoft.com/office/drawing/2014/main" id="{046AC509-CBC6-CAA2-2758-E454C01DA503}"/>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44B17B0E-3525-F9E5-CB48-5587AD9B48E6}"/>
              </a:ext>
            </a:extLst>
          </p:cNvPr>
          <p:cNvSpPr>
            <a:spLocks noGrp="1"/>
          </p:cNvSpPr>
          <p:nvPr>
            <p:ph type="ftr" sz="quarter" idx="11"/>
          </p:nvPr>
        </p:nvSpPr>
        <p:spPr/>
        <p:txBody>
          <a:bodyPr/>
          <a:lstStyle/>
          <a:p>
            <a:r>
              <a:rPr lang="en-US"/>
              <a:t>Department of CSE        CSEN3071: Web Application Development and Software frameworks</a:t>
            </a:r>
            <a:endParaRPr lang="en-US" dirty="0"/>
          </a:p>
        </p:txBody>
      </p:sp>
      <p:sp>
        <p:nvSpPr>
          <p:cNvPr id="6" name="Slide Number Placeholder 5">
            <a:extLst>
              <a:ext uri="{FF2B5EF4-FFF2-40B4-BE49-F238E27FC236}">
                <a16:creationId xmlns:a16="http://schemas.microsoft.com/office/drawing/2014/main" id="{C82B1714-0BCD-A1F3-6318-2CABAEAC7CAF}"/>
              </a:ext>
            </a:extLst>
          </p:cNvPr>
          <p:cNvSpPr>
            <a:spLocks noGrp="1"/>
          </p:cNvSpPr>
          <p:nvPr>
            <p:ph type="sldNum" sz="quarter" idx="12"/>
          </p:nvPr>
        </p:nvSpPr>
        <p:spPr/>
        <p:txBody>
          <a:bodyPr/>
          <a:lstStyle/>
          <a:p>
            <a:fld id="{98F4A237-58DC-4CB8-A92A-C7FDFBDB682E}" type="slidenum">
              <a:rPr lang="en-US" smtClean="0"/>
              <a:pPr/>
              <a:t>36</a:t>
            </a:fld>
            <a:endParaRPr lang="en-US"/>
          </a:p>
        </p:txBody>
      </p:sp>
      <p:pic>
        <p:nvPicPr>
          <p:cNvPr id="10" name="Picture 9">
            <a:extLst>
              <a:ext uri="{FF2B5EF4-FFF2-40B4-BE49-F238E27FC236}">
                <a16:creationId xmlns:a16="http://schemas.microsoft.com/office/drawing/2014/main" id="{16A94B41-66D5-6FA5-4EC9-E81B1E22F55F}"/>
              </a:ext>
            </a:extLst>
          </p:cNvPr>
          <p:cNvPicPr>
            <a:picLocks noChangeAspect="1"/>
          </p:cNvPicPr>
          <p:nvPr/>
        </p:nvPicPr>
        <p:blipFill>
          <a:blip r:embed="rId2"/>
          <a:stretch>
            <a:fillRect/>
          </a:stretch>
        </p:blipFill>
        <p:spPr>
          <a:xfrm>
            <a:off x="8062124" y="2334883"/>
            <a:ext cx="3748876" cy="1703717"/>
          </a:xfrm>
          <a:prstGeom prst="rect">
            <a:avLst/>
          </a:prstGeom>
        </p:spPr>
      </p:pic>
    </p:spTree>
    <p:extLst>
      <p:ext uri="{BB962C8B-B14F-4D97-AF65-F5344CB8AC3E}">
        <p14:creationId xmlns:p14="http://schemas.microsoft.com/office/powerpoint/2010/main" val="1267094461"/>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D53A97C-0E78-F083-2D44-48CF18596BD6}"/>
              </a:ext>
            </a:extLst>
          </p:cNvPr>
          <p:cNvSpPr>
            <a:spLocks noGrp="1"/>
          </p:cNvSpPr>
          <p:nvPr>
            <p:ph type="title"/>
          </p:nvPr>
        </p:nvSpPr>
        <p:spPr>
          <a:xfrm>
            <a:off x="685800" y="292947"/>
            <a:ext cx="12344400" cy="1002453"/>
          </a:xfrm>
        </p:spPr>
        <p:txBody>
          <a:bodyPr/>
          <a:lstStyle/>
          <a:p>
            <a:r>
              <a:rPr lang="en-US" dirty="0">
                <a:solidFill>
                  <a:srgbClr val="C00000"/>
                </a:solidFill>
              </a:rPr>
              <a:t>HTML Lists</a:t>
            </a:r>
          </a:p>
        </p:txBody>
      </p:sp>
      <p:sp>
        <p:nvSpPr>
          <p:cNvPr id="3" name="Content Placeholder 2">
            <a:extLst>
              <a:ext uri="{FF2B5EF4-FFF2-40B4-BE49-F238E27FC236}">
                <a16:creationId xmlns:a16="http://schemas.microsoft.com/office/drawing/2014/main" id="{75B4039A-5AEE-D41E-DDA4-191A96C341C9}"/>
              </a:ext>
            </a:extLst>
          </p:cNvPr>
          <p:cNvSpPr>
            <a:spLocks noGrp="1"/>
          </p:cNvSpPr>
          <p:nvPr>
            <p:ph idx="1"/>
          </p:nvPr>
        </p:nvSpPr>
        <p:spPr/>
        <p:txBody>
          <a:bodyPr>
            <a:normAutofit fontScale="92500" lnSpcReduction="20000"/>
          </a:bodyPr>
          <a:lstStyle/>
          <a:p>
            <a:pPr algn="l"/>
            <a:r>
              <a:rPr lang="en-US" sz="2000" b="0" i="0" u="none" strike="noStrike" baseline="0" dirty="0">
                <a:latin typeface="Verdana" panose="020B0604030504040204" pitchFamily="34" charset="0"/>
              </a:rPr>
              <a:t>HTML offers web authors three ways for specifying lists of information. All lists must contain one or more list elements. </a:t>
            </a:r>
          </a:p>
          <a:p>
            <a:pPr algn="l"/>
            <a:r>
              <a:rPr lang="en-US" sz="2000" b="0" i="0" u="none" strike="noStrike" baseline="0" dirty="0">
                <a:latin typeface="Verdana" panose="020B0604030504040204" pitchFamily="34" charset="0"/>
              </a:rPr>
              <a:t>Lists may contain:</a:t>
            </a:r>
          </a:p>
          <a:p>
            <a:pPr lvl="1"/>
            <a:r>
              <a:rPr lang="en-US" sz="2000" b="1" dirty="0">
                <a:latin typeface="Verdana" panose="020B0604030504040204" pitchFamily="34" charset="0"/>
              </a:rPr>
              <a:t>&lt;</a:t>
            </a:r>
            <a:r>
              <a:rPr lang="en-US" sz="2000" b="1" dirty="0" err="1">
                <a:latin typeface="Verdana" panose="020B0604030504040204" pitchFamily="34" charset="0"/>
              </a:rPr>
              <a:t>ul</a:t>
            </a:r>
            <a:r>
              <a:rPr lang="en-US" sz="2000" b="1" dirty="0">
                <a:latin typeface="Verdana" panose="020B0604030504040204" pitchFamily="34" charset="0"/>
              </a:rPr>
              <a:t>&gt; </a:t>
            </a:r>
            <a:r>
              <a:rPr lang="en-US" sz="2000" dirty="0">
                <a:latin typeface="Verdana" panose="020B0604030504040204" pitchFamily="34" charset="0"/>
              </a:rPr>
              <a:t>- </a:t>
            </a:r>
            <a:r>
              <a:rPr lang="en-US" sz="2000" dirty="0">
                <a:solidFill>
                  <a:srgbClr val="7030A0"/>
                </a:solidFill>
                <a:latin typeface="Verdana" panose="020B0604030504040204" pitchFamily="34" charset="0"/>
              </a:rPr>
              <a:t>An unordered list. </a:t>
            </a:r>
            <a:r>
              <a:rPr lang="en-US" sz="2000" dirty="0">
                <a:latin typeface="Verdana" panose="020B0604030504040204" pitchFamily="34" charset="0"/>
              </a:rPr>
              <a:t>This will list items using plain bullets.</a:t>
            </a:r>
          </a:p>
          <a:p>
            <a:pPr lvl="1"/>
            <a:r>
              <a:rPr lang="en-US" sz="2000" b="1" i="0" u="none" strike="noStrike" baseline="0" dirty="0">
                <a:latin typeface="Verdana-Bold"/>
              </a:rPr>
              <a:t>&lt;</a:t>
            </a:r>
            <a:r>
              <a:rPr lang="en-US" sz="2000" b="1" i="0" u="none" strike="noStrike" baseline="0" dirty="0" err="1">
                <a:latin typeface="Verdana-Bold"/>
              </a:rPr>
              <a:t>ol</a:t>
            </a:r>
            <a:r>
              <a:rPr lang="en-US" sz="2000" b="1" i="0" u="none" strike="noStrike" baseline="0" dirty="0">
                <a:latin typeface="Verdana-Bold"/>
              </a:rPr>
              <a:t>&gt; </a:t>
            </a:r>
            <a:r>
              <a:rPr lang="en-US" sz="2000" b="0" i="0" u="none" strike="noStrike" baseline="0" dirty="0">
                <a:latin typeface="Verdana" panose="020B0604030504040204" pitchFamily="34" charset="0"/>
              </a:rPr>
              <a:t>- </a:t>
            </a:r>
            <a:r>
              <a:rPr lang="en-US" sz="2000" b="0" i="0" u="none" strike="noStrike" baseline="0" dirty="0">
                <a:solidFill>
                  <a:srgbClr val="7030A0"/>
                </a:solidFill>
                <a:latin typeface="Verdana" panose="020B0604030504040204" pitchFamily="34" charset="0"/>
              </a:rPr>
              <a:t>An ordered list</a:t>
            </a:r>
            <a:r>
              <a:rPr lang="en-US" sz="2000" b="0" i="0" u="none" strike="noStrike" baseline="0" dirty="0">
                <a:latin typeface="Verdana" panose="020B0604030504040204" pitchFamily="34" charset="0"/>
              </a:rPr>
              <a:t>. This will use different schemes of numbers to list your items.</a:t>
            </a:r>
          </a:p>
          <a:p>
            <a:pPr lvl="1"/>
            <a:r>
              <a:rPr lang="en-US" sz="2000" b="1" i="0" u="none" strike="noStrike" baseline="0" dirty="0">
                <a:latin typeface="Verdana-Bold"/>
              </a:rPr>
              <a:t>&lt;dl&gt; </a:t>
            </a:r>
            <a:r>
              <a:rPr lang="en-US" sz="2000" b="0" i="0" u="none" strike="noStrike" baseline="0" dirty="0">
                <a:latin typeface="Verdana" panose="020B0604030504040204" pitchFamily="34" charset="0"/>
              </a:rPr>
              <a:t>- </a:t>
            </a:r>
            <a:r>
              <a:rPr lang="en-US" sz="2000" b="0" i="0" u="none" strike="noStrike" baseline="0" dirty="0">
                <a:solidFill>
                  <a:srgbClr val="7030A0"/>
                </a:solidFill>
                <a:latin typeface="Verdana" panose="020B0604030504040204" pitchFamily="34" charset="0"/>
              </a:rPr>
              <a:t>A definition list</a:t>
            </a:r>
            <a:r>
              <a:rPr lang="en-US" sz="2000" b="0" i="0" u="none" strike="noStrike" baseline="0" dirty="0">
                <a:latin typeface="Verdana" panose="020B0604030504040204" pitchFamily="34" charset="0"/>
              </a:rPr>
              <a:t>. This arranges your items in the same way as they are arranged in a dictionary.</a:t>
            </a:r>
            <a:endParaRPr lang="en-US" sz="3600" b="0" i="0" u="none" strike="noStrike" baseline="0" dirty="0">
              <a:latin typeface="Verdana" panose="020B0604030504040204" pitchFamily="34" charset="0"/>
            </a:endParaRPr>
          </a:p>
          <a:p>
            <a:pPr algn="l"/>
            <a:r>
              <a:rPr lang="en-US" sz="1900" i="0" u="none" strike="noStrike" baseline="0" dirty="0">
                <a:latin typeface="Verdana-Bold"/>
              </a:rPr>
              <a:t>The</a:t>
            </a:r>
            <a:r>
              <a:rPr lang="en-US" sz="1900" b="1" i="0" u="none" strike="noStrike" baseline="0" dirty="0">
                <a:latin typeface="Verdana-Bold"/>
              </a:rPr>
              <a:t> type </a:t>
            </a:r>
            <a:r>
              <a:rPr lang="en-US" sz="1900" b="0" i="0" u="none" strike="noStrike" baseline="0" dirty="0">
                <a:latin typeface="Verdana" panose="020B0604030504040204" pitchFamily="34" charset="0"/>
              </a:rPr>
              <a:t>attribute for &lt;</a:t>
            </a:r>
            <a:r>
              <a:rPr lang="en-US" sz="1900" b="0" i="0" u="none" strike="noStrike" baseline="0" dirty="0" err="1">
                <a:latin typeface="Verdana" panose="020B0604030504040204" pitchFamily="34" charset="0"/>
              </a:rPr>
              <a:t>ul</a:t>
            </a:r>
            <a:r>
              <a:rPr lang="en-US" sz="1900" b="0" i="0" u="none" strike="noStrike" baseline="0" dirty="0">
                <a:latin typeface="Verdana" panose="020B0604030504040204" pitchFamily="34" charset="0"/>
              </a:rPr>
              <a:t>&gt; tag to specify the type of bullet you like.</a:t>
            </a:r>
          </a:p>
          <a:p>
            <a:pPr lvl="1">
              <a:buFont typeface="Wingdings" panose="05000000000000000000" pitchFamily="2" charset="2"/>
              <a:buChar char="ü"/>
            </a:pPr>
            <a:r>
              <a:rPr lang="en-US" sz="1600" b="0" i="0" u="none" strike="noStrike" baseline="0" dirty="0">
                <a:solidFill>
                  <a:srgbClr val="000088"/>
                </a:solidFill>
                <a:latin typeface="Consolas" panose="020B0609020204030204" pitchFamily="49" charset="0"/>
              </a:rPr>
              <a:t>&lt;</a:t>
            </a:r>
            <a:r>
              <a:rPr lang="en-US" sz="1600" b="0" i="0" u="none" strike="noStrike" baseline="0" dirty="0" err="1">
                <a:solidFill>
                  <a:srgbClr val="000088"/>
                </a:solidFill>
                <a:latin typeface="Consolas" panose="020B0609020204030204" pitchFamily="49" charset="0"/>
              </a:rPr>
              <a:t>ul</a:t>
            </a:r>
            <a:r>
              <a:rPr lang="en-US" sz="1600" b="0" i="0" u="none" strike="noStrike" baseline="0" dirty="0">
                <a:solidFill>
                  <a:srgbClr val="000088"/>
                </a:solidFill>
                <a:latin typeface="Consolas" panose="020B0609020204030204" pitchFamily="49" charset="0"/>
              </a:rPr>
              <a:t> </a:t>
            </a:r>
            <a:r>
              <a:rPr lang="en-US" sz="1600" b="0" i="0" u="none" strike="noStrike" baseline="0" dirty="0">
                <a:solidFill>
                  <a:srgbClr val="7F0055"/>
                </a:solidFill>
                <a:latin typeface="Consolas" panose="020B0609020204030204" pitchFamily="49" charset="0"/>
              </a:rPr>
              <a:t>type</a:t>
            </a:r>
            <a:r>
              <a:rPr lang="en-US" sz="1600" b="0" i="0" u="none" strike="noStrike" baseline="0" dirty="0">
                <a:solidFill>
                  <a:srgbClr val="666600"/>
                </a:solidFill>
                <a:latin typeface="Consolas" panose="020B0609020204030204" pitchFamily="49" charset="0"/>
              </a:rPr>
              <a:t>=</a:t>
            </a:r>
            <a:r>
              <a:rPr lang="en-US" sz="1600" b="0" i="0" u="none" strike="noStrike" baseline="0" dirty="0">
                <a:solidFill>
                  <a:srgbClr val="008800"/>
                </a:solidFill>
                <a:latin typeface="Consolas" panose="020B0609020204030204" pitchFamily="49" charset="0"/>
              </a:rPr>
              <a:t>"square"</a:t>
            </a:r>
            <a:r>
              <a:rPr lang="en-US" sz="1600" b="0" i="0" u="none" strike="noStrike" baseline="0" dirty="0">
                <a:solidFill>
                  <a:srgbClr val="000088"/>
                </a:solidFill>
                <a:latin typeface="Consolas" panose="020B0609020204030204" pitchFamily="49" charset="0"/>
              </a:rPr>
              <a:t>&gt;</a:t>
            </a:r>
          </a:p>
          <a:p>
            <a:pPr lvl="1">
              <a:buFont typeface="Wingdings" panose="05000000000000000000" pitchFamily="2" charset="2"/>
              <a:buChar char="ü"/>
            </a:pPr>
            <a:r>
              <a:rPr lang="en-US" sz="1600" b="0" i="0" u="none" strike="noStrike" baseline="0" dirty="0">
                <a:solidFill>
                  <a:srgbClr val="000088"/>
                </a:solidFill>
                <a:latin typeface="Consolas" panose="020B0609020204030204" pitchFamily="49" charset="0"/>
              </a:rPr>
              <a:t>&lt;</a:t>
            </a:r>
            <a:r>
              <a:rPr lang="en-US" sz="1600" b="0" i="0" u="none" strike="noStrike" baseline="0" dirty="0" err="1">
                <a:solidFill>
                  <a:srgbClr val="000088"/>
                </a:solidFill>
                <a:latin typeface="Consolas" panose="020B0609020204030204" pitchFamily="49" charset="0"/>
              </a:rPr>
              <a:t>ul</a:t>
            </a:r>
            <a:r>
              <a:rPr lang="en-US" sz="1600" b="0" i="0" u="none" strike="noStrike" baseline="0" dirty="0">
                <a:solidFill>
                  <a:srgbClr val="000088"/>
                </a:solidFill>
                <a:latin typeface="Consolas" panose="020B0609020204030204" pitchFamily="49" charset="0"/>
              </a:rPr>
              <a:t> </a:t>
            </a:r>
            <a:r>
              <a:rPr lang="en-US" sz="1600" b="0" i="0" u="none" strike="noStrike" baseline="0" dirty="0">
                <a:solidFill>
                  <a:srgbClr val="7F0055"/>
                </a:solidFill>
                <a:latin typeface="Consolas" panose="020B0609020204030204" pitchFamily="49" charset="0"/>
              </a:rPr>
              <a:t>type</a:t>
            </a:r>
            <a:r>
              <a:rPr lang="en-US" sz="1600" b="0" i="0" u="none" strike="noStrike" baseline="0" dirty="0">
                <a:solidFill>
                  <a:srgbClr val="666600"/>
                </a:solidFill>
                <a:latin typeface="Consolas" panose="020B0609020204030204" pitchFamily="49" charset="0"/>
              </a:rPr>
              <a:t>=</a:t>
            </a:r>
            <a:r>
              <a:rPr lang="en-US" sz="1600" b="0" i="0" u="none" strike="noStrike" baseline="0" dirty="0">
                <a:solidFill>
                  <a:srgbClr val="008800"/>
                </a:solidFill>
                <a:latin typeface="Consolas" panose="020B0609020204030204" pitchFamily="49" charset="0"/>
              </a:rPr>
              <a:t>"disc"</a:t>
            </a:r>
            <a:r>
              <a:rPr lang="en-US" sz="1600" b="0" i="0" u="none" strike="noStrike" baseline="0" dirty="0">
                <a:solidFill>
                  <a:srgbClr val="000088"/>
                </a:solidFill>
                <a:latin typeface="Consolas" panose="020B0609020204030204" pitchFamily="49" charset="0"/>
              </a:rPr>
              <a:t>&gt;</a:t>
            </a:r>
          </a:p>
          <a:p>
            <a:pPr lvl="1">
              <a:buFont typeface="Wingdings" panose="05000000000000000000" pitchFamily="2" charset="2"/>
              <a:buChar char="ü"/>
            </a:pPr>
            <a:r>
              <a:rPr lang="en-US" sz="1600" b="0" i="0" u="none" strike="noStrike" baseline="0" dirty="0">
                <a:solidFill>
                  <a:srgbClr val="000088"/>
                </a:solidFill>
                <a:latin typeface="Consolas" panose="020B0609020204030204" pitchFamily="49" charset="0"/>
              </a:rPr>
              <a:t>&lt;</a:t>
            </a:r>
            <a:r>
              <a:rPr lang="en-US" sz="1600" b="0" i="0" u="none" strike="noStrike" baseline="0" dirty="0" err="1">
                <a:solidFill>
                  <a:srgbClr val="000088"/>
                </a:solidFill>
                <a:latin typeface="Consolas" panose="020B0609020204030204" pitchFamily="49" charset="0"/>
              </a:rPr>
              <a:t>ul</a:t>
            </a:r>
            <a:r>
              <a:rPr lang="en-US" sz="1600" b="0" i="0" u="none" strike="noStrike" baseline="0" dirty="0">
                <a:solidFill>
                  <a:srgbClr val="000088"/>
                </a:solidFill>
                <a:latin typeface="Consolas" panose="020B0609020204030204" pitchFamily="49" charset="0"/>
              </a:rPr>
              <a:t> </a:t>
            </a:r>
            <a:r>
              <a:rPr lang="en-US" sz="1600" b="0" i="0" u="none" strike="noStrike" baseline="0" dirty="0">
                <a:solidFill>
                  <a:srgbClr val="7F0055"/>
                </a:solidFill>
                <a:latin typeface="Consolas" panose="020B0609020204030204" pitchFamily="49" charset="0"/>
              </a:rPr>
              <a:t>type</a:t>
            </a:r>
            <a:r>
              <a:rPr lang="en-US" sz="1600" b="0" i="0" u="none" strike="noStrike" baseline="0" dirty="0">
                <a:solidFill>
                  <a:srgbClr val="666600"/>
                </a:solidFill>
                <a:latin typeface="Consolas" panose="020B0609020204030204" pitchFamily="49" charset="0"/>
              </a:rPr>
              <a:t>=</a:t>
            </a:r>
            <a:r>
              <a:rPr lang="en-US" sz="1600" b="0" i="0" u="none" strike="noStrike" baseline="0" dirty="0">
                <a:solidFill>
                  <a:srgbClr val="008800"/>
                </a:solidFill>
                <a:latin typeface="Consolas" panose="020B0609020204030204" pitchFamily="49" charset="0"/>
              </a:rPr>
              <a:t>"circle"</a:t>
            </a:r>
            <a:r>
              <a:rPr lang="en-US" sz="1600" b="0" i="0" u="none" strike="noStrike" baseline="0" dirty="0">
                <a:solidFill>
                  <a:srgbClr val="000088"/>
                </a:solidFill>
                <a:latin typeface="Consolas" panose="020B0609020204030204" pitchFamily="49" charset="0"/>
              </a:rPr>
              <a:t>&gt;</a:t>
            </a:r>
          </a:p>
          <a:p>
            <a:pPr algn="l"/>
            <a:r>
              <a:rPr lang="en-US" sz="1900" i="0" u="none" strike="noStrike" baseline="0" dirty="0">
                <a:solidFill>
                  <a:srgbClr val="000000"/>
                </a:solidFill>
                <a:latin typeface="Verdana-Bold"/>
              </a:rPr>
              <a:t>The</a:t>
            </a:r>
            <a:r>
              <a:rPr lang="en-US" sz="1900" b="1" i="0" u="none" strike="noStrike" baseline="0" dirty="0">
                <a:solidFill>
                  <a:srgbClr val="000000"/>
                </a:solidFill>
                <a:latin typeface="Verdana-Bold"/>
              </a:rPr>
              <a:t> type </a:t>
            </a:r>
            <a:r>
              <a:rPr lang="en-US" sz="1900" b="0" i="0" u="none" strike="noStrike" baseline="0" dirty="0">
                <a:solidFill>
                  <a:srgbClr val="000000"/>
                </a:solidFill>
                <a:latin typeface="Verdana" panose="020B0604030504040204" pitchFamily="34" charset="0"/>
              </a:rPr>
              <a:t>attribute for &lt;</a:t>
            </a:r>
            <a:r>
              <a:rPr lang="en-US" sz="1900" b="0" i="0" u="none" strike="noStrike" baseline="0" dirty="0" err="1">
                <a:solidFill>
                  <a:srgbClr val="000000"/>
                </a:solidFill>
                <a:latin typeface="Verdana" panose="020B0604030504040204" pitchFamily="34" charset="0"/>
              </a:rPr>
              <a:t>ol</a:t>
            </a:r>
            <a:r>
              <a:rPr lang="en-US" sz="1900" b="0" i="0" u="none" strike="noStrike" baseline="0" dirty="0">
                <a:solidFill>
                  <a:srgbClr val="000000"/>
                </a:solidFill>
                <a:latin typeface="Verdana" panose="020B0604030504040204" pitchFamily="34" charset="0"/>
              </a:rPr>
              <a:t>&gt; tag to specify the type of numbering you like. By default it is a number. Following are the possible options:</a:t>
            </a:r>
          </a:p>
          <a:p>
            <a:pPr algn="l"/>
            <a:r>
              <a:rPr lang="en-US" sz="1800" b="0" i="0" u="none" strike="noStrike" baseline="0" dirty="0">
                <a:solidFill>
                  <a:srgbClr val="000088"/>
                </a:solidFill>
                <a:latin typeface="Consolas" panose="020B0609020204030204" pitchFamily="49" charset="0"/>
              </a:rPr>
              <a:t>&lt;</a:t>
            </a:r>
            <a:r>
              <a:rPr lang="en-US" sz="1800" b="0" i="0" u="none" strike="noStrike" baseline="0" dirty="0" err="1">
                <a:solidFill>
                  <a:srgbClr val="000088"/>
                </a:solidFill>
                <a:latin typeface="Consolas" panose="020B0609020204030204" pitchFamily="49" charset="0"/>
              </a:rPr>
              <a:t>ol</a:t>
            </a:r>
            <a:r>
              <a:rPr lang="en-US" sz="1800" b="0" i="0" u="none" strike="noStrike" baseline="0" dirty="0">
                <a:solidFill>
                  <a:srgbClr val="000088"/>
                </a:solidFill>
                <a:latin typeface="Consolas" panose="020B0609020204030204" pitchFamily="49" charset="0"/>
              </a:rPr>
              <a:t> </a:t>
            </a:r>
            <a:r>
              <a:rPr lang="en-US" sz="1800" b="0" i="0" u="none" strike="noStrike" baseline="0" dirty="0">
                <a:solidFill>
                  <a:srgbClr val="7F0055"/>
                </a:solidFill>
                <a:latin typeface="Consolas" panose="020B0609020204030204" pitchFamily="49" charset="0"/>
              </a:rPr>
              <a:t>type</a:t>
            </a:r>
            <a:r>
              <a:rPr lang="en-US" sz="1800" b="0" i="0" u="none" strike="noStrike" baseline="0" dirty="0">
                <a:solidFill>
                  <a:srgbClr val="666600"/>
                </a:solidFill>
                <a:latin typeface="Consolas" panose="020B0609020204030204" pitchFamily="49" charset="0"/>
              </a:rPr>
              <a:t>=</a:t>
            </a:r>
            <a:r>
              <a:rPr lang="en-US" sz="1800" b="0" i="0" u="none" strike="noStrike" baseline="0" dirty="0">
                <a:solidFill>
                  <a:srgbClr val="008800"/>
                </a:solidFill>
                <a:latin typeface="Consolas" panose="020B0609020204030204" pitchFamily="49" charset="0"/>
              </a:rPr>
              <a:t>"1"</a:t>
            </a:r>
            <a:r>
              <a:rPr lang="en-US" sz="1800" b="0" i="0" u="none" strike="noStrike" baseline="0" dirty="0">
                <a:solidFill>
                  <a:srgbClr val="000088"/>
                </a:solidFill>
                <a:latin typeface="Consolas" panose="020B0609020204030204" pitchFamily="49" charset="0"/>
              </a:rPr>
              <a:t>&gt; </a:t>
            </a:r>
            <a:r>
              <a:rPr lang="en-US" sz="1800" b="0" i="0" u="none" strike="noStrike" baseline="0" dirty="0">
                <a:solidFill>
                  <a:srgbClr val="313131"/>
                </a:solidFill>
                <a:latin typeface="Consolas" panose="020B0609020204030204" pitchFamily="49" charset="0"/>
              </a:rPr>
              <a:t>- Default-Case Numerals.</a:t>
            </a:r>
          </a:p>
          <a:p>
            <a:pPr algn="l"/>
            <a:r>
              <a:rPr lang="en-US" sz="1800" b="0" i="0" u="none" strike="noStrike" baseline="0" dirty="0">
                <a:solidFill>
                  <a:srgbClr val="000088"/>
                </a:solidFill>
                <a:latin typeface="Consolas" panose="020B0609020204030204" pitchFamily="49" charset="0"/>
              </a:rPr>
              <a:t>&lt;</a:t>
            </a:r>
            <a:r>
              <a:rPr lang="en-US" sz="1800" b="0" i="0" u="none" strike="noStrike" baseline="0" dirty="0" err="1">
                <a:solidFill>
                  <a:srgbClr val="000088"/>
                </a:solidFill>
                <a:latin typeface="Consolas" panose="020B0609020204030204" pitchFamily="49" charset="0"/>
              </a:rPr>
              <a:t>ol</a:t>
            </a:r>
            <a:r>
              <a:rPr lang="en-US" sz="1800" b="0" i="0" u="none" strike="noStrike" baseline="0" dirty="0">
                <a:solidFill>
                  <a:srgbClr val="000088"/>
                </a:solidFill>
                <a:latin typeface="Consolas" panose="020B0609020204030204" pitchFamily="49" charset="0"/>
              </a:rPr>
              <a:t> </a:t>
            </a:r>
            <a:r>
              <a:rPr lang="en-US" sz="1800" b="0" i="0" u="none" strike="noStrike" baseline="0" dirty="0">
                <a:solidFill>
                  <a:srgbClr val="7F0055"/>
                </a:solidFill>
                <a:latin typeface="Consolas" panose="020B0609020204030204" pitchFamily="49" charset="0"/>
              </a:rPr>
              <a:t>type</a:t>
            </a:r>
            <a:r>
              <a:rPr lang="en-US" sz="1800" b="0" i="0" u="none" strike="noStrike" baseline="0" dirty="0">
                <a:solidFill>
                  <a:srgbClr val="666600"/>
                </a:solidFill>
                <a:latin typeface="Consolas" panose="020B0609020204030204" pitchFamily="49" charset="0"/>
              </a:rPr>
              <a:t>=</a:t>
            </a:r>
            <a:r>
              <a:rPr lang="en-US" sz="1800" b="0" i="0" u="none" strike="noStrike" baseline="0" dirty="0">
                <a:solidFill>
                  <a:srgbClr val="008800"/>
                </a:solidFill>
                <a:latin typeface="Consolas" panose="020B0609020204030204" pitchFamily="49" charset="0"/>
              </a:rPr>
              <a:t>"I"</a:t>
            </a:r>
            <a:r>
              <a:rPr lang="en-US" sz="1800" b="0" i="0" u="none" strike="noStrike" baseline="0" dirty="0">
                <a:solidFill>
                  <a:srgbClr val="000088"/>
                </a:solidFill>
                <a:latin typeface="Consolas" panose="020B0609020204030204" pitchFamily="49" charset="0"/>
              </a:rPr>
              <a:t>&gt; </a:t>
            </a:r>
            <a:r>
              <a:rPr lang="en-US" sz="1800" b="0" i="0" u="none" strike="noStrike" baseline="0" dirty="0">
                <a:solidFill>
                  <a:srgbClr val="313131"/>
                </a:solidFill>
                <a:latin typeface="Consolas" panose="020B0609020204030204" pitchFamily="49" charset="0"/>
              </a:rPr>
              <a:t>- Upper-Case Numerals.</a:t>
            </a:r>
          </a:p>
          <a:p>
            <a:pPr algn="l"/>
            <a:r>
              <a:rPr lang="en-US" sz="1800" b="0" i="0" u="none" strike="noStrike" baseline="0" dirty="0">
                <a:solidFill>
                  <a:srgbClr val="000088"/>
                </a:solidFill>
                <a:latin typeface="Consolas" panose="020B0609020204030204" pitchFamily="49" charset="0"/>
              </a:rPr>
              <a:t>&lt;</a:t>
            </a:r>
            <a:r>
              <a:rPr lang="en-US" sz="1800" b="0" i="0" u="none" strike="noStrike" baseline="0" dirty="0" err="1">
                <a:solidFill>
                  <a:srgbClr val="000088"/>
                </a:solidFill>
                <a:latin typeface="Consolas" panose="020B0609020204030204" pitchFamily="49" charset="0"/>
              </a:rPr>
              <a:t>ol</a:t>
            </a:r>
            <a:r>
              <a:rPr lang="en-US" sz="1800" b="0" i="0" u="none" strike="noStrike" baseline="0" dirty="0">
                <a:solidFill>
                  <a:srgbClr val="000088"/>
                </a:solidFill>
                <a:latin typeface="Consolas" panose="020B0609020204030204" pitchFamily="49" charset="0"/>
              </a:rPr>
              <a:t> </a:t>
            </a:r>
            <a:r>
              <a:rPr lang="en-US" sz="1800" b="0" i="0" u="none" strike="noStrike" baseline="0" dirty="0">
                <a:solidFill>
                  <a:srgbClr val="7F0055"/>
                </a:solidFill>
                <a:latin typeface="Consolas" panose="020B0609020204030204" pitchFamily="49" charset="0"/>
              </a:rPr>
              <a:t>type</a:t>
            </a:r>
            <a:r>
              <a:rPr lang="en-US" sz="1800" b="0" i="0" u="none" strike="noStrike" baseline="0" dirty="0">
                <a:solidFill>
                  <a:srgbClr val="666600"/>
                </a:solidFill>
                <a:latin typeface="Consolas" panose="020B0609020204030204" pitchFamily="49" charset="0"/>
              </a:rPr>
              <a:t>=</a:t>
            </a:r>
            <a:r>
              <a:rPr lang="en-US" sz="1800" b="0" i="0" u="none" strike="noStrike" baseline="0" dirty="0">
                <a:solidFill>
                  <a:srgbClr val="008800"/>
                </a:solidFill>
                <a:latin typeface="Consolas" panose="020B0609020204030204" pitchFamily="49" charset="0"/>
              </a:rPr>
              <a:t>"</a:t>
            </a:r>
            <a:r>
              <a:rPr lang="en-US" sz="1800" b="0" i="0" u="none" strike="noStrike" baseline="0" dirty="0" err="1">
                <a:solidFill>
                  <a:srgbClr val="008800"/>
                </a:solidFill>
                <a:latin typeface="Consolas" panose="020B0609020204030204" pitchFamily="49" charset="0"/>
              </a:rPr>
              <a:t>i</a:t>
            </a:r>
            <a:r>
              <a:rPr lang="en-US" sz="1800" b="0" i="0" u="none" strike="noStrike" baseline="0" dirty="0">
                <a:solidFill>
                  <a:srgbClr val="008800"/>
                </a:solidFill>
                <a:latin typeface="Consolas" panose="020B0609020204030204" pitchFamily="49" charset="0"/>
              </a:rPr>
              <a:t>"</a:t>
            </a:r>
            <a:r>
              <a:rPr lang="en-US" sz="1800" b="0" i="0" u="none" strike="noStrike" baseline="0" dirty="0">
                <a:solidFill>
                  <a:srgbClr val="000088"/>
                </a:solidFill>
                <a:latin typeface="Consolas" panose="020B0609020204030204" pitchFamily="49" charset="0"/>
              </a:rPr>
              <a:t>&gt; </a:t>
            </a:r>
            <a:r>
              <a:rPr lang="en-US" sz="1800" b="0" i="0" u="none" strike="noStrike" baseline="0" dirty="0">
                <a:solidFill>
                  <a:srgbClr val="313131"/>
                </a:solidFill>
                <a:latin typeface="Consolas" panose="020B0609020204030204" pitchFamily="49" charset="0"/>
              </a:rPr>
              <a:t>- Lower-Case Numerals.</a:t>
            </a:r>
          </a:p>
          <a:p>
            <a:pPr algn="l"/>
            <a:r>
              <a:rPr lang="en-US" sz="1800" b="0" i="0" u="none" strike="noStrike" baseline="0" dirty="0">
                <a:solidFill>
                  <a:srgbClr val="000088"/>
                </a:solidFill>
                <a:latin typeface="Consolas" panose="020B0609020204030204" pitchFamily="49" charset="0"/>
              </a:rPr>
              <a:t>&lt;</a:t>
            </a:r>
            <a:r>
              <a:rPr lang="en-US" sz="1800" b="0" i="0" u="none" strike="noStrike" baseline="0" dirty="0" err="1">
                <a:solidFill>
                  <a:srgbClr val="000088"/>
                </a:solidFill>
                <a:latin typeface="Consolas" panose="020B0609020204030204" pitchFamily="49" charset="0"/>
              </a:rPr>
              <a:t>ol</a:t>
            </a:r>
            <a:r>
              <a:rPr lang="en-US" sz="1800" b="0" i="0" u="none" strike="noStrike" baseline="0" dirty="0">
                <a:solidFill>
                  <a:srgbClr val="000088"/>
                </a:solidFill>
                <a:latin typeface="Consolas" panose="020B0609020204030204" pitchFamily="49" charset="0"/>
              </a:rPr>
              <a:t> </a:t>
            </a:r>
            <a:r>
              <a:rPr lang="en-US" sz="1800" b="0" i="0" u="none" strike="noStrike" baseline="0" dirty="0">
                <a:solidFill>
                  <a:srgbClr val="7F0055"/>
                </a:solidFill>
                <a:latin typeface="Consolas" panose="020B0609020204030204" pitchFamily="49" charset="0"/>
              </a:rPr>
              <a:t>type</a:t>
            </a:r>
            <a:r>
              <a:rPr lang="en-US" sz="1800" b="0" i="0" u="none" strike="noStrike" baseline="0" dirty="0">
                <a:solidFill>
                  <a:srgbClr val="666600"/>
                </a:solidFill>
                <a:latin typeface="Consolas" panose="020B0609020204030204" pitchFamily="49" charset="0"/>
              </a:rPr>
              <a:t>=</a:t>
            </a:r>
            <a:r>
              <a:rPr lang="en-US" sz="1800" b="0" i="0" u="none" strike="noStrike" baseline="0" dirty="0">
                <a:solidFill>
                  <a:srgbClr val="008800"/>
                </a:solidFill>
                <a:latin typeface="Consolas" panose="020B0609020204030204" pitchFamily="49" charset="0"/>
              </a:rPr>
              <a:t>"a"</a:t>
            </a:r>
            <a:r>
              <a:rPr lang="en-US" sz="1800" b="0" i="0" u="none" strike="noStrike" baseline="0" dirty="0">
                <a:solidFill>
                  <a:srgbClr val="000088"/>
                </a:solidFill>
                <a:latin typeface="Consolas" panose="020B0609020204030204" pitchFamily="49" charset="0"/>
              </a:rPr>
              <a:t>&gt; </a:t>
            </a:r>
            <a:r>
              <a:rPr lang="en-US" sz="1800" b="0" i="0" u="none" strike="noStrike" baseline="0" dirty="0">
                <a:solidFill>
                  <a:srgbClr val="313131"/>
                </a:solidFill>
                <a:latin typeface="Consolas" panose="020B0609020204030204" pitchFamily="49" charset="0"/>
              </a:rPr>
              <a:t>- Lower-Case Letters.</a:t>
            </a:r>
          </a:p>
          <a:p>
            <a:pPr algn="l"/>
            <a:r>
              <a:rPr lang="en-US" sz="1800" b="0" i="0" u="none" strike="noStrike" baseline="0" dirty="0">
                <a:solidFill>
                  <a:srgbClr val="000088"/>
                </a:solidFill>
                <a:latin typeface="Consolas" panose="020B0609020204030204" pitchFamily="49" charset="0"/>
              </a:rPr>
              <a:t>&lt;</a:t>
            </a:r>
            <a:r>
              <a:rPr lang="en-US" sz="1800" b="0" i="0" u="none" strike="noStrike" baseline="0" dirty="0" err="1">
                <a:solidFill>
                  <a:srgbClr val="000088"/>
                </a:solidFill>
                <a:latin typeface="Consolas" panose="020B0609020204030204" pitchFamily="49" charset="0"/>
              </a:rPr>
              <a:t>ol</a:t>
            </a:r>
            <a:r>
              <a:rPr lang="en-US" sz="1800" b="0" i="0" u="none" strike="noStrike" baseline="0" dirty="0">
                <a:solidFill>
                  <a:srgbClr val="000088"/>
                </a:solidFill>
                <a:latin typeface="Consolas" panose="020B0609020204030204" pitchFamily="49" charset="0"/>
              </a:rPr>
              <a:t> </a:t>
            </a:r>
            <a:r>
              <a:rPr lang="en-US" sz="1800" b="0" i="0" u="none" strike="noStrike" baseline="0" dirty="0">
                <a:solidFill>
                  <a:srgbClr val="7F0055"/>
                </a:solidFill>
                <a:latin typeface="Consolas" panose="020B0609020204030204" pitchFamily="49" charset="0"/>
              </a:rPr>
              <a:t>type</a:t>
            </a:r>
            <a:r>
              <a:rPr lang="en-US" sz="1800" b="0" i="0" u="none" strike="noStrike" baseline="0" dirty="0">
                <a:solidFill>
                  <a:srgbClr val="666600"/>
                </a:solidFill>
                <a:latin typeface="Consolas" panose="020B0609020204030204" pitchFamily="49" charset="0"/>
              </a:rPr>
              <a:t>=</a:t>
            </a:r>
            <a:r>
              <a:rPr lang="en-US" sz="1800" b="0" i="0" u="none" strike="noStrike" baseline="0" dirty="0">
                <a:solidFill>
                  <a:srgbClr val="008800"/>
                </a:solidFill>
                <a:latin typeface="Consolas" panose="020B0609020204030204" pitchFamily="49" charset="0"/>
              </a:rPr>
              <a:t>"A"</a:t>
            </a:r>
            <a:r>
              <a:rPr lang="en-US" sz="1800" b="0" i="0" u="none" strike="noStrike" baseline="0" dirty="0">
                <a:solidFill>
                  <a:srgbClr val="000088"/>
                </a:solidFill>
                <a:latin typeface="Consolas" panose="020B0609020204030204" pitchFamily="49" charset="0"/>
              </a:rPr>
              <a:t>&gt; </a:t>
            </a:r>
            <a:r>
              <a:rPr lang="en-US" sz="1800" b="0" i="0" u="none" strike="noStrike" baseline="0" dirty="0">
                <a:solidFill>
                  <a:srgbClr val="313131"/>
                </a:solidFill>
                <a:latin typeface="Consolas" panose="020B0609020204030204" pitchFamily="49" charset="0"/>
              </a:rPr>
              <a:t>- Upper-Case Letters.</a:t>
            </a:r>
          </a:p>
        </p:txBody>
      </p:sp>
      <p:sp>
        <p:nvSpPr>
          <p:cNvPr id="4" name="Date Placeholder 3">
            <a:extLst>
              <a:ext uri="{FF2B5EF4-FFF2-40B4-BE49-F238E27FC236}">
                <a16:creationId xmlns:a16="http://schemas.microsoft.com/office/drawing/2014/main" id="{010D1142-ACEB-A2FD-8594-516925757254}"/>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B78535D4-7B41-7D91-B39C-C918EEDE5739}"/>
              </a:ext>
            </a:extLst>
          </p:cNvPr>
          <p:cNvSpPr>
            <a:spLocks noGrp="1"/>
          </p:cNvSpPr>
          <p:nvPr>
            <p:ph type="ftr" sz="quarter" idx="11"/>
          </p:nvPr>
        </p:nvSpPr>
        <p:spPr/>
        <p:txBody>
          <a:bodyPr/>
          <a:lstStyle/>
          <a:p>
            <a:r>
              <a:rPr lang="en-US"/>
              <a:t>Department of CSE        CSEN3071: Web Application Development and Software frameworks</a:t>
            </a:r>
            <a:endParaRPr lang="en-US" dirty="0"/>
          </a:p>
        </p:txBody>
      </p:sp>
      <p:sp>
        <p:nvSpPr>
          <p:cNvPr id="6" name="Slide Number Placeholder 5">
            <a:extLst>
              <a:ext uri="{FF2B5EF4-FFF2-40B4-BE49-F238E27FC236}">
                <a16:creationId xmlns:a16="http://schemas.microsoft.com/office/drawing/2014/main" id="{72F8AA5B-550E-AA7E-5BBB-D5FE72EC640D}"/>
              </a:ext>
            </a:extLst>
          </p:cNvPr>
          <p:cNvSpPr>
            <a:spLocks noGrp="1"/>
          </p:cNvSpPr>
          <p:nvPr>
            <p:ph type="sldNum" sz="quarter" idx="12"/>
          </p:nvPr>
        </p:nvSpPr>
        <p:spPr/>
        <p:txBody>
          <a:bodyPr/>
          <a:lstStyle/>
          <a:p>
            <a:fld id="{98F4A237-58DC-4CB8-A92A-C7FDFBDB682E}" type="slidenum">
              <a:rPr lang="en-US" smtClean="0"/>
              <a:pPr/>
              <a:t>37</a:t>
            </a:fld>
            <a:endParaRPr lang="en-US"/>
          </a:p>
        </p:txBody>
      </p:sp>
    </p:spTree>
    <p:extLst>
      <p:ext uri="{BB962C8B-B14F-4D97-AF65-F5344CB8AC3E}">
        <p14:creationId xmlns:p14="http://schemas.microsoft.com/office/powerpoint/2010/main" val="381455932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C034609-3DC4-DFA3-AE4D-26455DF37595}"/>
              </a:ext>
            </a:extLst>
          </p:cNvPr>
          <p:cNvSpPr>
            <a:spLocks noGrp="1"/>
          </p:cNvSpPr>
          <p:nvPr>
            <p:ph idx="1"/>
          </p:nvPr>
        </p:nvSpPr>
        <p:spPr>
          <a:xfrm>
            <a:off x="685800" y="609600"/>
            <a:ext cx="4953000" cy="5924976"/>
          </a:xfrm>
        </p:spPr>
        <p:txBody>
          <a:bodyPr>
            <a:normAutofit fontScale="40000" lnSpcReduction="20000"/>
          </a:bodyPr>
          <a:lstStyle/>
          <a:p>
            <a:pPr marL="0" indent="0">
              <a:buNone/>
            </a:pPr>
            <a:r>
              <a:rPr lang="en-US" sz="4300" dirty="0"/>
              <a:t>&lt;body&gt;</a:t>
            </a:r>
          </a:p>
          <a:p>
            <a:pPr marL="0" indent="0">
              <a:buNone/>
            </a:pPr>
            <a:r>
              <a:rPr lang="en-US" sz="4300" dirty="0"/>
              <a:t>&lt;h2&gt;An ordered HTML list&lt;/h2&gt;</a:t>
            </a:r>
          </a:p>
          <a:p>
            <a:pPr marL="0" indent="0">
              <a:buNone/>
            </a:pPr>
            <a:r>
              <a:rPr lang="en-US" sz="4300" dirty="0"/>
              <a:t>&lt;</a:t>
            </a:r>
            <a:r>
              <a:rPr lang="en-US" sz="4300" dirty="0" err="1"/>
              <a:t>ol</a:t>
            </a:r>
            <a:r>
              <a:rPr lang="en-US" sz="4300" dirty="0"/>
              <a:t> type="</a:t>
            </a:r>
            <a:r>
              <a:rPr lang="en-US" sz="4300" dirty="0" err="1"/>
              <a:t>i</a:t>
            </a:r>
            <a:r>
              <a:rPr lang="en-US" sz="4300" dirty="0"/>
              <a:t>"&gt;</a:t>
            </a:r>
          </a:p>
          <a:p>
            <a:pPr marL="0" indent="0">
              <a:buNone/>
            </a:pPr>
            <a:r>
              <a:rPr lang="en-US" sz="4300" dirty="0"/>
              <a:t>  &lt;li&gt;HTML&lt;/li&gt;</a:t>
            </a:r>
          </a:p>
          <a:p>
            <a:pPr marL="0" indent="0">
              <a:buNone/>
            </a:pPr>
            <a:r>
              <a:rPr lang="en-US" sz="4300" dirty="0"/>
              <a:t>  &lt;li&gt;CSS&lt;/li&gt;</a:t>
            </a:r>
          </a:p>
          <a:p>
            <a:pPr marL="0" indent="0">
              <a:buNone/>
            </a:pPr>
            <a:r>
              <a:rPr lang="en-US" sz="4300" dirty="0"/>
              <a:t>  &lt;li&gt;</a:t>
            </a:r>
            <a:r>
              <a:rPr lang="en-US" sz="4300" dirty="0" err="1"/>
              <a:t>Js</a:t>
            </a:r>
            <a:r>
              <a:rPr lang="en-US" sz="4300" dirty="0"/>
              <a:t>&lt;/li&gt;</a:t>
            </a:r>
          </a:p>
          <a:p>
            <a:pPr marL="0" indent="0">
              <a:buNone/>
            </a:pPr>
            <a:r>
              <a:rPr lang="en-US" sz="4300" dirty="0"/>
              <a:t>&lt;/</a:t>
            </a:r>
            <a:r>
              <a:rPr lang="en-US" sz="4300" dirty="0" err="1"/>
              <a:t>ol</a:t>
            </a:r>
            <a:r>
              <a:rPr lang="en-US" sz="4300" dirty="0"/>
              <a:t>&gt; </a:t>
            </a:r>
          </a:p>
          <a:p>
            <a:pPr marL="0" indent="0">
              <a:buNone/>
            </a:pPr>
            <a:r>
              <a:rPr lang="en-US" sz="4300" dirty="0"/>
              <a:t>&lt;h2&gt;An unordered HTML list&lt;/h2&gt;</a:t>
            </a:r>
          </a:p>
          <a:p>
            <a:pPr marL="0" indent="0">
              <a:buNone/>
            </a:pPr>
            <a:r>
              <a:rPr lang="en-US" sz="4300" dirty="0"/>
              <a:t>&lt;</a:t>
            </a:r>
            <a:r>
              <a:rPr lang="en-US" sz="4300" dirty="0" err="1"/>
              <a:t>ul</a:t>
            </a:r>
            <a:r>
              <a:rPr lang="en-US" sz="4300" dirty="0"/>
              <a:t> type="square"&gt;</a:t>
            </a:r>
          </a:p>
          <a:p>
            <a:pPr marL="0" indent="0">
              <a:buNone/>
            </a:pPr>
            <a:r>
              <a:rPr lang="en-US" sz="4300" dirty="0"/>
              <a:t>  &lt;li&gt;HTML&lt;/li&gt;</a:t>
            </a:r>
          </a:p>
          <a:p>
            <a:pPr marL="0" indent="0">
              <a:buNone/>
            </a:pPr>
            <a:r>
              <a:rPr lang="en-US" sz="4300" dirty="0"/>
              <a:t>  &lt;li&gt;XML&lt;/li&gt;</a:t>
            </a:r>
          </a:p>
          <a:p>
            <a:pPr marL="0" indent="0">
              <a:buNone/>
            </a:pPr>
            <a:r>
              <a:rPr lang="en-US" sz="4300" dirty="0"/>
              <a:t>  &lt;li&gt;Java Script&lt;/li&gt;</a:t>
            </a:r>
          </a:p>
          <a:p>
            <a:pPr marL="0" indent="0">
              <a:buNone/>
            </a:pPr>
            <a:r>
              <a:rPr lang="en-US" sz="4300" dirty="0"/>
              <a:t>&lt;/</a:t>
            </a:r>
            <a:r>
              <a:rPr lang="en-US" sz="4300" dirty="0" err="1"/>
              <a:t>ul</a:t>
            </a:r>
            <a:r>
              <a:rPr lang="en-US" sz="4300" dirty="0"/>
              <a:t>&gt;</a:t>
            </a:r>
          </a:p>
          <a:p>
            <a:pPr marL="0" indent="0">
              <a:buNone/>
            </a:pPr>
            <a:r>
              <a:rPr lang="en-US" sz="4300" dirty="0"/>
              <a:t>&lt;h2&gt;Description HTML list&lt;/h2&gt;</a:t>
            </a:r>
          </a:p>
          <a:p>
            <a:pPr marL="0" indent="0">
              <a:buNone/>
            </a:pPr>
            <a:r>
              <a:rPr lang="en-US" sz="4300" dirty="0"/>
              <a:t>&lt;dl&gt;</a:t>
            </a:r>
          </a:p>
          <a:p>
            <a:pPr marL="0" indent="0">
              <a:buNone/>
            </a:pPr>
            <a:r>
              <a:rPr lang="en-US" sz="4300" dirty="0"/>
              <a:t>  &lt;dt&gt;HTML&lt;/dt&gt;</a:t>
            </a:r>
          </a:p>
          <a:p>
            <a:pPr marL="0" indent="0">
              <a:buNone/>
            </a:pPr>
            <a:r>
              <a:rPr lang="en-US" sz="4300" dirty="0"/>
              <a:t>  &lt;dd&gt;- Hyper Text Markup Language&lt;/dd&gt;</a:t>
            </a:r>
          </a:p>
          <a:p>
            <a:pPr marL="0" indent="0">
              <a:buNone/>
            </a:pPr>
            <a:r>
              <a:rPr lang="en-US" sz="4300" dirty="0"/>
              <a:t>  &lt;dt&gt;CSS&lt;/dt&gt;</a:t>
            </a:r>
          </a:p>
          <a:p>
            <a:pPr marL="0" indent="0">
              <a:buNone/>
            </a:pPr>
            <a:r>
              <a:rPr lang="en-US" sz="4300" dirty="0"/>
              <a:t>  &lt;dd&gt;- Cascading style sheets&lt;/dd&gt;</a:t>
            </a:r>
          </a:p>
          <a:p>
            <a:pPr marL="0" indent="0">
              <a:buNone/>
            </a:pPr>
            <a:r>
              <a:rPr lang="en-US" sz="4300" dirty="0"/>
              <a:t>&lt;/dl&gt;</a:t>
            </a:r>
          </a:p>
          <a:p>
            <a:pPr marL="0" indent="0">
              <a:buNone/>
            </a:pPr>
            <a:r>
              <a:rPr lang="en-US" sz="4300" dirty="0"/>
              <a:t>&lt;/body&gt;</a:t>
            </a:r>
          </a:p>
          <a:p>
            <a:pPr marL="0" indent="0">
              <a:buNone/>
            </a:pPr>
            <a:r>
              <a:rPr lang="en-US" sz="4300" dirty="0"/>
              <a:t>&lt;/html&gt;</a:t>
            </a:r>
            <a:endParaRPr lang="en-US" dirty="0"/>
          </a:p>
        </p:txBody>
      </p:sp>
      <p:sp>
        <p:nvSpPr>
          <p:cNvPr id="4" name="Date Placeholder 3">
            <a:extLst>
              <a:ext uri="{FF2B5EF4-FFF2-40B4-BE49-F238E27FC236}">
                <a16:creationId xmlns:a16="http://schemas.microsoft.com/office/drawing/2014/main" id="{C3A7ACC7-690E-74FB-361A-506AFDADD67B}"/>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0B922681-D634-F3FE-3656-BB1BB1E609C7}"/>
              </a:ext>
            </a:extLst>
          </p:cNvPr>
          <p:cNvSpPr>
            <a:spLocks noGrp="1"/>
          </p:cNvSpPr>
          <p:nvPr>
            <p:ph type="ftr" sz="quarter" idx="11"/>
          </p:nvPr>
        </p:nvSpPr>
        <p:spPr/>
        <p:txBody>
          <a:bodyPr/>
          <a:lstStyle/>
          <a:p>
            <a:r>
              <a:rPr lang="en-US"/>
              <a:t>Department of CSE        CSEN3071: Web Application Development and Software frameworks</a:t>
            </a:r>
            <a:endParaRPr lang="en-US" dirty="0"/>
          </a:p>
        </p:txBody>
      </p:sp>
      <p:sp>
        <p:nvSpPr>
          <p:cNvPr id="6" name="Slide Number Placeholder 5">
            <a:extLst>
              <a:ext uri="{FF2B5EF4-FFF2-40B4-BE49-F238E27FC236}">
                <a16:creationId xmlns:a16="http://schemas.microsoft.com/office/drawing/2014/main" id="{618699DD-182C-51C4-9690-7FBA689FA6DA}"/>
              </a:ext>
            </a:extLst>
          </p:cNvPr>
          <p:cNvSpPr>
            <a:spLocks noGrp="1"/>
          </p:cNvSpPr>
          <p:nvPr>
            <p:ph type="sldNum" sz="quarter" idx="12"/>
          </p:nvPr>
        </p:nvSpPr>
        <p:spPr/>
        <p:txBody>
          <a:bodyPr/>
          <a:lstStyle/>
          <a:p>
            <a:fld id="{98F4A237-58DC-4CB8-A92A-C7FDFBDB682E}" type="slidenum">
              <a:rPr lang="en-US" smtClean="0"/>
              <a:pPr/>
              <a:t>38</a:t>
            </a:fld>
            <a:endParaRPr lang="en-US"/>
          </a:p>
        </p:txBody>
      </p:sp>
      <p:pic>
        <p:nvPicPr>
          <p:cNvPr id="8" name="Picture 7">
            <a:extLst>
              <a:ext uri="{FF2B5EF4-FFF2-40B4-BE49-F238E27FC236}">
                <a16:creationId xmlns:a16="http://schemas.microsoft.com/office/drawing/2014/main" id="{7798392F-1FA0-8B16-E98C-87D2413FD5BD}"/>
              </a:ext>
            </a:extLst>
          </p:cNvPr>
          <p:cNvPicPr>
            <a:picLocks noChangeAspect="1"/>
          </p:cNvPicPr>
          <p:nvPr/>
        </p:nvPicPr>
        <p:blipFill>
          <a:blip r:embed="rId2"/>
          <a:stretch>
            <a:fillRect/>
          </a:stretch>
        </p:blipFill>
        <p:spPr>
          <a:xfrm>
            <a:off x="7391400" y="533400"/>
            <a:ext cx="4427604" cy="5814564"/>
          </a:xfrm>
          <a:prstGeom prst="rect">
            <a:avLst/>
          </a:prstGeom>
        </p:spPr>
      </p:pic>
    </p:spTree>
    <p:extLst>
      <p:ext uri="{BB962C8B-B14F-4D97-AF65-F5344CB8AC3E}">
        <p14:creationId xmlns:p14="http://schemas.microsoft.com/office/powerpoint/2010/main" val="27889821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54701-D163-323A-3708-28E3CE35A409}"/>
              </a:ext>
            </a:extLst>
          </p:cNvPr>
          <p:cNvSpPr>
            <a:spLocks noGrp="1"/>
          </p:cNvSpPr>
          <p:nvPr>
            <p:ph type="title"/>
          </p:nvPr>
        </p:nvSpPr>
        <p:spPr/>
        <p:txBody>
          <a:bodyPr/>
          <a:lstStyle/>
          <a:p>
            <a:r>
              <a:rPr lang="en-US" dirty="0"/>
              <a:t>HTML Forms</a:t>
            </a:r>
          </a:p>
        </p:txBody>
      </p:sp>
      <p:sp>
        <p:nvSpPr>
          <p:cNvPr id="3" name="Content Placeholder 2">
            <a:extLst>
              <a:ext uri="{FF2B5EF4-FFF2-40B4-BE49-F238E27FC236}">
                <a16:creationId xmlns:a16="http://schemas.microsoft.com/office/drawing/2014/main" id="{6D08FDCE-215D-9898-B606-F52AD178FA5A}"/>
              </a:ext>
            </a:extLst>
          </p:cNvPr>
          <p:cNvSpPr>
            <a:spLocks noGrp="1"/>
          </p:cNvSpPr>
          <p:nvPr>
            <p:ph idx="1"/>
          </p:nvPr>
        </p:nvSpPr>
        <p:spPr>
          <a:xfrm>
            <a:off x="673395" y="1447800"/>
            <a:ext cx="12344400" cy="4827694"/>
          </a:xfrm>
        </p:spPr>
        <p:txBody>
          <a:bodyPr/>
          <a:lstStyle/>
          <a:p>
            <a:r>
              <a:rPr lang="en-US" dirty="0"/>
              <a:t>&lt;form&gt; </a:t>
            </a:r>
            <a:r>
              <a:rPr lang="en-US" b="0" i="0" dirty="0">
                <a:solidFill>
                  <a:srgbClr val="000000"/>
                </a:solidFill>
                <a:effectLst/>
                <a:latin typeface="Verdana" panose="020B0604030504040204" pitchFamily="34" charset="0"/>
              </a:rPr>
              <a:t>element is used to create an HTML form for user input</a:t>
            </a:r>
          </a:p>
          <a:p>
            <a:endParaRPr lang="en-US" b="0" i="0" dirty="0">
              <a:solidFill>
                <a:srgbClr val="000000"/>
              </a:solidFill>
              <a:effectLst/>
              <a:latin typeface="Verdana" panose="020B0604030504040204" pitchFamily="34" charset="0"/>
            </a:endParaRPr>
          </a:p>
          <a:p>
            <a:pPr marL="0" indent="0">
              <a:buNone/>
            </a:pPr>
            <a:endParaRPr lang="en-US" dirty="0"/>
          </a:p>
        </p:txBody>
      </p:sp>
      <p:sp>
        <p:nvSpPr>
          <p:cNvPr id="4" name="Date Placeholder 3">
            <a:extLst>
              <a:ext uri="{FF2B5EF4-FFF2-40B4-BE49-F238E27FC236}">
                <a16:creationId xmlns:a16="http://schemas.microsoft.com/office/drawing/2014/main" id="{67207310-CF4A-181D-A6E3-222ED8A25BFA}"/>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4554AA54-F92C-9F47-8F95-A4590D313F79}"/>
              </a:ext>
            </a:extLst>
          </p:cNvPr>
          <p:cNvSpPr>
            <a:spLocks noGrp="1"/>
          </p:cNvSpPr>
          <p:nvPr>
            <p:ph type="ftr" sz="quarter" idx="11"/>
          </p:nvPr>
        </p:nvSpPr>
        <p:spPr/>
        <p:txBody>
          <a:bodyPr/>
          <a:lstStyle/>
          <a:p>
            <a:r>
              <a:rPr lang="en-US"/>
              <a:t>Department of CSE        CSEN3071: Web Application Development and Software frameworks</a:t>
            </a:r>
            <a:endParaRPr lang="en-US" dirty="0"/>
          </a:p>
        </p:txBody>
      </p:sp>
      <p:sp>
        <p:nvSpPr>
          <p:cNvPr id="6" name="Slide Number Placeholder 5">
            <a:extLst>
              <a:ext uri="{FF2B5EF4-FFF2-40B4-BE49-F238E27FC236}">
                <a16:creationId xmlns:a16="http://schemas.microsoft.com/office/drawing/2014/main" id="{02EDAD49-8F57-9DF0-BA02-61975D5B6C7D}"/>
              </a:ext>
            </a:extLst>
          </p:cNvPr>
          <p:cNvSpPr>
            <a:spLocks noGrp="1"/>
          </p:cNvSpPr>
          <p:nvPr>
            <p:ph type="sldNum" sz="quarter" idx="12"/>
          </p:nvPr>
        </p:nvSpPr>
        <p:spPr/>
        <p:txBody>
          <a:bodyPr/>
          <a:lstStyle/>
          <a:p>
            <a:fld id="{98F4A237-58DC-4CB8-A92A-C7FDFBDB682E}" type="slidenum">
              <a:rPr lang="en-US" smtClean="0"/>
              <a:pPr/>
              <a:t>39</a:t>
            </a:fld>
            <a:endParaRPr lang="en-US"/>
          </a:p>
        </p:txBody>
      </p:sp>
      <p:pic>
        <p:nvPicPr>
          <p:cNvPr id="13" name="Picture 12">
            <a:extLst>
              <a:ext uri="{FF2B5EF4-FFF2-40B4-BE49-F238E27FC236}">
                <a16:creationId xmlns:a16="http://schemas.microsoft.com/office/drawing/2014/main" id="{E8830FEF-B6DA-1D72-CCD2-334A0FE63DE9}"/>
              </a:ext>
            </a:extLst>
          </p:cNvPr>
          <p:cNvPicPr>
            <a:picLocks noChangeAspect="1"/>
          </p:cNvPicPr>
          <p:nvPr/>
        </p:nvPicPr>
        <p:blipFill>
          <a:blip r:embed="rId2"/>
          <a:stretch>
            <a:fillRect/>
          </a:stretch>
        </p:blipFill>
        <p:spPr>
          <a:xfrm>
            <a:off x="2445637" y="2247958"/>
            <a:ext cx="8824725" cy="4503810"/>
          </a:xfrm>
          <a:prstGeom prst="rect">
            <a:avLst/>
          </a:prstGeom>
        </p:spPr>
      </p:pic>
    </p:spTree>
    <p:extLst>
      <p:ext uri="{BB962C8B-B14F-4D97-AF65-F5344CB8AC3E}">
        <p14:creationId xmlns:p14="http://schemas.microsoft.com/office/powerpoint/2010/main" val="5010639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292947"/>
            <a:ext cx="9677400" cy="1219200"/>
          </a:xfrm>
        </p:spPr>
        <p:txBody>
          <a:bodyPr>
            <a:normAutofit/>
          </a:bodyPr>
          <a:lstStyle/>
          <a:p>
            <a:r>
              <a:rPr lang="en-US" dirty="0"/>
              <a:t>Course Outcomes </a:t>
            </a:r>
          </a:p>
        </p:txBody>
      </p:sp>
      <p:sp>
        <p:nvSpPr>
          <p:cNvPr id="3" name="Content Placeholder 2"/>
          <p:cNvSpPr>
            <a:spLocks noGrp="1"/>
          </p:cNvSpPr>
          <p:nvPr>
            <p:ph idx="1"/>
          </p:nvPr>
        </p:nvSpPr>
        <p:spPr>
          <a:xfrm>
            <a:off x="685800" y="1497157"/>
            <a:ext cx="12192000" cy="4827694"/>
          </a:xfrm>
        </p:spPr>
        <p:txBody>
          <a:bodyPr/>
          <a:lstStyle/>
          <a:p>
            <a:pPr algn="just"/>
            <a:r>
              <a:rPr lang="ru-RU" sz="2800" b="1" dirty="0">
                <a:solidFill>
                  <a:srgbClr val="000000"/>
                </a:solidFill>
                <a:effectLst/>
                <a:highlight>
                  <a:srgbClr val="FFFFFF"/>
                </a:highlight>
                <a:latin typeface="Times New Roman" panose="02020603050405020304" pitchFamily="18" charset="0"/>
                <a:ea typeface="Times New Roman" panose="02020603050405020304" pitchFamily="18" charset="0"/>
              </a:rPr>
              <a:t>After completion of the course, the student will be able to</a:t>
            </a:r>
            <a:endParaRPr lang="en-IN" sz="2800" dirty="0">
              <a:effectLst/>
              <a:highlight>
                <a:srgbClr val="FFFFFF"/>
              </a:highlight>
              <a:latin typeface="Times New Roman" panose="02020603050405020304" pitchFamily="18" charset="0"/>
              <a:ea typeface="Times New Roman" panose="02020603050405020304" pitchFamily="18" charset="0"/>
            </a:endParaRPr>
          </a:p>
          <a:p>
            <a:pPr marL="0" indent="0" algn="just">
              <a:buNone/>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 </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D</a:t>
            </a: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emonstratetheimportanceofhtml&amp;dhtmltagsfordesigningwebpagesandseparatedesignfromcontentusingcascadingstylesheet(l2)</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Designinteractiveweb Pageswithclient Andserversidescripting(l6)</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Applyvalidations Onuserinput Usingjavascript(l3)</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Compareandanalyzexmlandjson Documents.(L2)</a:t>
            </a:r>
            <a:endParaRPr lang="en-IN" sz="2800" dirty="0">
              <a:effectLst/>
              <a:highlight>
                <a:srgbClr val="FFFFFF"/>
              </a:highlight>
              <a:latin typeface="Times New Roman" panose="02020603050405020304" pitchFamily="18" charset="0"/>
              <a:ea typeface="Times New Roman" panose="02020603050405020304" pitchFamily="18" charset="0"/>
            </a:endParaRPr>
          </a:p>
          <a:p>
            <a:pPr marL="342900" lvl="0" indent="-342900" algn="just">
              <a:buFont typeface="+mj-lt"/>
              <a:buAutoNum type="arabicPeriod"/>
            </a:pPr>
            <a:r>
              <a:rPr lang="ru-RU" sz="2800" dirty="0">
                <a:solidFill>
                  <a:srgbClr val="000000"/>
                </a:solidFill>
                <a:effectLst/>
                <a:highlight>
                  <a:srgbClr val="FFFFFF"/>
                </a:highlight>
                <a:latin typeface="Times New Roman" panose="02020603050405020304" pitchFamily="18" charset="0"/>
                <a:ea typeface="Times New Roman" panose="02020603050405020304" pitchFamily="18" charset="0"/>
              </a:rPr>
              <a:t>Createanddeploywebapplicationsoverwebserver.(L6</a:t>
            </a:r>
            <a:r>
              <a:rPr lang="en-US" sz="2800" dirty="0">
                <a:solidFill>
                  <a:srgbClr val="000000"/>
                </a:solidFill>
                <a:effectLst/>
                <a:highlight>
                  <a:srgbClr val="FFFFFF"/>
                </a:highlight>
                <a:latin typeface="Times New Roman" panose="02020603050405020304" pitchFamily="18" charset="0"/>
                <a:ea typeface="Times New Roman" panose="02020603050405020304" pitchFamily="18" charset="0"/>
              </a:rPr>
              <a:t>)</a:t>
            </a:r>
            <a:endParaRPr lang="en-IN" sz="2800" dirty="0">
              <a:effectLst/>
              <a:highlight>
                <a:srgbClr val="FFFFFF"/>
              </a:highlight>
              <a:latin typeface="Times New Roman" panose="02020603050405020304" pitchFamily="18" charset="0"/>
              <a:ea typeface="Times New Roman" panose="02020603050405020304" pitchFamily="18" charset="0"/>
            </a:endParaRPr>
          </a:p>
          <a:p>
            <a:pPr marL="0" indent="0" algn="just">
              <a:buNone/>
            </a:pPr>
            <a:endParaRPr lang="en-US" dirty="0"/>
          </a:p>
        </p:txBody>
      </p:sp>
      <p:pic>
        <p:nvPicPr>
          <p:cNvPr id="12" name="Picture 2"/>
          <p:cNvPicPr>
            <a:picLocks noChangeAspect="1" noChangeArrowheads="1"/>
          </p:cNvPicPr>
          <p:nvPr/>
        </p:nvPicPr>
        <p:blipFill>
          <a:blip r:embed="rId2" cstate="print"/>
          <a:srcRect/>
          <a:stretch>
            <a:fillRect/>
          </a:stretch>
        </p:blipFill>
        <p:spPr bwMode="auto">
          <a:xfrm>
            <a:off x="10363200" y="304800"/>
            <a:ext cx="3257550" cy="914400"/>
          </a:xfrm>
          <a:prstGeom prst="rect">
            <a:avLst/>
          </a:prstGeom>
          <a:noFill/>
          <a:ln w="9525">
            <a:noFill/>
            <a:miter lim="800000"/>
            <a:headEnd/>
            <a:tailEnd/>
          </a:ln>
        </p:spPr>
      </p:pic>
      <p:sp>
        <p:nvSpPr>
          <p:cNvPr id="4" name="Date Placeholder 3">
            <a:extLst>
              <a:ext uri="{FF2B5EF4-FFF2-40B4-BE49-F238E27FC236}">
                <a16:creationId xmlns:a16="http://schemas.microsoft.com/office/drawing/2014/main" id="{E9BE19AD-50AA-40D3-ADC7-EE31D2A0EB33}"/>
              </a:ext>
            </a:extLst>
          </p:cNvPr>
          <p:cNvSpPr>
            <a:spLocks noGrp="1"/>
          </p:cNvSpPr>
          <p:nvPr>
            <p:ph type="dt" sz="half" idx="10"/>
          </p:nvPr>
        </p:nvSpPr>
        <p:spPr/>
        <p:txBody>
          <a:bodyPr/>
          <a:lstStyle/>
          <a:p>
            <a:fld id="{FE526087-309B-4651-96D1-E92A4A53DF71}" type="datetime3">
              <a:rPr lang="en-US" smtClean="0"/>
              <a:t>12 December 2023</a:t>
            </a:fld>
            <a:endParaRPr lang="en-US"/>
          </a:p>
        </p:txBody>
      </p:sp>
      <p:sp>
        <p:nvSpPr>
          <p:cNvPr id="5" name="Footer Placeholder 4">
            <a:extLst>
              <a:ext uri="{FF2B5EF4-FFF2-40B4-BE49-F238E27FC236}">
                <a16:creationId xmlns:a16="http://schemas.microsoft.com/office/drawing/2014/main" id="{580B5EE3-879C-4425-94E1-B3AB24288143}"/>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6148DEE1-13ED-43CF-A7EB-36ED0C91DF2D}"/>
              </a:ext>
            </a:extLst>
          </p:cNvPr>
          <p:cNvSpPr>
            <a:spLocks noGrp="1"/>
          </p:cNvSpPr>
          <p:nvPr>
            <p:ph type="sldNum" sz="quarter" idx="12"/>
          </p:nvPr>
        </p:nvSpPr>
        <p:spPr/>
        <p:txBody>
          <a:bodyPr/>
          <a:lstStyle/>
          <a:p>
            <a:fld id="{98F4A237-58DC-4CB8-A92A-C7FDFBDB682E}" type="slidenum">
              <a:rPr lang="en-US" smtClean="0"/>
              <a:pPr/>
              <a:t>4</a:t>
            </a:fld>
            <a:endParaRPr lang="en-US"/>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8668CA-2505-C4E3-3D36-C69C32DB950F}"/>
              </a:ext>
            </a:extLst>
          </p:cNvPr>
          <p:cNvSpPr>
            <a:spLocks noGrp="1"/>
          </p:cNvSpPr>
          <p:nvPr>
            <p:ph type="title"/>
          </p:nvPr>
        </p:nvSpPr>
        <p:spPr/>
        <p:txBody>
          <a:bodyPr/>
          <a:lstStyle/>
          <a:p>
            <a:r>
              <a:rPr lang="en-US" dirty="0"/>
              <a:t>Sample Program</a:t>
            </a:r>
          </a:p>
        </p:txBody>
      </p:sp>
      <p:sp>
        <p:nvSpPr>
          <p:cNvPr id="3" name="Content Placeholder 2">
            <a:extLst>
              <a:ext uri="{FF2B5EF4-FFF2-40B4-BE49-F238E27FC236}">
                <a16:creationId xmlns:a16="http://schemas.microsoft.com/office/drawing/2014/main" id="{66548625-4B26-34F7-A033-4D66D0E81D37}"/>
              </a:ext>
            </a:extLst>
          </p:cNvPr>
          <p:cNvSpPr>
            <a:spLocks noGrp="1"/>
          </p:cNvSpPr>
          <p:nvPr>
            <p:ph sz="half" idx="2"/>
          </p:nvPr>
        </p:nvSpPr>
        <p:spPr>
          <a:xfrm>
            <a:off x="685800" y="1371601"/>
            <a:ext cx="6060282" cy="5162974"/>
          </a:xfrm>
        </p:spPr>
        <p:txBody>
          <a:bodyPr>
            <a:normAutofit fontScale="25000" lnSpcReduction="20000"/>
          </a:bodyPr>
          <a:lstStyle/>
          <a:p>
            <a:pPr marL="0" indent="0">
              <a:buNone/>
            </a:pPr>
            <a:r>
              <a:rPr lang="en-US" sz="4800" dirty="0"/>
              <a:t>&lt;!DOCTYPE html&gt;</a:t>
            </a:r>
          </a:p>
          <a:p>
            <a:pPr marL="0" indent="0">
              <a:buNone/>
            </a:pPr>
            <a:r>
              <a:rPr lang="en-US" sz="4800" dirty="0"/>
              <a:t>&lt;html&gt;</a:t>
            </a:r>
          </a:p>
          <a:p>
            <a:pPr marL="0" indent="0">
              <a:buNone/>
            </a:pPr>
            <a:r>
              <a:rPr lang="en-US" sz="4800" dirty="0"/>
              <a:t>&lt;head&gt;</a:t>
            </a:r>
          </a:p>
          <a:p>
            <a:pPr marL="0" indent="0">
              <a:buNone/>
            </a:pPr>
            <a:r>
              <a:rPr lang="en-US" sz="4800" dirty="0"/>
              <a:t>&lt;style&gt;</a:t>
            </a:r>
          </a:p>
          <a:p>
            <a:pPr marL="0" indent="0">
              <a:buNone/>
            </a:pPr>
            <a:r>
              <a:rPr lang="en-US" sz="4800" dirty="0"/>
              <a:t>&lt;!--Cell Padding--&gt;</a:t>
            </a:r>
          </a:p>
          <a:p>
            <a:pPr marL="0" indent="0">
              <a:buNone/>
            </a:pPr>
            <a:r>
              <a:rPr lang="en-US" sz="4800" dirty="0" err="1"/>
              <a:t>th</a:t>
            </a:r>
            <a:r>
              <a:rPr lang="en-US" sz="4800" dirty="0"/>
              <a:t>, td {</a:t>
            </a:r>
          </a:p>
          <a:p>
            <a:pPr marL="0" indent="0">
              <a:buNone/>
            </a:pPr>
            <a:r>
              <a:rPr lang="en-US" sz="4800" dirty="0"/>
              <a:t>  padding-top: 10px;</a:t>
            </a:r>
          </a:p>
          <a:p>
            <a:pPr marL="0" indent="0">
              <a:buNone/>
            </a:pPr>
            <a:r>
              <a:rPr lang="en-US" sz="4800" dirty="0"/>
              <a:t>  padding-bottom: 10px;</a:t>
            </a:r>
          </a:p>
          <a:p>
            <a:pPr marL="0" indent="0">
              <a:buNone/>
            </a:pPr>
            <a:r>
              <a:rPr lang="en-US" sz="4800" dirty="0"/>
              <a:t>  padding-left: 20px;</a:t>
            </a:r>
          </a:p>
          <a:p>
            <a:pPr marL="0" indent="0">
              <a:buNone/>
            </a:pPr>
            <a:r>
              <a:rPr lang="en-US" sz="4800" dirty="0"/>
              <a:t>  padding-right: 20px;</a:t>
            </a:r>
          </a:p>
          <a:p>
            <a:pPr marL="0" indent="0">
              <a:buNone/>
            </a:pPr>
            <a:r>
              <a:rPr lang="en-US" sz="4800" dirty="0"/>
              <a:t>}</a:t>
            </a:r>
          </a:p>
          <a:p>
            <a:pPr marL="0" indent="0">
              <a:buNone/>
            </a:pPr>
            <a:r>
              <a:rPr lang="en-US" sz="4800" dirty="0"/>
              <a:t>&lt;!--Cell Spacing--&gt;</a:t>
            </a:r>
          </a:p>
          <a:p>
            <a:pPr marL="0" indent="0">
              <a:buNone/>
            </a:pPr>
            <a:r>
              <a:rPr lang="en-US" sz="4800" dirty="0"/>
              <a:t>table {</a:t>
            </a:r>
          </a:p>
          <a:p>
            <a:pPr marL="0" indent="0">
              <a:buNone/>
            </a:pPr>
            <a:r>
              <a:rPr lang="en-US" sz="4800" dirty="0"/>
              <a:t>  border-spacing: 20px;</a:t>
            </a:r>
          </a:p>
          <a:p>
            <a:pPr marL="0" indent="0">
              <a:buNone/>
            </a:pPr>
            <a:r>
              <a:rPr lang="en-US" sz="4800" dirty="0"/>
              <a:t>  }</a:t>
            </a:r>
          </a:p>
          <a:p>
            <a:pPr marL="0" indent="0">
              <a:buNone/>
            </a:pPr>
            <a:r>
              <a:rPr lang="en-US" sz="4800" dirty="0"/>
              <a:t>&lt;/style&gt;</a:t>
            </a:r>
          </a:p>
          <a:p>
            <a:pPr marL="0" indent="0">
              <a:buNone/>
            </a:pPr>
            <a:r>
              <a:rPr lang="en-US" sz="4800" dirty="0"/>
              <a:t>&lt;/head&gt;</a:t>
            </a:r>
          </a:p>
          <a:p>
            <a:pPr marL="0" indent="0">
              <a:buNone/>
            </a:pPr>
            <a:r>
              <a:rPr lang="en-US" sz="4800" dirty="0"/>
              <a:t>&lt;body&gt;</a:t>
            </a:r>
          </a:p>
          <a:p>
            <a:pPr marL="0" indent="0">
              <a:buNone/>
            </a:pPr>
            <a:r>
              <a:rPr lang="en-US" sz="4800" dirty="0"/>
              <a:t>&lt;Center&gt;&lt;h2&gt;Student Registration Form&lt;/h2&gt;</a:t>
            </a:r>
          </a:p>
          <a:p>
            <a:pPr marL="0" indent="0">
              <a:buNone/>
            </a:pPr>
            <a:r>
              <a:rPr lang="en-US" sz="4800" dirty="0"/>
              <a:t>&lt;table&gt;</a:t>
            </a:r>
          </a:p>
          <a:p>
            <a:pPr marL="0" indent="0">
              <a:buNone/>
            </a:pPr>
            <a:r>
              <a:rPr lang="en-US" sz="4800" dirty="0"/>
              <a:t>&lt;form action="success.html"&gt;</a:t>
            </a:r>
          </a:p>
          <a:p>
            <a:pPr marL="0" indent="0">
              <a:buNone/>
            </a:pPr>
            <a:r>
              <a:rPr lang="en-US" sz="4800" dirty="0"/>
              <a:t>&lt;tr&gt;</a:t>
            </a:r>
          </a:p>
          <a:p>
            <a:pPr marL="0" indent="0">
              <a:buNone/>
            </a:pPr>
            <a:r>
              <a:rPr lang="en-US" sz="4800" dirty="0"/>
              <a:t>&lt;td&gt;Roll Number&lt;/td&gt;</a:t>
            </a:r>
          </a:p>
          <a:p>
            <a:pPr marL="0" indent="0">
              <a:buNone/>
            </a:pPr>
            <a:r>
              <a:rPr lang="en-US" sz="4800" dirty="0"/>
              <a:t>&lt;td&gt;&lt;input type="text" id="text" name="</a:t>
            </a:r>
            <a:r>
              <a:rPr lang="en-US" sz="4800" dirty="0" err="1"/>
              <a:t>rno</a:t>
            </a:r>
            <a:r>
              <a:rPr lang="en-US" sz="4800" dirty="0"/>
              <a:t>"&gt;&lt;/td&gt;</a:t>
            </a:r>
          </a:p>
          <a:p>
            <a:pPr marL="0" indent="0">
              <a:buNone/>
            </a:pPr>
            <a:r>
              <a:rPr lang="en-US" sz="4800" dirty="0"/>
              <a:t>&lt;/tr&gt;</a:t>
            </a:r>
          </a:p>
          <a:p>
            <a:pPr marL="0" indent="0">
              <a:buNone/>
            </a:pPr>
            <a:r>
              <a:rPr lang="en-US" sz="4800" dirty="0"/>
              <a:t>&lt;tr&gt;</a:t>
            </a:r>
          </a:p>
          <a:p>
            <a:pPr marL="0" indent="0">
              <a:buNone/>
            </a:pPr>
            <a:r>
              <a:rPr lang="en-US" sz="4800" dirty="0"/>
              <a:t>&lt;td&gt;Name of the student&lt;/td&gt;</a:t>
            </a:r>
          </a:p>
          <a:p>
            <a:pPr marL="0" indent="0">
              <a:buNone/>
            </a:pPr>
            <a:r>
              <a:rPr lang="en-US" sz="4800" dirty="0"/>
              <a:t>&lt;td&gt;&lt;input type="text" id="name" name="name"&gt;&lt;/td&gt;</a:t>
            </a:r>
          </a:p>
          <a:p>
            <a:pPr marL="0" indent="0">
              <a:buNone/>
            </a:pPr>
            <a:r>
              <a:rPr lang="en-US" sz="4800" dirty="0"/>
              <a:t>&lt;/tr&gt;</a:t>
            </a:r>
          </a:p>
          <a:p>
            <a:pPr marL="0" indent="0">
              <a:buNone/>
            </a:pPr>
            <a:endParaRPr lang="en-US" dirty="0"/>
          </a:p>
        </p:txBody>
      </p:sp>
      <p:sp>
        <p:nvSpPr>
          <p:cNvPr id="9" name="Content Placeholder 8">
            <a:extLst>
              <a:ext uri="{FF2B5EF4-FFF2-40B4-BE49-F238E27FC236}">
                <a16:creationId xmlns:a16="http://schemas.microsoft.com/office/drawing/2014/main" id="{A53B772B-4094-3E3D-D7AB-F5FE43D82FFC}"/>
              </a:ext>
            </a:extLst>
          </p:cNvPr>
          <p:cNvSpPr>
            <a:spLocks noGrp="1"/>
          </p:cNvSpPr>
          <p:nvPr>
            <p:ph sz="quarter" idx="4"/>
          </p:nvPr>
        </p:nvSpPr>
        <p:spPr>
          <a:xfrm>
            <a:off x="3767137" y="1564641"/>
            <a:ext cx="6062663" cy="5162973"/>
          </a:xfrm>
        </p:spPr>
        <p:txBody>
          <a:bodyPr>
            <a:normAutofit fontScale="25000" lnSpcReduction="20000"/>
          </a:bodyPr>
          <a:lstStyle/>
          <a:p>
            <a:pPr marL="0" indent="0">
              <a:buNone/>
            </a:pPr>
            <a:r>
              <a:rPr lang="en-US" sz="5600" dirty="0"/>
              <a:t>&lt;tr&gt;</a:t>
            </a:r>
          </a:p>
          <a:p>
            <a:pPr marL="0" indent="0">
              <a:buNone/>
            </a:pPr>
            <a:r>
              <a:rPr lang="en-US" sz="5600" dirty="0"/>
              <a:t>&lt;td&gt;Gender&lt;/td&gt;</a:t>
            </a:r>
          </a:p>
          <a:p>
            <a:pPr marL="0" indent="0">
              <a:buNone/>
            </a:pPr>
            <a:r>
              <a:rPr lang="en-US" sz="5600" dirty="0"/>
              <a:t>&lt;td&gt;</a:t>
            </a:r>
          </a:p>
          <a:p>
            <a:pPr marL="0" indent="0">
              <a:buNone/>
            </a:pPr>
            <a:r>
              <a:rPr lang="en-US" sz="5600" dirty="0"/>
              <a:t>&lt;input type="radio" id="male" name="gender" value="MALE"&gt;</a:t>
            </a:r>
          </a:p>
          <a:p>
            <a:pPr marL="0" indent="0">
              <a:buNone/>
            </a:pPr>
            <a:r>
              <a:rPr lang="en-US" sz="5600" dirty="0"/>
              <a:t>&lt;label for="male"&gt;Male&lt;/label&gt;&lt;</a:t>
            </a:r>
            <a:r>
              <a:rPr lang="en-US" sz="5600" dirty="0" err="1"/>
              <a:t>br</a:t>
            </a:r>
            <a:r>
              <a:rPr lang="en-US" sz="5600" dirty="0"/>
              <a:t>&gt;</a:t>
            </a:r>
          </a:p>
          <a:p>
            <a:pPr marL="0" indent="0">
              <a:buNone/>
            </a:pPr>
            <a:r>
              <a:rPr lang="en-US" sz="5600" dirty="0"/>
              <a:t>&lt;input type="radio" id="female" name="gender" value="Female"&gt;</a:t>
            </a:r>
          </a:p>
          <a:p>
            <a:pPr marL="0" indent="0">
              <a:buNone/>
            </a:pPr>
            <a:r>
              <a:rPr lang="en-US" sz="5600" dirty="0"/>
              <a:t>&lt;label for="Female"&gt;Female&lt;/label&gt;&lt;</a:t>
            </a:r>
            <a:r>
              <a:rPr lang="en-US" sz="5600" dirty="0" err="1"/>
              <a:t>br</a:t>
            </a:r>
            <a:r>
              <a:rPr lang="en-US" sz="5600" dirty="0"/>
              <a:t>&gt;</a:t>
            </a:r>
          </a:p>
          <a:p>
            <a:pPr marL="0" indent="0">
              <a:buNone/>
            </a:pPr>
            <a:r>
              <a:rPr lang="en-US" sz="5600" dirty="0"/>
              <a:t>&lt;/td&gt;</a:t>
            </a:r>
          </a:p>
          <a:p>
            <a:pPr marL="0" indent="0">
              <a:buNone/>
            </a:pPr>
            <a:r>
              <a:rPr lang="en-US" sz="5600" dirty="0"/>
              <a:t>&lt;/tr&gt;</a:t>
            </a:r>
          </a:p>
          <a:p>
            <a:pPr marL="0" indent="0">
              <a:buNone/>
            </a:pPr>
            <a:endParaRPr lang="en-US" sz="5600" dirty="0"/>
          </a:p>
          <a:p>
            <a:pPr marL="0" indent="0">
              <a:buNone/>
            </a:pPr>
            <a:r>
              <a:rPr lang="en-US" sz="5600" dirty="0"/>
              <a:t>&lt;tr&gt;</a:t>
            </a:r>
          </a:p>
          <a:p>
            <a:pPr marL="0" indent="0">
              <a:buNone/>
            </a:pPr>
            <a:r>
              <a:rPr lang="en-US" sz="5600" dirty="0"/>
              <a:t>&lt;td&gt;Email&lt;/td&gt;</a:t>
            </a:r>
          </a:p>
          <a:p>
            <a:pPr marL="0" indent="0">
              <a:buNone/>
            </a:pPr>
            <a:r>
              <a:rPr lang="en-US" sz="5600" dirty="0"/>
              <a:t>&lt;td&gt;&lt;input type="email" id="email" name="email"&gt;&lt;/td&gt;</a:t>
            </a:r>
          </a:p>
          <a:p>
            <a:pPr marL="0" indent="0">
              <a:buNone/>
            </a:pPr>
            <a:r>
              <a:rPr lang="en-US" sz="5600" dirty="0"/>
              <a:t>&lt;/tr&gt;</a:t>
            </a:r>
          </a:p>
          <a:p>
            <a:pPr marL="0" indent="0">
              <a:buNone/>
            </a:pPr>
            <a:r>
              <a:rPr lang="en-US" sz="5600" dirty="0"/>
              <a:t>&lt;tr&gt;</a:t>
            </a:r>
          </a:p>
          <a:p>
            <a:pPr marL="0" indent="0">
              <a:buNone/>
            </a:pPr>
            <a:r>
              <a:rPr lang="en-US" sz="5600" dirty="0"/>
              <a:t>&lt;td&gt;Address&lt;/td&gt;</a:t>
            </a:r>
          </a:p>
          <a:p>
            <a:pPr marL="0" indent="0">
              <a:buNone/>
            </a:pPr>
            <a:r>
              <a:rPr lang="en-US" sz="5600" dirty="0"/>
              <a:t>&lt;td&gt;&lt;</a:t>
            </a:r>
            <a:r>
              <a:rPr lang="en-US" sz="5600" dirty="0" err="1"/>
              <a:t>textarea</a:t>
            </a:r>
            <a:r>
              <a:rPr lang="en-US" sz="5600" dirty="0"/>
              <a:t> rows="5" cols="50" id="</a:t>
            </a:r>
            <a:r>
              <a:rPr lang="en-US" sz="5600" dirty="0" err="1"/>
              <a:t>textarea</a:t>
            </a:r>
            <a:r>
              <a:rPr lang="en-US" sz="5600" dirty="0"/>
              <a:t>" name="address"&gt;</a:t>
            </a:r>
          </a:p>
          <a:p>
            <a:pPr marL="0" indent="0">
              <a:buNone/>
            </a:pPr>
            <a:r>
              <a:rPr lang="en-US" sz="5600" dirty="0"/>
              <a:t>Enter your detailed address here&lt;/</a:t>
            </a:r>
            <a:r>
              <a:rPr lang="en-US" sz="5600" dirty="0" err="1"/>
              <a:t>textarea</a:t>
            </a:r>
            <a:r>
              <a:rPr lang="en-US" sz="5600" dirty="0"/>
              <a:t>&gt;&lt;/td&gt;</a:t>
            </a:r>
          </a:p>
          <a:p>
            <a:pPr marL="0" indent="0">
              <a:buNone/>
            </a:pPr>
            <a:r>
              <a:rPr lang="en-US" sz="5600" dirty="0"/>
              <a:t>&lt;/tr&gt;</a:t>
            </a:r>
          </a:p>
          <a:p>
            <a:pPr marL="0" indent="0">
              <a:buNone/>
            </a:pPr>
            <a:r>
              <a:rPr lang="en-US" sz="5600" dirty="0"/>
              <a:t>&lt;tr&gt;</a:t>
            </a:r>
          </a:p>
          <a:p>
            <a:pPr marL="0" indent="0">
              <a:buNone/>
            </a:pPr>
            <a:r>
              <a:rPr lang="en-US" sz="5600" dirty="0"/>
              <a:t>&lt;td&gt;</a:t>
            </a:r>
            <a:r>
              <a:rPr lang="en-US" sz="5600" dirty="0" err="1"/>
              <a:t>Intrested</a:t>
            </a:r>
            <a:r>
              <a:rPr lang="en-US" sz="5600" dirty="0"/>
              <a:t> in&lt;/td&gt;</a:t>
            </a:r>
          </a:p>
          <a:p>
            <a:pPr marL="0" indent="0">
              <a:buNone/>
            </a:pPr>
            <a:r>
              <a:rPr lang="en-US" sz="5600" dirty="0"/>
              <a:t>&lt;td&gt;&lt;input type="checkbox" id="C" name="C" value="C-Language"&gt;</a:t>
            </a:r>
          </a:p>
          <a:p>
            <a:pPr marL="0" indent="0">
              <a:buNone/>
            </a:pPr>
            <a:r>
              <a:rPr lang="en-US" sz="5600" dirty="0"/>
              <a:t>&lt;label for="C"&gt;C language&lt;/label&gt;&lt;</a:t>
            </a:r>
            <a:r>
              <a:rPr lang="en-US" sz="5600" dirty="0" err="1"/>
              <a:t>br</a:t>
            </a:r>
            <a:r>
              <a:rPr lang="en-US" sz="5600" dirty="0"/>
              <a:t>&gt;</a:t>
            </a:r>
          </a:p>
          <a:p>
            <a:pPr marL="0" indent="0">
              <a:buNone/>
            </a:pPr>
            <a:r>
              <a:rPr lang="en-US" sz="5600" dirty="0"/>
              <a:t>&lt;input type="checkbox" id="Python" name="Python" value="Python"&gt;</a:t>
            </a:r>
          </a:p>
          <a:p>
            <a:pPr marL="0" indent="0">
              <a:buNone/>
            </a:pPr>
            <a:endParaRPr lang="en-US" dirty="0"/>
          </a:p>
        </p:txBody>
      </p:sp>
      <p:sp>
        <p:nvSpPr>
          <p:cNvPr id="4" name="Date Placeholder 3">
            <a:extLst>
              <a:ext uri="{FF2B5EF4-FFF2-40B4-BE49-F238E27FC236}">
                <a16:creationId xmlns:a16="http://schemas.microsoft.com/office/drawing/2014/main" id="{A7BE9FED-4EE5-CA2D-43B2-B961AA7519B6}"/>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317B01A0-7B4C-BBFE-F4E9-A3F91501D751}"/>
              </a:ext>
            </a:extLst>
          </p:cNvPr>
          <p:cNvSpPr>
            <a:spLocks noGrp="1"/>
          </p:cNvSpPr>
          <p:nvPr>
            <p:ph type="ftr" sz="quarter" idx="11"/>
          </p:nvPr>
        </p:nvSpPr>
        <p:spPr/>
        <p:txBody>
          <a:bodyPr/>
          <a:lstStyle/>
          <a:p>
            <a:r>
              <a:rPr lang="en-US"/>
              <a:t>Department of CSE        CSEN3071: Web Application Development and Software frameworks</a:t>
            </a:r>
            <a:endParaRPr lang="en-US" dirty="0"/>
          </a:p>
        </p:txBody>
      </p:sp>
      <p:sp>
        <p:nvSpPr>
          <p:cNvPr id="6" name="Slide Number Placeholder 5">
            <a:extLst>
              <a:ext uri="{FF2B5EF4-FFF2-40B4-BE49-F238E27FC236}">
                <a16:creationId xmlns:a16="http://schemas.microsoft.com/office/drawing/2014/main" id="{5D8E259F-663E-799D-45BF-1E91BD0B6A27}"/>
              </a:ext>
            </a:extLst>
          </p:cNvPr>
          <p:cNvSpPr>
            <a:spLocks noGrp="1"/>
          </p:cNvSpPr>
          <p:nvPr>
            <p:ph type="sldNum" sz="quarter" idx="12"/>
          </p:nvPr>
        </p:nvSpPr>
        <p:spPr/>
        <p:txBody>
          <a:bodyPr/>
          <a:lstStyle/>
          <a:p>
            <a:fld id="{98F4A237-58DC-4CB8-A92A-C7FDFBDB682E}" type="slidenum">
              <a:rPr lang="en-US" smtClean="0"/>
              <a:pPr/>
              <a:t>40</a:t>
            </a:fld>
            <a:endParaRPr lang="en-US"/>
          </a:p>
        </p:txBody>
      </p:sp>
      <p:sp>
        <p:nvSpPr>
          <p:cNvPr id="10" name="Content Placeholder 8">
            <a:extLst>
              <a:ext uri="{FF2B5EF4-FFF2-40B4-BE49-F238E27FC236}">
                <a16:creationId xmlns:a16="http://schemas.microsoft.com/office/drawing/2014/main" id="{BC4FC1BE-0157-8236-F335-E387FAC3A103}"/>
              </a:ext>
            </a:extLst>
          </p:cNvPr>
          <p:cNvSpPr txBox="1">
            <a:spLocks/>
          </p:cNvSpPr>
          <p:nvPr/>
        </p:nvSpPr>
        <p:spPr>
          <a:xfrm>
            <a:off x="8839200" y="1414132"/>
            <a:ext cx="6062663" cy="5162973"/>
          </a:xfrm>
          <a:prstGeom prst="rect">
            <a:avLst/>
          </a:prstGeom>
        </p:spPr>
        <p:txBody>
          <a:bodyPr vert="horz" lIns="91440" tIns="45720" rIns="91440" bIns="45720" rtlCol="0">
            <a:normAutofit fontScale="25000" lnSpcReduction="20000"/>
          </a:bodyPr>
          <a:lstStyle>
            <a:lvl1pPr marL="342900" indent="-3429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18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1600" kern="1200">
                <a:solidFill>
                  <a:schemeClr val="tx1"/>
                </a:solidFill>
                <a:latin typeface="+mn-lt"/>
                <a:ea typeface="+mn-ea"/>
                <a:cs typeface="+mn-cs"/>
              </a:defRPr>
            </a:lvl9pPr>
          </a:lstStyle>
          <a:p>
            <a:pPr marL="0" indent="0">
              <a:buNone/>
            </a:pPr>
            <a:r>
              <a:rPr lang="en-US" sz="5600" dirty="0"/>
              <a:t>&lt;label for="Python"&gt;Python Programming&lt;/label&gt;&lt;</a:t>
            </a:r>
            <a:r>
              <a:rPr lang="en-US" sz="5600" dirty="0" err="1"/>
              <a:t>br</a:t>
            </a:r>
            <a:r>
              <a:rPr lang="en-US" sz="5600" dirty="0"/>
              <a:t>&gt;</a:t>
            </a:r>
          </a:p>
          <a:p>
            <a:pPr marL="0" indent="0">
              <a:buNone/>
            </a:pPr>
            <a:r>
              <a:rPr lang="en-US" sz="5600" dirty="0"/>
              <a:t>&lt;input type="checkbox" id="Java" name="Java" value="Java"&gt;</a:t>
            </a:r>
          </a:p>
          <a:p>
            <a:pPr marL="0" indent="0">
              <a:buNone/>
            </a:pPr>
            <a:r>
              <a:rPr lang="en-US" sz="5600" dirty="0"/>
              <a:t>&lt;label for="Java"&gt;Java Programming&lt;/label&gt;</a:t>
            </a:r>
          </a:p>
          <a:p>
            <a:pPr marL="0" indent="0">
              <a:buNone/>
            </a:pPr>
            <a:r>
              <a:rPr lang="en-US" sz="5600" dirty="0"/>
              <a:t>&lt;/tr&gt;</a:t>
            </a:r>
          </a:p>
          <a:p>
            <a:pPr marL="0" indent="0">
              <a:buNone/>
            </a:pPr>
            <a:r>
              <a:rPr lang="en-US" sz="5600" dirty="0"/>
              <a:t>&lt;tr&gt;</a:t>
            </a:r>
          </a:p>
          <a:p>
            <a:pPr marL="0" indent="0">
              <a:buNone/>
            </a:pPr>
            <a:r>
              <a:rPr lang="en-US" sz="5600" dirty="0"/>
              <a:t>&lt;td&gt;</a:t>
            </a:r>
          </a:p>
          <a:p>
            <a:pPr marL="0" indent="0">
              <a:buFont typeface="Arial" pitchFamily="34" charset="0"/>
              <a:buNone/>
            </a:pPr>
            <a:r>
              <a:rPr lang="en-US" sz="5600" dirty="0"/>
              <a:t>&lt;td&gt;</a:t>
            </a:r>
          </a:p>
          <a:p>
            <a:pPr marL="0" indent="0">
              <a:buFont typeface="Arial" pitchFamily="34" charset="0"/>
              <a:buNone/>
            </a:pPr>
            <a:r>
              <a:rPr lang="en-US" sz="5600" dirty="0"/>
              <a:t> &lt;label for="Hobbies"&gt;Choose a hobby:&lt;/label&gt;&lt;/td&gt;</a:t>
            </a:r>
          </a:p>
          <a:p>
            <a:pPr marL="0" indent="0">
              <a:buFont typeface="Arial" pitchFamily="34" charset="0"/>
              <a:buNone/>
            </a:pPr>
            <a:r>
              <a:rPr lang="en-US" sz="5600" dirty="0"/>
              <a:t>  &lt;td&gt;&lt;select name="Hobbies" id="Hobbies"&gt;</a:t>
            </a:r>
          </a:p>
          <a:p>
            <a:pPr marL="0" indent="0">
              <a:buFont typeface="Arial" pitchFamily="34" charset="0"/>
              <a:buNone/>
            </a:pPr>
            <a:r>
              <a:rPr lang="en-US" sz="5600" dirty="0"/>
              <a:t>    &lt;option value="Reading books"&gt;Reading books&lt;/option&gt;</a:t>
            </a:r>
          </a:p>
          <a:p>
            <a:pPr marL="0" indent="0">
              <a:buFont typeface="Arial" pitchFamily="34" charset="0"/>
              <a:buNone/>
            </a:pPr>
            <a:r>
              <a:rPr lang="en-US" sz="5600" dirty="0"/>
              <a:t>    &lt;option value="Listening to Music"&gt;Listening to Music&lt;/option&gt;</a:t>
            </a:r>
          </a:p>
          <a:p>
            <a:pPr marL="0" indent="0">
              <a:buFont typeface="Arial" pitchFamily="34" charset="0"/>
              <a:buNone/>
            </a:pPr>
            <a:r>
              <a:rPr lang="en-US" sz="5600" dirty="0"/>
              <a:t>    &lt;option value="Drawing"&gt;Drawing&lt;/option&gt;</a:t>
            </a:r>
          </a:p>
          <a:p>
            <a:pPr marL="0" indent="0">
              <a:buFont typeface="Arial" pitchFamily="34" charset="0"/>
              <a:buNone/>
            </a:pPr>
            <a:r>
              <a:rPr lang="en-US" sz="5600" dirty="0"/>
              <a:t>    &lt;option value="Insta reels Making"&gt;Making Insta reels&lt;/option&gt;</a:t>
            </a:r>
          </a:p>
          <a:p>
            <a:pPr marL="0" indent="0">
              <a:buFont typeface="Arial" pitchFamily="34" charset="0"/>
              <a:buNone/>
            </a:pPr>
            <a:r>
              <a:rPr lang="en-US" sz="5600" dirty="0"/>
              <a:t>  &lt;/select&gt;&lt;/td&gt;</a:t>
            </a:r>
          </a:p>
          <a:p>
            <a:pPr marL="0" indent="0">
              <a:buFont typeface="Arial" pitchFamily="34" charset="0"/>
              <a:buNone/>
            </a:pPr>
            <a:r>
              <a:rPr lang="en-US" sz="5600" dirty="0"/>
              <a:t>&lt;/tr&gt;</a:t>
            </a:r>
          </a:p>
          <a:p>
            <a:pPr marL="0" indent="0">
              <a:buFont typeface="Arial" pitchFamily="34" charset="0"/>
              <a:buNone/>
            </a:pPr>
            <a:r>
              <a:rPr lang="en-US" sz="5600" dirty="0"/>
              <a:t>&lt;tr&gt;</a:t>
            </a:r>
          </a:p>
          <a:p>
            <a:pPr marL="0" indent="0">
              <a:buFont typeface="Arial" pitchFamily="34" charset="0"/>
              <a:buNone/>
            </a:pPr>
            <a:r>
              <a:rPr lang="en-US" sz="5600" dirty="0"/>
              <a:t>&lt;td&gt;&lt;input type="submit" value="Submit Details"&gt;&lt;/td&gt;</a:t>
            </a:r>
          </a:p>
          <a:p>
            <a:pPr marL="0" indent="0">
              <a:buFont typeface="Arial" pitchFamily="34" charset="0"/>
              <a:buNone/>
            </a:pPr>
            <a:r>
              <a:rPr lang="en-US" sz="5600" dirty="0"/>
              <a:t>&lt;td&gt;&lt;input type="reset" value="clear"&gt;&lt;/td&gt;</a:t>
            </a:r>
          </a:p>
          <a:p>
            <a:pPr marL="0" indent="0">
              <a:buFont typeface="Arial" pitchFamily="34" charset="0"/>
              <a:buNone/>
            </a:pPr>
            <a:r>
              <a:rPr lang="en-US" sz="5600" dirty="0"/>
              <a:t>&lt;/tr&gt;</a:t>
            </a:r>
          </a:p>
          <a:p>
            <a:pPr marL="0" indent="0">
              <a:buFont typeface="Arial" pitchFamily="34" charset="0"/>
              <a:buNone/>
            </a:pPr>
            <a:endParaRPr lang="en-US" sz="5600" dirty="0"/>
          </a:p>
          <a:p>
            <a:pPr marL="0" indent="0">
              <a:buFont typeface="Arial" pitchFamily="34" charset="0"/>
              <a:buNone/>
            </a:pPr>
            <a:r>
              <a:rPr lang="en-US" sz="5600" dirty="0"/>
              <a:t>&lt;/form&gt;</a:t>
            </a:r>
          </a:p>
          <a:p>
            <a:pPr marL="0" indent="0">
              <a:buFont typeface="Arial" pitchFamily="34" charset="0"/>
              <a:buNone/>
            </a:pPr>
            <a:r>
              <a:rPr lang="en-US" sz="5600" dirty="0"/>
              <a:t>&lt;/table&gt;&lt;/center&gt;</a:t>
            </a:r>
          </a:p>
          <a:p>
            <a:pPr marL="0" indent="0">
              <a:buFont typeface="Arial" pitchFamily="34" charset="0"/>
              <a:buNone/>
            </a:pPr>
            <a:r>
              <a:rPr lang="en-US" sz="5600" dirty="0"/>
              <a:t>&lt;/body&gt;</a:t>
            </a:r>
          </a:p>
          <a:p>
            <a:pPr marL="0" indent="0">
              <a:buFont typeface="Arial" pitchFamily="34" charset="0"/>
              <a:buNone/>
            </a:pPr>
            <a:r>
              <a:rPr lang="en-US" sz="5600" dirty="0"/>
              <a:t>&lt;/html&gt;</a:t>
            </a:r>
            <a:endParaRPr lang="en-US" dirty="0"/>
          </a:p>
        </p:txBody>
      </p:sp>
    </p:spTree>
    <p:extLst>
      <p:ext uri="{BB962C8B-B14F-4D97-AF65-F5344CB8AC3E}">
        <p14:creationId xmlns:p14="http://schemas.microsoft.com/office/powerpoint/2010/main" val="23795605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Date Placeholder 6">
            <a:extLst>
              <a:ext uri="{FF2B5EF4-FFF2-40B4-BE49-F238E27FC236}">
                <a16:creationId xmlns:a16="http://schemas.microsoft.com/office/drawing/2014/main" id="{B4A2BCC8-4454-A31E-ED04-32D94A7B71C4}"/>
              </a:ext>
            </a:extLst>
          </p:cNvPr>
          <p:cNvSpPr>
            <a:spLocks noGrp="1"/>
          </p:cNvSpPr>
          <p:nvPr>
            <p:ph type="dt" sz="half" idx="10"/>
          </p:nvPr>
        </p:nvSpPr>
        <p:spPr/>
        <p:txBody>
          <a:bodyPr/>
          <a:lstStyle/>
          <a:p>
            <a:fld id="{12F998BE-1277-4CD9-9E65-2752CA2B94BC}" type="datetime3">
              <a:rPr lang="en-US" smtClean="0"/>
              <a:t>12 December 2023</a:t>
            </a:fld>
            <a:endParaRPr lang="en-US"/>
          </a:p>
        </p:txBody>
      </p:sp>
      <p:sp>
        <p:nvSpPr>
          <p:cNvPr id="8" name="Footer Placeholder 7">
            <a:extLst>
              <a:ext uri="{FF2B5EF4-FFF2-40B4-BE49-F238E27FC236}">
                <a16:creationId xmlns:a16="http://schemas.microsoft.com/office/drawing/2014/main" id="{16431EEA-D1F2-398F-CA01-3AD3B47BE8A7}"/>
              </a:ext>
            </a:extLst>
          </p:cNvPr>
          <p:cNvSpPr>
            <a:spLocks noGrp="1"/>
          </p:cNvSpPr>
          <p:nvPr>
            <p:ph type="ftr" sz="quarter" idx="11"/>
          </p:nvPr>
        </p:nvSpPr>
        <p:spPr/>
        <p:txBody>
          <a:bodyPr/>
          <a:lstStyle/>
          <a:p>
            <a:r>
              <a:rPr lang="en-US"/>
              <a:t>Department of CSE        CSEN3071: Web Application Development and Software frameworks</a:t>
            </a:r>
            <a:endParaRPr lang="en-US" dirty="0"/>
          </a:p>
        </p:txBody>
      </p:sp>
      <p:sp>
        <p:nvSpPr>
          <p:cNvPr id="9" name="Slide Number Placeholder 8">
            <a:extLst>
              <a:ext uri="{FF2B5EF4-FFF2-40B4-BE49-F238E27FC236}">
                <a16:creationId xmlns:a16="http://schemas.microsoft.com/office/drawing/2014/main" id="{CCC0184D-AA07-0C5E-D783-6EF2B11D95A4}"/>
              </a:ext>
            </a:extLst>
          </p:cNvPr>
          <p:cNvSpPr>
            <a:spLocks noGrp="1"/>
          </p:cNvSpPr>
          <p:nvPr>
            <p:ph type="sldNum" sz="quarter" idx="12"/>
          </p:nvPr>
        </p:nvSpPr>
        <p:spPr/>
        <p:txBody>
          <a:bodyPr/>
          <a:lstStyle/>
          <a:p>
            <a:fld id="{98F4A237-58DC-4CB8-A92A-C7FDFBDB682E}" type="slidenum">
              <a:rPr lang="en-US" smtClean="0"/>
              <a:pPr/>
              <a:t>41</a:t>
            </a:fld>
            <a:endParaRPr lang="en-US"/>
          </a:p>
        </p:txBody>
      </p:sp>
      <p:pic>
        <p:nvPicPr>
          <p:cNvPr id="11" name="Picture 10">
            <a:extLst>
              <a:ext uri="{FF2B5EF4-FFF2-40B4-BE49-F238E27FC236}">
                <a16:creationId xmlns:a16="http://schemas.microsoft.com/office/drawing/2014/main" id="{BAA5D7C5-997F-39DF-1D7F-046E89CA2976}"/>
              </a:ext>
            </a:extLst>
          </p:cNvPr>
          <p:cNvPicPr>
            <a:picLocks noChangeAspect="1"/>
          </p:cNvPicPr>
          <p:nvPr/>
        </p:nvPicPr>
        <p:blipFill>
          <a:blip r:embed="rId2"/>
          <a:stretch>
            <a:fillRect/>
          </a:stretch>
        </p:blipFill>
        <p:spPr>
          <a:xfrm>
            <a:off x="3131497" y="864628"/>
            <a:ext cx="7453006" cy="5585944"/>
          </a:xfrm>
          <a:prstGeom prst="rect">
            <a:avLst/>
          </a:prstGeom>
        </p:spPr>
      </p:pic>
    </p:spTree>
    <p:extLst>
      <p:ext uri="{BB962C8B-B14F-4D97-AF65-F5344CB8AC3E}">
        <p14:creationId xmlns:p14="http://schemas.microsoft.com/office/powerpoint/2010/main" val="273710476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04185-BC34-6711-FEFF-2AE311F2E3B1}"/>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B5A0C5F-5C62-F874-C9BB-502144FF5A46}"/>
              </a:ext>
            </a:extLst>
          </p:cNvPr>
          <p:cNvSpPr>
            <a:spLocks noGrp="1"/>
          </p:cNvSpPr>
          <p:nvPr>
            <p:ph idx="1"/>
          </p:nvPr>
        </p:nvSpPr>
        <p:spPr/>
        <p:txBody>
          <a:bodyPr/>
          <a:lstStyle/>
          <a:p>
            <a:endParaRPr lang="en-US"/>
          </a:p>
        </p:txBody>
      </p:sp>
      <p:sp>
        <p:nvSpPr>
          <p:cNvPr id="4" name="Date Placeholder 3">
            <a:extLst>
              <a:ext uri="{FF2B5EF4-FFF2-40B4-BE49-F238E27FC236}">
                <a16:creationId xmlns:a16="http://schemas.microsoft.com/office/drawing/2014/main" id="{59AB433F-52D6-793F-2516-ABB7003037D0}"/>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D1820883-21EF-8B3E-5371-E8CA5F7DF90F}"/>
              </a:ext>
            </a:extLst>
          </p:cNvPr>
          <p:cNvSpPr>
            <a:spLocks noGrp="1"/>
          </p:cNvSpPr>
          <p:nvPr>
            <p:ph type="ftr" sz="quarter" idx="11"/>
          </p:nvPr>
        </p:nvSpPr>
        <p:spPr/>
        <p:txBody>
          <a:bodyPr/>
          <a:lstStyle/>
          <a:p>
            <a:r>
              <a:rPr lang="en-US"/>
              <a:t>Department of CSE        CSEN3071: Web Application Development and Software frameworks</a:t>
            </a:r>
            <a:endParaRPr lang="en-US" dirty="0"/>
          </a:p>
        </p:txBody>
      </p:sp>
      <p:sp>
        <p:nvSpPr>
          <p:cNvPr id="6" name="Slide Number Placeholder 5">
            <a:extLst>
              <a:ext uri="{FF2B5EF4-FFF2-40B4-BE49-F238E27FC236}">
                <a16:creationId xmlns:a16="http://schemas.microsoft.com/office/drawing/2014/main" id="{F7FCECA2-BF54-20C4-8695-1909E95C7AB1}"/>
              </a:ext>
            </a:extLst>
          </p:cNvPr>
          <p:cNvSpPr>
            <a:spLocks noGrp="1"/>
          </p:cNvSpPr>
          <p:nvPr>
            <p:ph type="sldNum" sz="quarter" idx="12"/>
          </p:nvPr>
        </p:nvSpPr>
        <p:spPr/>
        <p:txBody>
          <a:bodyPr/>
          <a:lstStyle/>
          <a:p>
            <a:fld id="{98F4A237-58DC-4CB8-A92A-C7FDFBDB682E}" type="slidenum">
              <a:rPr lang="en-US" smtClean="0"/>
              <a:pPr/>
              <a:t>42</a:t>
            </a:fld>
            <a:endParaRPr lang="en-US"/>
          </a:p>
        </p:txBody>
      </p:sp>
    </p:spTree>
    <p:extLst>
      <p:ext uri="{BB962C8B-B14F-4D97-AF65-F5344CB8AC3E}">
        <p14:creationId xmlns:p14="http://schemas.microsoft.com/office/powerpoint/2010/main" val="41393086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Content Placeholder 11"/>
          <p:cNvSpPr txBox="1">
            <a:spLocks noGrp="1"/>
          </p:cNvSpPr>
          <p:nvPr>
            <p:ph idx="1"/>
          </p:nvPr>
        </p:nvSpPr>
        <p:spPr>
          <a:xfrm>
            <a:off x="609600" y="2438400"/>
            <a:ext cx="9753600" cy="1323439"/>
          </a:xfrm>
          <a:prstGeom prst="rect">
            <a:avLst/>
          </a:prstGeom>
          <a:noFill/>
        </p:spPr>
        <p:txBody>
          <a:bodyPr>
            <a:spAutoFit/>
          </a:bodyPr>
          <a:lstStyle/>
          <a:p>
            <a:pPr algn="ctr">
              <a:buNone/>
              <a:defRPr/>
            </a:pPr>
            <a:r>
              <a:rPr lang="en-US" sz="8000" dirty="0">
                <a:solidFill>
                  <a:srgbClr val="C00000"/>
                </a:solidFill>
                <a:effectLst>
                  <a:outerShdw blurRad="38100" dist="38100" dir="2700000" algn="tl">
                    <a:srgbClr val="000000">
                      <a:alpha val="43137"/>
                    </a:srgbClr>
                  </a:outerShdw>
                </a:effectLst>
                <a:ea typeface="ＭＳ Ｐゴシック" pitchFamily="1" charset="-128"/>
              </a:rPr>
              <a:t>THANK YOU </a:t>
            </a:r>
          </a:p>
        </p:txBody>
      </p:sp>
      <p:pic>
        <p:nvPicPr>
          <p:cNvPr id="9" name="Picture 2"/>
          <p:cNvPicPr>
            <a:picLocks noChangeAspect="1" noChangeArrowheads="1"/>
          </p:cNvPicPr>
          <p:nvPr/>
        </p:nvPicPr>
        <p:blipFill>
          <a:blip r:embed="rId2" cstate="print"/>
          <a:srcRect/>
          <a:stretch>
            <a:fillRect/>
          </a:stretch>
        </p:blipFill>
        <p:spPr bwMode="auto">
          <a:xfrm>
            <a:off x="10363200" y="304800"/>
            <a:ext cx="3257550" cy="914400"/>
          </a:xfrm>
          <a:prstGeom prst="rect">
            <a:avLst/>
          </a:prstGeom>
          <a:noFill/>
          <a:ln w="9525">
            <a:noFill/>
            <a:miter lim="800000"/>
            <a:headEnd/>
            <a:tailEnd/>
          </a:ln>
        </p:spPr>
      </p:pic>
      <p:sp>
        <p:nvSpPr>
          <p:cNvPr id="2" name="Date Placeholder 1">
            <a:extLst>
              <a:ext uri="{FF2B5EF4-FFF2-40B4-BE49-F238E27FC236}">
                <a16:creationId xmlns:a16="http://schemas.microsoft.com/office/drawing/2014/main" id="{D86D5C31-BD57-464D-9EEA-179F97EAD7AF}"/>
              </a:ext>
            </a:extLst>
          </p:cNvPr>
          <p:cNvSpPr>
            <a:spLocks noGrp="1"/>
          </p:cNvSpPr>
          <p:nvPr>
            <p:ph type="dt" sz="half" idx="10"/>
          </p:nvPr>
        </p:nvSpPr>
        <p:spPr/>
        <p:txBody>
          <a:bodyPr/>
          <a:lstStyle/>
          <a:p>
            <a:fld id="{B129D2E2-AABE-46A7-BCB7-0D55FFAB533A}" type="datetime3">
              <a:rPr lang="en-US" smtClean="0"/>
              <a:t>12 December 2023</a:t>
            </a:fld>
            <a:endParaRPr lang="en-US"/>
          </a:p>
        </p:txBody>
      </p:sp>
      <p:sp>
        <p:nvSpPr>
          <p:cNvPr id="3" name="Footer Placeholder 2">
            <a:extLst>
              <a:ext uri="{FF2B5EF4-FFF2-40B4-BE49-F238E27FC236}">
                <a16:creationId xmlns:a16="http://schemas.microsoft.com/office/drawing/2014/main" id="{F2CC8B60-9521-41D6-92A6-4D00197EDA36}"/>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4" name="Slide Number Placeholder 3">
            <a:extLst>
              <a:ext uri="{FF2B5EF4-FFF2-40B4-BE49-F238E27FC236}">
                <a16:creationId xmlns:a16="http://schemas.microsoft.com/office/drawing/2014/main" id="{2B5B857D-7778-4910-B2B3-BDF428FBB566}"/>
              </a:ext>
            </a:extLst>
          </p:cNvPr>
          <p:cNvSpPr>
            <a:spLocks noGrp="1"/>
          </p:cNvSpPr>
          <p:nvPr>
            <p:ph type="sldNum" sz="quarter" idx="12"/>
          </p:nvPr>
        </p:nvSpPr>
        <p:spPr/>
        <p:txBody>
          <a:bodyPr/>
          <a:lstStyle/>
          <a:p>
            <a:fld id="{98F4A237-58DC-4CB8-A92A-C7FDFBDB682E}" type="slidenum">
              <a:rPr lang="en-US" smtClean="0"/>
              <a:pPr/>
              <a:t>43</a:t>
            </a:fld>
            <a:endParaRPr lang="en-US"/>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6C88252-8288-495D-87EC-425FC7098966}"/>
              </a:ext>
            </a:extLst>
          </p:cNvPr>
          <p:cNvSpPr>
            <a:spLocks noGrp="1"/>
          </p:cNvSpPr>
          <p:nvPr>
            <p:ph idx="1"/>
          </p:nvPr>
        </p:nvSpPr>
        <p:spPr>
          <a:xfrm>
            <a:off x="685800" y="304800"/>
            <a:ext cx="12344400" cy="6324600"/>
          </a:xfrm>
        </p:spPr>
        <p:txBody>
          <a:bodyPr>
            <a:normAutofit/>
          </a:bodyPr>
          <a:lstStyle/>
          <a:p>
            <a:pPr indent="0" algn="ctr">
              <a:lnSpc>
                <a:spcPct val="115000"/>
              </a:lnSpc>
              <a:spcAft>
                <a:spcPts val="0"/>
              </a:spcAft>
              <a:buNone/>
            </a:pPr>
            <a:r>
              <a:rPr lang="en-US" sz="2000" b="1" u="sng" dirty="0">
                <a:effectLst/>
                <a:latin typeface="Calibri" panose="020F0502020204030204" pitchFamily="34" charset="0"/>
                <a:ea typeface="Calibri" panose="020F0502020204030204" pitchFamily="34" charset="0"/>
                <a:cs typeface="Times New Roman" panose="02020603050405020304" pitchFamily="18" charset="0"/>
              </a:rPr>
              <a:t>Syllabus</a:t>
            </a:r>
            <a:endParaRPr lang="en-US" sz="2000" dirty="0">
              <a:effectLst/>
              <a:latin typeface="Calibri" panose="020F0502020204030204" pitchFamily="34" charset="0"/>
              <a:ea typeface="Calibri" panose="020F0502020204030204" pitchFamily="34" charset="0"/>
              <a:cs typeface="Times New Roman" panose="02020603050405020304" pitchFamily="18" charset="0"/>
            </a:endParaRPr>
          </a:p>
          <a:p>
            <a:pPr indent="0">
              <a:lnSpc>
                <a:spcPct val="115000"/>
              </a:lnSpc>
              <a:spcAft>
                <a:spcPts val="0"/>
              </a:spcAft>
              <a:buNone/>
            </a:pPr>
            <a:r>
              <a:rPr lang="en-US" sz="2000" b="1" u="none" strike="noStrike"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IN" sz="2000" b="1" dirty="0"/>
              <a:t>Module I: Introduction to Web Application Designing </a:t>
            </a:r>
            <a:r>
              <a:rPr lang="en-IN" sz="2000" dirty="0"/>
              <a:t>				</a:t>
            </a:r>
            <a:r>
              <a:rPr lang="en-IN" sz="2000" b="1" dirty="0"/>
              <a:t>L  9  P  6</a:t>
            </a:r>
          </a:p>
          <a:p>
            <a:pPr marL="0" indent="0" algn="l">
              <a:buNone/>
            </a:pPr>
            <a:r>
              <a:rPr lang="en-US" sz="1800" b="1" dirty="0">
                <a:solidFill>
                  <a:srgbClr val="222222"/>
                </a:solidFill>
                <a:latin typeface="Calibri-Bold"/>
              </a:rPr>
              <a:t>       </a:t>
            </a:r>
            <a:r>
              <a:rPr lang="en-US" sz="1800" b="1" i="0" u="none" strike="noStrike" baseline="0" dirty="0">
                <a:solidFill>
                  <a:srgbClr val="222222"/>
                </a:solidFill>
                <a:latin typeface="Calibri-Bold"/>
              </a:rPr>
              <a:t>Introduction</a:t>
            </a:r>
            <a:r>
              <a:rPr lang="en-US" sz="1800" b="0" i="0" u="none" strike="noStrike" baseline="0" dirty="0">
                <a:solidFill>
                  <a:srgbClr val="222222"/>
                </a:solidFill>
                <a:latin typeface="Calibri" panose="020F0502020204030204" pitchFamily="34" charset="0"/>
              </a:rPr>
              <a:t>: Building a Web Application, Components – Client Side, Server-side</a:t>
            </a:r>
            <a:r>
              <a:rPr lang="en-US" sz="1800" dirty="0">
                <a:solidFill>
                  <a:srgbClr val="222222"/>
                </a:solidFill>
                <a:latin typeface="Calibri" panose="020F0502020204030204" pitchFamily="34" charset="0"/>
              </a:rPr>
              <a:t> </a:t>
            </a:r>
            <a:r>
              <a:rPr lang="en-US" sz="1800" b="0" i="0" u="none" strike="noStrike" baseline="0" dirty="0">
                <a:solidFill>
                  <a:srgbClr val="222222"/>
                </a:solidFill>
                <a:latin typeface="Calibri" panose="020F0502020204030204" pitchFamily="34" charset="0"/>
              </a:rPr>
              <a:t>Components, 2 tier, n-tier architectures,           Networks, Protocols. MVC Pattern.</a:t>
            </a:r>
            <a:endParaRPr lang="en-IN" sz="2000" b="1" dirty="0"/>
          </a:p>
          <a:p>
            <a:pPr marL="400050" lvl="1" indent="0">
              <a:buNone/>
            </a:pPr>
            <a:r>
              <a:rPr lang="en-IN" sz="1800" dirty="0"/>
              <a:t> </a:t>
            </a:r>
            <a:r>
              <a:rPr lang="en-US" sz="1800" b="1" dirty="0">
                <a:solidFill>
                  <a:srgbClr val="222222"/>
                </a:solidFill>
                <a:latin typeface="Calibri" panose="020F0502020204030204" pitchFamily="34" charset="0"/>
              </a:rPr>
              <a:t>HTML5: </a:t>
            </a:r>
            <a:r>
              <a:rPr lang="en-US" sz="1800" dirty="0">
                <a:solidFill>
                  <a:srgbClr val="222222"/>
                </a:solidFill>
                <a:latin typeface="Calibri" panose="020F0502020204030204" pitchFamily="34" charset="0"/>
              </a:rPr>
              <a:t>Basic syntax, HTML document structure, text formatting, images, lists, links, tables, forms, frames. </a:t>
            </a:r>
          </a:p>
          <a:p>
            <a:pPr marL="400050" lvl="1" indent="0">
              <a:buNone/>
            </a:pPr>
            <a:r>
              <a:rPr lang="en-US" sz="1800" b="1" dirty="0">
                <a:solidFill>
                  <a:srgbClr val="222222"/>
                </a:solidFill>
                <a:latin typeface="Calibri" panose="020F0502020204030204" pitchFamily="34" charset="0"/>
              </a:rPr>
              <a:t>Cascading Style Sheets (CSS3): </a:t>
            </a:r>
            <a:r>
              <a:rPr lang="en-US" sz="1800" dirty="0">
                <a:solidFill>
                  <a:srgbClr val="222222"/>
                </a:solidFill>
                <a:latin typeface="Calibri" panose="020F0502020204030204" pitchFamily="34" charset="0"/>
              </a:rPr>
              <a:t>Levels of style sheets, style specification formats, selector forms, font properties, list properties, </a:t>
            </a:r>
            <a:r>
              <a:rPr lang="en-US" sz="1800" dirty="0" err="1">
                <a:solidFill>
                  <a:srgbClr val="222222"/>
                </a:solidFill>
                <a:latin typeface="Calibri" panose="020F0502020204030204" pitchFamily="34" charset="0"/>
              </a:rPr>
              <a:t>colour</a:t>
            </a:r>
            <a:r>
              <a:rPr lang="en-US" sz="1800" dirty="0">
                <a:solidFill>
                  <a:srgbClr val="222222"/>
                </a:solidFill>
                <a:latin typeface="Calibri" panose="020F0502020204030204" pitchFamily="34" charset="0"/>
              </a:rPr>
              <a:t> properties, alignment of text, background images, The Box Model</a:t>
            </a:r>
            <a:r>
              <a:rPr lang="en-US" sz="1600" i="0" u="none" strike="noStrike" baseline="0" dirty="0">
                <a:solidFill>
                  <a:srgbClr val="222222"/>
                </a:solidFill>
                <a:latin typeface="Calibri" panose="020F0502020204030204" pitchFamily="34" charset="0"/>
              </a:rPr>
              <a:t>.</a:t>
            </a:r>
            <a:endParaRPr lang="en-IN" sz="1800" dirty="0"/>
          </a:p>
          <a:p>
            <a:pPr indent="0">
              <a:lnSpc>
                <a:spcPct val="115000"/>
              </a:lnSpc>
              <a:spcAft>
                <a:spcPts val="0"/>
              </a:spcAft>
              <a:buNone/>
            </a:pPr>
            <a:endParaRPr lang="en-IN" sz="2000" b="1" dirty="0"/>
          </a:p>
          <a:p>
            <a:pPr indent="0">
              <a:lnSpc>
                <a:spcPct val="115000"/>
              </a:lnSpc>
              <a:spcAft>
                <a:spcPts val="0"/>
              </a:spcAft>
              <a:buNone/>
            </a:pPr>
            <a:r>
              <a:rPr lang="en-IN" sz="2000" b="1" dirty="0"/>
              <a:t>Module II: Client Side </a:t>
            </a:r>
            <a:r>
              <a:rPr lang="en-IN" sz="2000" dirty="0"/>
              <a:t>Scripting                                                                                                                 </a:t>
            </a:r>
            <a:r>
              <a:rPr lang="en-IN" sz="2000" b="1" dirty="0"/>
              <a:t>L  9  P  6</a:t>
            </a:r>
          </a:p>
          <a:p>
            <a:pPr indent="0">
              <a:lnSpc>
                <a:spcPct val="115000"/>
              </a:lnSpc>
              <a:spcAft>
                <a:spcPts val="0"/>
              </a:spcAft>
              <a:buNone/>
            </a:pPr>
            <a:r>
              <a:rPr lang="en-IN" sz="2000" b="1" dirty="0"/>
              <a:t>JavaScript:</a:t>
            </a:r>
            <a:r>
              <a:rPr lang="en-IN" sz="2000" dirty="0"/>
              <a:t> Introduction, Functions, Arrays, DOM, Built-in Objects, Regular Expression, Event handling, Validation, Dynamic documents</a:t>
            </a:r>
          </a:p>
          <a:p>
            <a:pPr indent="0">
              <a:lnSpc>
                <a:spcPct val="115000"/>
              </a:lnSpc>
              <a:spcAft>
                <a:spcPts val="0"/>
              </a:spcAft>
              <a:buNone/>
            </a:pPr>
            <a:endParaRPr lang="en-IN" sz="2000" b="1" dirty="0"/>
          </a:p>
          <a:p>
            <a:pPr indent="0">
              <a:lnSpc>
                <a:spcPct val="115000"/>
              </a:lnSpc>
              <a:spcAft>
                <a:spcPts val="0"/>
              </a:spcAft>
              <a:buNone/>
            </a:pPr>
            <a:r>
              <a:rPr lang="en-IN" sz="2000" b="1" dirty="0"/>
              <a:t>Module III: XML, JSON                                                                                                                                 L  9  P  6 </a:t>
            </a:r>
          </a:p>
          <a:p>
            <a:pPr indent="0">
              <a:lnSpc>
                <a:spcPct val="115000"/>
              </a:lnSpc>
              <a:spcAft>
                <a:spcPts val="0"/>
              </a:spcAft>
              <a:buNone/>
            </a:pPr>
            <a:r>
              <a:rPr lang="en-IN" sz="2000" dirty="0"/>
              <a:t>Syntax of XML, document structure, and document type definition, namespaces, XML schemas, document object model, presenting XML using CSS, XSLT, XPath, XQuery, FLOWR</a:t>
            </a:r>
          </a:p>
          <a:p>
            <a:pPr indent="0">
              <a:lnSpc>
                <a:spcPct val="115000"/>
              </a:lnSpc>
              <a:spcAft>
                <a:spcPts val="0"/>
              </a:spcAft>
              <a:buNone/>
            </a:pPr>
            <a:r>
              <a:rPr lang="en-IN" sz="2000" b="1" dirty="0"/>
              <a:t>JSON: </a:t>
            </a:r>
            <a:r>
              <a:rPr lang="en-IN" sz="2000" dirty="0"/>
              <a:t>Features, JSON vs. XML, JSON Data Types, JSON Objects, JSON Arrays, JSON HTML.</a:t>
            </a:r>
          </a:p>
        </p:txBody>
      </p:sp>
      <p:pic>
        <p:nvPicPr>
          <p:cNvPr id="8" name="Picture 7">
            <a:extLst>
              <a:ext uri="{FF2B5EF4-FFF2-40B4-BE49-F238E27FC236}">
                <a16:creationId xmlns:a16="http://schemas.microsoft.com/office/drawing/2014/main" id="{EE208F7A-F65F-4021-998F-83DD29E2D0E2}"/>
              </a:ext>
            </a:extLst>
          </p:cNvPr>
          <p:cNvPicPr>
            <a:picLocks noChangeAspect="1"/>
          </p:cNvPicPr>
          <p:nvPr/>
        </p:nvPicPr>
        <p:blipFill>
          <a:blip r:embed="rId2"/>
          <a:stretch>
            <a:fillRect/>
          </a:stretch>
        </p:blipFill>
        <p:spPr>
          <a:xfrm>
            <a:off x="10668000" y="0"/>
            <a:ext cx="2819400" cy="384304"/>
          </a:xfrm>
          <a:prstGeom prst="rect">
            <a:avLst/>
          </a:prstGeom>
        </p:spPr>
      </p:pic>
      <p:sp>
        <p:nvSpPr>
          <p:cNvPr id="2" name="Date Placeholder 1">
            <a:extLst>
              <a:ext uri="{FF2B5EF4-FFF2-40B4-BE49-F238E27FC236}">
                <a16:creationId xmlns:a16="http://schemas.microsoft.com/office/drawing/2014/main" id="{E50F9801-D4D0-4D84-80F0-3B5D7DC353BF}"/>
              </a:ext>
            </a:extLst>
          </p:cNvPr>
          <p:cNvSpPr>
            <a:spLocks noGrp="1"/>
          </p:cNvSpPr>
          <p:nvPr>
            <p:ph type="dt" sz="half" idx="10"/>
          </p:nvPr>
        </p:nvSpPr>
        <p:spPr/>
        <p:txBody>
          <a:bodyPr/>
          <a:lstStyle/>
          <a:p>
            <a:fld id="{50EF2CBB-4042-4E18-B28A-09DA1008228B}" type="datetime3">
              <a:rPr lang="en-US" smtClean="0"/>
              <a:t>12 December 2023</a:t>
            </a:fld>
            <a:endParaRPr lang="en-US"/>
          </a:p>
        </p:txBody>
      </p:sp>
      <p:sp>
        <p:nvSpPr>
          <p:cNvPr id="7" name="Footer Placeholder 6">
            <a:extLst>
              <a:ext uri="{FF2B5EF4-FFF2-40B4-BE49-F238E27FC236}">
                <a16:creationId xmlns:a16="http://schemas.microsoft.com/office/drawing/2014/main" id="{A3C9CE4F-A5E7-40E8-9DD4-D0D6AEAD5D3B}"/>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9" name="Slide Number Placeholder 8">
            <a:extLst>
              <a:ext uri="{FF2B5EF4-FFF2-40B4-BE49-F238E27FC236}">
                <a16:creationId xmlns:a16="http://schemas.microsoft.com/office/drawing/2014/main" id="{4EE10DDD-0ADC-408A-8340-EC199DE59343}"/>
              </a:ext>
            </a:extLst>
          </p:cNvPr>
          <p:cNvSpPr>
            <a:spLocks noGrp="1"/>
          </p:cNvSpPr>
          <p:nvPr>
            <p:ph type="sldNum" sz="quarter" idx="12"/>
          </p:nvPr>
        </p:nvSpPr>
        <p:spPr/>
        <p:txBody>
          <a:bodyPr/>
          <a:lstStyle/>
          <a:p>
            <a:fld id="{98F4A237-58DC-4CB8-A92A-C7FDFBDB682E}" type="slidenum">
              <a:rPr lang="en-US" smtClean="0"/>
              <a:pPr/>
              <a:t>5</a:t>
            </a:fld>
            <a:endParaRPr lang="en-US" dirty="0"/>
          </a:p>
        </p:txBody>
      </p:sp>
    </p:spTree>
    <p:extLst>
      <p:ext uri="{BB962C8B-B14F-4D97-AF65-F5344CB8AC3E}">
        <p14:creationId xmlns:p14="http://schemas.microsoft.com/office/powerpoint/2010/main" val="30663442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DF1491B-8893-4190-86D0-9386CBC14F04}"/>
              </a:ext>
            </a:extLst>
          </p:cNvPr>
          <p:cNvSpPr>
            <a:spLocks noGrp="1"/>
          </p:cNvSpPr>
          <p:nvPr>
            <p:ph idx="1"/>
          </p:nvPr>
        </p:nvSpPr>
        <p:spPr>
          <a:xfrm>
            <a:off x="685800" y="381000"/>
            <a:ext cx="12344400" cy="6399108"/>
          </a:xfrm>
        </p:spPr>
        <p:txBody>
          <a:bodyPr>
            <a:normAutofit/>
          </a:bodyPr>
          <a:lstStyle/>
          <a:p>
            <a:pPr marL="0" indent="0">
              <a:lnSpc>
                <a:spcPct val="107000"/>
              </a:lnSpc>
              <a:spcAft>
                <a:spcPts val="800"/>
              </a:spcAft>
              <a:buNone/>
            </a:pPr>
            <a:endParaRPr lang="en-IN" sz="2000" dirty="0"/>
          </a:p>
          <a:p>
            <a:pPr marL="0" indent="0">
              <a:lnSpc>
                <a:spcPct val="107000"/>
              </a:lnSpc>
              <a:spcAft>
                <a:spcPts val="800"/>
              </a:spcAft>
              <a:buNone/>
            </a:pPr>
            <a:r>
              <a:rPr lang="en-IN" sz="2000" b="1" dirty="0"/>
              <a:t>Module IV:  Server side processing with Java </a:t>
            </a:r>
            <a:r>
              <a:rPr lang="en-IN" sz="2000" dirty="0"/>
              <a:t>							</a:t>
            </a:r>
            <a:r>
              <a:rPr lang="en-IN" sz="2000" b="1" dirty="0"/>
              <a:t>L  6  P  6 </a:t>
            </a:r>
            <a:r>
              <a:rPr lang="en-IN" sz="2000" dirty="0"/>
              <a:t>Introduction to Servlet, Life cycle of Servlet, Servlet methods, Java Server Pages. Working with tomcat webserver</a:t>
            </a:r>
          </a:p>
          <a:p>
            <a:pPr marL="0" indent="0">
              <a:lnSpc>
                <a:spcPct val="107000"/>
              </a:lnSpc>
              <a:spcAft>
                <a:spcPts val="800"/>
              </a:spcAft>
              <a:buNone/>
            </a:pPr>
            <a:r>
              <a:rPr lang="en-IN" sz="2000" dirty="0"/>
              <a:t> Database connectivity – Servlets, JSP, JDBC, Practice of SQL Queries</a:t>
            </a:r>
            <a:r>
              <a:rPr lang="en-US" sz="1100" dirty="0"/>
              <a:t>	</a:t>
            </a:r>
          </a:p>
          <a:p>
            <a:pPr marL="0" indent="0">
              <a:lnSpc>
                <a:spcPct val="107000"/>
              </a:lnSpc>
              <a:spcAft>
                <a:spcPts val="800"/>
              </a:spcAft>
              <a:buNone/>
            </a:pPr>
            <a:r>
              <a:rPr lang="en-IN" sz="2000" b="1" dirty="0"/>
              <a:t>Module V:  </a:t>
            </a:r>
            <a:r>
              <a:rPr lang="en-US" sz="1800" b="1" i="0" u="none" strike="noStrike" baseline="0" dirty="0">
                <a:solidFill>
                  <a:srgbClr val="222222"/>
                </a:solidFill>
                <a:latin typeface="Calibri-Bold"/>
              </a:rPr>
              <a:t>Web Application Frameworks 								L 9 , P 6 </a:t>
            </a:r>
            <a:r>
              <a:rPr lang="en-US" sz="1100" dirty="0"/>
              <a:t>	</a:t>
            </a:r>
          </a:p>
          <a:p>
            <a:pPr marL="0" indent="0" algn="l">
              <a:buNone/>
            </a:pPr>
            <a:r>
              <a:rPr lang="en-US" sz="2000" dirty="0"/>
              <a:t>Introduction to Web application development frameworks, Types of Frameworks. ReactJS.</a:t>
            </a:r>
          </a:p>
          <a:p>
            <a:pPr marL="0" indent="0" algn="l">
              <a:buNone/>
            </a:pPr>
            <a:r>
              <a:rPr lang="en-US" sz="2000" b="1" dirty="0"/>
              <a:t>Angular JS: </a:t>
            </a:r>
            <a:r>
              <a:rPr lang="en-US" sz="2000" dirty="0"/>
              <a:t>Introduction, Angular JS Expressions, Modules, Data Binding, Controllers, DOM, Events, Forms, Validations.</a:t>
            </a:r>
          </a:p>
          <a:p>
            <a:pPr marL="0" indent="0" algn="l">
              <a:buNone/>
            </a:pPr>
            <a:r>
              <a:rPr lang="en-US" sz="2000" b="1" dirty="0"/>
              <a:t>ReactJS: </a:t>
            </a:r>
            <a:r>
              <a:rPr lang="en-US" sz="2000" dirty="0"/>
              <a:t>Introduction, components, Styling, Form programming, Building and Deployment</a:t>
            </a:r>
            <a:r>
              <a:rPr lang="en-US" sz="1800" b="1" dirty="0">
                <a:effectLst/>
                <a:latin typeface="Times New Roman" panose="02020603050405020304" pitchFamily="18" charset="0"/>
                <a:ea typeface="Times New Roman" panose="02020603050405020304" pitchFamily="18" charset="0"/>
                <a:cs typeface="Times New Roman" panose="02020603050405020304" pitchFamily="18" charset="0"/>
              </a:rPr>
              <a:t>				</a:t>
            </a:r>
            <a:r>
              <a:rPr lang="en-US" sz="2100" dirty="0">
                <a:latin typeface="Times New Roman" panose="02020603050405020304" pitchFamily="18" charset="0"/>
                <a:cs typeface="Times New Roman" panose="02020603050405020304" pitchFamily="18" charset="0"/>
              </a:rPr>
              <a:t> </a:t>
            </a:r>
          </a:p>
          <a:p>
            <a:endParaRPr lang="en-IN" dirty="0"/>
          </a:p>
        </p:txBody>
      </p:sp>
      <p:pic>
        <p:nvPicPr>
          <p:cNvPr id="8" name="Picture 7">
            <a:extLst>
              <a:ext uri="{FF2B5EF4-FFF2-40B4-BE49-F238E27FC236}">
                <a16:creationId xmlns:a16="http://schemas.microsoft.com/office/drawing/2014/main" id="{76A8C8CB-82A6-4BCF-AAB4-A09F590A487F}"/>
              </a:ext>
            </a:extLst>
          </p:cNvPr>
          <p:cNvPicPr>
            <a:picLocks noChangeAspect="1"/>
          </p:cNvPicPr>
          <p:nvPr/>
        </p:nvPicPr>
        <p:blipFill>
          <a:blip r:embed="rId2"/>
          <a:stretch>
            <a:fillRect/>
          </a:stretch>
        </p:blipFill>
        <p:spPr>
          <a:xfrm>
            <a:off x="10744200" y="71303"/>
            <a:ext cx="2514600" cy="728336"/>
          </a:xfrm>
          <a:prstGeom prst="rect">
            <a:avLst/>
          </a:prstGeom>
        </p:spPr>
      </p:pic>
      <p:sp>
        <p:nvSpPr>
          <p:cNvPr id="2" name="Date Placeholder 1">
            <a:extLst>
              <a:ext uri="{FF2B5EF4-FFF2-40B4-BE49-F238E27FC236}">
                <a16:creationId xmlns:a16="http://schemas.microsoft.com/office/drawing/2014/main" id="{1D1A95C1-6EC9-47D4-BF9E-FEA235D3942B}"/>
              </a:ext>
            </a:extLst>
          </p:cNvPr>
          <p:cNvSpPr>
            <a:spLocks noGrp="1"/>
          </p:cNvSpPr>
          <p:nvPr>
            <p:ph type="dt" sz="half" idx="10"/>
          </p:nvPr>
        </p:nvSpPr>
        <p:spPr/>
        <p:txBody>
          <a:bodyPr/>
          <a:lstStyle/>
          <a:p>
            <a:fld id="{6C392C13-F741-426D-8155-610D5882EB51}" type="datetime3">
              <a:rPr lang="en-US" smtClean="0"/>
              <a:t>12 December 2023</a:t>
            </a:fld>
            <a:endParaRPr lang="en-US"/>
          </a:p>
        </p:txBody>
      </p:sp>
      <p:sp>
        <p:nvSpPr>
          <p:cNvPr id="7" name="Footer Placeholder 6">
            <a:extLst>
              <a:ext uri="{FF2B5EF4-FFF2-40B4-BE49-F238E27FC236}">
                <a16:creationId xmlns:a16="http://schemas.microsoft.com/office/drawing/2014/main" id="{DA6DC4D9-38C9-427D-8462-FEE3AD74D972}"/>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9" name="Slide Number Placeholder 8">
            <a:extLst>
              <a:ext uri="{FF2B5EF4-FFF2-40B4-BE49-F238E27FC236}">
                <a16:creationId xmlns:a16="http://schemas.microsoft.com/office/drawing/2014/main" id="{796E86E0-75E3-4554-96EF-E7AC10DF53B8}"/>
              </a:ext>
            </a:extLst>
          </p:cNvPr>
          <p:cNvSpPr>
            <a:spLocks noGrp="1"/>
          </p:cNvSpPr>
          <p:nvPr>
            <p:ph type="sldNum" sz="quarter" idx="12"/>
          </p:nvPr>
        </p:nvSpPr>
        <p:spPr/>
        <p:txBody>
          <a:bodyPr/>
          <a:lstStyle/>
          <a:p>
            <a:fld id="{98F4A237-58DC-4CB8-A92A-C7FDFBDB682E}" type="slidenum">
              <a:rPr lang="en-US" smtClean="0"/>
              <a:pPr/>
              <a:t>6</a:t>
            </a:fld>
            <a:endParaRPr lang="en-US"/>
          </a:p>
        </p:txBody>
      </p:sp>
    </p:spTree>
    <p:extLst>
      <p:ext uri="{BB962C8B-B14F-4D97-AF65-F5344CB8AC3E}">
        <p14:creationId xmlns:p14="http://schemas.microsoft.com/office/powerpoint/2010/main" val="36213546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79F8E4-E401-2F6E-1E11-1434CBCEBD98}"/>
              </a:ext>
            </a:extLst>
          </p:cNvPr>
          <p:cNvSpPr>
            <a:spLocks noGrp="1"/>
          </p:cNvSpPr>
          <p:nvPr>
            <p:ph type="title"/>
          </p:nvPr>
        </p:nvSpPr>
        <p:spPr/>
        <p:txBody>
          <a:bodyPr/>
          <a:lstStyle/>
          <a:p>
            <a:r>
              <a:rPr lang="en-US" dirty="0"/>
              <a:t>Building a Web Application</a:t>
            </a:r>
          </a:p>
        </p:txBody>
      </p:sp>
      <p:sp>
        <p:nvSpPr>
          <p:cNvPr id="3" name="Content Placeholder 2">
            <a:extLst>
              <a:ext uri="{FF2B5EF4-FFF2-40B4-BE49-F238E27FC236}">
                <a16:creationId xmlns:a16="http://schemas.microsoft.com/office/drawing/2014/main" id="{2E91E213-BA51-41AD-0868-2127313FD048}"/>
              </a:ext>
            </a:extLst>
          </p:cNvPr>
          <p:cNvSpPr>
            <a:spLocks noGrp="1"/>
          </p:cNvSpPr>
          <p:nvPr>
            <p:ph idx="1"/>
          </p:nvPr>
        </p:nvSpPr>
        <p:spPr/>
        <p:txBody>
          <a:bodyPr>
            <a:normAutofit lnSpcReduction="10000"/>
          </a:bodyPr>
          <a:lstStyle/>
          <a:p>
            <a:r>
              <a:rPr lang="en-US" b="0" i="0" dirty="0">
                <a:solidFill>
                  <a:srgbClr val="1D2B36"/>
                </a:solidFill>
                <a:effectLst/>
                <a:latin typeface="Graphik Web Regular"/>
              </a:rPr>
              <a:t>A web application also known as a web app can be accessed through a web browser. </a:t>
            </a:r>
          </a:p>
          <a:p>
            <a:r>
              <a:rPr lang="en-US" b="0" i="0" dirty="0">
                <a:solidFill>
                  <a:srgbClr val="1D2B36"/>
                </a:solidFill>
                <a:effectLst/>
                <a:latin typeface="Graphik Web Regular"/>
              </a:rPr>
              <a:t>Web applications are usually stored on remote servers, and users can access them through web browsers. </a:t>
            </a:r>
          </a:p>
          <a:p>
            <a:pPr algn="l"/>
            <a:r>
              <a:rPr lang="en-US" b="0" i="0" dirty="0">
                <a:solidFill>
                  <a:srgbClr val="1D2B36"/>
                </a:solidFill>
                <a:effectLst/>
                <a:latin typeface="Graphik Web Regular"/>
              </a:rPr>
              <a:t>To build a web application</a:t>
            </a:r>
          </a:p>
          <a:p>
            <a:pPr lvl="1">
              <a:buFont typeface="Arial" panose="020B0604020202020204" pitchFamily="34" charset="0"/>
              <a:buChar char="•"/>
            </a:pPr>
            <a:r>
              <a:rPr lang="en-US" b="0" i="0" dirty="0">
                <a:solidFill>
                  <a:srgbClr val="000000"/>
                </a:solidFill>
                <a:effectLst/>
                <a:latin typeface="Graphik Web Regular"/>
              </a:rPr>
              <a:t>A </a:t>
            </a:r>
            <a:r>
              <a:rPr lang="en-US" b="0" i="0" strike="noStrike" dirty="0">
                <a:effectLst/>
                <a:latin typeface="Graphik Web Regular"/>
              </a:rPr>
              <a:t>developer</a:t>
            </a:r>
            <a:r>
              <a:rPr lang="en-US" b="0" i="0" dirty="0">
                <a:effectLst/>
                <a:latin typeface="Graphik Web Regular"/>
              </a:rPr>
              <a:t> f</a:t>
            </a:r>
            <a:r>
              <a:rPr lang="en-US" b="0" i="0" dirty="0">
                <a:solidFill>
                  <a:srgbClr val="000000"/>
                </a:solidFill>
                <a:effectLst/>
                <a:latin typeface="Graphik Web Regular"/>
              </a:rPr>
              <a:t>irst tries to find a solution to a specific problem.</a:t>
            </a:r>
          </a:p>
          <a:p>
            <a:pPr lvl="1">
              <a:buFont typeface="Arial" panose="020B0604020202020204" pitchFamily="34" charset="0"/>
              <a:buChar char="•"/>
            </a:pPr>
            <a:r>
              <a:rPr lang="en-US" b="0" i="0" dirty="0">
                <a:solidFill>
                  <a:srgbClr val="000000"/>
                </a:solidFill>
                <a:effectLst/>
                <a:latin typeface="Graphik Web Regular"/>
              </a:rPr>
              <a:t>Next, they create the web app by choosing the appropriate </a:t>
            </a:r>
            <a:r>
              <a:rPr lang="en-US" b="0" i="0" dirty="0">
                <a:effectLst/>
                <a:latin typeface="Graphik Web Regular"/>
              </a:rPr>
              <a:t>development </a:t>
            </a:r>
            <a:r>
              <a:rPr lang="en-US" b="0" i="0" strike="noStrike" dirty="0">
                <a:effectLst/>
                <a:latin typeface="Graphik Web Regular"/>
              </a:rPr>
              <a:t>framework</a:t>
            </a:r>
            <a:r>
              <a:rPr lang="en-US" b="0" i="0" dirty="0">
                <a:solidFill>
                  <a:srgbClr val="000000"/>
                </a:solidFill>
                <a:effectLst/>
                <a:latin typeface="Graphik Web Regular"/>
              </a:rPr>
              <a:t>. During the development stage, the developer engages with the end users to ensure they build the right solution.</a:t>
            </a:r>
          </a:p>
          <a:p>
            <a:pPr lvl="1">
              <a:buFont typeface="Arial" panose="020B0604020202020204" pitchFamily="34" charset="0"/>
              <a:buChar char="•"/>
            </a:pPr>
            <a:r>
              <a:rPr lang="en-US" b="0" i="0" dirty="0">
                <a:solidFill>
                  <a:srgbClr val="000000"/>
                </a:solidFill>
                <a:effectLst/>
                <a:latin typeface="Graphik Web Regular"/>
              </a:rPr>
              <a:t>Lastly, they test the solution and then deploy the web app.</a:t>
            </a:r>
          </a:p>
          <a:p>
            <a:endParaRPr lang="en-US" b="0" i="0" dirty="0">
              <a:solidFill>
                <a:srgbClr val="1D2B36"/>
              </a:solidFill>
              <a:effectLst/>
              <a:latin typeface="Graphik Web Regular"/>
            </a:endParaRPr>
          </a:p>
        </p:txBody>
      </p:sp>
      <p:sp>
        <p:nvSpPr>
          <p:cNvPr id="4" name="Date Placeholder 3">
            <a:extLst>
              <a:ext uri="{FF2B5EF4-FFF2-40B4-BE49-F238E27FC236}">
                <a16:creationId xmlns:a16="http://schemas.microsoft.com/office/drawing/2014/main" id="{4882836E-2FAC-25B1-4EF0-EDFE5ED92569}"/>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A718BC6A-0A6C-D621-479D-852ED7869EBE}"/>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159E7018-D071-28CF-C4E0-EFB6FD78B6AE}"/>
              </a:ext>
            </a:extLst>
          </p:cNvPr>
          <p:cNvSpPr>
            <a:spLocks noGrp="1"/>
          </p:cNvSpPr>
          <p:nvPr>
            <p:ph type="sldNum" sz="quarter" idx="12"/>
          </p:nvPr>
        </p:nvSpPr>
        <p:spPr/>
        <p:txBody>
          <a:bodyPr/>
          <a:lstStyle/>
          <a:p>
            <a:fld id="{98F4A237-58DC-4CB8-A92A-C7FDFBDB682E}" type="slidenum">
              <a:rPr lang="en-US" smtClean="0"/>
              <a:pPr/>
              <a:t>7</a:t>
            </a:fld>
            <a:endParaRPr lang="en-US"/>
          </a:p>
        </p:txBody>
      </p:sp>
      <p:pic>
        <p:nvPicPr>
          <p:cNvPr id="7" name="Picture 6">
            <a:extLst>
              <a:ext uri="{FF2B5EF4-FFF2-40B4-BE49-F238E27FC236}">
                <a16:creationId xmlns:a16="http://schemas.microsoft.com/office/drawing/2014/main" id="{CB077DD2-B1FC-0408-A9DD-972E5805501E}"/>
              </a:ext>
            </a:extLst>
          </p:cNvPr>
          <p:cNvPicPr>
            <a:picLocks noChangeAspect="1"/>
          </p:cNvPicPr>
          <p:nvPr/>
        </p:nvPicPr>
        <p:blipFill>
          <a:blip r:embed="rId2"/>
          <a:stretch>
            <a:fillRect/>
          </a:stretch>
        </p:blipFill>
        <p:spPr>
          <a:xfrm>
            <a:off x="10744200" y="71303"/>
            <a:ext cx="2514600" cy="728336"/>
          </a:xfrm>
          <a:prstGeom prst="rect">
            <a:avLst/>
          </a:prstGeom>
        </p:spPr>
      </p:pic>
    </p:spTree>
    <p:extLst>
      <p:ext uri="{BB962C8B-B14F-4D97-AF65-F5344CB8AC3E}">
        <p14:creationId xmlns:p14="http://schemas.microsoft.com/office/powerpoint/2010/main" val="33714485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21511C-F0F7-133A-135F-813BB898D503}"/>
              </a:ext>
            </a:extLst>
          </p:cNvPr>
          <p:cNvSpPr>
            <a:spLocks noGrp="1"/>
          </p:cNvSpPr>
          <p:nvPr>
            <p:ph type="title"/>
          </p:nvPr>
        </p:nvSpPr>
        <p:spPr/>
        <p:txBody>
          <a:bodyPr/>
          <a:lstStyle/>
          <a:p>
            <a:r>
              <a:rPr lang="en-US" dirty="0"/>
              <a:t>Building a Web Application</a:t>
            </a:r>
          </a:p>
        </p:txBody>
      </p:sp>
      <p:sp>
        <p:nvSpPr>
          <p:cNvPr id="3" name="Content Placeholder 2">
            <a:extLst>
              <a:ext uri="{FF2B5EF4-FFF2-40B4-BE49-F238E27FC236}">
                <a16:creationId xmlns:a16="http://schemas.microsoft.com/office/drawing/2014/main" id="{9993B394-9159-2800-8A24-8AFB1D08547D}"/>
              </a:ext>
            </a:extLst>
          </p:cNvPr>
          <p:cNvSpPr>
            <a:spLocks noGrp="1"/>
          </p:cNvSpPr>
          <p:nvPr>
            <p:ph idx="1"/>
          </p:nvPr>
        </p:nvSpPr>
        <p:spPr/>
        <p:txBody>
          <a:bodyPr/>
          <a:lstStyle/>
          <a:p>
            <a:pPr algn="l"/>
            <a:r>
              <a:rPr lang="en-US" b="0" i="0" dirty="0">
                <a:solidFill>
                  <a:srgbClr val="1D2B36"/>
                </a:solidFill>
                <a:effectLst/>
                <a:latin typeface="Graphik Web Regular"/>
              </a:rPr>
              <a:t>There are two major parts of web-based application development:</a:t>
            </a:r>
          </a:p>
          <a:p>
            <a:pPr lvl="1">
              <a:buFont typeface="+mj-lt"/>
              <a:buAutoNum type="arabicPeriod"/>
            </a:pPr>
            <a:r>
              <a:rPr lang="en-US" dirty="0">
                <a:solidFill>
                  <a:srgbClr val="1D2B36"/>
                </a:solidFill>
                <a:latin typeface="Graphik Web Regular"/>
              </a:rPr>
              <a:t>T</a:t>
            </a:r>
            <a:r>
              <a:rPr lang="en-US" b="0" i="0" dirty="0">
                <a:solidFill>
                  <a:srgbClr val="1D2B36"/>
                </a:solidFill>
                <a:effectLst/>
                <a:latin typeface="Graphik Web Regular"/>
              </a:rPr>
              <a:t>he client side </a:t>
            </a:r>
          </a:p>
          <a:p>
            <a:pPr lvl="1">
              <a:buFont typeface="+mj-lt"/>
              <a:buAutoNum type="arabicPeriod"/>
            </a:pPr>
            <a:r>
              <a:rPr lang="en-US" dirty="0">
                <a:solidFill>
                  <a:srgbClr val="1D2B36"/>
                </a:solidFill>
                <a:latin typeface="Graphik Web Regular"/>
              </a:rPr>
              <a:t>T</a:t>
            </a:r>
            <a:r>
              <a:rPr lang="en-US" b="0" i="0" dirty="0">
                <a:solidFill>
                  <a:srgbClr val="1D2B36"/>
                </a:solidFill>
                <a:effectLst/>
                <a:latin typeface="Graphik Web Regular"/>
              </a:rPr>
              <a:t>he server side.</a:t>
            </a:r>
          </a:p>
          <a:p>
            <a:pPr marL="0" indent="0" algn="l">
              <a:buNone/>
            </a:pPr>
            <a:endParaRPr lang="en-US" dirty="0">
              <a:solidFill>
                <a:srgbClr val="1D2B36"/>
              </a:solidFill>
              <a:latin typeface="Graphik Web Regular"/>
            </a:endParaRPr>
          </a:p>
          <a:p>
            <a:r>
              <a:rPr lang="en-US" b="0" i="0" dirty="0">
                <a:solidFill>
                  <a:srgbClr val="1D2B36"/>
                </a:solidFill>
                <a:effectLst/>
                <a:latin typeface="Graphik Web Regular"/>
              </a:rPr>
              <a:t>The client-side helps users see data from the server, while the server side helps developers store and retrieve data from the database.</a:t>
            </a:r>
          </a:p>
          <a:p>
            <a:endParaRPr lang="en-US" dirty="0"/>
          </a:p>
        </p:txBody>
      </p:sp>
      <p:sp>
        <p:nvSpPr>
          <p:cNvPr id="4" name="Date Placeholder 3">
            <a:extLst>
              <a:ext uri="{FF2B5EF4-FFF2-40B4-BE49-F238E27FC236}">
                <a16:creationId xmlns:a16="http://schemas.microsoft.com/office/drawing/2014/main" id="{8E2A59DB-DF9F-1D0C-E1E9-E00EF3D6C92F}"/>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D69E49AE-44E8-947A-ECA9-005374712DA2}"/>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4AE09924-777A-355D-EDC6-438112312DF5}"/>
              </a:ext>
            </a:extLst>
          </p:cNvPr>
          <p:cNvSpPr>
            <a:spLocks noGrp="1"/>
          </p:cNvSpPr>
          <p:nvPr>
            <p:ph type="sldNum" sz="quarter" idx="12"/>
          </p:nvPr>
        </p:nvSpPr>
        <p:spPr/>
        <p:txBody>
          <a:bodyPr/>
          <a:lstStyle/>
          <a:p>
            <a:fld id="{98F4A237-58DC-4CB8-A92A-C7FDFBDB682E}" type="slidenum">
              <a:rPr lang="en-US" smtClean="0"/>
              <a:pPr/>
              <a:t>8</a:t>
            </a:fld>
            <a:endParaRPr lang="en-US"/>
          </a:p>
        </p:txBody>
      </p:sp>
      <p:pic>
        <p:nvPicPr>
          <p:cNvPr id="7" name="Picture 6">
            <a:extLst>
              <a:ext uri="{FF2B5EF4-FFF2-40B4-BE49-F238E27FC236}">
                <a16:creationId xmlns:a16="http://schemas.microsoft.com/office/drawing/2014/main" id="{9A109DF3-E687-4FBC-E094-D2EED8AF0F6C}"/>
              </a:ext>
            </a:extLst>
          </p:cNvPr>
          <p:cNvPicPr>
            <a:picLocks noChangeAspect="1"/>
          </p:cNvPicPr>
          <p:nvPr/>
        </p:nvPicPr>
        <p:blipFill>
          <a:blip r:embed="rId2"/>
          <a:stretch>
            <a:fillRect/>
          </a:stretch>
        </p:blipFill>
        <p:spPr>
          <a:xfrm>
            <a:off x="10744200" y="71303"/>
            <a:ext cx="2514600" cy="728336"/>
          </a:xfrm>
          <a:prstGeom prst="rect">
            <a:avLst/>
          </a:prstGeom>
        </p:spPr>
      </p:pic>
    </p:spTree>
    <p:extLst>
      <p:ext uri="{BB962C8B-B14F-4D97-AF65-F5344CB8AC3E}">
        <p14:creationId xmlns:p14="http://schemas.microsoft.com/office/powerpoint/2010/main" val="660156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Date Placeholder 3">
            <a:extLst>
              <a:ext uri="{FF2B5EF4-FFF2-40B4-BE49-F238E27FC236}">
                <a16:creationId xmlns:a16="http://schemas.microsoft.com/office/drawing/2014/main" id="{8E2A59DB-DF9F-1D0C-E1E9-E00EF3D6C92F}"/>
              </a:ext>
            </a:extLst>
          </p:cNvPr>
          <p:cNvSpPr>
            <a:spLocks noGrp="1"/>
          </p:cNvSpPr>
          <p:nvPr>
            <p:ph type="dt" sz="half" idx="10"/>
          </p:nvPr>
        </p:nvSpPr>
        <p:spPr/>
        <p:txBody>
          <a:bodyPr/>
          <a:lstStyle/>
          <a:p>
            <a:fld id="{FA94D206-79BC-42A8-A723-574924A2DF52}" type="datetime3">
              <a:rPr lang="en-US" smtClean="0"/>
              <a:t>12 December 2023</a:t>
            </a:fld>
            <a:endParaRPr lang="en-US"/>
          </a:p>
        </p:txBody>
      </p:sp>
      <p:sp>
        <p:nvSpPr>
          <p:cNvPr id="5" name="Footer Placeholder 4">
            <a:extLst>
              <a:ext uri="{FF2B5EF4-FFF2-40B4-BE49-F238E27FC236}">
                <a16:creationId xmlns:a16="http://schemas.microsoft.com/office/drawing/2014/main" id="{D69E49AE-44E8-947A-ECA9-005374712DA2}"/>
              </a:ext>
            </a:extLst>
          </p:cNvPr>
          <p:cNvSpPr>
            <a:spLocks noGrp="1"/>
          </p:cNvSpPr>
          <p:nvPr>
            <p:ph type="ftr" sz="quarter" idx="11"/>
          </p:nvPr>
        </p:nvSpPr>
        <p:spPr/>
        <p:txBody>
          <a:bodyPr/>
          <a:lstStyle/>
          <a:p>
            <a:r>
              <a:rPr lang="en-US" dirty="0"/>
              <a:t>Department of CSE        CSEN3071: Web Application Development and Software frameworks</a:t>
            </a:r>
          </a:p>
        </p:txBody>
      </p:sp>
      <p:sp>
        <p:nvSpPr>
          <p:cNvPr id="6" name="Slide Number Placeholder 5">
            <a:extLst>
              <a:ext uri="{FF2B5EF4-FFF2-40B4-BE49-F238E27FC236}">
                <a16:creationId xmlns:a16="http://schemas.microsoft.com/office/drawing/2014/main" id="{4AE09924-777A-355D-EDC6-438112312DF5}"/>
              </a:ext>
            </a:extLst>
          </p:cNvPr>
          <p:cNvSpPr>
            <a:spLocks noGrp="1"/>
          </p:cNvSpPr>
          <p:nvPr>
            <p:ph type="sldNum" sz="quarter" idx="12"/>
          </p:nvPr>
        </p:nvSpPr>
        <p:spPr/>
        <p:txBody>
          <a:bodyPr/>
          <a:lstStyle/>
          <a:p>
            <a:fld id="{98F4A237-58DC-4CB8-A92A-C7FDFBDB682E}" type="slidenum">
              <a:rPr lang="en-US" smtClean="0"/>
              <a:pPr/>
              <a:t>9</a:t>
            </a:fld>
            <a:endParaRPr lang="en-US"/>
          </a:p>
        </p:txBody>
      </p:sp>
      <p:pic>
        <p:nvPicPr>
          <p:cNvPr id="7" name="Picture 6">
            <a:extLst>
              <a:ext uri="{FF2B5EF4-FFF2-40B4-BE49-F238E27FC236}">
                <a16:creationId xmlns:a16="http://schemas.microsoft.com/office/drawing/2014/main" id="{9A109DF3-E687-4FBC-E094-D2EED8AF0F6C}"/>
              </a:ext>
            </a:extLst>
          </p:cNvPr>
          <p:cNvPicPr>
            <a:picLocks noChangeAspect="1"/>
          </p:cNvPicPr>
          <p:nvPr/>
        </p:nvPicPr>
        <p:blipFill>
          <a:blip r:embed="rId2"/>
          <a:stretch>
            <a:fillRect/>
          </a:stretch>
        </p:blipFill>
        <p:spPr>
          <a:xfrm>
            <a:off x="10744200" y="18752"/>
            <a:ext cx="2514600" cy="728336"/>
          </a:xfrm>
          <a:prstGeom prst="rect">
            <a:avLst/>
          </a:prstGeom>
        </p:spPr>
      </p:pic>
      <p:pic>
        <p:nvPicPr>
          <p:cNvPr id="1026" name="Picture 2" descr="How to create a web application">
            <a:extLst>
              <a:ext uri="{FF2B5EF4-FFF2-40B4-BE49-F238E27FC236}">
                <a16:creationId xmlns:a16="http://schemas.microsoft.com/office/drawing/2014/main" id="{26A999E4-70A4-BF5E-5973-FDE166849B17}"/>
              </a:ext>
            </a:extLst>
          </p:cNvPr>
          <p:cNvPicPr>
            <a:picLocks noGrp="1" noChangeAspect="1" noChangeArrowheads="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838200" y="1066801"/>
            <a:ext cx="12192000" cy="54673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885118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1590</TotalTime>
  <Words>4887</Words>
  <Application>Microsoft Office PowerPoint</Application>
  <PresentationFormat>Custom</PresentationFormat>
  <Paragraphs>537</Paragraphs>
  <Slides>43</Slides>
  <Notes>2</Notes>
  <HiddenSlides>0</HiddenSlides>
  <MMClips>0</MMClips>
  <ScaleCrop>false</ScaleCrop>
  <HeadingPairs>
    <vt:vector size="8" baseType="variant">
      <vt:variant>
        <vt:lpstr>Fonts Used</vt:lpstr>
      </vt:variant>
      <vt:variant>
        <vt:i4>14</vt:i4>
      </vt:variant>
      <vt:variant>
        <vt:lpstr>Theme</vt:lpstr>
      </vt:variant>
      <vt:variant>
        <vt:i4>1</vt:i4>
      </vt:variant>
      <vt:variant>
        <vt:lpstr>Embedded OLE Servers</vt:lpstr>
      </vt:variant>
      <vt:variant>
        <vt:i4>1</vt:i4>
      </vt:variant>
      <vt:variant>
        <vt:lpstr>Slide Titles</vt:lpstr>
      </vt:variant>
      <vt:variant>
        <vt:i4>43</vt:i4>
      </vt:variant>
    </vt:vector>
  </HeadingPairs>
  <TitlesOfParts>
    <vt:vector size="59" baseType="lpstr">
      <vt:lpstr>-apple-system</vt:lpstr>
      <vt:lpstr>Arial</vt:lpstr>
      <vt:lpstr>Calibri</vt:lpstr>
      <vt:lpstr>Calibri-Bold</vt:lpstr>
      <vt:lpstr>Consolas</vt:lpstr>
      <vt:lpstr>Courier New</vt:lpstr>
      <vt:lpstr>Graphik Web Regular</vt:lpstr>
      <vt:lpstr>Noto Sans Symbols</vt:lpstr>
      <vt:lpstr>Symbol</vt:lpstr>
      <vt:lpstr>Tahoma</vt:lpstr>
      <vt:lpstr>Times New Roman</vt:lpstr>
      <vt:lpstr>Verdana</vt:lpstr>
      <vt:lpstr>Verdana-Bold</vt:lpstr>
      <vt:lpstr>Wingdings</vt:lpstr>
      <vt:lpstr>Office Theme</vt:lpstr>
      <vt:lpstr>Bitmap Image</vt:lpstr>
      <vt:lpstr>Web Application Development and Software Frameworks Unit 1 : Introduction to Web Application Designing </vt:lpstr>
      <vt:lpstr>BOOKS</vt:lpstr>
      <vt:lpstr>Course objectives </vt:lpstr>
      <vt:lpstr>Course Outcomes </vt:lpstr>
      <vt:lpstr>PowerPoint Presentation</vt:lpstr>
      <vt:lpstr>PowerPoint Presentation</vt:lpstr>
      <vt:lpstr>Building a Web Application</vt:lpstr>
      <vt:lpstr>Building a Web Application</vt:lpstr>
      <vt:lpstr>PowerPoint Presentation</vt:lpstr>
      <vt:lpstr>N-Tiered Client/Server Architecture</vt:lpstr>
      <vt:lpstr>2-Tier Architecture</vt:lpstr>
      <vt:lpstr>2-Tier Architecture</vt:lpstr>
      <vt:lpstr>3-Tier Architecture</vt:lpstr>
      <vt:lpstr>3-Tier Architecture</vt:lpstr>
      <vt:lpstr>N-Tier Architecture (multi-tier)</vt:lpstr>
      <vt:lpstr>N-Tier Architecture (multi-tier)</vt:lpstr>
      <vt:lpstr>Protocols</vt:lpstr>
      <vt:lpstr>Model-View-Controller (MVC)</vt:lpstr>
      <vt:lpstr>Introduction to HTML</vt:lpstr>
      <vt:lpstr>PowerPoint Presentation</vt:lpstr>
      <vt:lpstr>PowerPoint Presentation</vt:lpstr>
      <vt:lpstr>PowerPoint Presentation</vt:lpstr>
      <vt:lpstr>PowerPoint Presentation</vt:lpstr>
      <vt:lpstr>HTML Page Structure Below is a visualization of an HTML page structure: </vt:lpstr>
      <vt:lpstr>Example for executing the html program: 1.Windows 7  Open Start &gt; Programs &gt; Accessories &gt; Notepad </vt:lpstr>
      <vt:lpstr>View the HTML Page in Your Browser Open the saved HTML file in your favorite browser (double click on the file, or right-click - and choose "Open with"). The result will look much like this: </vt:lpstr>
      <vt:lpstr>TEXT FORMATTING </vt:lpstr>
      <vt:lpstr>PowerPoint Presentation</vt:lpstr>
      <vt:lpstr>PowerPoint Presentation</vt:lpstr>
      <vt:lpstr>IMAGES </vt:lpstr>
      <vt:lpstr>HTML Links - Hyperlinks </vt:lpstr>
      <vt:lpstr>PowerPoint Presentation</vt:lpstr>
      <vt:lpstr>PowerPoint Presentation</vt:lpstr>
      <vt:lpstr>Targets within documents(Book Marks)</vt:lpstr>
      <vt:lpstr>Tables</vt:lpstr>
      <vt:lpstr>PowerPoint Presentation</vt:lpstr>
      <vt:lpstr>HTML Lists</vt:lpstr>
      <vt:lpstr>PowerPoint Presentation</vt:lpstr>
      <vt:lpstr>HTML Forms</vt:lpstr>
      <vt:lpstr>Sample Program</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Topic:</dc:title>
  <dc:creator>Admin</dc:creator>
  <cp:lastModifiedBy>SRAVANI A</cp:lastModifiedBy>
  <cp:revision>62</cp:revision>
  <dcterms:created xsi:type="dcterms:W3CDTF">2020-07-27T05:05:15Z</dcterms:created>
  <dcterms:modified xsi:type="dcterms:W3CDTF">2023-12-12T11:22:17Z</dcterms:modified>
</cp:coreProperties>
</file>