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3" r:id="rId5"/>
    <p:sldId id="264" r:id="rId6"/>
    <p:sldId id="262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3402-DA49-8E13-9542-5C16BD629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C3A25-B166-02ED-CEE9-366276A66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8F666C-F6E3-A5F3-B8EC-C67B0C7D9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D40D4-9058-0E58-6273-7833CD11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94E73-CA5B-E448-D8FD-CA347175D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51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AC87D-14A4-7467-C157-231855BD9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0B6AE-AB97-38CF-ED81-AC850E8BB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9B925B-413A-5534-410B-CA081E0E2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0B610-441F-4BEB-377B-CBE19E9F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72A88-A863-F830-28A4-04ADF53D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340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19025F-028C-DF69-0810-93AB165B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AACB4E-C102-404A-F178-5C457FE93B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081E1-42A9-D1F5-B8E6-1AD0222B8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F4D3-7D7B-3FE1-1B6A-034C4BBE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80B5E-885C-9DE0-4262-9BE62132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4552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4A17F-5338-0806-3708-B8D00733E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3D3B5-60D9-DA6B-C000-C69D747DD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ADC51-9624-DB60-9334-2374E7AC0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0A7DD-2A5D-8006-4BA9-27A24482D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B8D37-09C5-8844-9256-360AF9FEB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981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A12B5-94DD-B3E3-C520-2CCD5307B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54C6C-26B5-906F-E83F-F86A78138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3A9EA-EB2D-7566-22E0-99868267B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94A13-3017-E857-F099-2DE71BB13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3196C-8098-57B3-8747-196EF2102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617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D9B00-6DF1-9D06-7BA2-4FBCC46B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AA352-D10C-6E70-BF2B-B187E71FF9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DD121-545F-1D87-473F-78CD96AE7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9EEED-87D0-647F-8D50-9FF7C6EBB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D9901-3F91-490E-E904-CB849F3D0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16A4A-6382-0371-3263-DFF7C2125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1687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975B-E8DC-B7BB-5D4D-43EF3195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1FB2F-AD70-7125-FE4A-DEB2702023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D47292-54C9-546D-1CFD-483C89951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9BEA7F-E1D4-04A1-881D-5FECCB6D1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0B7E19-C373-77DF-8683-7116AE5617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1A31CF-5546-74FE-E92B-F68DC26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CF1975-E0C4-02AD-5396-56CFBF55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46DDEC-0DB3-EC30-E4C4-7A240F0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0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C9BC-6854-23D8-DB7E-A6E316B41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A56E8F-DC60-DED6-995F-DCDDB224B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D3817F-E538-B583-37F3-7DED32421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5639A8-5CEF-3275-A374-1CE300702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1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9ADED1-E4F0-38E7-3817-EB74EE2DF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B3249-C12E-F233-2F18-29CBCA2BC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EBC84A-066F-0FBB-B2E8-123125D3E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574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02D46-E642-C408-ACEB-7D33C9A39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79CD-09E1-A755-7706-47F295F0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7B7FA8-992C-15A1-D801-E5301FEE2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49508-4CC1-4065-2AAB-1ECA7BDD8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1D76B-0F15-EDEE-7D5C-00A48E6A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3BB5D-D837-8A15-6E09-667518B2D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03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A7CEB-E87C-D55B-147E-768F61DAD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FB751-D87C-7F10-435D-FC68988579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6DD8BF-D57E-2426-6C30-C2F968DE0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9158C-718D-B5D3-EC23-286B5611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EB5CC-5F4D-CD55-9081-ED732F52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A9F08-D883-9CBD-7BE7-53EA10C92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015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1B62E4-34E4-0ED4-1668-D91EFA7F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7CFF9-81F6-73C1-4B4A-EFFCE3509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58560-0377-1123-1173-4786B3885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2FF559-E478-4AE0-940B-1283F7C7A3C5}" type="datetimeFigureOut">
              <a:rPr lang="en-GB" smtClean="0"/>
              <a:t>31/07/2025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17007-0A0A-E9D9-603A-C6B51945A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5EF0A-CCB0-1025-8964-BC25369450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F03FF-31E7-451B-AF57-D46DFFB286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790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een building in a cornfield">
            <a:extLst>
              <a:ext uri="{FF2B5EF4-FFF2-40B4-BE49-F238E27FC236}">
                <a16:creationId xmlns:a16="http://schemas.microsoft.com/office/drawing/2014/main" id="{98D8AD6E-0FDF-D0E3-D20B-1FEA56BD9BE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40D638-0EC3-8141-4B69-5CDCAC4B84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Malawi Yield Prediction</a:t>
            </a:r>
            <a:endParaRPr lang="en-GB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ECED0-60D8-29F1-C6C3-A1688260EA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99796" y="6010690"/>
            <a:ext cx="4292184" cy="59247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~ Abhishek Kotcharlakota</a:t>
            </a:r>
            <a:endParaRPr lang="en-GB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62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D31502-B0F3-0676-7003-915EDB0FE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Objective</a:t>
            </a:r>
            <a:endParaRPr lang="en-GB" sz="5400"/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B9141-3FB4-B8E7-3FA0-E1CB76C59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Our objective for the Malawi Yield prediction work is 2-fold =&gt;</a:t>
            </a:r>
          </a:p>
          <a:p>
            <a:r>
              <a:rPr lang="en-US" sz="2200" dirty="0"/>
              <a:t>1. Build a machine learning based yield model, optimize features.  Comment of the feasibility of such as model.</a:t>
            </a:r>
          </a:p>
          <a:p>
            <a:r>
              <a:rPr lang="en-US" sz="2200" dirty="0"/>
              <a:t>2. Analyze the intercropping scenario. Does intercropping have a positive or negative effect on yield in Malawi? Are the mono-cropped and intercropped fields differentiable? </a:t>
            </a:r>
            <a:endParaRPr lang="en-GB" sz="2200" dirty="0"/>
          </a:p>
        </p:txBody>
      </p:sp>
      <p:pic>
        <p:nvPicPr>
          <p:cNvPr id="5" name="Picture 4" descr="Tractor in farmland">
            <a:extLst>
              <a:ext uri="{FF2B5EF4-FFF2-40B4-BE49-F238E27FC236}">
                <a16:creationId xmlns:a16="http://schemas.microsoft.com/office/drawing/2014/main" id="{E01960C1-9319-7E34-F2A4-293250F36C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25" r="8497" b="-3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071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0C5E8F-DAA3-4132-F77F-AC4593F5F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Data</a:t>
            </a:r>
            <a:endParaRPr lang="en-GB" sz="54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4ADFC-D43E-FF8D-5813-8B2B40B85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The data available to us is from multiple sources  for 2 years – 2023, 2024. Because of limited temporal data, I am unable to leverage a lot of </a:t>
            </a:r>
            <a:r>
              <a:rPr lang="en-US" sz="2200" dirty="0" err="1"/>
              <a:t>Geocif</a:t>
            </a:r>
            <a:r>
              <a:rPr lang="en-US" sz="2200" dirty="0"/>
              <a:t>-related ideas such as LOYO, or using  lag yields (the 2 years don’t have the same fields) </a:t>
            </a:r>
          </a:p>
          <a:p>
            <a:r>
              <a:rPr lang="en-US" sz="2200" dirty="0"/>
              <a:t>Relevant features are – </a:t>
            </a:r>
            <a:br>
              <a:rPr lang="en-US" sz="2200" dirty="0"/>
            </a:br>
            <a:r>
              <a:rPr lang="en-US" sz="2200" dirty="0"/>
              <a:t>	1. Ground truth: Dominant crop(Mostly maize) , minor crops(</a:t>
            </a:r>
            <a:r>
              <a:rPr lang="en-US" sz="2200" dirty="0" err="1"/>
              <a:t>Pigeonpea</a:t>
            </a:r>
            <a:r>
              <a:rPr lang="en-US" sz="2200" dirty="0"/>
              <a:t>, Cowpea etc.) , Yield, Year.</a:t>
            </a:r>
            <a:br>
              <a:rPr lang="en-US" sz="2200" dirty="0"/>
            </a:br>
            <a:r>
              <a:rPr lang="en-US" sz="2200" dirty="0"/>
              <a:t>	2. AGROECO – Daily temperature, Precipitation </a:t>
            </a:r>
            <a:br>
              <a:rPr lang="en-GB" sz="2200" dirty="0"/>
            </a:br>
            <a:r>
              <a:rPr lang="en-GB" sz="2200" dirty="0"/>
              <a:t>	3. Satellite – Planet Biweekly, 8 band.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6325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997B5D-932F-7CEA-B050-70929FEF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is available in 3 distinct regions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0C4D00-C3C1-29D0-C334-BAF499BE2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79444" y="640080"/>
            <a:ext cx="5564319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595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71CA36-04F3-B3D8-A4FD-E5FAFC344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Maybe because of different regions, yield is negatively correlated with temperature in 2022.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BACD90-A868-F04C-44FD-2F240CA9B9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709803"/>
            <a:ext cx="7214616" cy="541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26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B1AB7E-7F4E-EC9C-6FA9-13E67F4FF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 dirty="0"/>
              <a:t>Yield Outlier issue	</a:t>
            </a:r>
            <a:endParaRPr lang="en-GB" sz="50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97983EA-6D2B-F7CD-124B-1CF42D5EA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 fontScale="92500"/>
          </a:bodyPr>
          <a:lstStyle/>
          <a:p>
            <a:r>
              <a:rPr lang="en-US" sz="2200" dirty="0"/>
              <a:t>Number of crops is negatively correlated with Yield. </a:t>
            </a:r>
          </a:p>
          <a:p>
            <a:r>
              <a:rPr lang="en-US" sz="2200" dirty="0"/>
              <a:t>Yield has some extreme values. Is it suggested to perform outlier elimination; or does that delete important data. </a:t>
            </a:r>
          </a:p>
          <a:p>
            <a:r>
              <a:rPr lang="en-US" sz="2200" dirty="0"/>
              <a:t>All the fields above 15 are less than a hectare (as is the norm in Malawi)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0CAB76A-ED65-FCDD-68D5-84C3CBA39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50253"/>
            <a:ext cx="6903720" cy="555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47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51A0227-072A-4F5F-928C-E2C3E5CCD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1C4C59-B9B3-C341-4F38-4E77B8827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440365"/>
            <a:ext cx="4245864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200"/>
              <a:t>Correlations with Yield and n-crops.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D2D2633-C6FF-CBD7-BB0A-2CEED194FDA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09128" y="320040"/>
            <a:ext cx="5379495" cy="3927031"/>
          </a:xfrm>
          <a:prstGeom prst="rect">
            <a:avLst/>
          </a:prstGeom>
        </p:spPr>
      </p:pic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1AAE92D-982D-C19E-22BE-43811C6FD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407" y="320040"/>
            <a:ext cx="5435337" cy="3927031"/>
          </a:xfrm>
          <a:prstGeom prst="rect">
            <a:avLst/>
          </a:prstGeom>
        </p:spPr>
      </p:pic>
      <p:sp>
        <p:nvSpPr>
          <p:cNvPr id="32" name="sketchy line">
            <a:extLst>
              <a:ext uri="{FF2B5EF4-FFF2-40B4-BE49-F238E27FC236}">
                <a16:creationId xmlns:a16="http://schemas.microsoft.com/office/drawing/2014/main" id="{35D99776-4B38-47DF-A302-11AD9AF8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37304" y="529256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EB5A57B-AC65-7C5D-EC97-40D4A6D93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33999" y="4440365"/>
            <a:ext cx="6214871" cy="17226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200" dirty="0"/>
              <a:t>Only Temperature is significantly correlated with Yield. </a:t>
            </a:r>
          </a:p>
          <a:p>
            <a:r>
              <a:rPr lang="en-US" sz="2200" dirty="0"/>
              <a:t>I do not observe any features with significant correlation </a:t>
            </a:r>
            <a:r>
              <a:rPr lang="en-US" sz="2200" dirty="0" err="1"/>
              <a:t>wrt</a:t>
            </a:r>
            <a:r>
              <a:rPr lang="en-US" sz="2200" dirty="0"/>
              <a:t> n-crops.  </a:t>
            </a:r>
          </a:p>
        </p:txBody>
      </p:sp>
    </p:spTree>
    <p:extLst>
      <p:ext uri="{BB962C8B-B14F-4D97-AF65-F5344CB8AC3E}">
        <p14:creationId xmlns:p14="http://schemas.microsoft.com/office/powerpoint/2010/main" val="3747342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A9CD5-0095-C8B0-C751-C2960D25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 the end – ML doesn’t give great results.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DCED3B-DFD8-7C7A-9AA3-E9346D88F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016424"/>
            <a:ext cx="7214616" cy="479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890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283</Words>
  <Application>Microsoft Office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Malawi Yield Prediction</vt:lpstr>
      <vt:lpstr>Objective</vt:lpstr>
      <vt:lpstr>Data</vt:lpstr>
      <vt:lpstr>Data is available in 3 distinct regions</vt:lpstr>
      <vt:lpstr>Maybe because of different regions, yield is negatively correlated with temperature in 2022.</vt:lpstr>
      <vt:lpstr>Yield Outlier issue </vt:lpstr>
      <vt:lpstr>Correlations with Yield and n-crops. </vt:lpstr>
      <vt:lpstr>In the end – ML doesn’t give great results.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Abhishek Kotcharlakota</dc:creator>
  <cp:lastModifiedBy>Abhishek Kotcharlakota</cp:lastModifiedBy>
  <cp:revision>13</cp:revision>
  <dcterms:created xsi:type="dcterms:W3CDTF">2025-07-30T12:36:50Z</dcterms:created>
  <dcterms:modified xsi:type="dcterms:W3CDTF">2025-08-01T18:36:56Z</dcterms:modified>
</cp:coreProperties>
</file>