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4" r:id="rId4"/>
    <p:sldId id="266" r:id="rId5"/>
    <p:sldId id="260" r:id="rId6"/>
    <p:sldId id="261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61" autoAdjust="0"/>
  </p:normalViewPr>
  <p:slideViewPr>
    <p:cSldViewPr snapToGrid="0">
      <p:cViewPr varScale="1">
        <p:scale>
          <a:sx n="35" d="100"/>
          <a:sy n="35" d="100"/>
        </p:scale>
        <p:origin x="5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2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2C877-7DA9-453D-B87C-E390CD29B498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97B42-0FA9-440E-9E0F-862A797E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97B42-0FA9-440E-9E0F-862A797E7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0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97B42-0FA9-440E-9E0F-862A797E7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97B42-0FA9-440E-9E0F-862A797E7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97B42-0FA9-440E-9E0F-862A797E7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1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AC69-BCF6-40BB-BFC5-C985C846680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8797-0593-4DF1-B6D9-90D96B54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AC69-BCF6-40BB-BFC5-C985C846680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8797-0593-4DF1-B6D9-90D96B54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5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AC69-BCF6-40BB-BFC5-C985C846680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8797-0593-4DF1-B6D9-90D96B54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AC69-BCF6-40BB-BFC5-C985C846680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8797-0593-4DF1-B6D9-90D96B54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AC69-BCF6-40BB-BFC5-C985C846680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8797-0593-4DF1-B6D9-90D96B54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AC69-BCF6-40BB-BFC5-C985C846680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8797-0593-4DF1-B6D9-90D96B54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AC69-BCF6-40BB-BFC5-C985C846680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8797-0593-4DF1-B6D9-90D96B54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9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AC69-BCF6-40BB-BFC5-C985C846680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8797-0593-4DF1-B6D9-90D96B54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AC69-BCF6-40BB-BFC5-C985C846680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8797-0593-4DF1-B6D9-90D96B54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AC69-BCF6-40BB-BFC5-C985C846680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8797-0593-4DF1-B6D9-90D96B54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6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AC69-BCF6-40BB-BFC5-C985C846680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8797-0593-4DF1-B6D9-90D96B54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1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9AC69-BCF6-40BB-BFC5-C985C846680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8797-0593-4DF1-B6D9-90D96B54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Motivation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Chinook for Networking Task Force</a:t>
            </a:r>
            <a:br>
              <a:rPr lang="en-US" dirty="0" smtClean="0"/>
            </a:br>
            <a:r>
              <a:rPr lang="en-US" dirty="0" smtClean="0"/>
              <a:t>(Dell, HPE, Intel, Microsoft, </a:t>
            </a:r>
            <a:r>
              <a:rPr lang="en-US" dirty="0" err="1" smtClean="0"/>
              <a:t>Vmware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Management </a:t>
            </a:r>
            <a:r>
              <a:rPr lang="en-US" dirty="0" smtClean="0"/>
              <a:t>Focus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994571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Complex </a:t>
            </a:r>
            <a:r>
              <a:rPr lang="en-US" sz="3200" dirty="0" smtClean="0"/>
              <a:t>and disparate</a:t>
            </a:r>
            <a:r>
              <a:rPr lang="en-US" sz="3200" dirty="0" smtClean="0"/>
              <a:t> toolsets, protocols and systems</a:t>
            </a:r>
            <a:endParaRPr lang="en-US" sz="3200" dirty="0" smtClean="0"/>
          </a:p>
          <a:p>
            <a:r>
              <a:rPr lang="en-US" sz="3200" dirty="0" smtClean="0"/>
              <a:t>Resource intensive and t</a:t>
            </a:r>
            <a:r>
              <a:rPr lang="en-US" sz="3200" dirty="0" smtClean="0"/>
              <a:t>ime consuming</a:t>
            </a:r>
            <a:endParaRPr lang="en-US" sz="3200" dirty="0" smtClean="0"/>
          </a:p>
          <a:p>
            <a:r>
              <a:rPr lang="en-US" sz="3200" dirty="0" smtClean="0"/>
              <a:t>Proprietary vendor implementations</a:t>
            </a:r>
            <a:endParaRPr lang="en-US" sz="3200" dirty="0"/>
          </a:p>
          <a:p>
            <a:r>
              <a:rPr lang="en-US" sz="3200" dirty="0" smtClean="0"/>
              <a:t>Poor </a:t>
            </a:r>
            <a:r>
              <a:rPr lang="en-US" sz="3200" dirty="0" smtClean="0"/>
              <a:t>portability of </a:t>
            </a:r>
            <a:r>
              <a:rPr lang="en-US" sz="3200" dirty="0" smtClean="0"/>
              <a:t>skillsets across compute, storage and networking</a:t>
            </a:r>
            <a:endParaRPr lang="en-US" sz="3200" dirty="0" smtClean="0"/>
          </a:p>
          <a:p>
            <a:r>
              <a:rPr lang="en-US" sz="3200" dirty="0" smtClean="0"/>
              <a:t>Lack </a:t>
            </a:r>
            <a:r>
              <a:rPr lang="en-US" sz="3200" dirty="0" smtClean="0"/>
              <a:t>of interoperability with rest of infrastructure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59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12"/>
            <a:ext cx="10515600" cy="52137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Expose IETF YANG </a:t>
            </a:r>
            <a:r>
              <a:rPr lang="en-US" sz="3200" dirty="0" smtClean="0"/>
              <a:t>Models </a:t>
            </a:r>
            <a:r>
              <a:rPr lang="en-US" sz="3200" dirty="0" smtClean="0"/>
              <a:t>within</a:t>
            </a:r>
            <a:r>
              <a:rPr lang="en-US" sz="3200" dirty="0" smtClean="0"/>
              <a:t> </a:t>
            </a:r>
            <a:r>
              <a:rPr lang="en-US" sz="3200" dirty="0" smtClean="0"/>
              <a:t>Redfish</a:t>
            </a:r>
          </a:p>
          <a:p>
            <a:r>
              <a:rPr lang="en-US" sz="3200" dirty="0" smtClean="0"/>
              <a:t>Why YANG?</a:t>
            </a:r>
          </a:p>
          <a:p>
            <a:pPr lvl="1"/>
            <a:r>
              <a:rPr lang="en-US" dirty="0"/>
              <a:t>Large body of existing work</a:t>
            </a:r>
          </a:p>
          <a:p>
            <a:pPr lvl="2"/>
            <a:r>
              <a:rPr lang="en-US" dirty="0" smtClean="0"/>
              <a:t>Extensive </a:t>
            </a:r>
            <a:r>
              <a:rPr lang="en-US" dirty="0"/>
              <a:t>coverage from multiple SDOs (IETF, IEEE, OCP, </a:t>
            </a:r>
            <a:r>
              <a:rPr lang="en-US" dirty="0" err="1"/>
              <a:t>OpenConfig</a:t>
            </a:r>
            <a:r>
              <a:rPr lang="en-US" dirty="0"/>
              <a:t>, ODL) as well as many vendor proprietary </a:t>
            </a:r>
            <a:r>
              <a:rPr lang="en-US" dirty="0" smtClean="0"/>
              <a:t>models</a:t>
            </a:r>
          </a:p>
          <a:p>
            <a:pPr lvl="2"/>
            <a:r>
              <a:rPr lang="en-US" dirty="0" smtClean="0"/>
              <a:t>Many man-years of work by industry experts across all networking feature sets</a:t>
            </a:r>
            <a:endParaRPr lang="en-US" dirty="0"/>
          </a:p>
          <a:p>
            <a:pPr lvl="1"/>
            <a:r>
              <a:rPr lang="en-US" dirty="0" smtClean="0"/>
              <a:t>Basis for </a:t>
            </a:r>
            <a:r>
              <a:rPr lang="en-US" dirty="0"/>
              <a:t>general network industry manageability</a:t>
            </a:r>
            <a:endParaRPr lang="en-US" dirty="0" smtClean="0"/>
          </a:p>
          <a:p>
            <a:pPr lvl="2"/>
            <a:r>
              <a:rPr lang="en-US" dirty="0" smtClean="0"/>
              <a:t>IETF &amp; IEEE are the primary standards bodies </a:t>
            </a:r>
          </a:p>
          <a:p>
            <a:pPr lvl="3"/>
            <a:r>
              <a:rPr lang="en-US" dirty="0" smtClean="0"/>
              <a:t>IETF – Yang is the standard for all new network management modeling</a:t>
            </a:r>
          </a:p>
          <a:p>
            <a:pPr lvl="3"/>
            <a:r>
              <a:rPr lang="en-US" dirty="0" smtClean="0"/>
              <a:t>IEEE – Adopted Yang as modeling language</a:t>
            </a:r>
          </a:p>
          <a:p>
            <a:pPr lvl="3"/>
            <a:r>
              <a:rPr lang="en-US" dirty="0" smtClean="0"/>
              <a:t>Other consortiums and bodies have also adopted Yang for network models</a:t>
            </a:r>
          </a:p>
          <a:p>
            <a:pPr lvl="1"/>
            <a:r>
              <a:rPr lang="en-US" dirty="0" smtClean="0"/>
              <a:t>Model driven approach to network management</a:t>
            </a:r>
          </a:p>
          <a:p>
            <a:pPr lvl="1"/>
            <a:r>
              <a:rPr lang="en-US" dirty="0" smtClean="0"/>
              <a:t>DMTF wants to leverage the networking industry's expertise</a:t>
            </a:r>
          </a:p>
        </p:txBody>
      </p:sp>
    </p:spTree>
    <p:extLst>
      <p:ext uri="{BB962C8B-B14F-4D97-AF65-F5344CB8AC3E}">
        <p14:creationId xmlns:p14="http://schemas.microsoft.com/office/powerpoint/2010/main" val="37606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Redfish for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936"/>
            <a:ext cx="10515600" cy="5213795"/>
          </a:xfrm>
        </p:spPr>
        <p:txBody>
          <a:bodyPr>
            <a:normAutofit/>
          </a:bodyPr>
          <a:lstStyle/>
          <a:p>
            <a:r>
              <a:rPr lang="en-US" dirty="0" smtClean="0"/>
              <a:t>Completes the </a:t>
            </a:r>
            <a:r>
              <a:rPr lang="en-US" dirty="0"/>
              <a:t>c</a:t>
            </a:r>
            <a:r>
              <a:rPr lang="en-US" dirty="0" smtClean="0"/>
              <a:t>onverged infrastructure management API </a:t>
            </a:r>
            <a:r>
              <a:rPr lang="en-US" dirty="0" smtClean="0"/>
              <a:t>story</a:t>
            </a:r>
          </a:p>
          <a:p>
            <a:pPr lvl="1"/>
            <a:r>
              <a:rPr lang="en-US" dirty="0" smtClean="0"/>
              <a:t>Switches </a:t>
            </a:r>
            <a:r>
              <a:rPr lang="en-US" dirty="0" smtClean="0"/>
              <a:t>have </a:t>
            </a:r>
            <a:r>
              <a:rPr lang="en-US" dirty="0" smtClean="0"/>
              <a:t>platform </a:t>
            </a:r>
            <a:r>
              <a:rPr lang="en-US" dirty="0" smtClean="0"/>
              <a:t>components </a:t>
            </a:r>
            <a:r>
              <a:rPr lang="en-US" dirty="0" smtClean="0"/>
              <a:t>in common with servers and storage</a:t>
            </a:r>
            <a:endParaRPr lang="en-US" dirty="0" smtClean="0"/>
          </a:p>
          <a:p>
            <a:pPr lvl="1"/>
            <a:r>
              <a:rPr lang="en-US" dirty="0" smtClean="0"/>
              <a:t>Rapid expansion of </a:t>
            </a:r>
            <a:r>
              <a:rPr lang="en-US" dirty="0" smtClean="0"/>
              <a:t>open </a:t>
            </a:r>
            <a:r>
              <a:rPr lang="en-US" dirty="0" smtClean="0"/>
              <a:t>Network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perating </a:t>
            </a:r>
            <a:r>
              <a:rPr lang="en-US" dirty="0" smtClean="0"/>
              <a:t>S</a:t>
            </a:r>
            <a:r>
              <a:rPr lang="en-US" dirty="0" smtClean="0"/>
              <a:t>ystem (NOS) solutions</a:t>
            </a:r>
            <a:endParaRPr lang="en-US" dirty="0" smtClean="0"/>
          </a:p>
          <a:p>
            <a:pPr lvl="1"/>
            <a:r>
              <a:rPr lang="en-US" dirty="0" smtClean="0"/>
              <a:t>Network Functions Virtualization (NFV) will need common manageability for compute and networking</a:t>
            </a:r>
            <a:endParaRPr lang="en-US" dirty="0" smtClean="0"/>
          </a:p>
          <a:p>
            <a:r>
              <a:rPr lang="en-US" dirty="0" smtClean="0"/>
              <a:t>Enable common </a:t>
            </a:r>
            <a:r>
              <a:rPr lang="en-US" dirty="0" smtClean="0"/>
              <a:t>inventory</a:t>
            </a:r>
            <a:r>
              <a:rPr lang="en-US" dirty="0" smtClean="0"/>
              <a:t> </a:t>
            </a:r>
            <a:r>
              <a:rPr lang="en-US" dirty="0" smtClean="0"/>
              <a:t>and control for orchestration systems</a:t>
            </a:r>
          </a:p>
          <a:p>
            <a:r>
              <a:rPr lang="en-US" dirty="0"/>
              <a:t>Redfish </a:t>
            </a:r>
            <a:r>
              <a:rPr lang="en-US" dirty="0" smtClean="0"/>
              <a:t>provides </a:t>
            </a:r>
            <a:r>
              <a:rPr lang="en-US" dirty="0"/>
              <a:t>a prescriptive model  for the system/platform </a:t>
            </a:r>
            <a:r>
              <a:rPr lang="en-US" dirty="0" smtClean="0"/>
              <a:t>management</a:t>
            </a:r>
            <a:endParaRPr lang="en-US" dirty="0"/>
          </a:p>
          <a:p>
            <a:r>
              <a:rPr lang="en-US" dirty="0" smtClean="0"/>
              <a:t>Allows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r>
              <a:rPr lang="en-US" dirty="0" smtClean="0"/>
              <a:t>artnership </a:t>
            </a:r>
            <a:r>
              <a:rPr lang="en-US" dirty="0" smtClean="0"/>
              <a:t>with </a:t>
            </a:r>
            <a:r>
              <a:rPr lang="en-US" dirty="0" smtClean="0"/>
              <a:t>IETF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 smtClean="0"/>
              <a:t>a prescriptive </a:t>
            </a:r>
            <a:r>
              <a:rPr lang="en-US" dirty="0" smtClean="0"/>
              <a:t>baseline </a:t>
            </a:r>
            <a:r>
              <a:rPr lang="en-US" dirty="0" smtClean="0"/>
              <a:t>of </a:t>
            </a:r>
            <a:r>
              <a:rPr lang="en-US" dirty="0" smtClean="0"/>
              <a:t>YANG models for networking</a:t>
            </a:r>
          </a:p>
          <a:p>
            <a:pPr lvl="1"/>
            <a:r>
              <a:rPr lang="en-US" dirty="0" smtClean="0"/>
              <a:t>Reduce overlap and clarify </a:t>
            </a:r>
            <a:r>
              <a:rPr lang="en-US" dirty="0"/>
              <a:t>manageability </a:t>
            </a:r>
            <a:r>
              <a:rPr lang="en-US" dirty="0" smtClean="0"/>
              <a:t>domains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14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Redfish</a:t>
            </a:r>
            <a:r>
              <a:rPr lang="en-US" dirty="0" smtClean="0"/>
              <a:t> </a:t>
            </a:r>
            <a:r>
              <a:rPr lang="en-US" dirty="0"/>
              <a:t>Extensions </a:t>
            </a:r>
            <a:r>
              <a:rPr lang="en-US" dirty="0" smtClean="0"/>
              <a:t>for Networking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3600" dirty="0" smtClean="0"/>
              <a:t>Being submitted)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Motivation Slide</a:t>
            </a:r>
          </a:p>
          <a:p>
            <a:r>
              <a:rPr lang="en-US" sz="3200" dirty="0" smtClean="0"/>
              <a:t>YANG-to-CSDL </a:t>
            </a:r>
            <a:r>
              <a:rPr lang="en-US" sz="3200" dirty="0"/>
              <a:t>Mapping </a:t>
            </a:r>
            <a:r>
              <a:rPr lang="en-US" sz="3200" dirty="0" smtClean="0"/>
              <a:t>specification</a:t>
            </a:r>
            <a:endParaRPr lang="en-US" sz="3200" dirty="0"/>
          </a:p>
          <a:p>
            <a:pPr lvl="1"/>
            <a:r>
              <a:rPr lang="en-US" sz="2800" dirty="0"/>
              <a:t>Specifies mapping of YANG structures to CSDL </a:t>
            </a:r>
            <a:r>
              <a:rPr lang="en-US" sz="2800" dirty="0" smtClean="0"/>
              <a:t>structures</a:t>
            </a:r>
          </a:p>
          <a:p>
            <a:pPr lvl="1"/>
            <a:r>
              <a:rPr lang="en-US" sz="2800" dirty="0" smtClean="0"/>
              <a:t>CSDL Term library (RedfishYangExtensions.xml)</a:t>
            </a:r>
            <a:endParaRPr lang="en-US" sz="2800" dirty="0"/>
          </a:p>
          <a:p>
            <a:r>
              <a:rPr lang="en-US" sz="3200" dirty="0" smtClean="0"/>
              <a:t>Examples </a:t>
            </a:r>
            <a:r>
              <a:rPr lang="en-US" sz="3200" dirty="0" smtClean="0"/>
              <a:t>of translated RFCs (mockups and CSDL)</a:t>
            </a:r>
          </a:p>
          <a:p>
            <a:pPr lvl="1"/>
            <a:r>
              <a:rPr lang="en-US" sz="2800" dirty="0" smtClean="0"/>
              <a:t>Interfaces</a:t>
            </a:r>
          </a:p>
          <a:p>
            <a:pPr lvl="1"/>
            <a:r>
              <a:rPr lang="en-US" sz="2800" dirty="0" smtClean="0"/>
              <a:t>Simple services</a:t>
            </a:r>
          </a:p>
          <a:p>
            <a:pPr lvl="1"/>
            <a:r>
              <a:rPr lang="en-US" sz="2800" dirty="0" smtClean="0"/>
              <a:t>DHCP</a:t>
            </a:r>
          </a:p>
          <a:p>
            <a:pPr marL="457200" lvl="1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840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18304" y="3169920"/>
            <a:ext cx="2271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 smtClean="0"/>
              <a:t>Backup</a:t>
            </a:r>
            <a:endParaRPr lang="en-US" sz="5400" b="1" i="1" dirty="0"/>
          </a:p>
        </p:txBody>
      </p:sp>
    </p:spTree>
    <p:extLst>
      <p:ext uri="{BB962C8B-B14F-4D97-AF65-F5344CB8AC3E}">
        <p14:creationId xmlns:p14="http://schemas.microsoft.com/office/powerpoint/2010/main" val="35000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to CSDL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145894" y="3298785"/>
            <a:ext cx="1724628" cy="210659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YANG</a:t>
            </a:r>
          </a:p>
          <a:p>
            <a:pPr algn="ctr"/>
            <a:r>
              <a:rPr lang="en-US" dirty="0" smtClean="0"/>
              <a:t>RFC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9076481" y="3298785"/>
            <a:ext cx="1724628" cy="210659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Redfish</a:t>
            </a:r>
          </a:p>
          <a:p>
            <a:pPr algn="ctr"/>
            <a:r>
              <a:rPr lang="en-US" dirty="0" smtClean="0"/>
              <a:t>Complete</a:t>
            </a:r>
          </a:p>
          <a:p>
            <a:pPr algn="ctr"/>
            <a:r>
              <a:rPr lang="en-US" dirty="0" smtClean="0"/>
              <a:t>CSDL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95573" y="3860157"/>
            <a:ext cx="1551007" cy="983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YANG</a:t>
            </a:r>
          </a:p>
          <a:p>
            <a:pPr algn="ctr"/>
            <a:r>
              <a:rPr lang="en-US" dirty="0" smtClean="0"/>
              <a:t>Complete</a:t>
            </a:r>
          </a:p>
          <a:p>
            <a:pPr algn="ctr"/>
            <a:r>
              <a:rPr lang="en-US" dirty="0" smtClean="0"/>
              <a:t>CSDL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2"/>
          </p:cNvCxnSpPr>
          <p:nvPr/>
        </p:nvCxnSpPr>
        <p:spPr>
          <a:xfrm>
            <a:off x="2870522" y="4352081"/>
            <a:ext cx="21250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6" idx="1"/>
          </p:cNvCxnSpPr>
          <p:nvPr/>
        </p:nvCxnSpPr>
        <p:spPr>
          <a:xfrm>
            <a:off x="6546580" y="4352081"/>
            <a:ext cx="252990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738973" y="2618040"/>
            <a:ext cx="1551007" cy="9838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ockup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 schema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 flipV="1">
            <a:off x="2870522" y="3109964"/>
            <a:ext cx="3868451" cy="5324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43723" y="3012357"/>
            <a:ext cx="105670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Manually</a:t>
            </a:r>
          </a:p>
          <a:p>
            <a:pPr algn="ctr"/>
            <a:r>
              <a:rPr lang="en-US" dirty="0" smtClean="0"/>
              <a:t>(3 RFCs)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02661" y="7147560"/>
            <a:ext cx="111543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Converter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3205716" y="4571036"/>
            <a:ext cx="1454662" cy="15240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YANG to CSDL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Mapping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Spec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2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YANG model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4884"/>
            <a:ext cx="5721856" cy="52120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Manual create example of Redfish model constructed by a programmatic generator using RFCs as input</a:t>
            </a:r>
          </a:p>
          <a:p>
            <a:r>
              <a:rPr lang="en-US" dirty="0" smtClean="0"/>
              <a:t>YANG models</a:t>
            </a:r>
          </a:p>
          <a:p>
            <a:pPr lvl="1"/>
            <a:r>
              <a:rPr lang="en-US" dirty="0" smtClean="0"/>
              <a:t>Took a sample of three YANG models that span the breadth of YANG statement types</a:t>
            </a:r>
          </a:p>
          <a:p>
            <a:pPr lvl="1"/>
            <a:r>
              <a:rPr lang="en-US" dirty="0" smtClean="0"/>
              <a:t>Use draft-liu-dhc-dhcp-yang-model-00</a:t>
            </a:r>
          </a:p>
          <a:p>
            <a:pPr lvl="1"/>
            <a:r>
              <a:rPr lang="en-US" dirty="0" smtClean="0"/>
              <a:t>&lt;List other YANG models)</a:t>
            </a:r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Understand YANG statement and resultant CSDL</a:t>
            </a:r>
          </a:p>
          <a:p>
            <a:pPr lvl="1"/>
            <a:r>
              <a:rPr lang="en-US" dirty="0" smtClean="0"/>
              <a:t>Limitations and conflicts (naming,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739" t="8709" r="17924" b="57087"/>
          <a:stretch/>
        </p:blipFill>
        <p:spPr>
          <a:xfrm>
            <a:off x="6560055" y="2119134"/>
            <a:ext cx="5339549" cy="2834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TextBox 51"/>
          <p:cNvSpPr txBox="1"/>
          <p:nvPr/>
        </p:nvSpPr>
        <p:spPr>
          <a:xfrm>
            <a:off x="7199756" y="1721203"/>
            <a:ext cx="375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raft-liu-dhc-dhcp-yang-model-00.pdf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361</Words>
  <Application>Microsoft Office PowerPoint</Application>
  <PresentationFormat>Widescreen</PresentationFormat>
  <Paragraphs>74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Motivation Slides</vt:lpstr>
      <vt:lpstr>Network Management Focus Areas</vt:lpstr>
      <vt:lpstr>Solution</vt:lpstr>
      <vt:lpstr>Why Redfish for Networking</vt:lpstr>
      <vt:lpstr>Redfish Extensions for Networking (Being submitted)</vt:lpstr>
      <vt:lpstr>PowerPoint Presentation</vt:lpstr>
      <vt:lpstr>YANG to CSDL</vt:lpstr>
      <vt:lpstr>YANG model mapping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Leung, John</dc:creator>
  <cp:keywords>CTPClassification=CTP_IC:VisualMarkings=, No Restrictions</cp:keywords>
  <cp:lastModifiedBy>Leung, John</cp:lastModifiedBy>
  <cp:revision>63</cp:revision>
  <dcterms:created xsi:type="dcterms:W3CDTF">2016-05-03T15:16:35Z</dcterms:created>
  <dcterms:modified xsi:type="dcterms:W3CDTF">2016-06-15T22:23:48Z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886dbb25-3b1a-4bf5-9490-187b4d81ff18</vt:lpwstr>
  </property>
  <property fmtid="{D5CDD505-2E9C-101B-9397-08002B2CF9AE}" pid="3" name="CTP_BU">
    <vt:lpwstr>IPA GROUP</vt:lpwstr>
  </property>
  <property fmtid="{D5CDD505-2E9C-101B-9397-08002B2CF9AE}" pid="4" name="CTP_TimeStamp">
    <vt:lpwstr>2016-05-03 22:57:51Z</vt:lpwstr>
  </property>
  <property fmtid="{D5CDD505-2E9C-101B-9397-08002B2CF9AE}" pid="5" name="CTPClassification">
    <vt:lpwstr>CTP_IC</vt:lpwstr>
  </property>
  <property fmtid="{D5CDD505-2E9C-101B-9397-08002B2CF9AE}" pid="6" name="DellClassification">
    <vt:lpwstr>No Restrictions</vt:lpwstr>
  </property>
  <property fmtid="{D5CDD505-2E9C-101B-9397-08002B2CF9AE}" pid="7" name="DellSubLabels">
    <vt:lpwstr/>
  </property>
</Properties>
</file>