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4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1914739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3361037"/>
            <a:ext cx="4886700" cy="341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Abhishek Kumar</a:t>
            </a:r>
            <a:endParaRPr sz="1200"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28650" y="2513200"/>
            <a:ext cx="4886700" cy="39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Medical Data Processing Company, San Francisco</a:t>
            </a:r>
            <a:endParaRPr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334530"/>
            <a:ext cx="7867200" cy="332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Lake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storage repository that holds a vast amount of raw data in its native format until it is needed for analytics application in an organization.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a Data Lake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structured data, semi-structured data, and unstructured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fixed storage, no file type limitations, flexible format storage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Schema for a data lake is not predetermined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Flexible and easily expanded through the scaling of its servers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Transformation of data in case of regular and advanced analytics (AI/ML)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 regular maintenance and governance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6E0A35-A646-4834-B599-DBE6505C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81" y="2090352"/>
            <a:ext cx="2260937" cy="227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CDEFCCA1-DAC3-406D-AB38-353FE4BDE9FB}"/>
              </a:ext>
            </a:extLst>
          </p:cNvPr>
          <p:cNvSpPr/>
          <p:nvPr/>
        </p:nvSpPr>
        <p:spPr>
          <a:xfrm>
            <a:off x="736226" y="1273895"/>
            <a:ext cx="1921476" cy="915774"/>
          </a:xfrm>
          <a:prstGeom prst="chevron">
            <a:avLst>
              <a:gd name="adj" fmla="val 16667"/>
            </a:avLst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US" dirty="0">
                <a:solidFill>
                  <a:schemeClr val="tx1"/>
                </a:solidFill>
                <a:latin typeface="Abadi" panose="020B060402020202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Ingestion Layer</a:t>
            </a:r>
          </a:p>
          <a:p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ingest raw data into the Data Lake</a:t>
            </a:r>
          </a:p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9E52DFB-70FB-42D0-8A12-D0350613E2AD}"/>
              </a:ext>
            </a:extLst>
          </p:cNvPr>
          <p:cNvSpPr/>
          <p:nvPr/>
        </p:nvSpPr>
        <p:spPr>
          <a:xfrm>
            <a:off x="4713020" y="1261005"/>
            <a:ext cx="1921476" cy="915775"/>
          </a:xfrm>
          <a:prstGeom prst="chevron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Storage Layer</a:t>
            </a:r>
          </a:p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the data at scale in a data lake. 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CAB5C5C-3B52-4975-82E5-BF44035B2DE0}"/>
              </a:ext>
            </a:extLst>
          </p:cNvPr>
          <p:cNvSpPr/>
          <p:nvPr/>
        </p:nvSpPr>
        <p:spPr>
          <a:xfrm>
            <a:off x="2724623" y="1261005"/>
            <a:ext cx="1921476" cy="922514"/>
          </a:xfrm>
          <a:prstGeom prst="chevron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Processing Layer</a:t>
            </a:r>
          </a:p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Implements business logic and analytical applications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E33C8-037B-4BE6-BC20-14FFA0D0E1DC}"/>
              </a:ext>
            </a:extLst>
          </p:cNvPr>
          <p:cNvSpPr txBox="1"/>
          <p:nvPr/>
        </p:nvSpPr>
        <p:spPr>
          <a:xfrm>
            <a:off x="605400" y="2423653"/>
            <a:ext cx="8081399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Ingestion Layer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Type of data ingested – Real time data, batch data, one-time load data, historical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Ingestion sources – Database servers, web servers, email, File Transfer Protocol (FTP), Internet of Things (IoT)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Example of data ingestion tools – Sqoop, Flume, Kafka,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Nifi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Layer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Business logic applied in this layer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Runs user queries and advanced analytical tools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Examples – MapReduce, Hive, Pig, Spark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Storage Layer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Scalable, cost-effective and allow fast access to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Support various data formats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Example – HDFS, Cloud-storage options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Serving Layer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Extract value from the data and help business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Examples – Data visualization (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PowerBI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Tableau), AI/ML, Ad-hoc reports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62F80BF-AAE7-4C3A-909F-48FAE8E26396}"/>
              </a:ext>
            </a:extLst>
          </p:cNvPr>
          <p:cNvSpPr/>
          <p:nvPr/>
        </p:nvSpPr>
        <p:spPr>
          <a:xfrm>
            <a:off x="6701417" y="1261004"/>
            <a:ext cx="1921476" cy="915775"/>
          </a:xfrm>
          <a:prstGeom prst="chevron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Serving Layer</a:t>
            </a:r>
          </a:p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 get meaningful information. 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18880" y="1261602"/>
            <a:ext cx="3739137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Philosophy</a:t>
            </a:r>
            <a:r>
              <a:rPr lang="en-US" dirty="0"/>
              <a:t> - Think First, Load Later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Processing</a:t>
            </a:r>
            <a:r>
              <a:rPr lang="en" dirty="0"/>
              <a:t> - Structured Data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Storage</a:t>
            </a:r>
            <a:r>
              <a:rPr lang="en" dirty="0"/>
              <a:t> - Expensive for large data storage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Agility</a:t>
            </a:r>
            <a:r>
              <a:rPr lang="en" dirty="0"/>
              <a:t> - Less Agile (Rigid)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Usage</a:t>
            </a:r>
            <a:r>
              <a:rPr lang="en" dirty="0"/>
              <a:t> - Operational Reporting (Suits Business Users)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Security</a:t>
            </a:r>
            <a:r>
              <a:rPr lang="en" dirty="0"/>
              <a:t> - Matured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0;p17">
            <a:extLst>
              <a:ext uri="{FF2B5EF4-FFF2-40B4-BE49-F238E27FC236}">
                <a16:creationId xmlns:a16="http://schemas.microsoft.com/office/drawing/2014/main" id="{7C88645B-5DA2-4979-B44D-3E66BE9EBE7F}"/>
              </a:ext>
            </a:extLst>
          </p:cNvPr>
          <p:cNvSpPr txBox="1">
            <a:spLocks/>
          </p:cNvSpPr>
          <p:nvPr/>
        </p:nvSpPr>
        <p:spPr>
          <a:xfrm>
            <a:off x="4843681" y="1199050"/>
            <a:ext cx="3739137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Philosophy</a:t>
            </a:r>
            <a:r>
              <a:rPr lang="en-US" dirty="0"/>
              <a:t> - Load First, Think Later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Processing</a:t>
            </a:r>
            <a:r>
              <a:rPr lang="en-US" dirty="0"/>
              <a:t> – Structured, Semi-structured, Unstructured Data</a:t>
            </a:r>
          </a:p>
          <a:p>
            <a:pPr marL="139700" indent="0">
              <a:lnSpc>
                <a:spcPct val="100000"/>
              </a:lnSpc>
              <a:buFont typeface="Open Sans"/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Storage</a:t>
            </a:r>
            <a:r>
              <a:rPr lang="en-US" dirty="0"/>
              <a:t> - Built for low-cost storage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Agility</a:t>
            </a:r>
            <a:r>
              <a:rPr lang="en-US" dirty="0"/>
              <a:t> - Highly Agile (Flexible)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Usage</a:t>
            </a:r>
            <a:r>
              <a:rPr lang="en-US" dirty="0"/>
              <a:t> – Advanced Analytics (Suits Data Scientists)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Security</a:t>
            </a:r>
            <a:r>
              <a:rPr lang="en-US" dirty="0"/>
              <a:t> – Still maturing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498"/>
            <a:ext cx="7933200" cy="3291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Medical Data Processing Company, San Francisco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Evaluation of current data system requirements and proposal of an end-to-end enterprise data lake solution to solve the current and future data challenges of Medical Data Processing Company, San Francisco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the problem: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rapid growth of data as well as the hardware limitations design has led to problems related to storage, scalability, data quality, schema flexibility and advanced analytics.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Business Outcomes of a Data Lake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Democratize Data: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Break data silos and make data available to the whole organization thereby saving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Allows to scale horizontally and store data from diverse sources in its raw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Advanced Analytics: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Apply complex queries and makes machine learning and deep learning seamless. It helps in real-time decision analytics.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 of Data Lake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3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285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Lake Architecture</a:t>
            </a:r>
            <a:endParaRPr sz="1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949C69-7AA6-4EC2-A580-6B052E3F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15" y="877329"/>
            <a:ext cx="6589970" cy="37922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568</Words>
  <Application>Microsoft Office PowerPoint</Application>
  <PresentationFormat>On-screen Show (16:9)</PresentationFormat>
  <Paragraphs>158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Arial</vt:lpstr>
      <vt:lpstr>Open Sans</vt:lpstr>
      <vt:lpstr>Abadi</vt:lpstr>
      <vt:lpstr>Simple Light</vt:lpstr>
      <vt:lpstr>Data Lake Value Proposition</vt:lpstr>
      <vt:lpstr>Agenda</vt:lpstr>
      <vt:lpstr>What is a Data Lake</vt:lpstr>
      <vt:lpstr>Components of Data Lake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Kumar, Abhishek</cp:lastModifiedBy>
  <cp:revision>6</cp:revision>
  <dcterms:modified xsi:type="dcterms:W3CDTF">2022-03-27T14:38:35Z</dcterms:modified>
</cp:coreProperties>
</file>