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3"/>
  </p:notesMasterIdLst>
  <p:sldIdLst>
    <p:sldId id="256" r:id="rId5"/>
    <p:sldId id="259" r:id="rId6"/>
    <p:sldId id="260" r:id="rId7"/>
    <p:sldId id="261" r:id="rId8"/>
    <p:sldId id="262" r:id="rId9"/>
    <p:sldId id="263" r:id="rId10"/>
    <p:sldId id="264" r:id="rId11"/>
    <p:sldId id="265" r:id="rId12"/>
    <p:sldId id="266" r:id="rId13"/>
    <p:sldId id="267" r:id="rId14"/>
    <p:sldId id="268" r:id="rId15"/>
    <p:sldId id="269" r:id="rId16"/>
    <p:sldId id="279" r:id="rId17"/>
    <p:sldId id="280" r:id="rId18"/>
    <p:sldId id="270" r:id="rId19"/>
    <p:sldId id="271" r:id="rId20"/>
    <p:sldId id="272" r:id="rId21"/>
    <p:sldId id="273" r:id="rId22"/>
    <p:sldId id="274" r:id="rId23"/>
    <p:sldId id="281" r:id="rId24"/>
    <p:sldId id="282" r:id="rId25"/>
    <p:sldId id="283" r:id="rId26"/>
    <p:sldId id="284" r:id="rId27"/>
    <p:sldId id="275" r:id="rId28"/>
    <p:sldId id="276" r:id="rId29"/>
    <p:sldId id="285" r:id="rId30"/>
    <p:sldId id="277" r:id="rId31"/>
    <p:sldId id="278" r:id="rId32"/>
  </p:sldIdLst>
  <p:sldSz cx="7772400" cy="10058400"/>
  <p:notesSz cx="6858000" cy="9144000"/>
  <p:embeddedFontLst>
    <p:embeddedFont>
      <p:font typeface="Abadi Extra Light" panose="020B0204020104020204" pitchFamily="34" charset="0"/>
      <p:regular r:id="rId34"/>
    </p:embeddedFont>
    <p:embeddedFont>
      <p:font typeface="Corbel" panose="020B0503020204020204" pitchFamily="34" charset="0"/>
      <p:regular r:id="rId35"/>
      <p:bold r:id="rId36"/>
      <p:italic r:id="rId37"/>
      <p:boldItalic r:id="rId38"/>
    </p:embeddedFont>
    <p:embeddedFont>
      <p:font typeface="Helvetica Neue" panose="020B0604020202020204" charset="0"/>
      <p:regular r:id="rId39"/>
      <p:bold r:id="rId40"/>
      <p:italic r:id="rId41"/>
      <p:boldItalic r:id="rId42"/>
    </p:embeddedFont>
    <p:embeddedFont>
      <p:font typeface="Open Sans" panose="020B0606030504020204" pitchFamily="34" charset="0"/>
      <p:regular r:id="rId43"/>
      <p:bold r:id="rId44"/>
      <p:italic r:id="rId45"/>
      <p:boldItalic r:id="rId46"/>
    </p:embeddedFont>
    <p:embeddedFont>
      <p:font typeface="Open Sans Light" panose="020B0306030504020204" pitchFamily="34" charset="0"/>
      <p:regular r:id="rId47"/>
      <p:bold r:id="rId48"/>
      <p:italic r:id="rId49"/>
      <p:boldItalic r:id="rId50"/>
    </p:embeddedFont>
    <p:embeddedFont>
      <p:font typeface="Segoe UI Black" panose="020B0A02040204020203" pitchFamily="34" charset="0"/>
      <p:bold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5" autoAdjust="0"/>
    <p:restoredTop sz="94660"/>
  </p:normalViewPr>
  <p:slideViewPr>
    <p:cSldViewPr snapToGrid="0">
      <p:cViewPr>
        <p:scale>
          <a:sx n="96" d="100"/>
          <a:sy n="96" d="100"/>
        </p:scale>
        <p:origin x="2052"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1.fntdata"/><Relationship Id="rId52" Type="http://schemas.openxmlformats.org/officeDocument/2006/relationships/font" Target="fonts/font19.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8.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6.xml"/><Relationship Id="rId41" Type="http://schemas.openxmlformats.org/officeDocument/2006/relationships/font" Target="fonts/font8.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1e537952f_0_1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1e537952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9dd260ecd2_0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g9dd260ecd2_0_5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46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9c24cf9085_0_3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9c24cf908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138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9dd260ecd2_0_7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9dd260ecd2_0_7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9dd260ecd2_0_9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9dd260ecd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c24cf9085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c24cf9085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45bde9993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ga45bde9993_0_5: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9cfc2a9a8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9cfc2a9a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175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0998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a45bde9993_0_1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a45bde999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6228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9dd260ecd2_0_8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9dd260ecd2_0_8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c24cf9085_0_4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c24cf908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0063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9b75228fd4_1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g9b75228fd4_1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dd260ecd2_0_9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9dd260ecd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9c24cf9085_0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9c24cf908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9c24cf9085_0_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9c24cf908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a1e537952f_0_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a1e537952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5.xml"/><Relationship Id="rId6" Type="http://schemas.openxmlformats.org/officeDocument/2006/relationships/image" Target="../media/image10.emf"/><Relationship Id="rId5" Type="http://schemas.openxmlformats.org/officeDocument/2006/relationships/image" Target="../media/image9.png"/><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296025" y="8600600"/>
            <a:ext cx="1052250" cy="1052250"/>
          </a:xfrm>
          <a:prstGeom prst="rect">
            <a:avLst/>
          </a:prstGeom>
          <a:noFill/>
          <a:ln>
            <a:noFill/>
          </a:ln>
        </p:spPr>
      </p:pic>
      <p:sp>
        <p:nvSpPr>
          <p:cNvPr id="178" name="Google Shape;178;p51"/>
          <p:cNvSpPr txBox="1">
            <a:spLocks noGrp="1"/>
          </p:cNvSpPr>
          <p:nvPr>
            <p:ph type="title" idx="4294967295"/>
          </p:nvPr>
        </p:nvSpPr>
        <p:spPr>
          <a:xfrm>
            <a:off x="264895" y="1201782"/>
            <a:ext cx="7242600" cy="1602377"/>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dirty="0">
                <a:solidFill>
                  <a:srgbClr val="FFFFFF"/>
                </a:solidFill>
                <a:latin typeface="Segoe UI Black" panose="020B0A02040204020203" pitchFamily="34" charset="0"/>
                <a:ea typeface="Segoe UI Black" panose="020B0A02040204020203" pitchFamily="34" charset="0"/>
              </a:rPr>
              <a:t>Data Governance @ SneakerPark</a:t>
            </a:r>
            <a:endParaRPr sz="4000" dirty="0">
              <a:solidFill>
                <a:srgbClr val="FFFFFF"/>
              </a:solidFill>
              <a:latin typeface="Segoe UI Black" panose="020B0A02040204020203" pitchFamily="34" charset="0"/>
              <a:ea typeface="Segoe UI Black" panose="020B0A02040204020203" pitchFamily="34" charset="0"/>
            </a:endParaRPr>
          </a:p>
          <a:p>
            <a:pPr marL="0" lvl="0" indent="0" algn="l" rtl="0">
              <a:spcBef>
                <a:spcPts val="0"/>
              </a:spcBef>
              <a:spcAft>
                <a:spcPts val="0"/>
              </a:spcAft>
              <a:buNone/>
            </a:pPr>
            <a:endParaRPr dirty="0"/>
          </a:p>
        </p:txBody>
      </p:sp>
      <p:pic>
        <p:nvPicPr>
          <p:cNvPr id="179" name="Google Shape;179;p51"/>
          <p:cNvPicPr preferRelativeResize="0"/>
          <p:nvPr/>
        </p:nvPicPr>
        <p:blipFill rotWithShape="1">
          <a:blip r:embed="rId4">
            <a:alphaModFix/>
          </a:blip>
          <a:srcRect t="-1820" b="1820"/>
          <a:stretch/>
        </p:blipFill>
        <p:spPr>
          <a:xfrm>
            <a:off x="1617725" y="3728150"/>
            <a:ext cx="4506849" cy="2591575"/>
          </a:xfrm>
          <a:prstGeom prst="rect">
            <a:avLst/>
          </a:prstGeom>
          <a:noFill/>
          <a:ln>
            <a:noFill/>
          </a:ln>
        </p:spPr>
      </p:pic>
      <p:sp>
        <p:nvSpPr>
          <p:cNvPr id="180" name="Google Shape;180;p51"/>
          <p:cNvSpPr txBox="1"/>
          <p:nvPr/>
        </p:nvSpPr>
        <p:spPr>
          <a:xfrm>
            <a:off x="264900" y="9001125"/>
            <a:ext cx="4324200" cy="7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i="1" dirty="0">
                <a:solidFill>
                  <a:srgbClr val="EEEEEE"/>
                </a:solidFill>
                <a:latin typeface="Open Sans"/>
                <a:ea typeface="Open Sans"/>
                <a:cs typeface="Open Sans"/>
                <a:sym typeface="Open Sans"/>
              </a:rPr>
              <a:t>Prepared by: Abhishek Kumar</a:t>
            </a:r>
            <a:endParaRPr b="1" i="1" dirty="0">
              <a:solidFill>
                <a:srgbClr val="EEEEEE"/>
              </a:solidFill>
              <a:latin typeface="Open Sans"/>
              <a:ea typeface="Open Sans"/>
              <a:cs typeface="Open Sans"/>
              <a:sym typeface="Open Sans"/>
            </a:endParaRPr>
          </a:p>
          <a:p>
            <a:pPr marL="0" lvl="0" indent="0" algn="l" rtl="0">
              <a:spcBef>
                <a:spcPts val="0"/>
              </a:spcBef>
              <a:spcAft>
                <a:spcPts val="0"/>
              </a:spcAft>
              <a:buNone/>
            </a:pPr>
            <a:endParaRPr b="1" i="1" dirty="0">
              <a:solidFill>
                <a:srgbClr val="EEEEEE"/>
              </a:solidFill>
              <a:latin typeface="Open Sans"/>
              <a:ea typeface="Open Sans"/>
              <a:cs typeface="Open Sans"/>
              <a:sym typeface="Open Sans"/>
            </a:endParaRPr>
          </a:p>
          <a:p>
            <a:pPr marL="0" lvl="0" indent="0" algn="l" rtl="0">
              <a:spcBef>
                <a:spcPts val="0"/>
              </a:spcBef>
              <a:spcAft>
                <a:spcPts val="0"/>
              </a:spcAft>
              <a:buNone/>
            </a:pPr>
            <a:r>
              <a:rPr lang="en" b="1" i="1" dirty="0">
                <a:solidFill>
                  <a:srgbClr val="EEEEEE"/>
                </a:solidFill>
                <a:latin typeface="Open Sans"/>
                <a:ea typeface="Open Sans"/>
                <a:cs typeface="Open Sans"/>
                <a:sym typeface="Open Sans"/>
              </a:rPr>
              <a:t>Submitted on: 05/02/2022</a:t>
            </a:r>
            <a:endParaRPr b="1" i="1" dirty="0">
              <a:solidFill>
                <a:srgbClr val="EEEEEE"/>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62"/>
          <p:cNvSpPr txBox="1"/>
          <p:nvPr/>
        </p:nvSpPr>
        <p:spPr>
          <a:xfrm>
            <a:off x="504500" y="425675"/>
            <a:ext cx="6810600" cy="7281411"/>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Profile the data to identify at least </a:t>
            </a:r>
            <a:r>
              <a:rPr lang="en" sz="1600" b="1" dirty="0">
                <a:solidFill>
                  <a:srgbClr val="525C65"/>
                </a:solidFill>
                <a:highlight>
                  <a:srgbClr val="FFFFFF"/>
                </a:highlight>
                <a:latin typeface="Open Sans"/>
                <a:ea typeface="Open Sans"/>
                <a:cs typeface="Open Sans"/>
                <a:sym typeface="Open Sans"/>
              </a:rPr>
              <a:t>3 data quality issues</a:t>
            </a:r>
            <a:r>
              <a:rPr lang="en" sz="1600" dirty="0">
                <a:solidFill>
                  <a:srgbClr val="525C65"/>
                </a:solidFill>
                <a:highlight>
                  <a:srgbClr val="FFFFFF"/>
                </a:highlight>
                <a:latin typeface="Open Sans"/>
                <a:ea typeface="Open Sans"/>
                <a:cs typeface="Open Sans"/>
                <a:sym typeface="Open Sans"/>
              </a:rPr>
              <a:t> you see in the data. Also provide </a:t>
            </a:r>
            <a:r>
              <a:rPr lang="en" sz="1600" b="1" dirty="0">
                <a:solidFill>
                  <a:srgbClr val="525C65"/>
                </a:solidFill>
                <a:highlight>
                  <a:srgbClr val="FFFFFF"/>
                </a:highlight>
                <a:latin typeface="Open Sans"/>
                <a:ea typeface="Open Sans"/>
                <a:cs typeface="Open Sans"/>
                <a:sym typeface="Open Sans"/>
              </a:rPr>
              <a:t>at least 1 data quality issue that you haven’t yet seen</a:t>
            </a:r>
            <a:r>
              <a:rPr lang="en" sz="1600" dirty="0">
                <a:solidFill>
                  <a:srgbClr val="525C65"/>
                </a:solidFill>
                <a:highlight>
                  <a:srgbClr val="FFFFFF"/>
                </a:highlight>
                <a:latin typeface="Open Sans"/>
                <a:ea typeface="Open Sans"/>
                <a:cs typeface="Open Sans"/>
                <a:sym typeface="Open Sans"/>
              </a:rPr>
              <a:t> in the </a:t>
            </a:r>
            <a:r>
              <a:rPr lang="en-US" sz="1600" dirty="0">
                <a:solidFill>
                  <a:srgbClr val="525C65"/>
                </a:solidFill>
                <a:highlight>
                  <a:srgbClr val="FFFFFF"/>
                </a:highlight>
                <a:latin typeface="Open Sans"/>
                <a:ea typeface="Open Sans"/>
                <a:cs typeface="Open Sans"/>
                <a:sym typeface="Open Sans"/>
              </a:rPr>
              <a:t>data but</a:t>
            </a:r>
            <a:r>
              <a:rPr lang="en" sz="1600" dirty="0">
                <a:solidFill>
                  <a:srgbClr val="525C65"/>
                </a:solidFill>
                <a:highlight>
                  <a:srgbClr val="FFFFFF"/>
                </a:highlight>
                <a:latin typeface="Open Sans"/>
                <a:ea typeface="Open Sans"/>
                <a:cs typeface="Open Sans"/>
                <a:sym typeface="Open Sans"/>
              </a:rPr>
              <a:t> can foresee occurring in the future. Based on the issues you’ve identified, come up with the data quality rule for each data quality issue, including for the one that you foresee.</a:t>
            </a: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1100"/>
              </a:spcAft>
              <a:buNone/>
            </a:pPr>
            <a:r>
              <a:rPr lang="en" sz="1600" dirty="0">
                <a:solidFill>
                  <a:srgbClr val="525C65"/>
                </a:solidFill>
                <a:highlight>
                  <a:srgbClr val="FFFFFF"/>
                </a:highlight>
                <a:latin typeface="Open Sans"/>
                <a:ea typeface="Open Sans"/>
                <a:cs typeface="Open Sans"/>
                <a:sym typeface="Open Sans"/>
              </a:rPr>
              <a:t>Make sure you fill out </a:t>
            </a:r>
            <a:r>
              <a:rPr lang="en" sz="1600" b="1" dirty="0">
                <a:solidFill>
                  <a:srgbClr val="525C65"/>
                </a:solidFill>
                <a:highlight>
                  <a:srgbClr val="FFFFFF"/>
                </a:highlight>
                <a:latin typeface="Open Sans"/>
                <a:ea typeface="Open Sans"/>
                <a:cs typeface="Open Sans"/>
                <a:sym typeface="Open Sans"/>
              </a:rPr>
              <a:t>all</a:t>
            </a:r>
            <a:r>
              <a:rPr lang="en" sz="1600" dirty="0">
                <a:solidFill>
                  <a:srgbClr val="525C65"/>
                </a:solidFill>
                <a:highlight>
                  <a:srgbClr val="FFFFFF"/>
                </a:highlight>
                <a:latin typeface="Open Sans"/>
                <a:ea typeface="Open Sans"/>
                <a:cs typeface="Open Sans"/>
                <a:sym typeface="Open Sans"/>
              </a:rPr>
              <a:t> columns in the "Data Quality Issues" tab with your answers in the provided Sheets template.</a:t>
            </a:r>
          </a:p>
          <a:p>
            <a:pPr marL="0" lvl="0" indent="0" algn="just" rtl="0">
              <a:lnSpc>
                <a:spcPct val="170000"/>
              </a:lnSpc>
              <a:spcBef>
                <a:spcPts val="1100"/>
              </a:spcBef>
              <a:spcAft>
                <a:spcPts val="1100"/>
              </a:spcAft>
              <a:buNone/>
            </a:pPr>
            <a:endParaRPr lang="en" sz="1600" dirty="0">
              <a:solidFill>
                <a:srgbClr val="525C65"/>
              </a:solidFill>
              <a:highlight>
                <a:srgbClr val="FFFFFF"/>
              </a:highlight>
              <a:latin typeface="Open Sans"/>
              <a:ea typeface="Open Sans"/>
              <a:cs typeface="Open Sans"/>
              <a:sym typeface="Open Sans"/>
            </a:endParaRPr>
          </a:p>
          <a:p>
            <a:pPr algn="just">
              <a:lnSpc>
                <a:spcPct val="170000"/>
              </a:lnSpc>
              <a:spcBef>
                <a:spcPts val="1100"/>
              </a:spcBef>
              <a:spcAft>
                <a:spcPts val="1100"/>
              </a:spcAft>
            </a:pPr>
            <a:r>
              <a:rPr lang="en-US" b="1" i="1" dirty="0">
                <a:solidFill>
                  <a:srgbClr val="FF0000"/>
                </a:solidFill>
                <a:highlight>
                  <a:srgbClr val="FFFFFF"/>
                </a:highlight>
                <a:latin typeface="Open Sans"/>
                <a:ea typeface="Open Sans"/>
                <a:cs typeface="Open Sans"/>
                <a:sym typeface="Open Sans"/>
              </a:rPr>
              <a:t>Refer to the Spreadsheet - Data Quality Issues and Data Quality Dashboard.</a:t>
            </a:r>
            <a:endParaRPr lang="en-US" b="1" i="1" dirty="0">
              <a:solidFill>
                <a:srgbClr val="FF0000"/>
              </a:solidFill>
            </a:endParaRPr>
          </a:p>
          <a:p>
            <a:pPr marL="0" lvl="0" indent="0" algn="just" rtl="0">
              <a:lnSpc>
                <a:spcPct val="170000"/>
              </a:lnSpc>
              <a:spcBef>
                <a:spcPts val="1100"/>
              </a:spcBef>
              <a:spcAft>
                <a:spcPts val="1100"/>
              </a:spcAft>
              <a:buNone/>
            </a:pPr>
            <a:endParaRPr lang="en"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6"/>
        <p:cNvGrpSpPr/>
        <p:nvPr/>
      </p:nvGrpSpPr>
      <p:grpSpPr>
        <a:xfrm>
          <a:off x="0" y="0"/>
          <a:ext cx="0" cy="0"/>
          <a:chOff x="0" y="0"/>
          <a:chExt cx="0" cy="0"/>
        </a:xfrm>
      </p:grpSpPr>
      <p:sp>
        <p:nvSpPr>
          <p:cNvPr id="257" name="Google Shape;257;p63"/>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2: Monitoring</a:t>
            </a:r>
            <a:endParaRPr sz="3000">
              <a:solidFill>
                <a:srgbClr val="FFFFFF"/>
              </a:solidFill>
              <a:latin typeface="Open Sans"/>
              <a:ea typeface="Open Sans"/>
              <a:cs typeface="Open Sans"/>
              <a:sym typeface="Open Sans"/>
            </a:endParaRPr>
          </a:p>
        </p:txBody>
      </p:sp>
      <p:sp>
        <p:nvSpPr>
          <p:cNvPr id="258" name="Google Shape;258;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64"/>
          <p:cNvSpPr txBox="1">
            <a:spLocks noGrp="1"/>
          </p:cNvSpPr>
          <p:nvPr>
            <p:ph type="body" idx="1"/>
          </p:nvPr>
        </p:nvSpPr>
        <p:spPr>
          <a:xfrm>
            <a:off x="369675" y="695674"/>
            <a:ext cx="6914100" cy="4333525"/>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dk1"/>
              </a:buClr>
              <a:buSzPts val="1100"/>
              <a:buFont typeface="Arial"/>
              <a:buNone/>
            </a:pPr>
            <a:r>
              <a:rPr lang="en" sz="1600" dirty="0">
                <a:solidFill>
                  <a:srgbClr val="525C65"/>
                </a:solidFill>
                <a:highlight>
                  <a:srgbClr val="FFFFFF"/>
                </a:highlight>
                <a:latin typeface="Open Sans"/>
                <a:ea typeface="Open Sans"/>
                <a:cs typeface="Open Sans"/>
                <a:sym typeface="Open Sans"/>
              </a:rPr>
              <a:t>Using the metrics you've created in the last step, please create a mock-up of a data quality </a:t>
            </a:r>
            <a:r>
              <a:rPr lang="en" sz="1600" b="1" dirty="0">
                <a:solidFill>
                  <a:srgbClr val="525C65"/>
                </a:solidFill>
                <a:highlight>
                  <a:srgbClr val="FFFFFF"/>
                </a:highlight>
                <a:latin typeface="Open Sans"/>
                <a:ea typeface="Open Sans"/>
                <a:cs typeface="Open Sans"/>
                <a:sym typeface="Open Sans"/>
              </a:rPr>
              <a:t>monitoring dashboard</a:t>
            </a:r>
            <a:r>
              <a:rPr lang="en" sz="1600" dirty="0">
                <a:solidFill>
                  <a:srgbClr val="525C65"/>
                </a:solidFill>
                <a:highlight>
                  <a:srgbClr val="FFFFFF"/>
                </a:highlight>
                <a:latin typeface="Open Sans"/>
                <a:ea typeface="Open Sans"/>
                <a:cs typeface="Open Sans"/>
                <a:sym typeface="Open Sans"/>
              </a:rPr>
              <a:t> that will be used to monitor the data to ensure compliance with your data quality rules.</a:t>
            </a: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600" dirty="0">
                <a:solidFill>
                  <a:srgbClr val="525C65"/>
                </a:solidFill>
                <a:highlight>
                  <a:srgbClr val="FFFFFF"/>
                </a:highlight>
                <a:latin typeface="Open Sans"/>
                <a:ea typeface="Open Sans"/>
                <a:cs typeface="Open Sans"/>
                <a:sym typeface="Open Sans"/>
              </a:rPr>
              <a:t>Please </a:t>
            </a:r>
            <a:r>
              <a:rPr lang="en" sz="1600" b="1" dirty="0">
                <a:solidFill>
                  <a:srgbClr val="525C65"/>
                </a:solidFill>
                <a:highlight>
                  <a:srgbClr val="FFFFFF"/>
                </a:highlight>
                <a:latin typeface="Open Sans"/>
                <a:ea typeface="Open Sans"/>
                <a:cs typeface="Open Sans"/>
                <a:sym typeface="Open Sans"/>
              </a:rPr>
              <a:t>make sure to label your metrics clearly</a:t>
            </a:r>
            <a:r>
              <a:rPr lang="en" sz="1600" dirty="0">
                <a:solidFill>
                  <a:srgbClr val="525C65"/>
                </a:solidFill>
                <a:highlight>
                  <a:srgbClr val="FFFFFF"/>
                </a:highlight>
                <a:latin typeface="Open Sans"/>
                <a:ea typeface="Open Sans"/>
                <a:cs typeface="Open Sans"/>
                <a:sym typeface="Open Sans"/>
              </a:rPr>
              <a:t> on your mock-up.</a:t>
            </a:r>
            <a:endParaRPr sz="16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indent="0">
              <a:lnSpc>
                <a:spcPct val="170000"/>
              </a:lnSpc>
              <a:spcBef>
                <a:spcPts val="1100"/>
              </a:spcBef>
              <a:spcAft>
                <a:spcPts val="1100"/>
              </a:spcAft>
              <a:buNone/>
            </a:pPr>
            <a:r>
              <a:rPr lang="en-US" sz="1400" b="1" i="1" dirty="0">
                <a:solidFill>
                  <a:srgbClr val="FF0000"/>
                </a:solidFill>
                <a:highlight>
                  <a:srgbClr val="FFFFFF"/>
                </a:highlight>
                <a:latin typeface="Open Sans"/>
                <a:ea typeface="Open Sans"/>
                <a:cs typeface="Open Sans"/>
                <a:sym typeface="Open Sans"/>
              </a:rPr>
              <a:t>Refer to the Spreadsheet - Data Quality Dashboard.</a:t>
            </a:r>
            <a:endParaRPr lang="en-US" sz="1400" b="1" i="1" dirty="0">
              <a:solidFill>
                <a:srgbClr val="FF0000"/>
              </a:solidFill>
            </a:endParaRPr>
          </a:p>
          <a:p>
            <a:pPr marL="0" lvl="0" indent="0" algn="l" rtl="0">
              <a:lnSpc>
                <a:spcPct val="170000"/>
              </a:lnSpc>
              <a:spcBef>
                <a:spcPts val="1100"/>
              </a:spcBef>
              <a:spcAft>
                <a:spcPts val="1100"/>
              </a:spcAft>
              <a:buNone/>
            </a:pPr>
            <a:endParaRPr lang="en-US"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4" name="Picture 3">
            <a:extLst>
              <a:ext uri="{FF2B5EF4-FFF2-40B4-BE49-F238E27FC236}">
                <a16:creationId xmlns:a16="http://schemas.microsoft.com/office/drawing/2014/main" id="{016118B3-F10C-4FED-A485-A4E0AF09BAA8}"/>
              </a:ext>
            </a:extLst>
          </p:cNvPr>
          <p:cNvPicPr>
            <a:picLocks noChangeAspect="1"/>
          </p:cNvPicPr>
          <p:nvPr/>
        </p:nvPicPr>
        <p:blipFill>
          <a:blip r:embed="rId3"/>
          <a:stretch>
            <a:fillRect/>
          </a:stretch>
        </p:blipFill>
        <p:spPr>
          <a:xfrm>
            <a:off x="1399649" y="523532"/>
            <a:ext cx="4973101" cy="2686728"/>
          </a:xfrm>
          <a:prstGeom prst="rect">
            <a:avLst/>
          </a:prstGeom>
        </p:spPr>
      </p:pic>
      <p:pic>
        <p:nvPicPr>
          <p:cNvPr id="7" name="Picture 6">
            <a:extLst>
              <a:ext uri="{FF2B5EF4-FFF2-40B4-BE49-F238E27FC236}">
                <a16:creationId xmlns:a16="http://schemas.microsoft.com/office/drawing/2014/main" id="{5CAEA3F3-A0EF-4D17-8A8B-B1FC2E2830B4}"/>
              </a:ext>
            </a:extLst>
          </p:cNvPr>
          <p:cNvPicPr>
            <a:picLocks noChangeAspect="1"/>
          </p:cNvPicPr>
          <p:nvPr/>
        </p:nvPicPr>
        <p:blipFill>
          <a:blip r:embed="rId4"/>
          <a:stretch>
            <a:fillRect/>
          </a:stretch>
        </p:blipFill>
        <p:spPr>
          <a:xfrm>
            <a:off x="2118359" y="3271220"/>
            <a:ext cx="3657600" cy="1152525"/>
          </a:xfrm>
          <a:prstGeom prst="rect">
            <a:avLst/>
          </a:prstGeom>
        </p:spPr>
      </p:pic>
      <p:pic>
        <p:nvPicPr>
          <p:cNvPr id="9" name="Picture 8">
            <a:extLst>
              <a:ext uri="{FF2B5EF4-FFF2-40B4-BE49-F238E27FC236}">
                <a16:creationId xmlns:a16="http://schemas.microsoft.com/office/drawing/2014/main" id="{97CE6A8E-15FD-4BAB-90FB-3615D600EF26}"/>
              </a:ext>
            </a:extLst>
          </p:cNvPr>
          <p:cNvPicPr>
            <a:picLocks noChangeAspect="1"/>
          </p:cNvPicPr>
          <p:nvPr/>
        </p:nvPicPr>
        <p:blipFill>
          <a:blip r:embed="rId5"/>
          <a:stretch>
            <a:fillRect/>
          </a:stretch>
        </p:blipFill>
        <p:spPr>
          <a:xfrm>
            <a:off x="1739145" y="5263838"/>
            <a:ext cx="4294109" cy="3047571"/>
          </a:xfrm>
          <a:prstGeom prst="rect">
            <a:avLst/>
          </a:prstGeom>
        </p:spPr>
      </p:pic>
      <p:pic>
        <p:nvPicPr>
          <p:cNvPr id="10" name="Picture 9">
            <a:extLst>
              <a:ext uri="{FF2B5EF4-FFF2-40B4-BE49-F238E27FC236}">
                <a16:creationId xmlns:a16="http://schemas.microsoft.com/office/drawing/2014/main" id="{A67E01F2-D4C2-44CC-AE05-0919D1CF6A24}"/>
              </a:ext>
            </a:extLst>
          </p:cNvPr>
          <p:cNvPicPr>
            <a:picLocks noChangeAspect="1"/>
          </p:cNvPicPr>
          <p:nvPr/>
        </p:nvPicPr>
        <p:blipFill>
          <a:blip r:embed="rId6"/>
          <a:stretch>
            <a:fillRect/>
          </a:stretch>
        </p:blipFill>
        <p:spPr>
          <a:xfrm>
            <a:off x="2057399" y="8382343"/>
            <a:ext cx="3657600" cy="1152525"/>
          </a:xfrm>
          <a:prstGeom prst="rect">
            <a:avLst/>
          </a:prstGeom>
        </p:spPr>
      </p:pic>
    </p:spTree>
    <p:extLst>
      <p:ext uri="{BB962C8B-B14F-4D97-AF65-F5344CB8AC3E}">
        <p14:creationId xmlns:p14="http://schemas.microsoft.com/office/powerpoint/2010/main" val="1411450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 name="Picture 1">
            <a:extLst>
              <a:ext uri="{FF2B5EF4-FFF2-40B4-BE49-F238E27FC236}">
                <a16:creationId xmlns:a16="http://schemas.microsoft.com/office/drawing/2014/main" id="{CE9BBF7C-0AC3-4703-BB52-A389BC37BDCA}"/>
              </a:ext>
            </a:extLst>
          </p:cNvPr>
          <p:cNvPicPr>
            <a:picLocks noChangeAspect="1"/>
          </p:cNvPicPr>
          <p:nvPr/>
        </p:nvPicPr>
        <p:blipFill>
          <a:blip r:embed="rId3"/>
          <a:stretch>
            <a:fillRect/>
          </a:stretch>
        </p:blipFill>
        <p:spPr>
          <a:xfrm>
            <a:off x="72558" y="1672559"/>
            <a:ext cx="7627284" cy="4092516"/>
          </a:xfrm>
          <a:prstGeom prst="rect">
            <a:avLst/>
          </a:prstGeom>
        </p:spPr>
      </p:pic>
      <p:pic>
        <p:nvPicPr>
          <p:cNvPr id="3" name="Picture 2">
            <a:extLst>
              <a:ext uri="{FF2B5EF4-FFF2-40B4-BE49-F238E27FC236}">
                <a16:creationId xmlns:a16="http://schemas.microsoft.com/office/drawing/2014/main" id="{C78FC424-E501-4CB8-ADC6-B2404C95EF73}"/>
              </a:ext>
            </a:extLst>
          </p:cNvPr>
          <p:cNvPicPr>
            <a:picLocks noChangeAspect="1"/>
          </p:cNvPicPr>
          <p:nvPr/>
        </p:nvPicPr>
        <p:blipFill>
          <a:blip r:embed="rId4"/>
          <a:stretch>
            <a:fillRect/>
          </a:stretch>
        </p:blipFill>
        <p:spPr>
          <a:xfrm>
            <a:off x="2228850" y="5852161"/>
            <a:ext cx="3314700" cy="1152525"/>
          </a:xfrm>
          <a:prstGeom prst="rect">
            <a:avLst/>
          </a:prstGeom>
        </p:spPr>
      </p:pic>
    </p:spTree>
    <p:extLst>
      <p:ext uri="{BB962C8B-B14F-4D97-AF65-F5344CB8AC3E}">
        <p14:creationId xmlns:p14="http://schemas.microsoft.com/office/powerpoint/2010/main" val="222443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5</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1: MDM Architecture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body" idx="1"/>
          </p:nvPr>
        </p:nvSpPr>
        <p:spPr>
          <a:xfrm>
            <a:off x="439225" y="-63075"/>
            <a:ext cx="6907500" cy="4777800"/>
          </a:xfrm>
          <a:prstGeom prst="rect">
            <a:avLst/>
          </a:prstGeom>
        </p:spPr>
        <p:txBody>
          <a:bodyPr spcFirstLastPara="1" wrap="square" lIns="91425" tIns="91425" rIns="91425" bIns="91425" anchor="t" anchorCtr="0">
            <a:noAutofit/>
          </a:bodyPr>
          <a:lstStyle/>
          <a:p>
            <a:pPr marL="0" marR="241300" lvl="0" indent="0" algn="just" rtl="0">
              <a:lnSpc>
                <a:spcPct val="150000"/>
              </a:lnSpc>
              <a:spcBef>
                <a:spcPts val="3800"/>
              </a:spcBef>
              <a:spcAft>
                <a:spcPts val="0"/>
              </a:spcAft>
              <a:buNone/>
            </a:pPr>
            <a:r>
              <a:rPr lang="en" sz="1600">
                <a:solidFill>
                  <a:srgbClr val="525C65"/>
                </a:solidFill>
                <a:highlight>
                  <a:srgbClr val="FFFFFF"/>
                </a:highlight>
                <a:latin typeface="Open Sans"/>
                <a:ea typeface="Open Sans"/>
                <a:cs typeface="Open Sans"/>
                <a:sym typeface="Open Sans"/>
              </a:rPr>
              <a:t>Based on what you’ve read about SneakerPark’s systems and business model, sketch out a proposed </a:t>
            </a:r>
            <a:r>
              <a:rPr lang="en" sz="1600" b="1">
                <a:solidFill>
                  <a:srgbClr val="525C65"/>
                </a:solidFill>
                <a:highlight>
                  <a:srgbClr val="FFFFFF"/>
                </a:highlight>
                <a:latin typeface="Open Sans"/>
                <a:ea typeface="Open Sans"/>
                <a:cs typeface="Open Sans"/>
                <a:sym typeface="Open Sans"/>
              </a:rPr>
              <a:t>MDM implementation architecture</a:t>
            </a:r>
            <a:r>
              <a:rPr lang="en" sz="1600">
                <a:solidFill>
                  <a:srgbClr val="525C65"/>
                </a:solidFill>
                <a:highlight>
                  <a:srgbClr val="FFFFFF"/>
                </a:highlight>
                <a:latin typeface="Open Sans"/>
                <a:ea typeface="Open Sans"/>
                <a:cs typeface="Open Sans"/>
                <a:sym typeface="Open Sans"/>
              </a:rPr>
              <a:t>, and write a </a:t>
            </a:r>
            <a:r>
              <a:rPr lang="en" sz="1600" b="1">
                <a:solidFill>
                  <a:srgbClr val="525C65"/>
                </a:solidFill>
                <a:highlight>
                  <a:srgbClr val="FFFFFF"/>
                </a:highlight>
                <a:latin typeface="Open Sans"/>
                <a:ea typeface="Open Sans"/>
                <a:cs typeface="Open Sans"/>
                <a:sym typeface="Open Sans"/>
              </a:rPr>
              <a:t>detailed explanation</a:t>
            </a:r>
            <a:r>
              <a:rPr lang="en" sz="1600">
                <a:solidFill>
                  <a:srgbClr val="525C65"/>
                </a:solidFill>
                <a:highlight>
                  <a:srgbClr val="FFFFFF"/>
                </a:highlight>
                <a:latin typeface="Open Sans"/>
                <a:ea typeface="Open Sans"/>
                <a:cs typeface="Open Sans"/>
                <a:sym typeface="Open Sans"/>
              </a:rPr>
              <a:t> of </a:t>
            </a:r>
            <a:r>
              <a:rPr lang="en" sz="1600" b="1">
                <a:solidFill>
                  <a:srgbClr val="525C65"/>
                </a:solidFill>
                <a:highlight>
                  <a:srgbClr val="FFFFFF"/>
                </a:highlight>
                <a:latin typeface="Open Sans"/>
                <a:ea typeface="Open Sans"/>
                <a:cs typeface="Open Sans"/>
                <a:sym typeface="Open Sans"/>
              </a:rPr>
              <a:t>why</a:t>
            </a:r>
            <a:r>
              <a:rPr lang="en" sz="1600">
                <a:solidFill>
                  <a:srgbClr val="525C65"/>
                </a:solidFill>
                <a:highlight>
                  <a:srgbClr val="FFFFFF"/>
                </a:highlight>
                <a:latin typeface="Open Sans"/>
                <a:ea typeface="Open Sans"/>
                <a:cs typeface="Open Sans"/>
                <a:sym typeface="Open Sans"/>
              </a:rPr>
              <a:t> you chose this specific approach.</a:t>
            </a:r>
            <a:endParaRPr sz="16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3800"/>
              </a:spcBef>
              <a:spcAft>
                <a:spcPts val="0"/>
              </a:spcAft>
              <a:buNone/>
            </a:pPr>
            <a:r>
              <a:rPr lang="en" sz="1600" b="1">
                <a:solidFill>
                  <a:srgbClr val="525C65"/>
                </a:solidFill>
                <a:highlight>
                  <a:schemeClr val="lt1"/>
                </a:highlight>
                <a:latin typeface="Open Sans"/>
                <a:ea typeface="Open Sans"/>
                <a:cs typeface="Open Sans"/>
                <a:sym typeface="Open Sans"/>
              </a:rPr>
              <a:t>Tip:</a:t>
            </a:r>
            <a:r>
              <a:rPr lang="en" sz="1600">
                <a:solidFill>
                  <a:srgbClr val="525C65"/>
                </a:solidFill>
                <a:highlight>
                  <a:schemeClr val="lt1"/>
                </a:highlight>
                <a:latin typeface="Open Sans"/>
                <a:ea typeface="Open Sans"/>
                <a:cs typeface="Open Sans"/>
                <a:sym typeface="Open Sans"/>
              </a:rPr>
              <a:t> Think about how your plan and its implementation might affect existing systems.</a:t>
            </a:r>
            <a:endParaRPr sz="1600">
              <a:solidFill>
                <a:srgbClr val="525C65"/>
              </a:solidFill>
              <a:highlight>
                <a:srgbClr val="FFFFFF"/>
              </a:highlight>
              <a:latin typeface="Open Sans"/>
              <a:ea typeface="Open Sans"/>
              <a:cs typeface="Open Sans"/>
              <a:sym typeface="Open Sans"/>
            </a:endParaRPr>
          </a:p>
          <a:p>
            <a:pPr marL="0" lvl="0" indent="0" algn="just" rtl="0">
              <a:spcBef>
                <a:spcPts val="1100"/>
              </a:spcBef>
              <a:spcAft>
                <a:spcPts val="0"/>
              </a:spcAft>
              <a:buNone/>
            </a:pPr>
            <a:r>
              <a:rPr lang="en" sz="1600" b="1">
                <a:solidFill>
                  <a:srgbClr val="525C65"/>
                </a:solidFill>
                <a:highlight>
                  <a:schemeClr val="lt1"/>
                </a:highlight>
                <a:latin typeface="Open Sans"/>
                <a:ea typeface="Open Sans"/>
                <a:cs typeface="Open Sans"/>
                <a:sym typeface="Open Sans"/>
              </a:rPr>
              <a:t>Replace example screenshot below with your own solutions (obviously feel free to take more space). </a:t>
            </a:r>
            <a:endParaRPr sz="1600" b="1">
              <a:solidFill>
                <a:srgbClr val="525C65"/>
              </a:solidFill>
              <a:highlight>
                <a:schemeClr val="lt1"/>
              </a:highlight>
              <a:latin typeface="Open Sans"/>
              <a:ea typeface="Open Sans"/>
              <a:cs typeface="Open Sans"/>
              <a:sym typeface="Open Sans"/>
            </a:endParaRPr>
          </a:p>
          <a:p>
            <a:pPr marL="0" lvl="0" indent="0" algn="just" rtl="0">
              <a:spcBef>
                <a:spcPts val="1600"/>
              </a:spcBef>
              <a:spcAft>
                <a:spcPts val="0"/>
              </a:spcAft>
              <a:buNone/>
            </a:pPr>
            <a:r>
              <a:rPr lang="en" sz="1600" b="1">
                <a:solidFill>
                  <a:srgbClr val="525C65"/>
                </a:solidFill>
                <a:highlight>
                  <a:schemeClr val="lt1"/>
                </a:highlight>
                <a:latin typeface="Open Sans"/>
                <a:ea typeface="Open Sans"/>
                <a:cs typeface="Open Sans"/>
                <a:sym typeface="Open Sans"/>
              </a:rPr>
              <a:t>Next, please write at least a paragraph explaining  your choice.</a:t>
            </a:r>
            <a:endParaRPr sz="1600">
              <a:solidFill>
                <a:srgbClr val="525C65"/>
              </a:solidFill>
              <a:highlight>
                <a:schemeClr val="lt1"/>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a:solidFill>
                <a:srgbClr val="525C65"/>
              </a:solidFill>
              <a:highlight>
                <a:srgbClr val="FFFFFF"/>
              </a:highlight>
              <a:latin typeface="Open Sans"/>
              <a:ea typeface="Open Sans"/>
              <a:cs typeface="Open Sans"/>
              <a:sym typeface="Open Sans"/>
            </a:endParaRPr>
          </a:p>
        </p:txBody>
      </p:sp>
      <p:pic>
        <p:nvPicPr>
          <p:cNvPr id="3" name="Picture 2" descr="Diagram&#10;&#10;Description automatically generated">
            <a:extLst>
              <a:ext uri="{FF2B5EF4-FFF2-40B4-BE49-F238E27FC236}">
                <a16:creationId xmlns:a16="http://schemas.microsoft.com/office/drawing/2014/main" id="{8F8CC846-4AA1-20FF-0435-EFE5DB2AAC96}"/>
              </a:ext>
            </a:extLst>
          </p:cNvPr>
          <p:cNvPicPr>
            <a:picLocks noChangeAspect="1"/>
          </p:cNvPicPr>
          <p:nvPr/>
        </p:nvPicPr>
        <p:blipFill>
          <a:blip r:embed="rId3"/>
          <a:stretch>
            <a:fillRect/>
          </a:stretch>
        </p:blipFill>
        <p:spPr>
          <a:xfrm>
            <a:off x="237972" y="5029200"/>
            <a:ext cx="7296455" cy="4428231"/>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body" idx="1"/>
          </p:nvPr>
        </p:nvSpPr>
        <p:spPr>
          <a:xfrm>
            <a:off x="465150" y="524225"/>
            <a:ext cx="6842100" cy="8491956"/>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2200" b="1" dirty="0">
                <a:solidFill>
                  <a:srgbClr val="525C65"/>
                </a:solidFill>
                <a:highlight>
                  <a:schemeClr val="lt1"/>
                </a:highlight>
                <a:latin typeface="Open Sans"/>
                <a:ea typeface="Open Sans"/>
                <a:cs typeface="Open Sans"/>
                <a:sym typeface="Open Sans"/>
              </a:rPr>
              <a:t>Explanation:</a:t>
            </a:r>
          </a:p>
          <a:p>
            <a:pPr marL="0" lvl="0" indent="0" algn="just" rtl="0">
              <a:spcBef>
                <a:spcPts val="0"/>
              </a:spcBef>
              <a:spcAft>
                <a:spcPts val="1600"/>
              </a:spcAft>
              <a:buClr>
                <a:schemeClr val="dk1"/>
              </a:buClr>
              <a:buSzPts val="1100"/>
              <a:buFont typeface="Arial"/>
              <a:buNone/>
            </a:pPr>
            <a:r>
              <a:rPr lang="en-US" sz="1400" dirty="0">
                <a:solidFill>
                  <a:srgbClr val="525C65"/>
                </a:solidFill>
                <a:highlight>
                  <a:srgbClr val="FFFFFF"/>
                </a:highlight>
                <a:latin typeface="Open Sans"/>
                <a:ea typeface="Open Sans"/>
                <a:cs typeface="Open Sans"/>
                <a:sym typeface="Open Sans"/>
              </a:rPr>
              <a:t>Considering </a:t>
            </a:r>
            <a:r>
              <a:rPr lang="en-US" sz="1400" dirty="0" err="1">
                <a:solidFill>
                  <a:srgbClr val="525C65"/>
                </a:solidFill>
                <a:highlight>
                  <a:srgbClr val="FFFFFF"/>
                </a:highlight>
                <a:latin typeface="Open Sans"/>
                <a:ea typeface="Open Sans"/>
                <a:cs typeface="Open Sans"/>
                <a:sym typeface="Open Sans"/>
              </a:rPr>
              <a:t>SneakerPark’s</a:t>
            </a:r>
            <a:r>
              <a:rPr lang="en-US" sz="1400" dirty="0">
                <a:solidFill>
                  <a:srgbClr val="525C65"/>
                </a:solidFill>
                <a:highlight>
                  <a:srgbClr val="FFFFFF"/>
                </a:highlight>
                <a:latin typeface="Open Sans"/>
                <a:ea typeface="Open Sans"/>
                <a:cs typeface="Open Sans"/>
                <a:sym typeface="Open Sans"/>
              </a:rPr>
              <a:t> data source distribution and data operations, we choose Consolidated/Analytical MDM implementation architecture. The idea is to physically consolidate, match, clean and store the data from data sources (</a:t>
            </a:r>
            <a:r>
              <a:rPr lang="en-US" sz="1400" i="1" dirty="0">
                <a:solidFill>
                  <a:srgbClr val="525C65"/>
                </a:solidFill>
                <a:highlight>
                  <a:srgbClr val="FFFFFF"/>
                </a:highlight>
                <a:latin typeface="Open Sans"/>
                <a:ea typeface="Open Sans"/>
                <a:cs typeface="Open Sans"/>
                <a:sym typeface="Open Sans"/>
              </a:rPr>
              <a:t>User Service, Inventory Management, System Listing Service, Order Processing Service, Customer Service Application</a:t>
            </a:r>
            <a:r>
              <a:rPr lang="en-US" sz="1400" dirty="0">
                <a:solidFill>
                  <a:srgbClr val="525C65"/>
                </a:solidFill>
                <a:highlight>
                  <a:srgbClr val="FFFFFF"/>
                </a:highlight>
                <a:latin typeface="Open Sans"/>
                <a:ea typeface="Open Sans"/>
                <a:cs typeface="Open Sans"/>
                <a:sym typeface="Open Sans"/>
              </a:rPr>
              <a:t>) in a central repository called the MDM Hub. </a:t>
            </a:r>
          </a:p>
          <a:p>
            <a:pPr marL="0" lvl="0" indent="0" algn="just" rtl="0">
              <a:spcBef>
                <a:spcPts val="0"/>
              </a:spcBef>
              <a:spcAft>
                <a:spcPts val="1600"/>
              </a:spcAft>
              <a:buClr>
                <a:schemeClr val="dk1"/>
              </a:buClr>
              <a:buSzPts val="1100"/>
              <a:buFont typeface="Arial"/>
              <a:buNone/>
            </a:pPr>
            <a:r>
              <a:rPr lang="en-US" sz="1400" dirty="0">
                <a:solidFill>
                  <a:srgbClr val="525C65"/>
                </a:solidFill>
                <a:highlight>
                  <a:srgbClr val="FFFFFF"/>
                </a:highlight>
                <a:latin typeface="Open Sans"/>
                <a:ea typeface="Open Sans"/>
                <a:cs typeface="Open Sans"/>
                <a:sym typeface="Open Sans"/>
              </a:rPr>
              <a:t>The idea is to store the golden records in a central location so that systems with interact with each other directly and indirectly have a single version of truth. </a:t>
            </a:r>
            <a:r>
              <a:rPr lang="en-US" sz="1400" dirty="0" err="1">
                <a:solidFill>
                  <a:srgbClr val="525C65"/>
                </a:solidFill>
                <a:highlight>
                  <a:srgbClr val="FFFFFF"/>
                </a:highlight>
                <a:latin typeface="Open Sans"/>
                <a:ea typeface="Open Sans"/>
                <a:cs typeface="Open Sans"/>
                <a:sym typeface="Open Sans"/>
              </a:rPr>
              <a:t>SneakerPark</a:t>
            </a:r>
            <a:r>
              <a:rPr lang="en-US" sz="1400" dirty="0">
                <a:solidFill>
                  <a:srgbClr val="525C65"/>
                </a:solidFill>
                <a:highlight>
                  <a:srgbClr val="FFFFFF"/>
                </a:highlight>
                <a:latin typeface="Open Sans"/>
                <a:ea typeface="Open Sans"/>
                <a:cs typeface="Open Sans"/>
                <a:sym typeface="Open Sans"/>
              </a:rPr>
              <a:t> is a customer-centric business where the customer interacts with different data source systems in order to buy or sell the products. Such systems are prone to duplicate and missing data. Having a consolidated MDM hub will help create an Enterprise Data Warehouse for the analytics team to draw trends and reports for </a:t>
            </a:r>
            <a:r>
              <a:rPr lang="en-US" sz="1400" dirty="0" err="1">
                <a:solidFill>
                  <a:srgbClr val="525C65"/>
                </a:solidFill>
                <a:highlight>
                  <a:srgbClr val="FFFFFF"/>
                </a:highlight>
                <a:latin typeface="Open Sans"/>
                <a:ea typeface="Open Sans"/>
                <a:cs typeface="Open Sans"/>
                <a:sym typeface="Open Sans"/>
              </a:rPr>
              <a:t>SneakerPark’s</a:t>
            </a:r>
            <a:r>
              <a:rPr lang="en-US" sz="1400" dirty="0">
                <a:solidFill>
                  <a:srgbClr val="525C65"/>
                </a:solidFill>
                <a:highlight>
                  <a:srgbClr val="FFFFFF"/>
                </a:highlight>
                <a:latin typeface="Open Sans"/>
                <a:ea typeface="Open Sans"/>
                <a:cs typeface="Open Sans"/>
                <a:sym typeface="Open Sans"/>
              </a:rPr>
              <a:t> businesses. </a:t>
            </a:r>
          </a:p>
          <a:p>
            <a:pPr marL="0" lvl="0" indent="0" algn="just" rtl="0">
              <a:spcBef>
                <a:spcPts val="0"/>
              </a:spcBef>
              <a:spcAft>
                <a:spcPts val="1600"/>
              </a:spcAft>
              <a:buClr>
                <a:schemeClr val="dk1"/>
              </a:buClr>
              <a:buSzPts val="1100"/>
              <a:buFont typeface="Arial"/>
              <a:buNone/>
            </a:pPr>
            <a:r>
              <a:rPr lang="en-US" sz="1400" dirty="0">
                <a:solidFill>
                  <a:srgbClr val="525C65"/>
                </a:solidFill>
                <a:highlight>
                  <a:srgbClr val="FFFFFF"/>
                </a:highlight>
                <a:latin typeface="Open Sans"/>
                <a:ea typeface="Open Sans"/>
                <a:cs typeface="Open Sans"/>
                <a:sym typeface="Open Sans"/>
              </a:rPr>
              <a:t>Though this approach will be slightly complex and expensive, it will cause minimum intrusion to the existing systems. </a:t>
            </a:r>
            <a:endParaRPr sz="14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85"/>
        <p:cNvGrpSpPr/>
        <p:nvPr/>
      </p:nvGrpSpPr>
      <p:grpSpPr>
        <a:xfrm>
          <a:off x="0" y="0"/>
          <a:ext cx="0" cy="0"/>
          <a:chOff x="0" y="0"/>
          <a:chExt cx="0" cy="0"/>
        </a:xfrm>
      </p:grpSpPr>
      <p:sp>
        <p:nvSpPr>
          <p:cNvPr id="286" name="Google Shape;286;p68"/>
          <p:cNvSpPr/>
          <p:nvPr/>
        </p:nvSpPr>
        <p:spPr>
          <a:xfrm>
            <a:off x="539850" y="4051175"/>
            <a:ext cx="66927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6</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Master Data Management</a:t>
            </a:r>
            <a:endParaRPr sz="3000">
              <a:solidFill>
                <a:srgbClr val="FFFFFF"/>
              </a:solidFill>
              <a:latin typeface="Open Sans"/>
              <a:ea typeface="Open Sans"/>
              <a:cs typeface="Open Sans"/>
              <a:sym typeface="Open Sans"/>
            </a:endParaRPr>
          </a:p>
          <a:p>
            <a:pPr marL="0" lvl="0" indent="0" algn="ctr" rtl="0">
              <a:lnSpc>
                <a:spcPct val="150000"/>
              </a:lnSpc>
              <a:spcBef>
                <a:spcPts val="0"/>
              </a:spcBef>
              <a:spcAft>
                <a:spcPts val="0"/>
              </a:spcAft>
              <a:buClr>
                <a:schemeClr val="lt1"/>
              </a:buClr>
              <a:buFont typeface="Open Sans"/>
              <a:buNone/>
            </a:pPr>
            <a:r>
              <a:rPr lang="en" sz="3000">
                <a:solidFill>
                  <a:schemeClr val="lt1"/>
                </a:solidFill>
                <a:latin typeface="Open Sans"/>
                <a:ea typeface="Open Sans"/>
                <a:cs typeface="Open Sans"/>
                <a:sym typeface="Open Sans"/>
              </a:rPr>
              <a:t>Part 2: Master Record</a:t>
            </a:r>
            <a:endParaRPr sz="3000">
              <a:solidFill>
                <a:srgbClr val="FFFFFF"/>
              </a:solidFill>
              <a:latin typeface="Open Sans"/>
              <a:ea typeface="Open Sans"/>
              <a:cs typeface="Open Sans"/>
              <a:sym typeface="Open Sans"/>
            </a:endParaRPr>
          </a:p>
        </p:txBody>
      </p:sp>
      <p:sp>
        <p:nvSpPr>
          <p:cNvPr id="287" name="Google Shape;287;p68"/>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717974"/>
            <a:ext cx="6907500" cy="879178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In this step, you will define a set of </a:t>
            </a:r>
            <a:r>
              <a:rPr lang="en" sz="1600" b="1" dirty="0">
                <a:solidFill>
                  <a:srgbClr val="525C65"/>
                </a:solidFill>
                <a:highlight>
                  <a:srgbClr val="FFFFFF"/>
                </a:highlight>
                <a:latin typeface="Open Sans"/>
                <a:ea typeface="Open Sans"/>
                <a:cs typeface="Open Sans"/>
                <a:sym typeface="Open Sans"/>
              </a:rPr>
              <a:t>matching rules</a:t>
            </a:r>
            <a:r>
              <a:rPr lang="en" sz="1600" dirty="0">
                <a:solidFill>
                  <a:srgbClr val="525C65"/>
                </a:solidFill>
                <a:highlight>
                  <a:srgbClr val="FFFFFF"/>
                </a:highlight>
                <a:latin typeface="Open Sans"/>
                <a:ea typeface="Open Sans"/>
                <a:cs typeface="Open Sans"/>
                <a:sym typeface="Open Sans"/>
              </a:rPr>
              <a:t> that will be used by the SneakerPark's MDM Hub to match item and customer entities between the company's different systems.</a:t>
            </a: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 sz="1600" b="1" dirty="0">
                <a:solidFill>
                  <a:srgbClr val="525C65"/>
                </a:solidFill>
                <a:highlight>
                  <a:srgbClr val="FFFFFF"/>
                </a:highlight>
                <a:latin typeface="Open Sans"/>
                <a:ea typeface="Open Sans"/>
                <a:cs typeface="Open Sans"/>
                <a:sym typeface="Open Sans"/>
              </a:rPr>
              <a:t>Please come up with 4 rules - 2 for Items and 2 for Customers </a:t>
            </a:r>
            <a:r>
              <a:rPr lang="en" sz="1600" dirty="0">
                <a:solidFill>
                  <a:srgbClr val="525C65"/>
                </a:solidFill>
                <a:highlight>
                  <a:srgbClr val="FFFFFF"/>
                </a:highlight>
                <a:latin typeface="Open Sans"/>
                <a:ea typeface="Open Sans"/>
                <a:cs typeface="Open Sans"/>
                <a:sym typeface="Open Sans"/>
              </a:rPr>
              <a:t>and list them below.</a:t>
            </a:r>
          </a:p>
          <a:p>
            <a:pPr marL="0" lvl="0" indent="0" algn="just" rtl="0">
              <a:spcBef>
                <a:spcPts val="1600"/>
              </a:spcBef>
              <a:spcAft>
                <a:spcPts val="0"/>
              </a:spcAft>
              <a:buNone/>
            </a:pPr>
            <a:endParaRPr lang="en"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r>
              <a:rPr lang="en" sz="1600" dirty="0">
                <a:solidFill>
                  <a:srgbClr val="525C65"/>
                </a:solidFill>
                <a:highlight>
                  <a:srgbClr val="FFFFFF"/>
                </a:highlight>
                <a:latin typeface="Open Sans"/>
                <a:ea typeface="Open Sans"/>
                <a:cs typeface="Open Sans"/>
                <a:sym typeface="Open Sans"/>
              </a:rPr>
              <a:t>Part (A): Customer</a:t>
            </a:r>
          </a:p>
          <a:p>
            <a:pPr marL="0" lvl="0" indent="0" algn="just" rtl="0">
              <a:spcBef>
                <a:spcPts val="1600"/>
              </a:spcBef>
              <a:spcAft>
                <a:spcPts val="0"/>
              </a:spcAft>
              <a:buNone/>
            </a:pPr>
            <a:r>
              <a:rPr lang="en" sz="1600" dirty="0">
                <a:solidFill>
                  <a:srgbClr val="525C65"/>
                </a:solidFill>
                <a:highlight>
                  <a:srgbClr val="FFFFFF"/>
                </a:highlight>
                <a:latin typeface="Open Sans"/>
                <a:ea typeface="Open Sans"/>
                <a:cs typeface="Open Sans"/>
                <a:sym typeface="Open Sans"/>
              </a:rPr>
              <a:t>1. </a:t>
            </a:r>
            <a:r>
              <a:rPr lang="en" sz="1400" dirty="0">
                <a:solidFill>
                  <a:srgbClr val="525C65"/>
                </a:solidFill>
                <a:highlight>
                  <a:srgbClr val="FFFFFF"/>
                </a:highlight>
                <a:latin typeface="+mn-lt"/>
                <a:ea typeface="Open Sans"/>
                <a:cs typeface="Open Sans"/>
                <a:sym typeface="Open Sans"/>
              </a:rPr>
              <a:t>Source Systems and Tables</a:t>
            </a:r>
          </a:p>
          <a:p>
            <a:pPr marL="342900" lvl="0" indent="-342900" algn="just" rtl="0">
              <a:spcBef>
                <a:spcPts val="1600"/>
              </a:spcBef>
              <a:spcAft>
                <a:spcPts val="0"/>
              </a:spcAft>
              <a:buSzPct val="100000"/>
              <a:buFont typeface="+mj-lt"/>
              <a:buAutoNum type="arabicPeriod"/>
            </a:pPr>
            <a:endParaRPr lang="en" sz="1400" dirty="0">
              <a:solidFill>
                <a:srgbClr val="525C65"/>
              </a:solidFill>
              <a:highlight>
                <a:srgbClr val="FFFFFF"/>
              </a:highlight>
              <a:latin typeface="+mn-lt"/>
              <a:ea typeface="Open Sans"/>
              <a:cs typeface="Open Sans"/>
              <a:sym typeface="Open Sans"/>
            </a:endParaRPr>
          </a:p>
          <a:p>
            <a:pPr marL="342900" lvl="0" indent="-342900" algn="just" rtl="0">
              <a:spcBef>
                <a:spcPts val="1600"/>
              </a:spcBef>
              <a:spcAft>
                <a:spcPts val="0"/>
              </a:spcAft>
              <a:buSzPct val="100000"/>
              <a:buFont typeface="+mj-lt"/>
              <a:buAutoNum type="arabicPeriod"/>
            </a:pPr>
            <a:endParaRPr lang="en" sz="1400" dirty="0">
              <a:solidFill>
                <a:srgbClr val="525C65"/>
              </a:solidFill>
              <a:highlight>
                <a:srgbClr val="FFFFFF"/>
              </a:highlight>
              <a:latin typeface="+mn-lt"/>
              <a:ea typeface="Open Sans"/>
              <a:cs typeface="Open Sans"/>
              <a:sym typeface="Open Sans"/>
            </a:endParaRPr>
          </a:p>
          <a:p>
            <a:pPr marL="0" lvl="0" indent="0" algn="just" rtl="0">
              <a:spcBef>
                <a:spcPts val="1600"/>
              </a:spcBef>
              <a:spcAft>
                <a:spcPts val="0"/>
              </a:spcAft>
              <a:buSzPct val="100000"/>
              <a:buNone/>
            </a:pPr>
            <a:endParaRPr lang="en" sz="1400" dirty="0">
              <a:solidFill>
                <a:srgbClr val="525C65"/>
              </a:solidFill>
              <a:highlight>
                <a:srgbClr val="FFFFFF"/>
              </a:highlight>
              <a:latin typeface="+mn-lt"/>
              <a:ea typeface="Open Sans"/>
              <a:cs typeface="Open Sans"/>
              <a:sym typeface="Open Sans"/>
            </a:endParaRPr>
          </a:p>
          <a:p>
            <a:pPr marL="0" lvl="0" indent="0" algn="just" rtl="0">
              <a:spcBef>
                <a:spcPts val="1600"/>
              </a:spcBef>
              <a:spcAft>
                <a:spcPts val="0"/>
              </a:spcAft>
              <a:buSzPct val="100000"/>
              <a:buNone/>
            </a:pPr>
            <a:r>
              <a:rPr lang="en" sz="1400" dirty="0">
                <a:solidFill>
                  <a:srgbClr val="525C65"/>
                </a:solidFill>
                <a:highlight>
                  <a:srgbClr val="FFFFFF"/>
                </a:highlight>
                <a:latin typeface="+mn-lt"/>
                <a:ea typeface="Open Sans"/>
                <a:cs typeface="Open Sans"/>
                <a:sym typeface="Open Sans"/>
              </a:rPr>
              <a:t>2. Match Rules to be used for merging records</a:t>
            </a:r>
          </a:p>
          <a:p>
            <a:pPr marL="400050" lvl="0" indent="-400050" algn="just" rtl="0">
              <a:spcBef>
                <a:spcPts val="1600"/>
              </a:spcBef>
              <a:spcAft>
                <a:spcPts val="0"/>
              </a:spcAft>
              <a:buSzPct val="100000"/>
              <a:buFont typeface="+mj-lt"/>
              <a:buAutoNum type="romanLcPeriod"/>
            </a:pPr>
            <a:r>
              <a:rPr lang="en" sz="1400" dirty="0">
                <a:solidFill>
                  <a:srgbClr val="525C65"/>
                </a:solidFill>
                <a:highlight>
                  <a:srgbClr val="FFFFFF"/>
                </a:highlight>
                <a:latin typeface="+mn-lt"/>
                <a:ea typeface="Open Sans"/>
                <a:cs typeface="Open Sans"/>
                <a:sym typeface="Open Sans"/>
              </a:rPr>
              <a:t>Primary match: Match customer data on </a:t>
            </a:r>
            <a:r>
              <a:rPr lang="en" sz="1400" b="1" dirty="0">
                <a:solidFill>
                  <a:srgbClr val="525C65"/>
                </a:solidFill>
                <a:highlight>
                  <a:srgbClr val="FFFFFF"/>
                </a:highlight>
                <a:latin typeface="+mn-lt"/>
                <a:ea typeface="Open Sans"/>
                <a:cs typeface="Open Sans"/>
                <a:sym typeface="Open Sans"/>
              </a:rPr>
              <a:t>userid. </a:t>
            </a:r>
            <a:r>
              <a:rPr lang="en" sz="1400" dirty="0">
                <a:solidFill>
                  <a:srgbClr val="525C65"/>
                </a:solidFill>
                <a:highlight>
                  <a:srgbClr val="FFFFFF"/>
                </a:highlight>
                <a:latin typeface="+mn-lt"/>
                <a:ea typeface="Open Sans"/>
                <a:cs typeface="Open Sans"/>
                <a:sym typeface="Open Sans"/>
              </a:rPr>
              <a:t>All three tables have userid column.</a:t>
            </a:r>
          </a:p>
          <a:p>
            <a:pPr marL="400050" lvl="0" indent="-400050" algn="just" rtl="0">
              <a:spcBef>
                <a:spcPts val="1600"/>
              </a:spcBef>
              <a:spcAft>
                <a:spcPts val="0"/>
              </a:spcAft>
              <a:buSzPct val="100000"/>
              <a:buFont typeface="+mj-lt"/>
              <a:buAutoNum type="romanLcPeriod"/>
            </a:pPr>
            <a:r>
              <a:rPr lang="en" sz="1400" dirty="0">
                <a:solidFill>
                  <a:srgbClr val="525C65"/>
                </a:solidFill>
                <a:highlight>
                  <a:srgbClr val="FFFFFF"/>
                </a:highlight>
                <a:latin typeface="+mn-lt"/>
                <a:ea typeface="Open Sans"/>
                <a:cs typeface="Open Sans"/>
                <a:sym typeface="Open Sans"/>
              </a:rPr>
              <a:t>Secondary match: Match customer data on </a:t>
            </a:r>
            <a:r>
              <a:rPr lang="en" sz="1400" b="1" dirty="0">
                <a:solidFill>
                  <a:srgbClr val="525C65"/>
                </a:solidFill>
                <a:highlight>
                  <a:srgbClr val="FFFFFF"/>
                </a:highlight>
                <a:latin typeface="+mn-lt"/>
                <a:ea typeface="Open Sans"/>
                <a:cs typeface="Open Sans"/>
                <a:sym typeface="Open Sans"/>
              </a:rPr>
              <a:t>firstname</a:t>
            </a:r>
            <a:r>
              <a:rPr lang="en" sz="1400" dirty="0">
                <a:solidFill>
                  <a:srgbClr val="525C65"/>
                </a:solidFill>
                <a:highlight>
                  <a:srgbClr val="FFFFFF"/>
                </a:highlight>
                <a:latin typeface="+mn-lt"/>
                <a:ea typeface="Open Sans"/>
                <a:cs typeface="Open Sans"/>
                <a:sym typeface="Open Sans"/>
              </a:rPr>
              <a:t>, </a:t>
            </a:r>
            <a:r>
              <a:rPr lang="en" sz="1400" b="1" dirty="0">
                <a:solidFill>
                  <a:srgbClr val="525C65"/>
                </a:solidFill>
                <a:highlight>
                  <a:srgbClr val="FFFFFF"/>
                </a:highlight>
                <a:latin typeface="+mn-lt"/>
                <a:ea typeface="Open Sans"/>
                <a:cs typeface="Open Sans"/>
                <a:sym typeface="Open Sans"/>
              </a:rPr>
              <a:t>lastname</a:t>
            </a:r>
            <a:r>
              <a:rPr lang="en" sz="1400" dirty="0">
                <a:solidFill>
                  <a:srgbClr val="525C65"/>
                </a:solidFill>
                <a:highlight>
                  <a:srgbClr val="FFFFFF"/>
                </a:highlight>
                <a:latin typeface="+mn-lt"/>
                <a:ea typeface="Open Sans"/>
                <a:cs typeface="Open Sans"/>
                <a:sym typeface="Open Sans"/>
              </a:rPr>
              <a:t> and </a:t>
            </a:r>
            <a:r>
              <a:rPr lang="en" sz="1400" b="1" dirty="0">
                <a:solidFill>
                  <a:srgbClr val="525C65"/>
                </a:solidFill>
                <a:highlight>
                  <a:srgbClr val="FFFFFF"/>
                </a:highlight>
                <a:latin typeface="+mn-lt"/>
                <a:ea typeface="Open Sans"/>
                <a:cs typeface="Open Sans"/>
                <a:sym typeface="Open Sans"/>
              </a:rPr>
              <a:t>email</a:t>
            </a:r>
            <a:r>
              <a:rPr lang="en" sz="1400" dirty="0">
                <a:solidFill>
                  <a:srgbClr val="525C65"/>
                </a:solidFill>
                <a:highlight>
                  <a:srgbClr val="FFFFFF"/>
                </a:highlight>
                <a:latin typeface="+mn-lt"/>
                <a:ea typeface="Open Sans"/>
                <a:cs typeface="Open Sans"/>
                <a:sym typeface="Open Sans"/>
              </a:rPr>
              <a:t>. </a:t>
            </a:r>
            <a:r>
              <a:rPr lang="en-US" sz="1400" dirty="0">
                <a:solidFill>
                  <a:srgbClr val="525C65"/>
                </a:solidFill>
                <a:highlight>
                  <a:srgbClr val="FFFFFF"/>
                </a:highlight>
                <a:latin typeface="+mn-lt"/>
                <a:ea typeface="Open Sans"/>
                <a:cs typeface="Open Sans"/>
                <a:sym typeface="Open Sans"/>
              </a:rPr>
              <a:t>u</a:t>
            </a:r>
            <a:r>
              <a:rPr lang="en" sz="1400" dirty="0">
                <a:solidFill>
                  <a:srgbClr val="525C65"/>
                </a:solidFill>
                <a:highlight>
                  <a:srgbClr val="FFFFFF"/>
                </a:highlight>
                <a:latin typeface="+mn-lt"/>
                <a:ea typeface="Open Sans"/>
                <a:cs typeface="Open Sans"/>
                <a:sym typeface="Open Sans"/>
              </a:rPr>
              <a:t>sers table and creditcards table have firstname, lastname and email. </a:t>
            </a:r>
            <a:endParaRPr lang="en"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SzPct val="100000"/>
              <a:buNone/>
            </a:pPr>
            <a:r>
              <a:rPr lang="en" sz="1400" dirty="0">
                <a:solidFill>
                  <a:srgbClr val="525C65"/>
                </a:solidFill>
                <a:highlight>
                  <a:srgbClr val="FFFFFF"/>
                </a:highlight>
                <a:latin typeface="Open Sans"/>
                <a:ea typeface="Open Sans"/>
                <a:cs typeface="Open Sans"/>
                <a:sym typeface="Open Sans"/>
              </a:rPr>
              <a:t>3. Rationale for specific source for each column</a:t>
            </a: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graphicFrame>
        <p:nvGraphicFramePr>
          <p:cNvPr id="2" name="Table 2">
            <a:extLst>
              <a:ext uri="{FF2B5EF4-FFF2-40B4-BE49-F238E27FC236}">
                <a16:creationId xmlns:a16="http://schemas.microsoft.com/office/drawing/2014/main" id="{6F622FEF-BFA2-8BCE-2071-F28962D17C46}"/>
              </a:ext>
            </a:extLst>
          </p:cNvPr>
          <p:cNvGraphicFramePr>
            <a:graphicFrameLocks noGrp="1"/>
          </p:cNvGraphicFramePr>
          <p:nvPr>
            <p:extLst>
              <p:ext uri="{D42A27DB-BD31-4B8C-83A1-F6EECF244321}">
                <p14:modId xmlns:p14="http://schemas.microsoft.com/office/powerpoint/2010/main" val="180190257"/>
              </p:ext>
            </p:extLst>
          </p:nvPr>
        </p:nvGraphicFramePr>
        <p:xfrm>
          <a:off x="1413510" y="4085227"/>
          <a:ext cx="4572000" cy="1097279"/>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val="2060297006"/>
                    </a:ext>
                  </a:extLst>
                </a:gridCol>
                <a:gridCol w="2286000">
                  <a:extLst>
                    <a:ext uri="{9D8B030D-6E8A-4147-A177-3AD203B41FA5}">
                      <a16:colId xmlns:a16="http://schemas.microsoft.com/office/drawing/2014/main" val="3259578709"/>
                    </a:ext>
                  </a:extLst>
                </a:gridCol>
              </a:tblGrid>
              <a:tr h="280895">
                <a:tc>
                  <a:txBody>
                    <a:bodyPr/>
                    <a:lstStyle/>
                    <a:p>
                      <a:pPr algn="ctr"/>
                      <a:r>
                        <a:rPr lang="en-US" sz="1200" b="1" dirty="0"/>
                        <a:t>Source System </a:t>
                      </a:r>
                    </a:p>
                  </a:txBody>
                  <a:tcPr/>
                </a:tc>
                <a:tc>
                  <a:txBody>
                    <a:bodyPr/>
                    <a:lstStyle/>
                    <a:p>
                      <a:pPr algn="ctr"/>
                      <a:r>
                        <a:rPr lang="en-US" sz="1200" b="1" dirty="0"/>
                        <a:t>Table Name</a:t>
                      </a:r>
                    </a:p>
                  </a:txBody>
                  <a:tcPr/>
                </a:tc>
                <a:extLst>
                  <a:ext uri="{0D108BD9-81ED-4DB2-BD59-A6C34878D82A}">
                    <a16:rowId xmlns:a16="http://schemas.microsoft.com/office/drawing/2014/main" val="4844391"/>
                  </a:ext>
                </a:extLst>
              </a:tr>
              <a:tr h="272128">
                <a:tc>
                  <a:txBody>
                    <a:bodyPr/>
                    <a:lstStyle/>
                    <a:p>
                      <a:r>
                        <a:rPr lang="en-US" sz="1100" dirty="0"/>
                        <a:t>User Service</a:t>
                      </a:r>
                    </a:p>
                  </a:txBody>
                  <a:tcPr/>
                </a:tc>
                <a:tc>
                  <a:txBody>
                    <a:bodyPr/>
                    <a:lstStyle/>
                    <a:p>
                      <a:r>
                        <a:rPr lang="en-US" sz="1100" dirty="0"/>
                        <a:t>users</a:t>
                      </a:r>
                    </a:p>
                  </a:txBody>
                  <a:tcPr/>
                </a:tc>
                <a:extLst>
                  <a:ext uri="{0D108BD9-81ED-4DB2-BD59-A6C34878D82A}">
                    <a16:rowId xmlns:a16="http://schemas.microsoft.com/office/drawing/2014/main" val="2929593163"/>
                  </a:ext>
                </a:extLst>
              </a:tr>
              <a:tr h="272128">
                <a:tc>
                  <a:txBody>
                    <a:bodyPr/>
                    <a:lstStyle/>
                    <a:p>
                      <a:r>
                        <a:rPr lang="en-US" sz="1100" dirty="0"/>
                        <a:t>Customer Service Application</a:t>
                      </a:r>
                    </a:p>
                  </a:txBody>
                  <a:tcPr/>
                </a:tc>
                <a:tc>
                  <a:txBody>
                    <a:bodyPr/>
                    <a:lstStyle/>
                    <a:p>
                      <a:r>
                        <a:rPr lang="en-US" sz="1100" dirty="0" err="1"/>
                        <a:t>customerservicerequests</a:t>
                      </a:r>
                      <a:endParaRPr lang="en-US" sz="1100" dirty="0"/>
                    </a:p>
                  </a:txBody>
                  <a:tcPr/>
                </a:tc>
                <a:extLst>
                  <a:ext uri="{0D108BD9-81ED-4DB2-BD59-A6C34878D82A}">
                    <a16:rowId xmlns:a16="http://schemas.microsoft.com/office/drawing/2014/main" val="1990230183"/>
                  </a:ext>
                </a:extLst>
              </a:tr>
              <a:tr h="272128">
                <a:tc>
                  <a:txBody>
                    <a:bodyPr/>
                    <a:lstStyle/>
                    <a:p>
                      <a:r>
                        <a:rPr lang="en-US" sz="1100" dirty="0"/>
                        <a:t>User Service</a:t>
                      </a:r>
                    </a:p>
                  </a:txBody>
                  <a:tcPr/>
                </a:tc>
                <a:tc>
                  <a:txBody>
                    <a:bodyPr/>
                    <a:lstStyle/>
                    <a:p>
                      <a:r>
                        <a:rPr lang="en-US" sz="1100" dirty="0" err="1"/>
                        <a:t>creditcards</a:t>
                      </a:r>
                      <a:endParaRPr lang="en-US" sz="1100" dirty="0"/>
                    </a:p>
                  </a:txBody>
                  <a:tcPr/>
                </a:tc>
                <a:extLst>
                  <a:ext uri="{0D108BD9-81ED-4DB2-BD59-A6C34878D82A}">
                    <a16:rowId xmlns:a16="http://schemas.microsoft.com/office/drawing/2014/main" val="1213709686"/>
                  </a:ext>
                </a:extLst>
              </a:tr>
            </a:tbl>
          </a:graphicData>
        </a:graphic>
      </p:graphicFrame>
      <p:graphicFrame>
        <p:nvGraphicFramePr>
          <p:cNvPr id="6" name="Table 2">
            <a:extLst>
              <a:ext uri="{FF2B5EF4-FFF2-40B4-BE49-F238E27FC236}">
                <a16:creationId xmlns:a16="http://schemas.microsoft.com/office/drawing/2014/main" id="{98652E20-FED7-4E34-F0AB-166D8268117A}"/>
              </a:ext>
            </a:extLst>
          </p:cNvPr>
          <p:cNvGraphicFramePr>
            <a:graphicFrameLocks noGrp="1"/>
          </p:cNvGraphicFramePr>
          <p:nvPr>
            <p:extLst>
              <p:ext uri="{D42A27DB-BD31-4B8C-83A1-F6EECF244321}">
                <p14:modId xmlns:p14="http://schemas.microsoft.com/office/powerpoint/2010/main" val="1721365567"/>
              </p:ext>
            </p:extLst>
          </p:nvPr>
        </p:nvGraphicFramePr>
        <p:xfrm>
          <a:off x="857249" y="7809502"/>
          <a:ext cx="6410325" cy="1469615"/>
        </p:xfrm>
        <a:graphic>
          <a:graphicData uri="http://schemas.openxmlformats.org/drawingml/2006/table">
            <a:tbl>
              <a:tblPr firstRow="1" bandRow="1">
                <a:tableStyleId>{5940675A-B579-460E-94D1-54222C63F5DA}</a:tableStyleId>
              </a:tblPr>
              <a:tblGrid>
                <a:gridCol w="1695451">
                  <a:extLst>
                    <a:ext uri="{9D8B030D-6E8A-4147-A177-3AD203B41FA5}">
                      <a16:colId xmlns:a16="http://schemas.microsoft.com/office/drawing/2014/main" val="2060297006"/>
                    </a:ext>
                  </a:extLst>
                </a:gridCol>
                <a:gridCol w="2085975">
                  <a:extLst>
                    <a:ext uri="{9D8B030D-6E8A-4147-A177-3AD203B41FA5}">
                      <a16:colId xmlns:a16="http://schemas.microsoft.com/office/drawing/2014/main" val="3259578709"/>
                    </a:ext>
                  </a:extLst>
                </a:gridCol>
                <a:gridCol w="2628899">
                  <a:extLst>
                    <a:ext uri="{9D8B030D-6E8A-4147-A177-3AD203B41FA5}">
                      <a16:colId xmlns:a16="http://schemas.microsoft.com/office/drawing/2014/main" val="1051382504"/>
                    </a:ext>
                  </a:extLst>
                </a:gridCol>
              </a:tblGrid>
              <a:tr h="280895">
                <a:tc>
                  <a:txBody>
                    <a:bodyPr/>
                    <a:lstStyle/>
                    <a:p>
                      <a:pPr algn="ctr"/>
                      <a:r>
                        <a:rPr lang="en-US" sz="1000" b="1" dirty="0"/>
                        <a:t>Golden Record Column</a:t>
                      </a:r>
                    </a:p>
                  </a:txBody>
                  <a:tcPr/>
                </a:tc>
                <a:tc>
                  <a:txBody>
                    <a:bodyPr/>
                    <a:lstStyle/>
                    <a:p>
                      <a:pPr algn="ctr"/>
                      <a:r>
                        <a:rPr lang="en-US" sz="1000" b="1" dirty="0"/>
                        <a:t>Source Table</a:t>
                      </a:r>
                    </a:p>
                  </a:txBody>
                  <a:tcPr/>
                </a:tc>
                <a:tc>
                  <a:txBody>
                    <a:bodyPr/>
                    <a:lstStyle/>
                    <a:p>
                      <a:pPr algn="ctr"/>
                      <a:r>
                        <a:rPr lang="en-US" sz="1000" b="1" dirty="0"/>
                        <a:t>Reason</a:t>
                      </a:r>
                    </a:p>
                  </a:txBody>
                  <a:tcPr/>
                </a:tc>
                <a:extLst>
                  <a:ext uri="{0D108BD9-81ED-4DB2-BD59-A6C34878D82A}">
                    <a16:rowId xmlns:a16="http://schemas.microsoft.com/office/drawing/2014/main" val="4844391"/>
                  </a:ext>
                </a:extLst>
              </a:tr>
              <a:tr h="272128">
                <a:tc>
                  <a:txBody>
                    <a:bodyPr/>
                    <a:lstStyle/>
                    <a:p>
                      <a:r>
                        <a:rPr lang="en-US" sz="1000" dirty="0" err="1"/>
                        <a:t>userid</a:t>
                      </a:r>
                      <a:endParaRPr lang="en-US" sz="1000" dirty="0"/>
                    </a:p>
                  </a:txBody>
                  <a:tcPr/>
                </a:tc>
                <a:tc>
                  <a:txBody>
                    <a:bodyPr/>
                    <a:lstStyle/>
                    <a:p>
                      <a:r>
                        <a:rPr lang="en-US" sz="1000" dirty="0"/>
                        <a:t>users or </a:t>
                      </a:r>
                      <a:r>
                        <a:rPr lang="en-US" sz="1000" dirty="0" err="1"/>
                        <a:t>customerservicerequests</a:t>
                      </a:r>
                      <a:endParaRPr lang="en-US" sz="1000" dirty="0"/>
                    </a:p>
                  </a:txBody>
                  <a:tcPr/>
                </a:tc>
                <a:tc>
                  <a:txBody>
                    <a:bodyPr/>
                    <a:lstStyle/>
                    <a:p>
                      <a:r>
                        <a:rPr lang="en-US" sz="1000" dirty="0"/>
                        <a:t>Taken from users. Data provided by user while creating the account. </a:t>
                      </a:r>
                    </a:p>
                  </a:txBody>
                  <a:tcPr/>
                </a:tc>
                <a:extLst>
                  <a:ext uri="{0D108BD9-81ED-4DB2-BD59-A6C34878D82A}">
                    <a16:rowId xmlns:a16="http://schemas.microsoft.com/office/drawing/2014/main" val="2929593163"/>
                  </a:ext>
                </a:extLst>
              </a:tr>
              <a:tr h="272128">
                <a:tc>
                  <a:txBody>
                    <a:bodyPr/>
                    <a:lstStyle/>
                    <a:p>
                      <a:r>
                        <a:rPr lang="en-US" sz="1000" dirty="0" err="1"/>
                        <a:t>firstname</a:t>
                      </a:r>
                      <a:endParaRPr lang="en-US" sz="1000" dirty="0"/>
                    </a:p>
                  </a:txBody>
                  <a:tcPr/>
                </a:tc>
                <a:tc>
                  <a:txBody>
                    <a:bodyPr/>
                    <a:lstStyle/>
                    <a:p>
                      <a:r>
                        <a:rPr lang="en-US" sz="1000" dirty="0"/>
                        <a:t>users or </a:t>
                      </a:r>
                      <a:r>
                        <a:rPr lang="en-US" sz="1000" dirty="0" err="1"/>
                        <a:t>customerservicerequests</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Taken from users. Data provided by user while creating the account. </a:t>
                      </a:r>
                    </a:p>
                  </a:txBody>
                  <a:tcPr/>
                </a:tc>
                <a:extLst>
                  <a:ext uri="{0D108BD9-81ED-4DB2-BD59-A6C34878D82A}">
                    <a16:rowId xmlns:a16="http://schemas.microsoft.com/office/drawing/2014/main" val="1990230183"/>
                  </a:ext>
                </a:extLst>
              </a:tr>
              <a:tr h="272128">
                <a:tc>
                  <a:txBody>
                    <a:bodyPr/>
                    <a:lstStyle/>
                    <a:p>
                      <a:r>
                        <a:rPr lang="en-US" sz="1000" dirty="0" err="1"/>
                        <a:t>lastname</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users or </a:t>
                      </a:r>
                      <a:r>
                        <a:rPr lang="en-US" sz="1000" dirty="0" err="1"/>
                        <a:t>customerservicerequests</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Taken from users. Data provided by user while creating the account. </a:t>
                      </a:r>
                    </a:p>
                  </a:txBody>
                  <a:tcPr/>
                </a:tc>
                <a:extLst>
                  <a:ext uri="{0D108BD9-81ED-4DB2-BD59-A6C34878D82A}">
                    <a16:rowId xmlns:a16="http://schemas.microsoft.com/office/drawing/2014/main" val="121370968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54"/>
          <p:cNvSpPr txBox="1">
            <a:spLocks noGrp="1"/>
          </p:cNvSpPr>
          <p:nvPr>
            <p:ph type="title"/>
          </p:nvPr>
        </p:nvSpPr>
        <p:spPr>
          <a:xfrm>
            <a:off x="264895" y="1844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a:t>
            </a:r>
            <a:endParaRPr/>
          </a:p>
        </p:txBody>
      </p:sp>
      <p:sp>
        <p:nvSpPr>
          <p:cNvPr id="204" name="Google Shape;204;p54"/>
          <p:cNvSpPr txBox="1">
            <a:spLocks noGrp="1"/>
          </p:cNvSpPr>
          <p:nvPr>
            <p:ph type="body" idx="1"/>
          </p:nvPr>
        </p:nvSpPr>
        <p:spPr>
          <a:xfrm>
            <a:off x="264900" y="1420950"/>
            <a:ext cx="6932700" cy="8332800"/>
          </a:xfrm>
          <a:prstGeom prst="rect">
            <a:avLst/>
          </a:prstGeom>
        </p:spPr>
        <p:txBody>
          <a:bodyPr spcFirstLastPara="1" wrap="square" lIns="91425" tIns="91425" rIns="91425" bIns="91425" anchor="t" anchorCtr="0">
            <a:noAutofit/>
          </a:bodyPr>
          <a:lstStyle/>
          <a:p>
            <a:pPr marL="457200" lvl="0" indent="-336550" algn="just" rtl="0">
              <a:lnSpc>
                <a:spcPct val="150000"/>
              </a:lnSpc>
              <a:spcBef>
                <a:spcPts val="0"/>
              </a:spcBef>
              <a:spcAft>
                <a:spcPts val="0"/>
              </a:spcAft>
              <a:buClr>
                <a:srgbClr val="525C65"/>
              </a:buClr>
              <a:buSzPts val="1700"/>
              <a:buFont typeface="Open Sans"/>
              <a:buChar char="●"/>
            </a:pPr>
            <a:r>
              <a:rPr lang="en" sz="1700" b="1">
                <a:solidFill>
                  <a:srgbClr val="525C65"/>
                </a:solidFill>
                <a:highlight>
                  <a:srgbClr val="FFFFFF"/>
                </a:highlight>
                <a:latin typeface="Open Sans"/>
                <a:ea typeface="Open Sans"/>
                <a:cs typeface="Open Sans"/>
                <a:sym typeface="Open Sans"/>
              </a:rPr>
              <a:t>SneakerPark</a:t>
            </a:r>
            <a:r>
              <a:rPr lang="en" sz="1700">
                <a:solidFill>
                  <a:srgbClr val="525C65"/>
                </a:solidFill>
                <a:highlight>
                  <a:srgbClr val="FFFFFF"/>
                </a:highlight>
                <a:latin typeface="Open Sans"/>
                <a:ea typeface="Open Sans"/>
                <a:cs typeface="Open Sans"/>
                <a:sym typeface="Open Sans"/>
              </a:rPr>
              <a:t> is an online shoe reseller that allows people to buy and sell used and new shoes. Buyers can bid for shoes or buy them outright, and sellers can set a price or sell to the highest bidder.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Each buyer and seller must have an active account in order to sell, bid, or purchase sneakers using SneakerPark’s website.</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SneakerPark authenticates the shoes before shipping them to the buyer, so before listing an item, the seller must ship it to SneakerPark’s warehouse. Upon receipt, SneakerPark assigns an item number to each pair of sneakers and notifies the seller that they are now free to list their item. If the item is not listed within 45 days, SneakerPark returns it to the seller and sends an invoice to the seller for the shipping cost.</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If the item is found to be inauthentic or in an unacceptable condition, it is also returned back to the seller in a similar fashion.</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When the item sells, the buyer’s account is credited with the purchase price minus the SneakerPark service fee and shipping fees to deliver the item to the buyer.</a:t>
            </a:r>
            <a:endParaRPr sz="1700">
              <a:solidFill>
                <a:srgbClr val="525C65"/>
              </a:solidFill>
              <a:highlight>
                <a:srgbClr val="FFFFFF"/>
              </a:highlight>
              <a:latin typeface="Open Sans"/>
              <a:ea typeface="Open Sans"/>
              <a:cs typeface="Open Sans"/>
              <a:sym typeface="Open Sans"/>
            </a:endParaRPr>
          </a:p>
          <a:p>
            <a:pPr marL="457200" lvl="0" indent="-336550" algn="just" rtl="0">
              <a:lnSpc>
                <a:spcPct val="150000"/>
              </a:lnSpc>
              <a:spcBef>
                <a:spcPts val="0"/>
              </a:spcBef>
              <a:spcAft>
                <a:spcPts val="0"/>
              </a:spcAft>
              <a:buClr>
                <a:srgbClr val="525C65"/>
              </a:buClr>
              <a:buSzPts val="1700"/>
              <a:buFont typeface="Open Sans"/>
              <a:buChar char="●"/>
            </a:pPr>
            <a:r>
              <a:rPr lang="en" sz="1700">
                <a:solidFill>
                  <a:srgbClr val="525C65"/>
                </a:solidFill>
                <a:highlight>
                  <a:srgbClr val="FFFFFF"/>
                </a:highlight>
                <a:latin typeface="Open Sans"/>
                <a:ea typeface="Open Sans"/>
                <a:cs typeface="Open Sans"/>
                <a:sym typeface="Open Sans"/>
              </a:rPr>
              <a:t>Currently, SneakerPark only supports sales within the United States.</a:t>
            </a:r>
            <a:endParaRPr sz="1700">
              <a:solidFill>
                <a:srgbClr val="525C65"/>
              </a:solidFill>
              <a:highlight>
                <a:srgbClr val="FFFFFF"/>
              </a:highlight>
              <a:latin typeface="Open Sans"/>
              <a:ea typeface="Open Sans"/>
              <a:cs typeface="Open Sans"/>
              <a:sym typeface="Open Sans"/>
            </a:endParaRPr>
          </a:p>
          <a:p>
            <a:pPr marL="0" marR="241300" lvl="0" indent="0" algn="just" rtl="0">
              <a:lnSpc>
                <a:spcPct val="150000"/>
              </a:lnSpc>
              <a:spcBef>
                <a:spcPts val="1100"/>
              </a:spcBef>
              <a:spcAft>
                <a:spcPts val="400"/>
              </a:spcAft>
              <a:buClr>
                <a:schemeClr val="dk1"/>
              </a:buClr>
              <a:buSzPts val="1100"/>
              <a:buFont typeface="Arial"/>
              <a:buNone/>
            </a:pPr>
            <a:endParaRPr sz="1700" b="1">
              <a:solidFill>
                <a:srgbClr val="2E3D49"/>
              </a:solidFill>
              <a:highlight>
                <a:srgbClr val="FFFFFF"/>
              </a:highlight>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graphicFrame>
        <p:nvGraphicFramePr>
          <p:cNvPr id="9" name="Table 2">
            <a:extLst>
              <a:ext uri="{FF2B5EF4-FFF2-40B4-BE49-F238E27FC236}">
                <a16:creationId xmlns:a16="http://schemas.microsoft.com/office/drawing/2014/main" id="{A37C261E-C092-6689-FD6E-066AF5DAD888}"/>
              </a:ext>
            </a:extLst>
          </p:cNvPr>
          <p:cNvGraphicFramePr>
            <a:graphicFrameLocks noGrp="1"/>
          </p:cNvGraphicFramePr>
          <p:nvPr>
            <p:extLst>
              <p:ext uri="{D42A27DB-BD31-4B8C-83A1-F6EECF244321}">
                <p14:modId xmlns:p14="http://schemas.microsoft.com/office/powerpoint/2010/main" val="3813080113"/>
              </p:ext>
            </p:extLst>
          </p:nvPr>
        </p:nvGraphicFramePr>
        <p:xfrm>
          <a:off x="681037" y="360952"/>
          <a:ext cx="6410325" cy="1765647"/>
        </p:xfrm>
        <a:graphic>
          <a:graphicData uri="http://schemas.openxmlformats.org/drawingml/2006/table">
            <a:tbl>
              <a:tblPr firstRow="1" bandRow="1">
                <a:tableStyleId>{5940675A-B579-460E-94D1-54222C63F5DA}</a:tableStyleId>
              </a:tblPr>
              <a:tblGrid>
                <a:gridCol w="1695451">
                  <a:extLst>
                    <a:ext uri="{9D8B030D-6E8A-4147-A177-3AD203B41FA5}">
                      <a16:colId xmlns:a16="http://schemas.microsoft.com/office/drawing/2014/main" val="2060297006"/>
                    </a:ext>
                  </a:extLst>
                </a:gridCol>
                <a:gridCol w="2138362">
                  <a:extLst>
                    <a:ext uri="{9D8B030D-6E8A-4147-A177-3AD203B41FA5}">
                      <a16:colId xmlns:a16="http://schemas.microsoft.com/office/drawing/2014/main" val="3259578709"/>
                    </a:ext>
                  </a:extLst>
                </a:gridCol>
                <a:gridCol w="2576512">
                  <a:extLst>
                    <a:ext uri="{9D8B030D-6E8A-4147-A177-3AD203B41FA5}">
                      <a16:colId xmlns:a16="http://schemas.microsoft.com/office/drawing/2014/main" val="1051382504"/>
                    </a:ext>
                  </a:extLst>
                </a:gridCol>
              </a:tblGrid>
              <a:tr h="280895">
                <a:tc>
                  <a:txBody>
                    <a:bodyPr/>
                    <a:lstStyle/>
                    <a:p>
                      <a:pPr algn="ctr"/>
                      <a:r>
                        <a:rPr lang="en-US" sz="1000" b="1" dirty="0"/>
                        <a:t>Golden Record Column</a:t>
                      </a:r>
                    </a:p>
                  </a:txBody>
                  <a:tcPr/>
                </a:tc>
                <a:tc>
                  <a:txBody>
                    <a:bodyPr/>
                    <a:lstStyle/>
                    <a:p>
                      <a:pPr algn="ctr"/>
                      <a:r>
                        <a:rPr lang="en-US" sz="1000" b="1" dirty="0"/>
                        <a:t>Source Table</a:t>
                      </a:r>
                    </a:p>
                  </a:txBody>
                  <a:tcPr/>
                </a:tc>
                <a:tc>
                  <a:txBody>
                    <a:bodyPr/>
                    <a:lstStyle/>
                    <a:p>
                      <a:pPr algn="ctr"/>
                      <a:r>
                        <a:rPr lang="en-US" sz="1000" b="1" dirty="0"/>
                        <a:t>Reason</a:t>
                      </a:r>
                    </a:p>
                  </a:txBody>
                  <a:tcPr/>
                </a:tc>
                <a:extLst>
                  <a:ext uri="{0D108BD9-81ED-4DB2-BD59-A6C34878D82A}">
                    <a16:rowId xmlns:a16="http://schemas.microsoft.com/office/drawing/2014/main" val="4844391"/>
                  </a:ext>
                </a:extLst>
              </a:tr>
              <a:tr h="272128">
                <a:tc>
                  <a:txBody>
                    <a:bodyPr/>
                    <a:lstStyle/>
                    <a:p>
                      <a:r>
                        <a:rPr lang="en-US" sz="1000" dirty="0"/>
                        <a:t>email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users or </a:t>
                      </a:r>
                      <a:r>
                        <a:rPr lang="en-US" sz="1000" dirty="0" err="1"/>
                        <a:t>customerservicerequests</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Taken from users. Data provided by user while creating the account. </a:t>
                      </a:r>
                    </a:p>
                  </a:txBody>
                  <a:tcPr/>
                </a:tc>
                <a:extLst>
                  <a:ext uri="{0D108BD9-81ED-4DB2-BD59-A6C34878D82A}">
                    <a16:rowId xmlns:a16="http://schemas.microsoft.com/office/drawing/2014/main" val="2929593163"/>
                  </a:ext>
                </a:extLst>
              </a:tr>
              <a:tr h="272128">
                <a:tc>
                  <a:txBody>
                    <a:bodyPr/>
                    <a:lstStyle/>
                    <a:p>
                      <a:r>
                        <a:rPr lang="en-US" sz="1000" dirty="0"/>
                        <a:t>address</a:t>
                      </a:r>
                    </a:p>
                  </a:txBody>
                  <a:tcPr/>
                </a:tc>
                <a:tc>
                  <a:txBody>
                    <a:bodyPr/>
                    <a:lstStyle/>
                    <a:p>
                      <a:r>
                        <a:rPr lang="en-US" sz="1000" dirty="0"/>
                        <a:t>users</a:t>
                      </a:r>
                    </a:p>
                  </a:txBody>
                  <a:tcPr/>
                </a:tc>
                <a:tc>
                  <a:txBody>
                    <a:bodyPr/>
                    <a:lstStyle/>
                    <a:p>
                      <a:r>
                        <a:rPr lang="en-US" sz="1000" dirty="0"/>
                        <a:t>Only exists in users</a:t>
                      </a:r>
                    </a:p>
                  </a:txBody>
                  <a:tcPr/>
                </a:tc>
                <a:extLst>
                  <a:ext uri="{0D108BD9-81ED-4DB2-BD59-A6C34878D82A}">
                    <a16:rowId xmlns:a16="http://schemas.microsoft.com/office/drawing/2014/main" val="1990230183"/>
                  </a:ext>
                </a:extLst>
              </a:tr>
              <a:tr h="272128">
                <a:tc>
                  <a:txBody>
                    <a:bodyPr/>
                    <a:lstStyle/>
                    <a:p>
                      <a:r>
                        <a:rPr lang="en-US" sz="1000" dirty="0" err="1"/>
                        <a:t>zipcode</a:t>
                      </a:r>
                      <a:endParaRPr lang="en-US" sz="1000" dirty="0"/>
                    </a:p>
                  </a:txBody>
                  <a:tcPr/>
                </a:tc>
                <a:tc>
                  <a:txBody>
                    <a:bodyPr/>
                    <a:lstStyle/>
                    <a:p>
                      <a:r>
                        <a:rPr lang="en-US" sz="1000" dirty="0"/>
                        <a:t>users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Only exists in users</a:t>
                      </a:r>
                    </a:p>
                  </a:txBody>
                  <a:tcPr/>
                </a:tc>
                <a:extLst>
                  <a:ext uri="{0D108BD9-81ED-4DB2-BD59-A6C34878D82A}">
                    <a16:rowId xmlns:a16="http://schemas.microsoft.com/office/drawing/2014/main" val="1213709686"/>
                  </a:ext>
                </a:extLst>
              </a:tr>
              <a:tr h="272128">
                <a:tc>
                  <a:txBody>
                    <a:bodyPr/>
                    <a:lstStyle/>
                    <a:p>
                      <a:r>
                        <a:rPr lang="en-US" sz="1000" dirty="0" err="1"/>
                        <a:t>creditcardnumber</a:t>
                      </a:r>
                      <a:endParaRPr lang="en-US" sz="1000" dirty="0"/>
                    </a:p>
                  </a:txBody>
                  <a:tcPr/>
                </a:tc>
                <a:tc>
                  <a:txBody>
                    <a:bodyPr/>
                    <a:lstStyle/>
                    <a:p>
                      <a:r>
                        <a:rPr lang="en-US" sz="1000" dirty="0" err="1"/>
                        <a:t>creditcards</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Only exists in </a:t>
                      </a:r>
                      <a:r>
                        <a:rPr lang="en-US" sz="1000" dirty="0" err="1"/>
                        <a:t>creditcards</a:t>
                      </a:r>
                      <a:endParaRPr lang="en-US" sz="1000" dirty="0"/>
                    </a:p>
                  </a:txBody>
                  <a:tcPr/>
                </a:tc>
                <a:extLst>
                  <a:ext uri="{0D108BD9-81ED-4DB2-BD59-A6C34878D82A}">
                    <a16:rowId xmlns:a16="http://schemas.microsoft.com/office/drawing/2014/main" val="1254184899"/>
                  </a:ext>
                </a:extLst>
              </a:tr>
              <a:tr h="272128">
                <a:tc>
                  <a:txBody>
                    <a:bodyPr/>
                    <a:lstStyle/>
                    <a:p>
                      <a:r>
                        <a:rPr lang="en-US" sz="1000" dirty="0"/>
                        <a:t>phone</a:t>
                      </a:r>
                    </a:p>
                  </a:txBody>
                  <a:tcPr/>
                </a:tc>
                <a:tc>
                  <a:txBody>
                    <a:bodyPr/>
                    <a:lstStyle/>
                    <a:p>
                      <a:r>
                        <a:rPr lang="en-US" sz="1000" dirty="0" err="1"/>
                        <a:t>customerservicerequests</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Only exists in </a:t>
                      </a:r>
                      <a:r>
                        <a:rPr lang="en-US" sz="1000" dirty="0" err="1"/>
                        <a:t>customerservicerequests</a:t>
                      </a:r>
                      <a:endParaRPr lang="en-US" sz="1000" dirty="0"/>
                    </a:p>
                  </a:txBody>
                  <a:tcPr/>
                </a:tc>
                <a:extLst>
                  <a:ext uri="{0D108BD9-81ED-4DB2-BD59-A6C34878D82A}">
                    <a16:rowId xmlns:a16="http://schemas.microsoft.com/office/drawing/2014/main" val="3289081627"/>
                  </a:ext>
                </a:extLst>
              </a:tr>
            </a:tbl>
          </a:graphicData>
        </a:graphic>
      </p:graphicFrame>
      <p:sp>
        <p:nvSpPr>
          <p:cNvPr id="12" name="Google Shape;292;p69">
            <a:extLst>
              <a:ext uri="{FF2B5EF4-FFF2-40B4-BE49-F238E27FC236}">
                <a16:creationId xmlns:a16="http://schemas.microsoft.com/office/drawing/2014/main" id="{426A3E4D-0AAA-0142-3330-171DC89592A5}"/>
              </a:ext>
            </a:extLst>
          </p:cNvPr>
          <p:cNvSpPr txBox="1">
            <a:spLocks noGrp="1"/>
          </p:cNvSpPr>
          <p:nvPr>
            <p:ph type="body" idx="1"/>
          </p:nvPr>
        </p:nvSpPr>
        <p:spPr>
          <a:xfrm>
            <a:off x="432450" y="2408903"/>
            <a:ext cx="6907500" cy="7100856"/>
          </a:xfrm>
          <a:prstGeom prst="rect">
            <a:avLst/>
          </a:prstGeom>
        </p:spPr>
        <p:txBody>
          <a:bodyPr spcFirstLastPara="1" wrap="square" lIns="91425" tIns="91425" rIns="91425" bIns="91425" anchor="t" anchorCtr="0">
            <a:noAutofit/>
          </a:bodyPr>
          <a:lstStyle/>
          <a:p>
            <a:pPr marL="0" lvl="0" indent="0" algn="just" rtl="0">
              <a:spcBef>
                <a:spcPts val="1600"/>
              </a:spcBef>
              <a:spcAft>
                <a:spcPts val="0"/>
              </a:spcAft>
              <a:buSzPct val="100000"/>
              <a:buNone/>
            </a:pPr>
            <a:r>
              <a:rPr lang="en-US" sz="1400" dirty="0">
                <a:solidFill>
                  <a:srgbClr val="525C65"/>
                </a:solidFill>
                <a:highlight>
                  <a:srgbClr val="FFFFFF"/>
                </a:highlight>
                <a:latin typeface="Open Sans"/>
                <a:ea typeface="Open Sans"/>
                <a:cs typeface="Open Sans"/>
                <a:sym typeface="Open Sans"/>
              </a:rPr>
              <a:t>4. SQL Script for the matching rules</a:t>
            </a:r>
          </a:p>
          <a:p>
            <a:pPr marL="0" lvl="0" indent="0" algn="just" rtl="0">
              <a:spcBef>
                <a:spcPts val="1600"/>
              </a:spcBef>
              <a:spcAft>
                <a:spcPts val="0"/>
              </a:spcAft>
              <a:buSzPct val="100000"/>
              <a:buNone/>
            </a:pPr>
            <a:r>
              <a:rPr lang="en-US" sz="1000" dirty="0">
                <a:solidFill>
                  <a:srgbClr val="00B050"/>
                </a:solidFill>
                <a:highlight>
                  <a:srgbClr val="FFFFFF"/>
                </a:highlight>
                <a:latin typeface="Courier New" panose="02070309020205020404" pitchFamily="49" charset="0"/>
                <a:ea typeface="Open Sans"/>
                <a:cs typeface="Courier New" panose="02070309020205020404" pitchFamily="49" charset="0"/>
                <a:sym typeface="Open Sans"/>
              </a:rPr>
              <a:t>/** Creating Golden Record for Customer **/</a:t>
            </a:r>
          </a:p>
          <a:p>
            <a:pPr marL="0" lvl="0" indent="0" algn="just" rtl="0">
              <a:spcBef>
                <a:spcPts val="1600"/>
              </a:spcBef>
              <a:spcAft>
                <a:spcPts val="0"/>
              </a:spcAft>
              <a:buSzPct val="100000"/>
              <a:buNone/>
            </a:pPr>
            <a:r>
              <a:rPr lang="en-US" sz="1000" dirty="0">
                <a:solidFill>
                  <a:srgbClr val="00B050"/>
                </a:solidFill>
                <a:highlight>
                  <a:srgbClr val="FFFFFF"/>
                </a:highlight>
                <a:latin typeface="Courier New" panose="02070309020205020404" pitchFamily="49" charset="0"/>
                <a:ea typeface="Open Sans"/>
                <a:cs typeface="Courier New" panose="02070309020205020404" pitchFamily="49" charset="0"/>
                <a:sym typeface="Open Sans"/>
              </a:rPr>
              <a:t>/** Creating a Common Table Expression **/</a:t>
            </a:r>
          </a:p>
          <a:p>
            <a:pPr marL="38100" indent="0">
              <a:buNone/>
            </a:pPr>
            <a:r>
              <a:rPr lang="en-US" sz="1000" dirty="0">
                <a:solidFill>
                  <a:srgbClr val="0000FF"/>
                </a:solidFill>
                <a:latin typeface="Courier New" panose="02070309020205020404" pitchFamily="49" charset="0"/>
                <a:cs typeface="Courier New" panose="02070309020205020404" pitchFamily="49" charset="0"/>
              </a:rPr>
              <a:t>WITH</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users_table</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00FF"/>
                </a:solidFill>
                <a:latin typeface="Courier New" panose="02070309020205020404" pitchFamily="49" charset="0"/>
                <a:cs typeface="Courier New" panose="02070309020205020404" pitchFamily="49" charset="0"/>
              </a:rPr>
              <a:t>AS </a:t>
            </a:r>
            <a:r>
              <a:rPr lang="en-US" sz="1000" dirty="0">
                <a:solidFill>
                  <a:srgbClr val="808080"/>
                </a:solidFill>
                <a:latin typeface="Courier New" panose="02070309020205020404" pitchFamily="49" charset="0"/>
                <a:cs typeface="Courier New" panose="02070309020205020404" pitchFamily="49" charset="0"/>
              </a:rPr>
              <a:t>(</a:t>
            </a:r>
            <a:endParaRPr lang="en-US" sz="1000" dirty="0">
              <a:solidFill>
                <a:srgbClr val="000000"/>
              </a:solidFill>
              <a:latin typeface="Courier New" panose="02070309020205020404" pitchFamily="49" charset="0"/>
              <a:cs typeface="Courier New" panose="02070309020205020404" pitchFamily="49" charset="0"/>
            </a:endParaRPr>
          </a:p>
          <a:p>
            <a:pPr marL="38100" indent="0">
              <a:buNone/>
            </a:pPr>
            <a:r>
              <a:rPr lang="en-US" sz="1000" dirty="0">
                <a:solidFill>
                  <a:srgbClr val="0000FF"/>
                </a:solidFill>
                <a:latin typeface="Courier New" panose="02070309020205020404" pitchFamily="49" charset="0"/>
                <a:cs typeface="Courier New" panose="02070309020205020404" pitchFamily="49" charset="0"/>
              </a:rPr>
              <a:t>  SELECT</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 </a:t>
            </a:r>
          </a:p>
          <a:p>
            <a:pPr marL="38100" indent="0">
              <a:buNone/>
            </a:pPr>
            <a:r>
              <a:rPr lang="en-US" sz="1000" dirty="0">
                <a:solidFill>
                  <a:srgbClr val="0000FF"/>
                </a:solidFill>
                <a:latin typeface="Courier New" panose="02070309020205020404" pitchFamily="49" charset="0"/>
                <a:cs typeface="Courier New" panose="02070309020205020404" pitchFamily="49" charset="0"/>
              </a:rPr>
              <a:t>  FROM</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usr</a:t>
            </a:r>
            <a:r>
              <a:rPr lang="en-US" sz="1000" dirty="0" err="1">
                <a:solidFill>
                  <a:srgbClr val="80808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users</a:t>
            </a:r>
            <a:endParaRPr lang="en-US" sz="1000" dirty="0">
              <a:solidFill>
                <a:srgbClr val="000000"/>
              </a:solidFill>
              <a:latin typeface="Courier New" panose="02070309020205020404" pitchFamily="49" charset="0"/>
              <a:cs typeface="Courier New" panose="02070309020205020404" pitchFamily="49" charset="0"/>
            </a:endParaRPr>
          </a:p>
          <a:p>
            <a:pPr marL="38100" indent="0">
              <a:buNone/>
            </a:pP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 </a:t>
            </a:r>
          </a:p>
          <a:p>
            <a:pPr marL="38100" indent="0">
              <a:buNone/>
            </a:pPr>
            <a:r>
              <a:rPr lang="en-US" sz="1000" dirty="0">
                <a:solidFill>
                  <a:srgbClr val="00B050"/>
                </a:solidFill>
                <a:highlight>
                  <a:srgbClr val="FFFFFF"/>
                </a:highlight>
                <a:latin typeface="Courier New" panose="02070309020205020404" pitchFamily="49" charset="0"/>
                <a:ea typeface="Open Sans"/>
                <a:cs typeface="Courier New" panose="02070309020205020404" pitchFamily="49" charset="0"/>
                <a:sym typeface="Open Sans"/>
              </a:rPr>
              <a:t>/** Rolling up multiple rows of credit cards into a single row and column **/</a:t>
            </a:r>
            <a:endParaRPr lang="en-US" sz="1000" dirty="0">
              <a:solidFill>
                <a:srgbClr val="000000"/>
              </a:solidFill>
              <a:latin typeface="Courier New" panose="02070309020205020404" pitchFamily="49" charset="0"/>
              <a:cs typeface="Courier New" panose="02070309020205020404" pitchFamily="49" charset="0"/>
            </a:endParaRPr>
          </a:p>
          <a:p>
            <a:pPr marL="38100" indent="0">
              <a:buNone/>
            </a:pPr>
            <a:r>
              <a:rPr lang="en-US" sz="1000" dirty="0" err="1">
                <a:solidFill>
                  <a:srgbClr val="000000"/>
                </a:solidFill>
                <a:latin typeface="Courier New" panose="02070309020205020404" pitchFamily="49" charset="0"/>
                <a:cs typeface="Courier New" panose="02070309020205020404" pitchFamily="49" charset="0"/>
              </a:rPr>
              <a:t>creditcards_table</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00FF"/>
                </a:solidFill>
                <a:latin typeface="Courier New" panose="02070309020205020404" pitchFamily="49" charset="0"/>
                <a:cs typeface="Courier New" panose="02070309020205020404" pitchFamily="49" charset="0"/>
              </a:rPr>
              <a:t>AS </a:t>
            </a:r>
            <a:r>
              <a:rPr lang="en-US" sz="1000" dirty="0">
                <a:solidFill>
                  <a:srgbClr val="808080"/>
                </a:solidFill>
                <a:latin typeface="Courier New" panose="02070309020205020404" pitchFamily="49" charset="0"/>
                <a:cs typeface="Courier New" panose="02070309020205020404" pitchFamily="49" charset="0"/>
              </a:rPr>
              <a:t>(</a:t>
            </a:r>
            <a:endParaRPr lang="en-US" sz="1000" dirty="0">
              <a:solidFill>
                <a:srgbClr val="000000"/>
              </a:solidFill>
              <a:latin typeface="Courier New" panose="02070309020205020404" pitchFamily="49" charset="0"/>
              <a:cs typeface="Courier New" panose="02070309020205020404" pitchFamily="49" charset="0"/>
            </a:endParaRPr>
          </a:p>
          <a:p>
            <a:pPr marL="38100" indent="0">
              <a:buNone/>
            </a:pPr>
            <a:r>
              <a:rPr lang="en-US" sz="1000" dirty="0">
                <a:solidFill>
                  <a:srgbClr val="0000FF"/>
                </a:solidFill>
                <a:latin typeface="Courier New" panose="02070309020205020404" pitchFamily="49" charset="0"/>
                <a:cs typeface="Courier New" panose="02070309020205020404" pitchFamily="49" charset="0"/>
              </a:rPr>
              <a:t>SELECT</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00FF"/>
                </a:solidFill>
                <a:latin typeface="Courier New" panose="02070309020205020404" pitchFamily="49" charset="0"/>
                <a:cs typeface="Courier New" panose="02070309020205020404" pitchFamily="49" charset="0"/>
              </a:rPr>
              <a:t>DISTINCT</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userid</a:t>
            </a:r>
            <a:r>
              <a:rPr lang="en-US" sz="1000" dirty="0">
                <a:solidFill>
                  <a:srgbClr val="808080"/>
                </a:solidFill>
                <a:latin typeface="Courier New" panose="02070309020205020404" pitchFamily="49" charset="0"/>
                <a:cs typeface="Courier New" panose="02070309020205020404" pitchFamily="49" charset="0"/>
              </a:rPr>
              <a:t>,</a:t>
            </a:r>
            <a:endParaRPr lang="en-US" sz="1000" dirty="0">
              <a:solidFill>
                <a:srgbClr val="000000"/>
              </a:solidFill>
              <a:latin typeface="Courier New" panose="02070309020205020404" pitchFamily="49" charset="0"/>
              <a:cs typeface="Courier New" panose="02070309020205020404" pitchFamily="49" charset="0"/>
            </a:endParaRPr>
          </a:p>
          <a:p>
            <a:pPr marL="38100" indent="0">
              <a:buNone/>
            </a:pPr>
            <a:r>
              <a:rPr lang="en-US" sz="1000" dirty="0">
                <a:solidFill>
                  <a:srgbClr val="FF00FF"/>
                </a:solidFill>
                <a:latin typeface="Courier New" panose="02070309020205020404" pitchFamily="49" charset="0"/>
                <a:cs typeface="Courier New" panose="02070309020205020404" pitchFamily="49" charset="0"/>
              </a:rPr>
              <a:t>  STUFF</a:t>
            </a:r>
            <a:r>
              <a:rPr lang="en-US" sz="1000" dirty="0">
                <a:solidFill>
                  <a:srgbClr val="0000FF"/>
                </a:solidFill>
                <a:latin typeface="Courier New" panose="02070309020205020404" pitchFamily="49" charset="0"/>
                <a:cs typeface="Courier New" panose="02070309020205020404" pitchFamily="49" charset="0"/>
              </a:rPr>
              <a:t> </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FF"/>
                </a:solidFill>
                <a:latin typeface="Courier New" panose="02070309020205020404" pitchFamily="49" charset="0"/>
                <a:cs typeface="Courier New" panose="02070309020205020404" pitchFamily="49" charset="0"/>
              </a:rPr>
              <a:t>SELECT</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FF0000"/>
                </a:solidFill>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 cc2</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creditcardnumber </a:t>
            </a:r>
            <a:r>
              <a:rPr lang="en-US" sz="1000" dirty="0">
                <a:solidFill>
                  <a:srgbClr val="0000FF"/>
                </a:solidFill>
                <a:latin typeface="Courier New" panose="02070309020205020404" pitchFamily="49" charset="0"/>
                <a:cs typeface="Courier New" panose="02070309020205020404" pitchFamily="49" charset="0"/>
              </a:rPr>
              <a:t>FROM</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usr</a:t>
            </a:r>
            <a:r>
              <a:rPr lang="en-US" sz="1000" dirty="0" err="1">
                <a:solidFill>
                  <a:srgbClr val="80808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creditcards</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00FF"/>
                </a:solidFill>
                <a:latin typeface="Courier New" panose="02070309020205020404" pitchFamily="49" charset="0"/>
                <a:cs typeface="Courier New" panose="02070309020205020404" pitchFamily="49" charset="0"/>
              </a:rPr>
              <a:t>AS</a:t>
            </a:r>
            <a:r>
              <a:rPr lang="en-US" sz="1000" dirty="0">
                <a:solidFill>
                  <a:srgbClr val="000000"/>
                </a:solidFill>
                <a:latin typeface="Courier New" panose="02070309020205020404" pitchFamily="49" charset="0"/>
                <a:cs typeface="Courier New" panose="02070309020205020404" pitchFamily="49" charset="0"/>
              </a:rPr>
              <a:t> cc2</a:t>
            </a:r>
          </a:p>
          <a:p>
            <a:pPr marL="38100" indent="0">
              <a:buNone/>
            </a:pPr>
            <a:r>
              <a:rPr lang="en-US" sz="1000" dirty="0">
                <a:solidFill>
                  <a:srgbClr val="0000FF"/>
                </a:solidFill>
                <a:latin typeface="Courier New" panose="02070309020205020404" pitchFamily="49" charset="0"/>
                <a:cs typeface="Courier New" panose="02070309020205020404" pitchFamily="49" charset="0"/>
              </a:rPr>
              <a:t>  WHERE</a:t>
            </a:r>
            <a:r>
              <a:rPr lang="en-US" sz="1000" dirty="0">
                <a:solidFill>
                  <a:srgbClr val="000000"/>
                </a:solidFill>
                <a:latin typeface="Courier New" panose="02070309020205020404" pitchFamily="49" charset="0"/>
                <a:cs typeface="Courier New" panose="02070309020205020404" pitchFamily="49" charset="0"/>
              </a:rPr>
              <a:t> cc2</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userid </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cc</a:t>
            </a:r>
            <a:r>
              <a:rPr lang="en-US" sz="1000" dirty="0" err="1">
                <a:solidFill>
                  <a:srgbClr val="80808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userid</a:t>
            </a:r>
            <a:endParaRPr lang="en-US" sz="1000" dirty="0">
              <a:solidFill>
                <a:srgbClr val="000000"/>
              </a:solidFill>
              <a:latin typeface="Courier New" panose="02070309020205020404" pitchFamily="49" charset="0"/>
              <a:cs typeface="Courier New" panose="02070309020205020404" pitchFamily="49" charset="0"/>
            </a:endParaRPr>
          </a:p>
          <a:p>
            <a:pPr marL="38100" indent="0">
              <a:buNone/>
            </a:pPr>
            <a:r>
              <a:rPr lang="en-US" sz="1000" dirty="0">
                <a:solidFill>
                  <a:srgbClr val="0000FF"/>
                </a:solidFill>
                <a:latin typeface="Courier New" panose="02070309020205020404" pitchFamily="49" charset="0"/>
                <a:cs typeface="Courier New" panose="02070309020205020404" pitchFamily="49" charset="0"/>
              </a:rPr>
              <a:t>  FOR</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00FF"/>
                </a:solidFill>
                <a:latin typeface="Courier New" panose="02070309020205020404" pitchFamily="49" charset="0"/>
                <a:cs typeface="Courier New" panose="02070309020205020404" pitchFamily="49" charset="0"/>
              </a:rPr>
              <a:t>XML</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00FF"/>
                </a:solidFill>
                <a:latin typeface="Courier New" panose="02070309020205020404" pitchFamily="49" charset="0"/>
                <a:cs typeface="Courier New" panose="02070309020205020404" pitchFamily="49" charset="0"/>
              </a:rPr>
              <a:t>PATH </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FF0000"/>
                </a:solidFill>
                <a:latin typeface="Courier New" panose="02070309020205020404" pitchFamily="49" charset="0"/>
                <a:cs typeface="Courier New" panose="02070309020205020404" pitchFamily="49" charset="0"/>
              </a:rPr>
              <a:t>''</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 1</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1</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FF0000"/>
                </a:solidFill>
                <a:latin typeface="Courier New" panose="02070309020205020404" pitchFamily="49" charset="0"/>
                <a:cs typeface="Courier New" panose="02070309020205020404" pitchFamily="49" charset="0"/>
              </a:rPr>
              <a:t>''</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 [Credit Cards]</a:t>
            </a:r>
          </a:p>
          <a:p>
            <a:pPr marL="38100" indent="0">
              <a:buNone/>
            </a:pPr>
            <a:r>
              <a:rPr lang="en-US" sz="1000" dirty="0">
                <a:solidFill>
                  <a:srgbClr val="0000FF"/>
                </a:solidFill>
                <a:latin typeface="Courier New" panose="02070309020205020404" pitchFamily="49" charset="0"/>
                <a:cs typeface="Courier New" panose="02070309020205020404" pitchFamily="49" charset="0"/>
              </a:rPr>
              <a:t>FROM</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usr</a:t>
            </a:r>
            <a:r>
              <a:rPr lang="en-US" sz="1000" dirty="0" err="1">
                <a:solidFill>
                  <a:srgbClr val="80808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creditcards</a:t>
            </a:r>
            <a:r>
              <a:rPr lang="en-US" sz="1000" dirty="0">
                <a:solidFill>
                  <a:srgbClr val="000000"/>
                </a:solidFill>
                <a:latin typeface="Courier New" panose="02070309020205020404" pitchFamily="49" charset="0"/>
                <a:cs typeface="Courier New" panose="02070309020205020404" pitchFamily="49" charset="0"/>
              </a:rPr>
              <a:t> cc</a:t>
            </a:r>
          </a:p>
          <a:p>
            <a:pPr marL="38100" indent="0">
              <a:buNone/>
            </a:pPr>
            <a:r>
              <a:rPr lang="en-US" sz="1000" dirty="0">
                <a:solidFill>
                  <a:srgbClr val="808080"/>
                </a:solidFill>
                <a:latin typeface="Courier New" panose="02070309020205020404" pitchFamily="49" charset="0"/>
                <a:cs typeface="Courier New" panose="02070309020205020404" pitchFamily="49" charset="0"/>
              </a:rPr>
              <a:t>),</a:t>
            </a:r>
          </a:p>
          <a:p>
            <a:pPr marL="38100" indent="0">
              <a:buNone/>
            </a:pPr>
            <a:r>
              <a:rPr lang="en-US" sz="1000" dirty="0">
                <a:solidFill>
                  <a:srgbClr val="00B050"/>
                </a:solidFill>
                <a:highlight>
                  <a:srgbClr val="FFFFFF"/>
                </a:highlight>
                <a:latin typeface="Courier New" panose="02070309020205020404" pitchFamily="49" charset="0"/>
                <a:ea typeface="Open Sans"/>
                <a:cs typeface="Courier New" panose="02070309020205020404" pitchFamily="49" charset="0"/>
                <a:sym typeface="Open Sans"/>
              </a:rPr>
              <a:t>/** Rolling up multiple rows of phone numbers into a single row and column **/</a:t>
            </a:r>
            <a:endParaRPr lang="en-US" sz="1000" dirty="0">
              <a:solidFill>
                <a:srgbClr val="000000"/>
              </a:solidFill>
              <a:latin typeface="Courier New" panose="02070309020205020404" pitchFamily="49" charset="0"/>
              <a:cs typeface="Courier New" panose="02070309020205020404" pitchFamily="49" charset="0"/>
            </a:endParaRPr>
          </a:p>
          <a:p>
            <a:pPr marL="38100" indent="0">
              <a:buNone/>
            </a:pPr>
            <a:r>
              <a:rPr lang="en-US" sz="1000" dirty="0" err="1">
                <a:solidFill>
                  <a:srgbClr val="000000"/>
                </a:solidFill>
                <a:latin typeface="Courier New" panose="02070309020205020404" pitchFamily="49" charset="0"/>
                <a:cs typeface="Courier New" panose="02070309020205020404" pitchFamily="49" charset="0"/>
              </a:rPr>
              <a:t>customerservicerequests_table</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00FF"/>
                </a:solidFill>
                <a:latin typeface="Courier New" panose="02070309020205020404" pitchFamily="49" charset="0"/>
                <a:cs typeface="Courier New" panose="02070309020205020404" pitchFamily="49" charset="0"/>
              </a:rPr>
              <a:t>AS </a:t>
            </a:r>
            <a:r>
              <a:rPr lang="en-US" sz="1000" dirty="0">
                <a:solidFill>
                  <a:srgbClr val="808080"/>
                </a:solidFill>
                <a:latin typeface="Courier New" panose="02070309020205020404" pitchFamily="49" charset="0"/>
                <a:cs typeface="Courier New" panose="02070309020205020404" pitchFamily="49" charset="0"/>
              </a:rPr>
              <a:t>(</a:t>
            </a:r>
            <a:endParaRPr lang="en-US" sz="1000" dirty="0">
              <a:solidFill>
                <a:srgbClr val="000000"/>
              </a:solidFill>
              <a:latin typeface="Courier New" panose="02070309020205020404" pitchFamily="49" charset="0"/>
              <a:cs typeface="Courier New" panose="02070309020205020404" pitchFamily="49" charset="0"/>
            </a:endParaRPr>
          </a:p>
          <a:p>
            <a:pPr marL="38100" indent="0">
              <a:buNone/>
            </a:pPr>
            <a:r>
              <a:rPr lang="en-US" sz="1000" dirty="0">
                <a:solidFill>
                  <a:srgbClr val="0000FF"/>
                </a:solidFill>
                <a:latin typeface="Courier New" panose="02070309020205020404" pitchFamily="49" charset="0"/>
                <a:cs typeface="Courier New" panose="02070309020205020404" pitchFamily="49" charset="0"/>
              </a:rPr>
              <a:t>SELECT</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00FF"/>
                </a:solidFill>
                <a:latin typeface="Courier New" panose="02070309020205020404" pitchFamily="49" charset="0"/>
                <a:cs typeface="Courier New" panose="02070309020205020404" pitchFamily="49" charset="0"/>
              </a:rPr>
              <a:t>DISTINCT</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userid</a:t>
            </a:r>
            <a:r>
              <a:rPr lang="en-US" sz="1000" dirty="0">
                <a:solidFill>
                  <a:srgbClr val="808080"/>
                </a:solidFill>
                <a:latin typeface="Courier New" panose="02070309020205020404" pitchFamily="49" charset="0"/>
                <a:cs typeface="Courier New" panose="02070309020205020404" pitchFamily="49" charset="0"/>
              </a:rPr>
              <a:t>,</a:t>
            </a:r>
            <a:endParaRPr lang="en-US" sz="1000" dirty="0">
              <a:solidFill>
                <a:srgbClr val="000000"/>
              </a:solidFill>
              <a:latin typeface="Courier New" panose="02070309020205020404" pitchFamily="49" charset="0"/>
              <a:cs typeface="Courier New" panose="02070309020205020404" pitchFamily="49" charset="0"/>
            </a:endParaRPr>
          </a:p>
          <a:p>
            <a:pPr marL="38100" indent="0">
              <a:buNone/>
            </a:pPr>
            <a:r>
              <a:rPr lang="en-US" sz="1000" dirty="0">
                <a:solidFill>
                  <a:srgbClr val="FF00FF"/>
                </a:solidFill>
                <a:latin typeface="Courier New" panose="02070309020205020404" pitchFamily="49" charset="0"/>
                <a:cs typeface="Courier New" panose="02070309020205020404" pitchFamily="49" charset="0"/>
              </a:rPr>
              <a:t>  STUFF</a:t>
            </a:r>
            <a:r>
              <a:rPr lang="en-US" sz="1000" dirty="0">
                <a:solidFill>
                  <a:srgbClr val="0000FF"/>
                </a:solidFill>
                <a:latin typeface="Courier New" panose="02070309020205020404" pitchFamily="49" charset="0"/>
                <a:cs typeface="Courier New" panose="02070309020205020404" pitchFamily="49" charset="0"/>
              </a:rPr>
              <a:t> </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FF"/>
                </a:solidFill>
                <a:latin typeface="Courier New" panose="02070309020205020404" pitchFamily="49" charset="0"/>
                <a:cs typeface="Courier New" panose="02070309020205020404" pitchFamily="49" charset="0"/>
              </a:rPr>
              <a:t>SELECT</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FF0000"/>
                </a:solidFill>
                <a:latin typeface="Courier New" panose="02070309020205020404" pitchFamily="49" charset="0"/>
                <a:cs typeface="Courier New" panose="02070309020205020404" pitchFamily="49" charset="0"/>
              </a:rPr>
              <a:t>', '</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 csr2</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phone </a:t>
            </a:r>
            <a:r>
              <a:rPr lang="en-US" sz="1000" dirty="0">
                <a:solidFill>
                  <a:srgbClr val="0000FF"/>
                </a:solidFill>
                <a:latin typeface="Courier New" panose="02070309020205020404" pitchFamily="49" charset="0"/>
                <a:cs typeface="Courier New" panose="02070309020205020404" pitchFamily="49" charset="0"/>
              </a:rPr>
              <a:t>FROM</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cs</a:t>
            </a:r>
            <a:r>
              <a:rPr lang="en-US" sz="1000" dirty="0" err="1">
                <a:solidFill>
                  <a:srgbClr val="80808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customerservicerequests</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00FF"/>
                </a:solidFill>
                <a:latin typeface="Courier New" panose="02070309020205020404" pitchFamily="49" charset="0"/>
                <a:cs typeface="Courier New" panose="02070309020205020404" pitchFamily="49" charset="0"/>
              </a:rPr>
              <a:t>AS</a:t>
            </a:r>
            <a:r>
              <a:rPr lang="en-US" sz="1000" dirty="0">
                <a:solidFill>
                  <a:srgbClr val="000000"/>
                </a:solidFill>
                <a:latin typeface="Courier New" panose="02070309020205020404" pitchFamily="49" charset="0"/>
                <a:cs typeface="Courier New" panose="02070309020205020404" pitchFamily="49" charset="0"/>
              </a:rPr>
              <a:t> csr2</a:t>
            </a:r>
          </a:p>
          <a:p>
            <a:pPr marL="38100" indent="0">
              <a:buNone/>
            </a:pPr>
            <a:r>
              <a:rPr lang="en-US" sz="1000" dirty="0">
                <a:solidFill>
                  <a:srgbClr val="0000FF"/>
                </a:solidFill>
                <a:latin typeface="Courier New" panose="02070309020205020404" pitchFamily="49" charset="0"/>
                <a:cs typeface="Courier New" panose="02070309020205020404" pitchFamily="49" charset="0"/>
              </a:rPr>
              <a:t>  WHERE</a:t>
            </a:r>
            <a:r>
              <a:rPr lang="en-US" sz="1000" dirty="0">
                <a:solidFill>
                  <a:srgbClr val="000000"/>
                </a:solidFill>
                <a:latin typeface="Courier New" panose="02070309020205020404" pitchFamily="49" charset="0"/>
                <a:cs typeface="Courier New" panose="02070309020205020404" pitchFamily="49" charset="0"/>
              </a:rPr>
              <a:t> csr2</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userid </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csr</a:t>
            </a:r>
            <a:r>
              <a:rPr lang="en-US" sz="1000" dirty="0" err="1">
                <a:solidFill>
                  <a:srgbClr val="80808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userid</a:t>
            </a:r>
            <a:endParaRPr lang="en-US" sz="1000" dirty="0">
              <a:solidFill>
                <a:srgbClr val="000000"/>
              </a:solidFill>
              <a:latin typeface="Courier New" panose="02070309020205020404" pitchFamily="49" charset="0"/>
              <a:cs typeface="Courier New" panose="02070309020205020404" pitchFamily="49" charset="0"/>
            </a:endParaRPr>
          </a:p>
          <a:p>
            <a:pPr marL="38100" indent="0">
              <a:buNone/>
            </a:pPr>
            <a:r>
              <a:rPr lang="en-US" sz="1000" dirty="0">
                <a:solidFill>
                  <a:srgbClr val="0000FF"/>
                </a:solidFill>
                <a:latin typeface="Courier New" panose="02070309020205020404" pitchFamily="49" charset="0"/>
                <a:cs typeface="Courier New" panose="02070309020205020404" pitchFamily="49" charset="0"/>
              </a:rPr>
              <a:t>  FOR</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00FF"/>
                </a:solidFill>
                <a:latin typeface="Courier New" panose="02070309020205020404" pitchFamily="49" charset="0"/>
                <a:cs typeface="Courier New" panose="02070309020205020404" pitchFamily="49" charset="0"/>
              </a:rPr>
              <a:t>XML</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0000FF"/>
                </a:solidFill>
                <a:latin typeface="Courier New" panose="02070309020205020404" pitchFamily="49" charset="0"/>
                <a:cs typeface="Courier New" panose="02070309020205020404" pitchFamily="49" charset="0"/>
              </a:rPr>
              <a:t>PATH </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FF0000"/>
                </a:solidFill>
                <a:latin typeface="Courier New" panose="02070309020205020404" pitchFamily="49" charset="0"/>
                <a:cs typeface="Courier New" panose="02070309020205020404" pitchFamily="49" charset="0"/>
              </a:rPr>
              <a:t>''</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 1</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1</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FF0000"/>
                </a:solidFill>
                <a:latin typeface="Courier New" panose="02070309020205020404" pitchFamily="49" charset="0"/>
                <a:cs typeface="Courier New" panose="02070309020205020404" pitchFamily="49" charset="0"/>
              </a:rPr>
              <a:t>''</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 [Phone Numbers]</a:t>
            </a:r>
          </a:p>
          <a:p>
            <a:pPr marL="38100" indent="0">
              <a:buNone/>
            </a:pPr>
            <a:r>
              <a:rPr lang="en-US" sz="1000" dirty="0">
                <a:solidFill>
                  <a:srgbClr val="0000FF"/>
                </a:solidFill>
                <a:latin typeface="Courier New" panose="02070309020205020404" pitchFamily="49" charset="0"/>
                <a:cs typeface="Courier New" panose="02070309020205020404" pitchFamily="49" charset="0"/>
              </a:rPr>
              <a:t>FROM</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cs</a:t>
            </a:r>
            <a:r>
              <a:rPr lang="en-US" sz="1000" dirty="0" err="1">
                <a:solidFill>
                  <a:srgbClr val="80808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customerservicerequests</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csr</a:t>
            </a:r>
            <a:endParaRPr lang="en-US" sz="1000" dirty="0">
              <a:solidFill>
                <a:srgbClr val="000000"/>
              </a:solidFill>
              <a:latin typeface="Courier New" panose="02070309020205020404" pitchFamily="49" charset="0"/>
              <a:cs typeface="Courier New" panose="02070309020205020404" pitchFamily="49" charset="0"/>
            </a:endParaRPr>
          </a:p>
          <a:p>
            <a:pPr marL="38100" indent="0">
              <a:buNone/>
            </a:pPr>
            <a:r>
              <a:rPr lang="en-US" sz="1000" dirty="0">
                <a:solidFill>
                  <a:srgbClr val="808080"/>
                </a:solidFill>
                <a:latin typeface="Courier New" panose="02070309020205020404" pitchFamily="49" charset="0"/>
                <a:cs typeface="Courier New" panose="02070309020205020404" pitchFamily="49" charset="0"/>
              </a:rPr>
              <a:t>)</a:t>
            </a:r>
            <a:endParaRPr lang="en-US" sz="1000" dirty="0">
              <a:solidFill>
                <a:srgbClr val="000000"/>
              </a:solidFill>
              <a:latin typeface="Courier New" panose="02070309020205020404" pitchFamily="49" charset="0"/>
              <a:cs typeface="Courier New" panose="02070309020205020404" pitchFamily="49" charset="0"/>
            </a:endParaRPr>
          </a:p>
          <a:p>
            <a:pPr marL="38100" indent="0">
              <a:buNone/>
            </a:pPr>
            <a:r>
              <a:rPr lang="en-US" sz="1000" dirty="0">
                <a:solidFill>
                  <a:srgbClr val="0000FF"/>
                </a:solidFill>
                <a:latin typeface="Courier New" panose="02070309020205020404" pitchFamily="49" charset="0"/>
                <a:cs typeface="Courier New" panose="02070309020205020404" pitchFamily="49" charset="0"/>
              </a:rPr>
              <a:t>SELECT</a:t>
            </a:r>
            <a:r>
              <a:rPr lang="en-US" sz="1000" dirty="0">
                <a:solidFill>
                  <a:srgbClr val="000000"/>
                </a:solidFill>
                <a:latin typeface="Courier New" panose="02070309020205020404" pitchFamily="49" charset="0"/>
                <a:cs typeface="Courier New" panose="02070309020205020404" pitchFamily="49" charset="0"/>
              </a:rPr>
              <a:t> </a:t>
            </a:r>
          </a:p>
          <a:p>
            <a:pPr marL="38100" indent="0">
              <a:buNone/>
            </a:pP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users_table</a:t>
            </a:r>
            <a:r>
              <a:rPr lang="en-US" sz="1000" dirty="0">
                <a:solidFill>
                  <a:srgbClr val="808080"/>
                </a:solidFill>
                <a:latin typeface="Courier New" panose="02070309020205020404" pitchFamily="49" charset="0"/>
                <a:cs typeface="Courier New" panose="02070309020205020404" pitchFamily="49" charset="0"/>
              </a:rPr>
              <a:t>.*,</a:t>
            </a:r>
            <a:endParaRPr lang="en-US" sz="1000" dirty="0">
              <a:solidFill>
                <a:srgbClr val="000000"/>
              </a:solidFill>
              <a:latin typeface="Courier New" panose="02070309020205020404" pitchFamily="49" charset="0"/>
              <a:cs typeface="Courier New" panose="02070309020205020404" pitchFamily="49" charset="0"/>
            </a:endParaRPr>
          </a:p>
          <a:p>
            <a:pPr marL="38100" indent="0">
              <a:buNone/>
            </a:pP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creditcards_table</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[Credit Cards]</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 </a:t>
            </a:r>
          </a:p>
          <a:p>
            <a:pPr marL="38100" indent="0">
              <a:buNone/>
            </a:pP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customerservicerequests_table</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[Phone Numbers]  </a:t>
            </a:r>
          </a:p>
          <a:p>
            <a:pPr marL="38100" indent="0">
              <a:buNone/>
            </a:pPr>
            <a:r>
              <a:rPr lang="en-US" sz="1000" dirty="0">
                <a:solidFill>
                  <a:srgbClr val="0000FF"/>
                </a:solidFill>
                <a:latin typeface="Courier New" panose="02070309020205020404" pitchFamily="49" charset="0"/>
                <a:cs typeface="Courier New" panose="02070309020205020404" pitchFamily="49" charset="0"/>
              </a:rPr>
              <a:t>FROM</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users_table</a:t>
            </a:r>
            <a:endParaRPr lang="en-US" sz="1000" dirty="0">
              <a:solidFill>
                <a:srgbClr val="000000"/>
              </a:solidFill>
              <a:latin typeface="Courier New" panose="02070309020205020404" pitchFamily="49" charset="0"/>
              <a:cs typeface="Courier New" panose="02070309020205020404" pitchFamily="49" charset="0"/>
            </a:endParaRPr>
          </a:p>
          <a:p>
            <a:pPr marL="38100" indent="0">
              <a:buNone/>
            </a:pPr>
            <a:r>
              <a:rPr lang="en-US" sz="1000" dirty="0">
                <a:solidFill>
                  <a:srgbClr val="808080"/>
                </a:solidFill>
                <a:latin typeface="Courier New" panose="02070309020205020404" pitchFamily="49" charset="0"/>
                <a:cs typeface="Courier New" panose="02070309020205020404" pitchFamily="49" charset="0"/>
              </a:rPr>
              <a:t>LEFT</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808080"/>
                </a:solidFill>
                <a:latin typeface="Courier New" panose="02070309020205020404" pitchFamily="49" charset="0"/>
                <a:cs typeface="Courier New" panose="02070309020205020404" pitchFamily="49" charset="0"/>
              </a:rPr>
              <a:t>JOIN</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creditcards_table</a:t>
            </a:r>
            <a:endParaRPr lang="en-US" sz="1000" dirty="0">
              <a:solidFill>
                <a:srgbClr val="000000"/>
              </a:solidFill>
              <a:latin typeface="Courier New" panose="02070309020205020404" pitchFamily="49" charset="0"/>
              <a:cs typeface="Courier New" panose="02070309020205020404" pitchFamily="49" charset="0"/>
            </a:endParaRPr>
          </a:p>
          <a:p>
            <a:pPr marL="38100" indent="0">
              <a:buNone/>
            </a:pPr>
            <a:r>
              <a:rPr lang="en-US" sz="1000" dirty="0">
                <a:solidFill>
                  <a:srgbClr val="0000FF"/>
                </a:solidFill>
                <a:latin typeface="Courier New" panose="02070309020205020404" pitchFamily="49" charset="0"/>
                <a:cs typeface="Courier New" panose="02070309020205020404" pitchFamily="49" charset="0"/>
              </a:rPr>
              <a:t>ON</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users_table</a:t>
            </a:r>
            <a:r>
              <a:rPr lang="en-US" sz="1000" dirty="0" err="1">
                <a:solidFill>
                  <a:srgbClr val="80808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userid</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creditcards_table</a:t>
            </a:r>
            <a:r>
              <a:rPr lang="en-US" sz="1000" dirty="0" err="1">
                <a:solidFill>
                  <a:srgbClr val="80808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userid</a:t>
            </a:r>
            <a:endParaRPr lang="en-US" sz="1000" dirty="0">
              <a:solidFill>
                <a:srgbClr val="000000"/>
              </a:solidFill>
              <a:latin typeface="Courier New" panose="02070309020205020404" pitchFamily="49" charset="0"/>
              <a:cs typeface="Courier New" panose="02070309020205020404" pitchFamily="49" charset="0"/>
            </a:endParaRPr>
          </a:p>
          <a:p>
            <a:pPr marL="38100" indent="0">
              <a:buNone/>
            </a:pPr>
            <a:r>
              <a:rPr lang="en-US" sz="1000" dirty="0">
                <a:solidFill>
                  <a:srgbClr val="808080"/>
                </a:solidFill>
                <a:latin typeface="Courier New" panose="02070309020205020404" pitchFamily="49" charset="0"/>
                <a:cs typeface="Courier New" panose="02070309020205020404" pitchFamily="49" charset="0"/>
              </a:rPr>
              <a:t>LEFT</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808080"/>
                </a:solidFill>
                <a:latin typeface="Courier New" panose="02070309020205020404" pitchFamily="49" charset="0"/>
                <a:cs typeface="Courier New" panose="02070309020205020404" pitchFamily="49" charset="0"/>
              </a:rPr>
              <a:t>JOIN</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customerservicerequests_table</a:t>
            </a:r>
            <a:endParaRPr lang="en-US" sz="1000" dirty="0">
              <a:solidFill>
                <a:srgbClr val="000000"/>
              </a:solidFill>
              <a:latin typeface="Courier New" panose="02070309020205020404" pitchFamily="49" charset="0"/>
              <a:cs typeface="Courier New" panose="02070309020205020404" pitchFamily="49" charset="0"/>
            </a:endParaRPr>
          </a:p>
          <a:p>
            <a:pPr marL="38100" indent="0">
              <a:buNone/>
            </a:pPr>
            <a:r>
              <a:rPr lang="en-US" sz="1000" dirty="0">
                <a:solidFill>
                  <a:srgbClr val="0000FF"/>
                </a:solidFill>
                <a:latin typeface="Courier New" panose="02070309020205020404" pitchFamily="49" charset="0"/>
                <a:cs typeface="Courier New" panose="02070309020205020404" pitchFamily="49" charset="0"/>
              </a:rPr>
              <a:t>ON</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users_table</a:t>
            </a:r>
            <a:r>
              <a:rPr lang="en-US" sz="1000" dirty="0" err="1">
                <a:solidFill>
                  <a:srgbClr val="80808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userid</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customerservicerequests_table</a:t>
            </a:r>
            <a:r>
              <a:rPr lang="en-US" sz="1000" dirty="0" err="1">
                <a:solidFill>
                  <a:srgbClr val="80808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userid</a:t>
            </a:r>
            <a:r>
              <a:rPr lang="en-US" sz="1000" dirty="0">
                <a:solidFill>
                  <a:srgbClr val="808080"/>
                </a:solidFill>
                <a:latin typeface="Courier New" panose="02070309020205020404" pitchFamily="49" charset="0"/>
                <a:cs typeface="Courier New" panose="02070309020205020404" pitchFamily="49" charset="0"/>
              </a:rPr>
              <a:t>;</a:t>
            </a:r>
            <a:endParaRPr lang="en-US" sz="1000" dirty="0">
              <a:solidFill>
                <a:srgbClr val="525C65"/>
              </a:solidFill>
              <a:highlight>
                <a:srgbClr val="FFFFFF"/>
              </a:highlight>
              <a:latin typeface="Courier New" panose="02070309020205020404" pitchFamily="49" charset="0"/>
              <a:ea typeface="Open Sans"/>
              <a:cs typeface="Courier New" panose="02070309020205020404" pitchFamily="49" charset="0"/>
              <a:sym typeface="Open Sans"/>
            </a:endParaRPr>
          </a:p>
          <a:p>
            <a:pPr marL="0" lvl="0" indent="0" algn="just" rtl="0">
              <a:spcBef>
                <a:spcPts val="1600"/>
              </a:spcBef>
              <a:spcAft>
                <a:spcPts val="0"/>
              </a:spcAft>
              <a:buSzPct val="100000"/>
              <a:buNone/>
            </a:pPr>
            <a:endParaRPr lang="en-US" sz="14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SzPct val="100000"/>
              <a:buNone/>
            </a:pPr>
            <a:endParaRPr lang="en-US" sz="14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SzPct val="100000"/>
              <a:buNone/>
            </a:pPr>
            <a:endParaRPr lang="en-US" sz="14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SzPct val="100000"/>
              <a:buNone/>
            </a:pPr>
            <a:endParaRPr lang="en-US" sz="14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SzPct val="100000"/>
              <a:buNone/>
            </a:pPr>
            <a:endParaRPr lang="en-US" sz="14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SzPct val="100000"/>
              <a:buNone/>
            </a:pPr>
            <a:endParaRPr lang="en-US" sz="14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SzPct val="100000"/>
              <a:buNone/>
            </a:pPr>
            <a:endParaRPr lang="en-US" sz="14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SzPct val="100000"/>
              <a:buNone/>
            </a:pPr>
            <a:endParaRPr lang="en-US" sz="14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SzPct val="100000"/>
              <a:buNone/>
            </a:pPr>
            <a:endParaRPr lang="en-US" sz="14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SzPct val="100000"/>
              <a:buNone/>
            </a:pPr>
            <a:endParaRPr lang="en-US" sz="14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SzPct val="100000"/>
              <a:buNone/>
            </a:pPr>
            <a:endParaRPr lang="en-US" sz="14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SzPct val="100000"/>
              <a:buNone/>
            </a:pPr>
            <a:endParaRPr lang="en-US"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spTree>
    <p:extLst>
      <p:ext uri="{BB962C8B-B14F-4D97-AF65-F5344CB8AC3E}">
        <p14:creationId xmlns:p14="http://schemas.microsoft.com/office/powerpoint/2010/main" val="3300964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92;p69">
            <a:extLst>
              <a:ext uri="{FF2B5EF4-FFF2-40B4-BE49-F238E27FC236}">
                <a16:creationId xmlns:a16="http://schemas.microsoft.com/office/drawing/2014/main" id="{EF6E08DD-D2AC-913D-B426-D006D5EEE06F}"/>
              </a:ext>
            </a:extLst>
          </p:cNvPr>
          <p:cNvSpPr txBox="1">
            <a:spLocks noGrp="1"/>
          </p:cNvSpPr>
          <p:nvPr>
            <p:ph type="body" idx="1"/>
          </p:nvPr>
        </p:nvSpPr>
        <p:spPr>
          <a:xfrm>
            <a:off x="432450" y="353961"/>
            <a:ext cx="6907500" cy="9438968"/>
          </a:xfrm>
          <a:prstGeom prst="rect">
            <a:avLst/>
          </a:prstGeom>
        </p:spPr>
        <p:txBody>
          <a:bodyPr spcFirstLastPara="1" wrap="square" lIns="91425" tIns="91425" rIns="91425" bIns="91425" anchor="t" anchorCtr="0">
            <a:noAutofit/>
          </a:bodyPr>
          <a:lstStyle/>
          <a:p>
            <a:pPr marL="0" lvl="0" indent="0" algn="just" rtl="0">
              <a:spcBef>
                <a:spcPts val="1600"/>
              </a:spcBef>
              <a:spcAft>
                <a:spcPts val="0"/>
              </a:spcAft>
              <a:buSzPct val="100000"/>
              <a:buNone/>
            </a:pPr>
            <a:r>
              <a:rPr lang="en-US" sz="1400" dirty="0">
                <a:solidFill>
                  <a:srgbClr val="525C65"/>
                </a:solidFill>
                <a:highlight>
                  <a:srgbClr val="FFFFFF"/>
                </a:highlight>
                <a:latin typeface="Open Sans"/>
                <a:ea typeface="Open Sans"/>
                <a:cs typeface="Open Sans"/>
                <a:sym typeface="Open Sans"/>
              </a:rPr>
              <a:t>5. Customer master with best pieces of information </a:t>
            </a: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7" name="Picture 6" descr="Table&#10;&#10;Description automatically generated">
            <a:extLst>
              <a:ext uri="{FF2B5EF4-FFF2-40B4-BE49-F238E27FC236}">
                <a16:creationId xmlns:a16="http://schemas.microsoft.com/office/drawing/2014/main" id="{F2F98882-6A36-97D5-5F49-361597513833}"/>
              </a:ext>
            </a:extLst>
          </p:cNvPr>
          <p:cNvPicPr>
            <a:picLocks noChangeAspect="1"/>
          </p:cNvPicPr>
          <p:nvPr/>
        </p:nvPicPr>
        <p:blipFill>
          <a:blip r:embed="rId2"/>
          <a:stretch>
            <a:fillRect/>
          </a:stretch>
        </p:blipFill>
        <p:spPr>
          <a:xfrm>
            <a:off x="432450" y="1194156"/>
            <a:ext cx="7065124" cy="3835044"/>
          </a:xfrm>
          <a:prstGeom prst="rect">
            <a:avLst/>
          </a:prstGeom>
        </p:spPr>
      </p:pic>
      <p:sp>
        <p:nvSpPr>
          <p:cNvPr id="8" name="TextBox 7">
            <a:extLst>
              <a:ext uri="{FF2B5EF4-FFF2-40B4-BE49-F238E27FC236}">
                <a16:creationId xmlns:a16="http://schemas.microsoft.com/office/drawing/2014/main" id="{F608522B-CEB1-1FDE-C669-1B1D397A1F4E}"/>
              </a:ext>
            </a:extLst>
          </p:cNvPr>
          <p:cNvSpPr txBox="1"/>
          <p:nvPr/>
        </p:nvSpPr>
        <p:spPr>
          <a:xfrm>
            <a:off x="624110" y="5191432"/>
            <a:ext cx="6524180" cy="261610"/>
          </a:xfrm>
          <a:prstGeom prst="rect">
            <a:avLst/>
          </a:prstGeom>
          <a:noFill/>
        </p:spPr>
        <p:txBody>
          <a:bodyPr wrap="square" rtlCol="0">
            <a:spAutoFit/>
          </a:bodyPr>
          <a:lstStyle/>
          <a:p>
            <a:pPr algn="ctr"/>
            <a:r>
              <a:rPr lang="en-US" sz="1100" dirty="0">
                <a:latin typeface="Abadi Extra Light" panose="020B0204020104020204" pitchFamily="34" charset="0"/>
              </a:rPr>
              <a:t>Total distinct user count is 400. For detailed information refer to the spreadsheet ‘Golden Record - Customers’.</a:t>
            </a:r>
          </a:p>
        </p:txBody>
      </p:sp>
    </p:spTree>
    <p:extLst>
      <p:ext uri="{BB962C8B-B14F-4D97-AF65-F5344CB8AC3E}">
        <p14:creationId xmlns:p14="http://schemas.microsoft.com/office/powerpoint/2010/main" val="3213727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9"/>
          <p:cNvSpPr txBox="1">
            <a:spLocks noGrp="1"/>
          </p:cNvSpPr>
          <p:nvPr>
            <p:ph type="body" idx="1"/>
          </p:nvPr>
        </p:nvSpPr>
        <p:spPr>
          <a:xfrm>
            <a:off x="432450" y="717974"/>
            <a:ext cx="6907500" cy="8791785"/>
          </a:xfrm>
          <a:prstGeom prst="rect">
            <a:avLst/>
          </a:prstGeom>
        </p:spPr>
        <p:txBody>
          <a:bodyPr spcFirstLastPara="1" wrap="square" lIns="91425" tIns="91425" rIns="91425" bIns="91425" anchor="t" anchorCtr="0">
            <a:noAutofit/>
          </a:bodyPr>
          <a:lstStyle/>
          <a:p>
            <a:pPr marL="0" lvl="0" indent="0" algn="just" rtl="0">
              <a:spcBef>
                <a:spcPts val="1600"/>
              </a:spcBef>
              <a:spcAft>
                <a:spcPts val="0"/>
              </a:spcAft>
              <a:buNone/>
            </a:pPr>
            <a:r>
              <a:rPr lang="en" sz="1600" dirty="0">
                <a:solidFill>
                  <a:srgbClr val="525C65"/>
                </a:solidFill>
                <a:highlight>
                  <a:srgbClr val="FFFFFF"/>
                </a:highlight>
                <a:latin typeface="Open Sans"/>
                <a:ea typeface="Open Sans"/>
                <a:cs typeface="Open Sans"/>
                <a:sym typeface="Open Sans"/>
              </a:rPr>
              <a:t>Part (B): Items</a:t>
            </a:r>
          </a:p>
          <a:p>
            <a:pPr marL="0" lvl="0" indent="0" algn="just" rtl="0">
              <a:spcBef>
                <a:spcPts val="1600"/>
              </a:spcBef>
              <a:spcAft>
                <a:spcPts val="0"/>
              </a:spcAft>
              <a:buNone/>
            </a:pPr>
            <a:r>
              <a:rPr lang="en" sz="1600" dirty="0">
                <a:solidFill>
                  <a:srgbClr val="525C65"/>
                </a:solidFill>
                <a:highlight>
                  <a:srgbClr val="FFFFFF"/>
                </a:highlight>
                <a:latin typeface="Open Sans"/>
                <a:ea typeface="Open Sans"/>
                <a:cs typeface="Open Sans"/>
                <a:sym typeface="Open Sans"/>
              </a:rPr>
              <a:t>1. </a:t>
            </a:r>
            <a:r>
              <a:rPr lang="en" sz="1400" dirty="0">
                <a:solidFill>
                  <a:srgbClr val="525C65"/>
                </a:solidFill>
                <a:highlight>
                  <a:srgbClr val="FFFFFF"/>
                </a:highlight>
                <a:latin typeface="+mn-lt"/>
                <a:ea typeface="Open Sans"/>
                <a:cs typeface="Open Sans"/>
                <a:sym typeface="Open Sans"/>
              </a:rPr>
              <a:t>Source Systems and Tables</a:t>
            </a:r>
          </a:p>
          <a:p>
            <a:pPr marL="342900" lvl="0" indent="-342900" algn="just" rtl="0">
              <a:spcBef>
                <a:spcPts val="1600"/>
              </a:spcBef>
              <a:spcAft>
                <a:spcPts val="0"/>
              </a:spcAft>
              <a:buSzPct val="100000"/>
              <a:buFont typeface="+mj-lt"/>
              <a:buAutoNum type="arabicPeriod"/>
            </a:pPr>
            <a:endParaRPr lang="en" sz="1400" dirty="0">
              <a:solidFill>
                <a:srgbClr val="525C65"/>
              </a:solidFill>
              <a:highlight>
                <a:srgbClr val="FFFFFF"/>
              </a:highlight>
              <a:latin typeface="+mn-lt"/>
              <a:ea typeface="Open Sans"/>
              <a:cs typeface="Open Sans"/>
              <a:sym typeface="Open Sans"/>
            </a:endParaRPr>
          </a:p>
          <a:p>
            <a:pPr marL="342900" lvl="0" indent="-342900" algn="just" rtl="0">
              <a:spcBef>
                <a:spcPts val="1600"/>
              </a:spcBef>
              <a:spcAft>
                <a:spcPts val="0"/>
              </a:spcAft>
              <a:buSzPct val="100000"/>
              <a:buFont typeface="+mj-lt"/>
              <a:buAutoNum type="arabicPeriod"/>
            </a:pPr>
            <a:endParaRPr lang="en" sz="1400" dirty="0">
              <a:solidFill>
                <a:srgbClr val="525C65"/>
              </a:solidFill>
              <a:highlight>
                <a:srgbClr val="FFFFFF"/>
              </a:highlight>
              <a:latin typeface="+mn-lt"/>
              <a:ea typeface="Open Sans"/>
              <a:cs typeface="Open Sans"/>
              <a:sym typeface="Open Sans"/>
            </a:endParaRPr>
          </a:p>
          <a:p>
            <a:pPr marL="0" lvl="0" indent="0" algn="just" rtl="0">
              <a:spcBef>
                <a:spcPts val="1600"/>
              </a:spcBef>
              <a:spcAft>
                <a:spcPts val="0"/>
              </a:spcAft>
              <a:buSzPct val="100000"/>
              <a:buNone/>
            </a:pPr>
            <a:endParaRPr lang="en" sz="1400" dirty="0">
              <a:solidFill>
                <a:srgbClr val="525C65"/>
              </a:solidFill>
              <a:highlight>
                <a:srgbClr val="FFFFFF"/>
              </a:highlight>
              <a:latin typeface="+mn-lt"/>
              <a:ea typeface="Open Sans"/>
              <a:cs typeface="Open Sans"/>
              <a:sym typeface="Open Sans"/>
            </a:endParaRPr>
          </a:p>
          <a:p>
            <a:pPr marL="0" lvl="0" indent="0" algn="just" rtl="0">
              <a:spcBef>
                <a:spcPts val="1600"/>
              </a:spcBef>
              <a:spcAft>
                <a:spcPts val="0"/>
              </a:spcAft>
              <a:buSzPct val="100000"/>
              <a:buNone/>
            </a:pPr>
            <a:r>
              <a:rPr lang="en" sz="1400" dirty="0">
                <a:solidFill>
                  <a:srgbClr val="525C65"/>
                </a:solidFill>
                <a:highlight>
                  <a:srgbClr val="FFFFFF"/>
                </a:highlight>
                <a:latin typeface="+mn-lt"/>
                <a:ea typeface="Open Sans"/>
                <a:cs typeface="Open Sans"/>
                <a:sym typeface="Open Sans"/>
              </a:rPr>
              <a:t>2. Match Rules to be used for merging records</a:t>
            </a:r>
          </a:p>
          <a:p>
            <a:pPr marL="400050" lvl="0" indent="-400050" algn="just" rtl="0">
              <a:spcBef>
                <a:spcPts val="1600"/>
              </a:spcBef>
              <a:spcAft>
                <a:spcPts val="0"/>
              </a:spcAft>
              <a:buSzPct val="100000"/>
              <a:buFont typeface="+mj-lt"/>
              <a:buAutoNum type="romanLcPeriod"/>
            </a:pPr>
            <a:r>
              <a:rPr lang="en" sz="1400" dirty="0">
                <a:solidFill>
                  <a:srgbClr val="525C65"/>
                </a:solidFill>
                <a:highlight>
                  <a:srgbClr val="FFFFFF"/>
                </a:highlight>
                <a:latin typeface="+mn-lt"/>
                <a:ea typeface="Open Sans"/>
                <a:cs typeface="Open Sans"/>
                <a:sym typeface="Open Sans"/>
              </a:rPr>
              <a:t>Primary match: Match items data with listings data on </a:t>
            </a:r>
            <a:r>
              <a:rPr lang="en" sz="1400" b="1" dirty="0">
                <a:solidFill>
                  <a:srgbClr val="525C65"/>
                </a:solidFill>
                <a:highlight>
                  <a:srgbClr val="FFFFFF"/>
                </a:highlight>
                <a:latin typeface="+mn-lt"/>
                <a:ea typeface="Open Sans"/>
                <a:cs typeface="Open Sans"/>
                <a:sym typeface="Open Sans"/>
              </a:rPr>
              <a:t>itemid and productid. </a:t>
            </a:r>
          </a:p>
          <a:p>
            <a:pPr marL="400050" lvl="0" indent="-400050" algn="just" rtl="0">
              <a:spcBef>
                <a:spcPts val="1600"/>
              </a:spcBef>
              <a:spcAft>
                <a:spcPts val="0"/>
              </a:spcAft>
              <a:buSzPct val="100000"/>
              <a:buFont typeface="+mj-lt"/>
              <a:buAutoNum type="romanLcPeriod"/>
            </a:pPr>
            <a:r>
              <a:rPr lang="en" sz="1400" dirty="0">
                <a:solidFill>
                  <a:srgbClr val="525C65"/>
                </a:solidFill>
                <a:highlight>
                  <a:srgbClr val="FFFFFF"/>
                </a:highlight>
                <a:latin typeface="+mn-lt"/>
                <a:ea typeface="Open Sans"/>
                <a:cs typeface="Open Sans"/>
                <a:sym typeface="Open Sans"/>
              </a:rPr>
              <a:t>Secondary match: Match items data with listings data on </a:t>
            </a:r>
            <a:r>
              <a:rPr lang="en" sz="1400" b="1" dirty="0">
                <a:solidFill>
                  <a:srgbClr val="525C65"/>
                </a:solidFill>
                <a:highlight>
                  <a:srgbClr val="FFFFFF"/>
                </a:highlight>
                <a:latin typeface="+mn-lt"/>
                <a:ea typeface="Open Sans"/>
                <a:cs typeface="Open Sans"/>
                <a:sym typeface="Open Sans"/>
              </a:rPr>
              <a:t>sellerid.</a:t>
            </a:r>
            <a:r>
              <a:rPr lang="en" sz="1400" dirty="0">
                <a:solidFill>
                  <a:srgbClr val="525C65"/>
                </a:solidFill>
                <a:highlight>
                  <a:srgbClr val="FFFFFF"/>
                </a:highlight>
                <a:latin typeface="+mn-lt"/>
                <a:ea typeface="Open Sans"/>
                <a:cs typeface="Open Sans"/>
                <a:sym typeface="Open Sans"/>
              </a:rPr>
              <a:t> </a:t>
            </a:r>
            <a:endParaRPr lang="en-US"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SzPct val="100000"/>
              <a:buNone/>
            </a:pPr>
            <a:r>
              <a:rPr lang="en-US" sz="1400" dirty="0">
                <a:solidFill>
                  <a:srgbClr val="525C65"/>
                </a:solidFill>
                <a:highlight>
                  <a:srgbClr val="FFFFFF"/>
                </a:highlight>
                <a:latin typeface="Open Sans"/>
                <a:ea typeface="Open Sans"/>
                <a:cs typeface="Open Sans"/>
                <a:sym typeface="Open Sans"/>
              </a:rPr>
              <a:t>3. Rationale for specific source for each column</a:t>
            </a: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graphicFrame>
        <p:nvGraphicFramePr>
          <p:cNvPr id="2" name="Table 2">
            <a:extLst>
              <a:ext uri="{FF2B5EF4-FFF2-40B4-BE49-F238E27FC236}">
                <a16:creationId xmlns:a16="http://schemas.microsoft.com/office/drawing/2014/main" id="{6F622FEF-BFA2-8BCE-2071-F28962D17C46}"/>
              </a:ext>
            </a:extLst>
          </p:cNvPr>
          <p:cNvGraphicFramePr>
            <a:graphicFrameLocks noGrp="1"/>
          </p:cNvGraphicFramePr>
          <p:nvPr>
            <p:extLst>
              <p:ext uri="{D42A27DB-BD31-4B8C-83A1-F6EECF244321}">
                <p14:modId xmlns:p14="http://schemas.microsoft.com/office/powerpoint/2010/main" val="3852905173"/>
              </p:ext>
            </p:extLst>
          </p:nvPr>
        </p:nvGraphicFramePr>
        <p:xfrm>
          <a:off x="1600200" y="1872969"/>
          <a:ext cx="4572000" cy="825151"/>
        </p:xfrm>
        <a:graphic>
          <a:graphicData uri="http://schemas.openxmlformats.org/drawingml/2006/table">
            <a:tbl>
              <a:tblPr firstRow="1" bandRow="1">
                <a:tableStyleId>{5940675A-B579-460E-94D1-54222C63F5DA}</a:tableStyleId>
              </a:tblPr>
              <a:tblGrid>
                <a:gridCol w="2286000">
                  <a:extLst>
                    <a:ext uri="{9D8B030D-6E8A-4147-A177-3AD203B41FA5}">
                      <a16:colId xmlns:a16="http://schemas.microsoft.com/office/drawing/2014/main" val="2060297006"/>
                    </a:ext>
                  </a:extLst>
                </a:gridCol>
                <a:gridCol w="2286000">
                  <a:extLst>
                    <a:ext uri="{9D8B030D-6E8A-4147-A177-3AD203B41FA5}">
                      <a16:colId xmlns:a16="http://schemas.microsoft.com/office/drawing/2014/main" val="3259578709"/>
                    </a:ext>
                  </a:extLst>
                </a:gridCol>
              </a:tblGrid>
              <a:tr h="280895">
                <a:tc>
                  <a:txBody>
                    <a:bodyPr/>
                    <a:lstStyle/>
                    <a:p>
                      <a:pPr algn="ctr"/>
                      <a:r>
                        <a:rPr lang="en-US" sz="1200" b="1" dirty="0"/>
                        <a:t>Source System </a:t>
                      </a:r>
                    </a:p>
                  </a:txBody>
                  <a:tcPr/>
                </a:tc>
                <a:tc>
                  <a:txBody>
                    <a:bodyPr/>
                    <a:lstStyle/>
                    <a:p>
                      <a:pPr algn="ctr"/>
                      <a:r>
                        <a:rPr lang="en-US" sz="1200" b="1" dirty="0"/>
                        <a:t>Table Name</a:t>
                      </a:r>
                    </a:p>
                  </a:txBody>
                  <a:tcPr/>
                </a:tc>
                <a:extLst>
                  <a:ext uri="{0D108BD9-81ED-4DB2-BD59-A6C34878D82A}">
                    <a16:rowId xmlns:a16="http://schemas.microsoft.com/office/drawing/2014/main" val="4844391"/>
                  </a:ext>
                </a:extLst>
              </a:tr>
              <a:tr h="272128">
                <a:tc>
                  <a:txBody>
                    <a:bodyPr/>
                    <a:lstStyle/>
                    <a:p>
                      <a:r>
                        <a:rPr lang="en-US" sz="1100" dirty="0"/>
                        <a:t>Inventory Management System</a:t>
                      </a:r>
                    </a:p>
                  </a:txBody>
                  <a:tcPr/>
                </a:tc>
                <a:tc>
                  <a:txBody>
                    <a:bodyPr/>
                    <a:lstStyle/>
                    <a:p>
                      <a:r>
                        <a:rPr lang="en-US" sz="1100" dirty="0"/>
                        <a:t>items</a:t>
                      </a:r>
                    </a:p>
                  </a:txBody>
                  <a:tcPr/>
                </a:tc>
                <a:extLst>
                  <a:ext uri="{0D108BD9-81ED-4DB2-BD59-A6C34878D82A}">
                    <a16:rowId xmlns:a16="http://schemas.microsoft.com/office/drawing/2014/main" val="2929593163"/>
                  </a:ext>
                </a:extLst>
              </a:tr>
              <a:tr h="272128">
                <a:tc>
                  <a:txBody>
                    <a:bodyPr/>
                    <a:lstStyle/>
                    <a:p>
                      <a:r>
                        <a:rPr lang="en-US" sz="1100" dirty="0"/>
                        <a:t>Listing Service</a:t>
                      </a:r>
                    </a:p>
                  </a:txBody>
                  <a:tcPr/>
                </a:tc>
                <a:tc>
                  <a:txBody>
                    <a:bodyPr/>
                    <a:lstStyle/>
                    <a:p>
                      <a:r>
                        <a:rPr lang="en-US" sz="1100" dirty="0"/>
                        <a:t>listings</a:t>
                      </a:r>
                    </a:p>
                  </a:txBody>
                  <a:tcPr/>
                </a:tc>
                <a:extLst>
                  <a:ext uri="{0D108BD9-81ED-4DB2-BD59-A6C34878D82A}">
                    <a16:rowId xmlns:a16="http://schemas.microsoft.com/office/drawing/2014/main" val="1990230183"/>
                  </a:ext>
                </a:extLst>
              </a:tr>
            </a:tbl>
          </a:graphicData>
        </a:graphic>
      </p:graphicFrame>
      <p:graphicFrame>
        <p:nvGraphicFramePr>
          <p:cNvPr id="6" name="Table 2">
            <a:extLst>
              <a:ext uri="{FF2B5EF4-FFF2-40B4-BE49-F238E27FC236}">
                <a16:creationId xmlns:a16="http://schemas.microsoft.com/office/drawing/2014/main" id="{98652E20-FED7-4E34-F0AB-166D8268117A}"/>
              </a:ext>
            </a:extLst>
          </p:cNvPr>
          <p:cNvGraphicFramePr>
            <a:graphicFrameLocks noGrp="1"/>
          </p:cNvGraphicFramePr>
          <p:nvPr>
            <p:extLst>
              <p:ext uri="{D42A27DB-BD31-4B8C-83A1-F6EECF244321}">
                <p14:modId xmlns:p14="http://schemas.microsoft.com/office/powerpoint/2010/main" val="2301011829"/>
              </p:ext>
            </p:extLst>
          </p:nvPr>
        </p:nvGraphicFramePr>
        <p:xfrm>
          <a:off x="681037" y="5369132"/>
          <a:ext cx="6410325" cy="3474719"/>
        </p:xfrm>
        <a:graphic>
          <a:graphicData uri="http://schemas.openxmlformats.org/drawingml/2006/table">
            <a:tbl>
              <a:tblPr firstRow="1" bandRow="1">
                <a:tableStyleId>{5940675A-B579-460E-94D1-54222C63F5DA}</a:tableStyleId>
              </a:tblPr>
              <a:tblGrid>
                <a:gridCol w="1695451">
                  <a:extLst>
                    <a:ext uri="{9D8B030D-6E8A-4147-A177-3AD203B41FA5}">
                      <a16:colId xmlns:a16="http://schemas.microsoft.com/office/drawing/2014/main" val="2060297006"/>
                    </a:ext>
                  </a:extLst>
                </a:gridCol>
                <a:gridCol w="2085975">
                  <a:extLst>
                    <a:ext uri="{9D8B030D-6E8A-4147-A177-3AD203B41FA5}">
                      <a16:colId xmlns:a16="http://schemas.microsoft.com/office/drawing/2014/main" val="3259578709"/>
                    </a:ext>
                  </a:extLst>
                </a:gridCol>
                <a:gridCol w="2628899">
                  <a:extLst>
                    <a:ext uri="{9D8B030D-6E8A-4147-A177-3AD203B41FA5}">
                      <a16:colId xmlns:a16="http://schemas.microsoft.com/office/drawing/2014/main" val="1051382504"/>
                    </a:ext>
                  </a:extLst>
                </a:gridCol>
              </a:tblGrid>
              <a:tr h="280895">
                <a:tc>
                  <a:txBody>
                    <a:bodyPr/>
                    <a:lstStyle/>
                    <a:p>
                      <a:pPr algn="ctr"/>
                      <a:r>
                        <a:rPr lang="en-US" sz="1000" b="1" dirty="0"/>
                        <a:t>Golden Record Column</a:t>
                      </a:r>
                    </a:p>
                  </a:txBody>
                  <a:tcPr/>
                </a:tc>
                <a:tc>
                  <a:txBody>
                    <a:bodyPr/>
                    <a:lstStyle/>
                    <a:p>
                      <a:pPr algn="ctr"/>
                      <a:r>
                        <a:rPr lang="en-US" sz="1000" b="1" dirty="0"/>
                        <a:t>Source Table</a:t>
                      </a:r>
                    </a:p>
                  </a:txBody>
                  <a:tcPr/>
                </a:tc>
                <a:tc>
                  <a:txBody>
                    <a:bodyPr/>
                    <a:lstStyle/>
                    <a:p>
                      <a:pPr algn="ctr"/>
                      <a:r>
                        <a:rPr lang="en-US" sz="1000" b="1" dirty="0"/>
                        <a:t>Reason</a:t>
                      </a:r>
                    </a:p>
                  </a:txBody>
                  <a:tcPr/>
                </a:tc>
                <a:extLst>
                  <a:ext uri="{0D108BD9-81ED-4DB2-BD59-A6C34878D82A}">
                    <a16:rowId xmlns:a16="http://schemas.microsoft.com/office/drawing/2014/main" val="4844391"/>
                  </a:ext>
                </a:extLst>
              </a:tr>
              <a:tr h="272128">
                <a:tc>
                  <a:txBody>
                    <a:bodyPr/>
                    <a:lstStyle/>
                    <a:p>
                      <a:r>
                        <a:rPr lang="en-US" sz="1000" dirty="0" err="1"/>
                        <a:t>itemid</a:t>
                      </a:r>
                      <a:endParaRPr lang="en-US" sz="1000" dirty="0"/>
                    </a:p>
                  </a:txBody>
                  <a:tcPr/>
                </a:tc>
                <a:tc>
                  <a:txBody>
                    <a:bodyPr/>
                    <a:lstStyle/>
                    <a:p>
                      <a:r>
                        <a:rPr lang="en-US" sz="1000" dirty="0"/>
                        <a:t>items</a:t>
                      </a:r>
                    </a:p>
                  </a:txBody>
                  <a:tcPr/>
                </a:tc>
                <a:tc>
                  <a:txBody>
                    <a:bodyPr/>
                    <a:lstStyle/>
                    <a:p>
                      <a:r>
                        <a:rPr lang="en-US" sz="1000" dirty="0"/>
                        <a:t>Exists in items only.</a:t>
                      </a:r>
                    </a:p>
                  </a:txBody>
                  <a:tcPr/>
                </a:tc>
                <a:extLst>
                  <a:ext uri="{0D108BD9-81ED-4DB2-BD59-A6C34878D82A}">
                    <a16:rowId xmlns:a16="http://schemas.microsoft.com/office/drawing/2014/main" val="2929593163"/>
                  </a:ext>
                </a:extLst>
              </a:tr>
              <a:tr h="272128">
                <a:tc>
                  <a:txBody>
                    <a:bodyPr/>
                    <a:lstStyle/>
                    <a:p>
                      <a:r>
                        <a:rPr lang="en-US" sz="1000" dirty="0" err="1"/>
                        <a:t>itemname</a:t>
                      </a:r>
                      <a:endParaRPr lang="en-US" sz="1000" dirty="0"/>
                    </a:p>
                  </a:txBody>
                  <a:tcPr/>
                </a:tc>
                <a:tc>
                  <a:txBody>
                    <a:bodyPr/>
                    <a:lstStyle/>
                    <a:p>
                      <a:r>
                        <a:rPr lang="en-US" sz="1000" dirty="0"/>
                        <a:t>items</a:t>
                      </a:r>
                    </a:p>
                  </a:txBody>
                  <a:tcPr/>
                </a:tc>
                <a:tc>
                  <a:txBody>
                    <a:bodyPr/>
                    <a:lstStyle/>
                    <a:p>
                      <a:r>
                        <a:rPr lang="en-US" sz="1000" dirty="0"/>
                        <a:t>Exists in items only.</a:t>
                      </a:r>
                    </a:p>
                  </a:txBody>
                  <a:tcPr/>
                </a:tc>
                <a:extLst>
                  <a:ext uri="{0D108BD9-81ED-4DB2-BD59-A6C34878D82A}">
                    <a16:rowId xmlns:a16="http://schemas.microsoft.com/office/drawing/2014/main" val="1990230183"/>
                  </a:ext>
                </a:extLst>
              </a:tr>
              <a:tr h="272128">
                <a:tc>
                  <a:txBody>
                    <a:bodyPr/>
                    <a:lstStyle/>
                    <a:p>
                      <a:r>
                        <a:rPr lang="en-US" sz="1000" dirty="0" err="1"/>
                        <a:t>sellerid</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items or listings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Exists in items, not all sellers are listed. </a:t>
                      </a:r>
                    </a:p>
                  </a:txBody>
                  <a:tcPr/>
                </a:tc>
                <a:extLst>
                  <a:ext uri="{0D108BD9-81ED-4DB2-BD59-A6C34878D82A}">
                    <a16:rowId xmlns:a16="http://schemas.microsoft.com/office/drawing/2014/main" val="1213709686"/>
                  </a:ext>
                </a:extLst>
              </a:tr>
              <a:tr h="272128">
                <a:tc>
                  <a:txBody>
                    <a:bodyPr/>
                    <a:lstStyle/>
                    <a:p>
                      <a:r>
                        <a:rPr lang="en-US" sz="1000" dirty="0"/>
                        <a:t>type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items or listings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Exists in items, but for some records in listings it is missing.</a:t>
                      </a:r>
                    </a:p>
                  </a:txBody>
                  <a:tcPr/>
                </a:tc>
                <a:extLst>
                  <a:ext uri="{0D108BD9-81ED-4DB2-BD59-A6C34878D82A}">
                    <a16:rowId xmlns:a16="http://schemas.microsoft.com/office/drawing/2014/main" val="11060215"/>
                  </a:ext>
                </a:extLst>
              </a:tr>
              <a:tr h="272128">
                <a:tc>
                  <a:txBody>
                    <a:bodyPr/>
                    <a:lstStyle/>
                    <a:p>
                      <a:r>
                        <a:rPr lang="en-US" sz="1000" dirty="0" err="1"/>
                        <a:t>brandname</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items or listings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Exists in items, but for some records in listings it is missing.</a:t>
                      </a:r>
                    </a:p>
                  </a:txBody>
                  <a:tcPr/>
                </a:tc>
                <a:extLst>
                  <a:ext uri="{0D108BD9-81ED-4DB2-BD59-A6C34878D82A}">
                    <a16:rowId xmlns:a16="http://schemas.microsoft.com/office/drawing/2014/main" val="3759604744"/>
                  </a:ext>
                </a:extLst>
              </a:tr>
              <a:tr h="272128">
                <a:tc>
                  <a:txBody>
                    <a:bodyPr/>
                    <a:lstStyle/>
                    <a:p>
                      <a:r>
                        <a:rPr lang="en-US" sz="1000" dirty="0"/>
                        <a:t>color</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items or listings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Exists in items, but for some records in listings it is missing.</a:t>
                      </a:r>
                    </a:p>
                  </a:txBody>
                  <a:tcPr/>
                </a:tc>
                <a:extLst>
                  <a:ext uri="{0D108BD9-81ED-4DB2-BD59-A6C34878D82A}">
                    <a16:rowId xmlns:a16="http://schemas.microsoft.com/office/drawing/2014/main" val="1099430953"/>
                  </a:ext>
                </a:extLst>
              </a:tr>
              <a:tr h="272128">
                <a:tc>
                  <a:txBody>
                    <a:bodyPr/>
                    <a:lstStyle/>
                    <a:p>
                      <a:r>
                        <a:rPr lang="en-US" sz="1000" dirty="0"/>
                        <a:t>size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items or listings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Exists in items, but for some records in listings it is missing.</a:t>
                      </a:r>
                    </a:p>
                  </a:txBody>
                  <a:tcPr/>
                </a:tc>
                <a:extLst>
                  <a:ext uri="{0D108BD9-81ED-4DB2-BD59-A6C34878D82A}">
                    <a16:rowId xmlns:a16="http://schemas.microsoft.com/office/drawing/2014/main" val="3676605779"/>
                  </a:ext>
                </a:extLst>
              </a:tr>
              <a:tr h="272128">
                <a:tc>
                  <a:txBody>
                    <a:bodyPr/>
                    <a:lstStyle/>
                    <a:p>
                      <a:r>
                        <a:rPr lang="en-US" sz="1000" dirty="0"/>
                        <a:t>sex</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items or listings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Exists in items, but for some records in listings it is missing.</a:t>
                      </a:r>
                    </a:p>
                  </a:txBody>
                  <a:tcPr/>
                </a:tc>
                <a:extLst>
                  <a:ext uri="{0D108BD9-81ED-4DB2-BD59-A6C34878D82A}">
                    <a16:rowId xmlns:a16="http://schemas.microsoft.com/office/drawing/2014/main" val="1374353315"/>
                  </a:ext>
                </a:extLst>
              </a:tr>
              <a:tr h="272128">
                <a:tc>
                  <a:txBody>
                    <a:bodyPr/>
                    <a:lstStyle/>
                    <a:p>
                      <a:r>
                        <a:rPr lang="en-US" sz="1000" dirty="0"/>
                        <a:t>condition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items or listings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Exists in items, but for some records in listings it is missing.</a:t>
                      </a:r>
                    </a:p>
                  </a:txBody>
                  <a:tcPr/>
                </a:tc>
                <a:extLst>
                  <a:ext uri="{0D108BD9-81ED-4DB2-BD59-A6C34878D82A}">
                    <a16:rowId xmlns:a16="http://schemas.microsoft.com/office/drawing/2014/main" val="2038711462"/>
                  </a:ext>
                </a:extLst>
              </a:tr>
            </a:tbl>
          </a:graphicData>
        </a:graphic>
      </p:graphicFrame>
    </p:spTree>
    <p:extLst>
      <p:ext uri="{BB962C8B-B14F-4D97-AF65-F5344CB8AC3E}">
        <p14:creationId xmlns:p14="http://schemas.microsoft.com/office/powerpoint/2010/main" val="2086123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graphicFrame>
        <p:nvGraphicFramePr>
          <p:cNvPr id="9" name="Table 2">
            <a:extLst>
              <a:ext uri="{FF2B5EF4-FFF2-40B4-BE49-F238E27FC236}">
                <a16:creationId xmlns:a16="http://schemas.microsoft.com/office/drawing/2014/main" id="{A37C261E-C092-6689-FD6E-066AF5DAD888}"/>
              </a:ext>
            </a:extLst>
          </p:cNvPr>
          <p:cNvGraphicFramePr>
            <a:graphicFrameLocks noGrp="1"/>
          </p:cNvGraphicFramePr>
          <p:nvPr>
            <p:extLst>
              <p:ext uri="{D42A27DB-BD31-4B8C-83A1-F6EECF244321}">
                <p14:modId xmlns:p14="http://schemas.microsoft.com/office/powerpoint/2010/main" val="896200302"/>
              </p:ext>
            </p:extLst>
          </p:nvPr>
        </p:nvGraphicFramePr>
        <p:xfrm>
          <a:off x="681037" y="360952"/>
          <a:ext cx="6410325" cy="2582031"/>
        </p:xfrm>
        <a:graphic>
          <a:graphicData uri="http://schemas.openxmlformats.org/drawingml/2006/table">
            <a:tbl>
              <a:tblPr firstRow="1" bandRow="1">
                <a:tableStyleId>{5940675A-B579-460E-94D1-54222C63F5DA}</a:tableStyleId>
              </a:tblPr>
              <a:tblGrid>
                <a:gridCol w="1695451">
                  <a:extLst>
                    <a:ext uri="{9D8B030D-6E8A-4147-A177-3AD203B41FA5}">
                      <a16:colId xmlns:a16="http://schemas.microsoft.com/office/drawing/2014/main" val="2060297006"/>
                    </a:ext>
                  </a:extLst>
                </a:gridCol>
                <a:gridCol w="2138362">
                  <a:extLst>
                    <a:ext uri="{9D8B030D-6E8A-4147-A177-3AD203B41FA5}">
                      <a16:colId xmlns:a16="http://schemas.microsoft.com/office/drawing/2014/main" val="3259578709"/>
                    </a:ext>
                  </a:extLst>
                </a:gridCol>
                <a:gridCol w="2576512">
                  <a:extLst>
                    <a:ext uri="{9D8B030D-6E8A-4147-A177-3AD203B41FA5}">
                      <a16:colId xmlns:a16="http://schemas.microsoft.com/office/drawing/2014/main" val="1051382504"/>
                    </a:ext>
                  </a:extLst>
                </a:gridCol>
              </a:tblGrid>
              <a:tr h="280895">
                <a:tc>
                  <a:txBody>
                    <a:bodyPr/>
                    <a:lstStyle/>
                    <a:p>
                      <a:pPr algn="ctr"/>
                      <a:r>
                        <a:rPr lang="en-US" sz="1000" b="1" dirty="0"/>
                        <a:t>Golden Record Column</a:t>
                      </a:r>
                    </a:p>
                  </a:txBody>
                  <a:tcPr/>
                </a:tc>
                <a:tc>
                  <a:txBody>
                    <a:bodyPr/>
                    <a:lstStyle/>
                    <a:p>
                      <a:pPr algn="ctr"/>
                      <a:r>
                        <a:rPr lang="en-US" sz="1000" b="1" dirty="0"/>
                        <a:t>Source Table</a:t>
                      </a:r>
                    </a:p>
                  </a:txBody>
                  <a:tcPr/>
                </a:tc>
                <a:tc>
                  <a:txBody>
                    <a:bodyPr/>
                    <a:lstStyle/>
                    <a:p>
                      <a:pPr algn="ctr"/>
                      <a:r>
                        <a:rPr lang="en-US" sz="1000" b="1" dirty="0"/>
                        <a:t>Reason</a:t>
                      </a:r>
                    </a:p>
                  </a:txBody>
                  <a:tcPr/>
                </a:tc>
                <a:extLst>
                  <a:ext uri="{0D108BD9-81ED-4DB2-BD59-A6C34878D82A}">
                    <a16:rowId xmlns:a16="http://schemas.microsoft.com/office/drawing/2014/main" val="4844391"/>
                  </a:ext>
                </a:extLst>
              </a:tr>
              <a:tr h="272128">
                <a:tc>
                  <a:txBody>
                    <a:bodyPr/>
                    <a:lstStyle/>
                    <a:p>
                      <a:r>
                        <a:rPr lang="en-US" sz="1000" dirty="0" err="1"/>
                        <a:t>itemstatus</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items or listings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Exists in items, but for some records in listings it is missing.</a:t>
                      </a:r>
                    </a:p>
                  </a:txBody>
                  <a:tcPr/>
                </a:tc>
                <a:extLst>
                  <a:ext uri="{0D108BD9-81ED-4DB2-BD59-A6C34878D82A}">
                    <a16:rowId xmlns:a16="http://schemas.microsoft.com/office/drawing/2014/main" val="2929593163"/>
                  </a:ext>
                </a:extLst>
              </a:tr>
              <a:tr h="272128">
                <a:tc>
                  <a:txBody>
                    <a:bodyPr/>
                    <a:lstStyle/>
                    <a:p>
                      <a:r>
                        <a:rPr lang="en-US" sz="1000" dirty="0" err="1"/>
                        <a:t>arrivaldate</a:t>
                      </a:r>
                      <a:endParaRPr lang="en-US" sz="1000" dirty="0"/>
                    </a:p>
                  </a:txBody>
                  <a:tcPr/>
                </a:tc>
                <a:tc>
                  <a:txBody>
                    <a:bodyPr/>
                    <a:lstStyle/>
                    <a:p>
                      <a:r>
                        <a:rPr lang="en-US" sz="1000" dirty="0"/>
                        <a:t>Items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Exists in items only. </a:t>
                      </a:r>
                    </a:p>
                  </a:txBody>
                  <a:tcPr/>
                </a:tc>
                <a:extLst>
                  <a:ext uri="{0D108BD9-81ED-4DB2-BD59-A6C34878D82A}">
                    <a16:rowId xmlns:a16="http://schemas.microsoft.com/office/drawing/2014/main" val="1990230183"/>
                  </a:ext>
                </a:extLst>
              </a:tr>
              <a:tr h="272128">
                <a:tc>
                  <a:txBody>
                    <a:bodyPr/>
                    <a:lstStyle/>
                    <a:p>
                      <a:r>
                        <a:rPr lang="en-US" sz="1000" dirty="0" err="1"/>
                        <a:t>listingid</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listings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Exists in listings only. </a:t>
                      </a:r>
                    </a:p>
                  </a:txBody>
                  <a:tcPr/>
                </a:tc>
                <a:extLst>
                  <a:ext uri="{0D108BD9-81ED-4DB2-BD59-A6C34878D82A}">
                    <a16:rowId xmlns:a16="http://schemas.microsoft.com/office/drawing/2014/main" val="1213709686"/>
                  </a:ext>
                </a:extLst>
              </a:tr>
              <a:tr h="272128">
                <a:tc>
                  <a:txBody>
                    <a:bodyPr/>
                    <a:lstStyle/>
                    <a:p>
                      <a:r>
                        <a:rPr lang="en-US" sz="1000" dirty="0" err="1"/>
                        <a:t>listingprice</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listings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Exists in listings only. </a:t>
                      </a:r>
                    </a:p>
                  </a:txBody>
                  <a:tcPr/>
                </a:tc>
                <a:extLst>
                  <a:ext uri="{0D108BD9-81ED-4DB2-BD59-A6C34878D82A}">
                    <a16:rowId xmlns:a16="http://schemas.microsoft.com/office/drawing/2014/main" val="1254184899"/>
                  </a:ext>
                </a:extLst>
              </a:tr>
              <a:tr h="272128">
                <a:tc>
                  <a:txBody>
                    <a:bodyPr/>
                    <a:lstStyle/>
                    <a:p>
                      <a:r>
                        <a:rPr lang="en-US" sz="1000" dirty="0" err="1"/>
                        <a:t>lisitngprice</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listings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Exists in listings only. </a:t>
                      </a:r>
                    </a:p>
                  </a:txBody>
                  <a:tcPr/>
                </a:tc>
                <a:extLst>
                  <a:ext uri="{0D108BD9-81ED-4DB2-BD59-A6C34878D82A}">
                    <a16:rowId xmlns:a16="http://schemas.microsoft.com/office/drawing/2014/main" val="3289081627"/>
                  </a:ext>
                </a:extLst>
              </a:tr>
              <a:tr h="272128">
                <a:tc>
                  <a:txBody>
                    <a:bodyPr/>
                    <a:lstStyle/>
                    <a:p>
                      <a:r>
                        <a:rPr lang="en-US" sz="1000" dirty="0" err="1"/>
                        <a:t>listingtype</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listings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Exists in listings only. </a:t>
                      </a:r>
                    </a:p>
                  </a:txBody>
                  <a:tcPr/>
                </a:tc>
                <a:extLst>
                  <a:ext uri="{0D108BD9-81ED-4DB2-BD59-A6C34878D82A}">
                    <a16:rowId xmlns:a16="http://schemas.microsoft.com/office/drawing/2014/main" val="1000341748"/>
                  </a:ext>
                </a:extLst>
              </a:tr>
              <a:tr h="272128">
                <a:tc>
                  <a:txBody>
                    <a:bodyPr/>
                    <a:lstStyle/>
                    <a:p>
                      <a:r>
                        <a:rPr lang="en-US" sz="1000" dirty="0" err="1"/>
                        <a:t>listingcreatedate</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listings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Exists in listings only. </a:t>
                      </a:r>
                    </a:p>
                  </a:txBody>
                  <a:tcPr/>
                </a:tc>
                <a:extLst>
                  <a:ext uri="{0D108BD9-81ED-4DB2-BD59-A6C34878D82A}">
                    <a16:rowId xmlns:a16="http://schemas.microsoft.com/office/drawing/2014/main" val="2464172905"/>
                  </a:ext>
                </a:extLst>
              </a:tr>
              <a:tr h="272128">
                <a:tc>
                  <a:txBody>
                    <a:bodyPr/>
                    <a:lstStyle/>
                    <a:p>
                      <a:r>
                        <a:rPr lang="en-US" sz="1000" dirty="0" err="1"/>
                        <a:t>listingenddate</a:t>
                      </a:r>
                      <a:endParaRPr lang="en-US" sz="1000" dirty="0"/>
                    </a:p>
                  </a:txBody>
                  <a:tcPr/>
                </a:tc>
                <a:tc>
                  <a:txBody>
                    <a:bodyPr/>
                    <a:lstStyle/>
                    <a:p>
                      <a:r>
                        <a:rPr lang="en-US" sz="1000" dirty="0"/>
                        <a:t>listings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Exists in listings only. </a:t>
                      </a:r>
                    </a:p>
                  </a:txBody>
                  <a:tcPr/>
                </a:tc>
                <a:extLst>
                  <a:ext uri="{0D108BD9-81ED-4DB2-BD59-A6C34878D82A}">
                    <a16:rowId xmlns:a16="http://schemas.microsoft.com/office/drawing/2014/main" val="964383956"/>
                  </a:ext>
                </a:extLst>
              </a:tr>
            </a:tbl>
          </a:graphicData>
        </a:graphic>
      </p:graphicFrame>
      <p:sp>
        <p:nvSpPr>
          <p:cNvPr id="12" name="Google Shape;292;p69">
            <a:extLst>
              <a:ext uri="{FF2B5EF4-FFF2-40B4-BE49-F238E27FC236}">
                <a16:creationId xmlns:a16="http://schemas.microsoft.com/office/drawing/2014/main" id="{426A3E4D-0AAA-0142-3330-171DC89592A5}"/>
              </a:ext>
            </a:extLst>
          </p:cNvPr>
          <p:cNvSpPr txBox="1">
            <a:spLocks noGrp="1"/>
          </p:cNvSpPr>
          <p:nvPr>
            <p:ph type="body" idx="1"/>
          </p:nvPr>
        </p:nvSpPr>
        <p:spPr>
          <a:xfrm>
            <a:off x="432449" y="2942983"/>
            <a:ext cx="6907500" cy="2497395"/>
          </a:xfrm>
          <a:prstGeom prst="rect">
            <a:avLst/>
          </a:prstGeom>
        </p:spPr>
        <p:txBody>
          <a:bodyPr spcFirstLastPara="1" wrap="square" lIns="91425" tIns="91425" rIns="91425" bIns="91425" anchor="t" anchorCtr="0">
            <a:noAutofit/>
          </a:bodyPr>
          <a:lstStyle/>
          <a:p>
            <a:pPr marL="0" lvl="0" indent="0" algn="just" rtl="0">
              <a:spcBef>
                <a:spcPts val="1600"/>
              </a:spcBef>
              <a:spcAft>
                <a:spcPts val="0"/>
              </a:spcAft>
              <a:buSzPct val="100000"/>
              <a:buNone/>
            </a:pPr>
            <a:r>
              <a:rPr lang="en-US" sz="1400" dirty="0">
                <a:solidFill>
                  <a:srgbClr val="525C65"/>
                </a:solidFill>
                <a:highlight>
                  <a:srgbClr val="FFFFFF"/>
                </a:highlight>
                <a:latin typeface="Open Sans"/>
                <a:ea typeface="Open Sans"/>
                <a:cs typeface="Open Sans"/>
                <a:sym typeface="Open Sans"/>
              </a:rPr>
              <a:t>4. SQL Script for the matching rules</a:t>
            </a:r>
          </a:p>
          <a:p>
            <a:pPr marL="0" lvl="0" indent="0" algn="just" rtl="0">
              <a:spcBef>
                <a:spcPts val="1600"/>
              </a:spcBef>
              <a:spcAft>
                <a:spcPts val="0"/>
              </a:spcAft>
              <a:buSzPct val="100000"/>
              <a:buNone/>
            </a:pPr>
            <a:r>
              <a:rPr lang="en-US" sz="1000" dirty="0">
                <a:solidFill>
                  <a:srgbClr val="00B050"/>
                </a:solidFill>
                <a:highlight>
                  <a:srgbClr val="FFFFFF"/>
                </a:highlight>
                <a:latin typeface="Courier New" panose="02070309020205020404" pitchFamily="49" charset="0"/>
                <a:ea typeface="Open Sans"/>
                <a:cs typeface="Courier New" panose="02070309020205020404" pitchFamily="49" charset="0"/>
                <a:sym typeface="Open Sans"/>
              </a:rPr>
              <a:t>/** Creating Golden Record for Items **/</a:t>
            </a:r>
          </a:p>
          <a:p>
            <a:pPr marL="38100" indent="0">
              <a:buNone/>
            </a:pPr>
            <a:r>
              <a:rPr lang="en-US" sz="1000" dirty="0">
                <a:solidFill>
                  <a:srgbClr val="0000FF"/>
                </a:solidFill>
                <a:latin typeface="Courier New" panose="02070309020205020404" pitchFamily="49" charset="0"/>
                <a:cs typeface="Courier New" panose="02070309020205020404" pitchFamily="49" charset="0"/>
              </a:rPr>
              <a:t>SELECT</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i</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l</a:t>
            </a:r>
            <a:r>
              <a:rPr lang="en-US" sz="1000" dirty="0" err="1">
                <a:solidFill>
                  <a:srgbClr val="80808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ListingId</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l</a:t>
            </a:r>
            <a:r>
              <a:rPr lang="en-US" sz="1000" dirty="0" err="1">
                <a:solidFill>
                  <a:srgbClr val="80808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ListingPrice</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l</a:t>
            </a:r>
            <a:r>
              <a:rPr lang="en-US" sz="1000" dirty="0" err="1">
                <a:solidFill>
                  <a:srgbClr val="80808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ListingType</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ListingCreateDate</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l</a:t>
            </a:r>
            <a:r>
              <a:rPr lang="en-US" sz="1000" dirty="0" err="1">
                <a:solidFill>
                  <a:srgbClr val="80808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ListingEndDate</a:t>
            </a:r>
            <a:r>
              <a:rPr lang="en-US" sz="1000" dirty="0">
                <a:solidFill>
                  <a:srgbClr val="000000"/>
                </a:solidFill>
                <a:latin typeface="Courier New" panose="02070309020205020404" pitchFamily="49" charset="0"/>
                <a:cs typeface="Courier New" panose="02070309020205020404" pitchFamily="49" charset="0"/>
              </a:rPr>
              <a:t> </a:t>
            </a:r>
          </a:p>
          <a:p>
            <a:pPr marL="38100" indent="0">
              <a:buNone/>
            </a:pPr>
            <a:r>
              <a:rPr lang="en-US" sz="1000" dirty="0">
                <a:solidFill>
                  <a:srgbClr val="0000FF"/>
                </a:solidFill>
                <a:latin typeface="Courier New" panose="02070309020205020404" pitchFamily="49" charset="0"/>
                <a:cs typeface="Courier New" panose="02070309020205020404" pitchFamily="49" charset="0"/>
              </a:rPr>
              <a:t>FROM</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im</a:t>
            </a:r>
            <a:r>
              <a:rPr lang="en-US" sz="1000" dirty="0" err="1">
                <a:solidFill>
                  <a:srgbClr val="80808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items</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i</a:t>
            </a:r>
            <a:endParaRPr lang="en-US" sz="1000" dirty="0">
              <a:solidFill>
                <a:srgbClr val="000000"/>
              </a:solidFill>
              <a:latin typeface="Courier New" panose="02070309020205020404" pitchFamily="49" charset="0"/>
              <a:cs typeface="Courier New" panose="02070309020205020404" pitchFamily="49" charset="0"/>
            </a:endParaRPr>
          </a:p>
          <a:p>
            <a:pPr marL="38100" indent="0">
              <a:buNone/>
            </a:pPr>
            <a:r>
              <a:rPr lang="en-US" sz="1000" dirty="0">
                <a:solidFill>
                  <a:srgbClr val="808080"/>
                </a:solidFill>
                <a:latin typeface="Courier New" panose="02070309020205020404" pitchFamily="49" charset="0"/>
                <a:cs typeface="Courier New" panose="02070309020205020404" pitchFamily="49" charset="0"/>
              </a:rPr>
              <a:t>left</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808080"/>
                </a:solidFill>
                <a:latin typeface="Courier New" panose="02070309020205020404" pitchFamily="49" charset="0"/>
                <a:cs typeface="Courier New" panose="02070309020205020404" pitchFamily="49" charset="0"/>
              </a:rPr>
              <a:t>join</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li</a:t>
            </a:r>
            <a:r>
              <a:rPr lang="en-US" sz="1000" dirty="0" err="1">
                <a:solidFill>
                  <a:srgbClr val="80808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listings</a:t>
            </a:r>
            <a:r>
              <a:rPr lang="en-US" sz="1000" dirty="0">
                <a:solidFill>
                  <a:srgbClr val="000000"/>
                </a:solidFill>
                <a:latin typeface="Courier New" panose="02070309020205020404" pitchFamily="49" charset="0"/>
                <a:cs typeface="Courier New" panose="02070309020205020404" pitchFamily="49" charset="0"/>
              </a:rPr>
              <a:t> l</a:t>
            </a:r>
          </a:p>
          <a:p>
            <a:pPr marL="38100" indent="0">
              <a:buNone/>
            </a:pPr>
            <a:r>
              <a:rPr lang="en-US" sz="1000" dirty="0">
                <a:solidFill>
                  <a:srgbClr val="0000FF"/>
                </a:solidFill>
                <a:latin typeface="Courier New" panose="02070309020205020404" pitchFamily="49" charset="0"/>
                <a:cs typeface="Courier New" panose="02070309020205020404" pitchFamily="49" charset="0"/>
              </a:rPr>
              <a:t>ON</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i</a:t>
            </a:r>
            <a:r>
              <a:rPr lang="en-US" sz="1000" dirty="0" err="1">
                <a:solidFill>
                  <a:srgbClr val="80808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itemid</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l</a:t>
            </a:r>
            <a:r>
              <a:rPr lang="en-US" sz="1000" dirty="0" err="1">
                <a:solidFill>
                  <a:srgbClr val="80808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productid</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808080"/>
                </a:solidFill>
                <a:latin typeface="Courier New" panose="02070309020205020404" pitchFamily="49" charset="0"/>
                <a:cs typeface="Courier New" panose="02070309020205020404" pitchFamily="49" charset="0"/>
              </a:rPr>
              <a:t>and</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i</a:t>
            </a:r>
            <a:r>
              <a:rPr lang="en-US" sz="1000" dirty="0" err="1">
                <a:solidFill>
                  <a:srgbClr val="80808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sellerid</a:t>
            </a:r>
            <a:r>
              <a:rPr lang="en-US" sz="1000" dirty="0">
                <a:solidFill>
                  <a:srgbClr val="000000"/>
                </a:solidFill>
                <a:latin typeface="Courier New" panose="02070309020205020404" pitchFamily="49" charset="0"/>
                <a:cs typeface="Courier New" panose="02070309020205020404" pitchFamily="49" charset="0"/>
              </a:rPr>
              <a:t> </a:t>
            </a:r>
            <a:r>
              <a:rPr lang="en-US" sz="1000" dirty="0">
                <a:solidFill>
                  <a:srgbClr val="808080"/>
                </a:solidFill>
                <a:latin typeface="Courier New" panose="02070309020205020404" pitchFamily="49" charset="0"/>
                <a:cs typeface="Courier New" panose="02070309020205020404" pitchFamily="49" charset="0"/>
              </a:rPr>
              <a:t>=</a:t>
            </a:r>
            <a:r>
              <a:rPr lang="en-US" sz="1000" dirty="0">
                <a:solidFill>
                  <a:srgbClr val="000000"/>
                </a:solidFill>
                <a:latin typeface="Courier New" panose="02070309020205020404" pitchFamily="49" charset="0"/>
                <a:cs typeface="Courier New" panose="02070309020205020404" pitchFamily="49" charset="0"/>
              </a:rPr>
              <a:t> </a:t>
            </a:r>
            <a:r>
              <a:rPr lang="en-US" sz="1000" dirty="0" err="1">
                <a:solidFill>
                  <a:srgbClr val="000000"/>
                </a:solidFill>
                <a:latin typeface="Courier New" panose="02070309020205020404" pitchFamily="49" charset="0"/>
                <a:cs typeface="Courier New" panose="02070309020205020404" pitchFamily="49" charset="0"/>
              </a:rPr>
              <a:t>l</a:t>
            </a:r>
            <a:r>
              <a:rPr lang="en-US" sz="1000" dirty="0" err="1">
                <a:solidFill>
                  <a:srgbClr val="808080"/>
                </a:solidFill>
                <a:latin typeface="Courier New" panose="02070309020205020404" pitchFamily="49" charset="0"/>
                <a:cs typeface="Courier New" panose="02070309020205020404" pitchFamily="49" charset="0"/>
              </a:rPr>
              <a:t>.</a:t>
            </a:r>
            <a:r>
              <a:rPr lang="en-US" sz="1000" dirty="0" err="1">
                <a:solidFill>
                  <a:srgbClr val="000000"/>
                </a:solidFill>
                <a:latin typeface="Courier New" panose="02070309020205020404" pitchFamily="49" charset="0"/>
                <a:cs typeface="Courier New" panose="02070309020205020404" pitchFamily="49" charset="0"/>
              </a:rPr>
              <a:t>sellerid</a:t>
            </a:r>
            <a:r>
              <a:rPr lang="en-US" sz="1000" dirty="0">
                <a:solidFill>
                  <a:srgbClr val="808080"/>
                </a:solidFill>
                <a:latin typeface="Courier New" panose="02070309020205020404" pitchFamily="49" charset="0"/>
                <a:cs typeface="Courier New" panose="02070309020205020404" pitchFamily="49" charset="0"/>
              </a:rPr>
              <a:t>;</a:t>
            </a:r>
          </a:p>
          <a:p>
            <a:pPr marL="38100" indent="0">
              <a:buNone/>
            </a:pPr>
            <a:endParaRPr lang="en-US" sz="1000" dirty="0">
              <a:solidFill>
                <a:srgbClr val="000000"/>
              </a:solidFill>
              <a:latin typeface="Courier New" panose="02070309020205020404" pitchFamily="49" charset="0"/>
              <a:cs typeface="Courier New" panose="02070309020205020404" pitchFamily="49" charset="0"/>
            </a:endParaRPr>
          </a:p>
          <a:p>
            <a:pPr marL="0" indent="0" algn="just">
              <a:spcBef>
                <a:spcPts val="1600"/>
              </a:spcBef>
              <a:buSzPct val="100000"/>
              <a:buNone/>
            </a:pPr>
            <a:r>
              <a:rPr lang="en-US" sz="1400" dirty="0">
                <a:solidFill>
                  <a:srgbClr val="525C65"/>
                </a:solidFill>
                <a:highlight>
                  <a:srgbClr val="FFFFFF"/>
                </a:highlight>
                <a:latin typeface="Open Sans"/>
                <a:ea typeface="Open Sans"/>
                <a:cs typeface="Open Sans"/>
                <a:sym typeface="Open Sans"/>
              </a:rPr>
              <a:t>5. Customer master with best pieces of information </a:t>
            </a:r>
          </a:p>
          <a:p>
            <a:pPr marL="0" lvl="0" indent="0" algn="just" rtl="0">
              <a:spcBef>
                <a:spcPts val="1600"/>
              </a:spcBef>
              <a:spcAft>
                <a:spcPts val="0"/>
              </a:spcAft>
              <a:buSzPct val="100000"/>
              <a:buNone/>
            </a:pPr>
            <a:endParaRPr lang="en-US" sz="14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SzPct val="100000"/>
              <a:buNone/>
            </a:pPr>
            <a:endParaRPr lang="en-US" sz="14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SzPct val="100000"/>
              <a:buNone/>
            </a:pPr>
            <a:endParaRPr lang="en-US" sz="14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SzPct val="100000"/>
              <a:buNone/>
            </a:pPr>
            <a:endParaRPr lang="en-US" sz="14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SzPct val="100000"/>
              <a:buNone/>
            </a:pPr>
            <a:endParaRPr lang="en-US" sz="14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SzPct val="100000"/>
              <a:buNone/>
            </a:pPr>
            <a:endParaRPr lang="en-US" sz="14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SzPct val="100000"/>
              <a:buNone/>
            </a:pPr>
            <a:endParaRPr lang="en-US" sz="14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SzPct val="100000"/>
              <a:buNone/>
            </a:pPr>
            <a:endParaRPr lang="en-US" sz="14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SzPct val="100000"/>
              <a:buNone/>
            </a:pPr>
            <a:endParaRPr lang="en-US" sz="14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SzPct val="100000"/>
              <a:buNone/>
            </a:pPr>
            <a:endParaRPr lang="en-US" sz="14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SzPct val="100000"/>
              <a:buNone/>
            </a:pPr>
            <a:endParaRPr lang="en-US" sz="14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SzPct val="100000"/>
              <a:buNone/>
            </a:pPr>
            <a:endParaRPr lang="en-US"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marR="241300" lvl="0" indent="0" algn="just" rtl="0">
              <a:lnSpc>
                <a:spcPct val="170000"/>
              </a:lnSpc>
              <a:spcBef>
                <a:spcPts val="3800"/>
              </a:spcBef>
              <a:spcAft>
                <a:spcPts val="0"/>
              </a:spcAft>
              <a:buClr>
                <a:schemeClr val="dk1"/>
              </a:buClr>
              <a:buSzPts val="1100"/>
              <a:buFont typeface="Arial"/>
              <a:buNone/>
            </a:pPr>
            <a:endParaRPr sz="14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0"/>
              </a:spcAft>
              <a:buClr>
                <a:schemeClr val="dk1"/>
              </a:buClr>
              <a:buSzPts val="1100"/>
              <a:buFont typeface="Arial"/>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0"/>
              </a:spcAft>
              <a:buNone/>
            </a:pPr>
            <a:endParaRPr sz="1600" dirty="0">
              <a:solidFill>
                <a:srgbClr val="525C65"/>
              </a:solidFill>
              <a:highlight>
                <a:srgbClr val="FFFFFF"/>
              </a:highlight>
              <a:latin typeface="Open Sans"/>
              <a:ea typeface="Open Sans"/>
              <a:cs typeface="Open Sans"/>
              <a:sym typeface="Open Sans"/>
            </a:endParaRPr>
          </a:p>
          <a:p>
            <a:pPr marL="0" lvl="0" indent="0" algn="just" rtl="0">
              <a:spcBef>
                <a:spcPts val="1600"/>
              </a:spcBef>
              <a:spcAft>
                <a:spcPts val="1600"/>
              </a:spcAft>
              <a:buNone/>
            </a:pPr>
            <a:endParaRPr sz="1600" dirty="0">
              <a:solidFill>
                <a:srgbClr val="525C65"/>
              </a:solidFill>
              <a:highlight>
                <a:srgbClr val="FFFFFF"/>
              </a:highlight>
              <a:latin typeface="Open Sans"/>
              <a:ea typeface="Open Sans"/>
              <a:cs typeface="Open Sans"/>
              <a:sym typeface="Open Sans"/>
            </a:endParaRPr>
          </a:p>
        </p:txBody>
      </p:sp>
      <p:pic>
        <p:nvPicPr>
          <p:cNvPr id="3" name="Picture 2" descr="Table&#10;&#10;Description automatically generated">
            <a:extLst>
              <a:ext uri="{FF2B5EF4-FFF2-40B4-BE49-F238E27FC236}">
                <a16:creationId xmlns:a16="http://schemas.microsoft.com/office/drawing/2014/main" id="{5D5059AB-0BBF-8815-39CD-BCD31DDC78AC}"/>
              </a:ext>
            </a:extLst>
          </p:cNvPr>
          <p:cNvPicPr>
            <a:picLocks noChangeAspect="1"/>
          </p:cNvPicPr>
          <p:nvPr/>
        </p:nvPicPr>
        <p:blipFill>
          <a:blip r:embed="rId3"/>
          <a:stretch>
            <a:fillRect/>
          </a:stretch>
        </p:blipFill>
        <p:spPr>
          <a:xfrm>
            <a:off x="498978" y="5525014"/>
            <a:ext cx="6774442" cy="3893574"/>
          </a:xfrm>
          <a:prstGeom prst="rect">
            <a:avLst/>
          </a:prstGeom>
        </p:spPr>
      </p:pic>
      <p:sp>
        <p:nvSpPr>
          <p:cNvPr id="6" name="TextBox 5">
            <a:extLst>
              <a:ext uri="{FF2B5EF4-FFF2-40B4-BE49-F238E27FC236}">
                <a16:creationId xmlns:a16="http://schemas.microsoft.com/office/drawing/2014/main" id="{CB5055D3-0DDF-0DA9-8698-8DB867638090}"/>
              </a:ext>
            </a:extLst>
          </p:cNvPr>
          <p:cNvSpPr txBox="1"/>
          <p:nvPr/>
        </p:nvSpPr>
        <p:spPr>
          <a:xfrm>
            <a:off x="624109" y="9448810"/>
            <a:ext cx="6524180" cy="261610"/>
          </a:xfrm>
          <a:prstGeom prst="rect">
            <a:avLst/>
          </a:prstGeom>
          <a:noFill/>
        </p:spPr>
        <p:txBody>
          <a:bodyPr wrap="square" rtlCol="0">
            <a:spAutoFit/>
          </a:bodyPr>
          <a:lstStyle/>
          <a:p>
            <a:pPr algn="ctr"/>
            <a:r>
              <a:rPr lang="en-US" sz="1100" dirty="0">
                <a:latin typeface="Abadi Extra Light" panose="020B0204020104020204" pitchFamily="34" charset="0"/>
              </a:rPr>
              <a:t>Total distinct items count is 797. For detailed information refer to the spreadsheet ‘Golden Record - Items’.</a:t>
            </a:r>
          </a:p>
        </p:txBody>
      </p:sp>
    </p:spTree>
    <p:extLst>
      <p:ext uri="{BB962C8B-B14F-4D97-AF65-F5344CB8AC3E}">
        <p14:creationId xmlns:p14="http://schemas.microsoft.com/office/powerpoint/2010/main" val="3091273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96"/>
        <p:cNvGrpSpPr/>
        <p:nvPr/>
      </p:nvGrpSpPr>
      <p:grpSpPr>
        <a:xfrm>
          <a:off x="0" y="0"/>
          <a:ext cx="0" cy="0"/>
          <a:chOff x="0" y="0"/>
          <a:chExt cx="0" cy="0"/>
        </a:xfrm>
      </p:grpSpPr>
      <p:sp>
        <p:nvSpPr>
          <p:cNvPr id="297" name="Google Shape;297;p7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98" name="Google Shape;298;p70"/>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7</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Governance:</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Roles and Responsibilities</a:t>
            </a:r>
            <a:endParaRPr sz="3000">
              <a:solidFill>
                <a:srgbClr val="FFFFFF"/>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5"/>
            <a:ext cx="7066722" cy="9183342"/>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0"/>
              </a:spcBef>
              <a:spcAft>
                <a:spcPts val="0"/>
              </a:spcAft>
              <a:buNone/>
            </a:pPr>
            <a:r>
              <a:rPr lang="en" sz="1600" dirty="0">
                <a:solidFill>
                  <a:srgbClr val="525C65"/>
                </a:solidFill>
                <a:highlight>
                  <a:srgbClr val="FFFFFF"/>
                </a:highlight>
                <a:latin typeface="Open Sans"/>
                <a:ea typeface="Open Sans"/>
                <a:cs typeface="Open Sans"/>
                <a:sym typeface="Open Sans"/>
              </a:rPr>
              <a:t>Write 1-2 paragraphs discussing what </a:t>
            </a:r>
            <a:r>
              <a:rPr lang="en" sz="1600" b="1" dirty="0">
                <a:solidFill>
                  <a:srgbClr val="525C65"/>
                </a:solidFill>
                <a:highlight>
                  <a:srgbClr val="FFFFFF"/>
                </a:highlight>
                <a:latin typeface="Open Sans"/>
                <a:ea typeface="Open Sans"/>
                <a:cs typeface="Open Sans"/>
                <a:sym typeface="Open Sans"/>
              </a:rPr>
              <a:t>data governance roles and responsibilities</a:t>
            </a:r>
            <a:r>
              <a:rPr lang="en" sz="1600" dirty="0">
                <a:solidFill>
                  <a:srgbClr val="525C65"/>
                </a:solidFill>
                <a:highlight>
                  <a:srgbClr val="FFFFFF"/>
                </a:highlight>
                <a:latin typeface="Open Sans"/>
                <a:ea typeface="Open Sans"/>
                <a:cs typeface="Open Sans"/>
                <a:sym typeface="Open Sans"/>
              </a:rPr>
              <a:t> will be necessary to oversee this new Data Management initiative. Please be sure to discuss the responsibilities in the context of at </a:t>
            </a:r>
            <a:r>
              <a:rPr lang="en" sz="1600" b="1" dirty="0">
                <a:solidFill>
                  <a:srgbClr val="525C65"/>
                </a:solidFill>
                <a:highlight>
                  <a:srgbClr val="FFFFFF"/>
                </a:highlight>
                <a:latin typeface="Open Sans"/>
                <a:ea typeface="Open Sans"/>
                <a:cs typeface="Open Sans"/>
                <a:sym typeface="Open Sans"/>
              </a:rPr>
              <a:t>least 3 different aspects </a:t>
            </a:r>
            <a:r>
              <a:rPr lang="en" sz="1600" dirty="0">
                <a:solidFill>
                  <a:srgbClr val="525C65"/>
                </a:solidFill>
                <a:highlight>
                  <a:srgbClr val="FFFFFF"/>
                </a:highlight>
                <a:latin typeface="Open Sans"/>
                <a:ea typeface="Open Sans"/>
                <a:cs typeface="Open Sans"/>
                <a:sym typeface="Open Sans"/>
              </a:rPr>
              <a:t>of Data Governance (such as Data Quality Management, Metadata Management, MDM, etc). Based on what you know, do SneakerPark's </a:t>
            </a:r>
            <a:r>
              <a:rPr lang="en" sz="1600" b="1" dirty="0">
                <a:solidFill>
                  <a:srgbClr val="525C65"/>
                </a:solidFill>
                <a:highlight>
                  <a:srgbClr val="FFFFFF"/>
                </a:highlight>
                <a:latin typeface="Open Sans"/>
                <a:ea typeface="Open Sans"/>
                <a:cs typeface="Open Sans"/>
                <a:sym typeface="Open Sans"/>
              </a:rPr>
              <a:t>current employees have the necessary skills</a:t>
            </a:r>
            <a:r>
              <a:rPr lang="en" sz="1600" dirty="0">
                <a:solidFill>
                  <a:srgbClr val="525C65"/>
                </a:solidFill>
                <a:highlight>
                  <a:srgbClr val="FFFFFF"/>
                </a:highlight>
                <a:latin typeface="Open Sans"/>
                <a:ea typeface="Open Sans"/>
                <a:cs typeface="Open Sans"/>
                <a:sym typeface="Open Sans"/>
              </a:rPr>
              <a:t> for these roles or should the company </a:t>
            </a:r>
            <a:r>
              <a:rPr lang="en" sz="1600" b="1" dirty="0">
                <a:solidFill>
                  <a:srgbClr val="525C65"/>
                </a:solidFill>
                <a:highlight>
                  <a:srgbClr val="FFFFFF"/>
                </a:highlight>
                <a:latin typeface="Open Sans"/>
                <a:ea typeface="Open Sans"/>
                <a:cs typeface="Open Sans"/>
                <a:sym typeface="Open Sans"/>
              </a:rPr>
              <a:t>make new hires</a:t>
            </a:r>
            <a:r>
              <a:rPr lang="en" sz="1600" dirty="0">
                <a:solidFill>
                  <a:srgbClr val="525C65"/>
                </a:solidFill>
                <a:highlight>
                  <a:srgbClr val="FFFFFF"/>
                </a:highlight>
                <a:latin typeface="Open Sans"/>
                <a:ea typeface="Open Sans"/>
                <a:cs typeface="Open Sans"/>
                <a:sym typeface="Open Sans"/>
              </a:rPr>
              <a:t>?</a:t>
            </a:r>
            <a:endParaRPr sz="1600" dirty="0">
              <a:solidFill>
                <a:srgbClr val="525C65"/>
              </a:solidFill>
              <a:highlight>
                <a:srgbClr val="FFFFFF"/>
              </a:highlight>
              <a:latin typeface="Open Sans"/>
              <a:ea typeface="Open Sans"/>
              <a:cs typeface="Open Sans"/>
              <a:sym typeface="Open Sans"/>
            </a:endParaRPr>
          </a:p>
          <a:p>
            <a:pPr marL="0" lvl="0" indent="0" algn="just" rtl="0">
              <a:lnSpc>
                <a:spcPct val="170000"/>
              </a:lnSpc>
              <a:spcBef>
                <a:spcPts val="1100"/>
              </a:spcBef>
              <a:spcAft>
                <a:spcPts val="0"/>
              </a:spcAft>
              <a:buNone/>
            </a:pPr>
            <a:endParaRPr sz="1600" dirty="0">
              <a:solidFill>
                <a:srgbClr val="525C65"/>
              </a:solidFill>
              <a:highlight>
                <a:srgbClr val="FFFFFF"/>
              </a:highlight>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1"/>
          <p:cNvSpPr txBox="1"/>
          <p:nvPr/>
        </p:nvSpPr>
        <p:spPr>
          <a:xfrm>
            <a:off x="457200" y="447675"/>
            <a:ext cx="7066722" cy="9183342"/>
          </a:xfrm>
          <a:prstGeom prst="rect">
            <a:avLst/>
          </a:prstGeom>
          <a:noFill/>
          <a:ln>
            <a:noFill/>
          </a:ln>
        </p:spPr>
        <p:txBody>
          <a:bodyPr spcFirstLastPara="1" wrap="square" lIns="91425" tIns="91425" rIns="91425" bIns="91425" anchor="t" anchorCtr="0">
            <a:noAutofit/>
          </a:bodyPr>
          <a:lstStyle/>
          <a:p>
            <a:pPr marL="0" lvl="0" indent="0" algn="just" rtl="0">
              <a:lnSpc>
                <a:spcPct val="170000"/>
              </a:lnSpc>
              <a:spcBef>
                <a:spcPts val="1100"/>
              </a:spcBef>
              <a:spcAft>
                <a:spcPts val="1100"/>
              </a:spcAft>
              <a:buNone/>
            </a:pPr>
            <a:r>
              <a:rPr lang="en-US" sz="1100" dirty="0" err="1">
                <a:solidFill>
                  <a:srgbClr val="525C65"/>
                </a:solidFill>
                <a:highlight>
                  <a:srgbClr val="FFFFFF"/>
                </a:highlight>
                <a:latin typeface="Open Sans"/>
                <a:ea typeface="Open Sans"/>
                <a:cs typeface="Open Sans"/>
                <a:sym typeface="Open Sans"/>
              </a:rPr>
              <a:t>SneakerPark’s</a:t>
            </a:r>
            <a:r>
              <a:rPr lang="en-US" sz="1100" dirty="0">
                <a:solidFill>
                  <a:srgbClr val="525C65"/>
                </a:solidFill>
                <a:highlight>
                  <a:srgbClr val="FFFFFF"/>
                </a:highlight>
                <a:latin typeface="Open Sans"/>
                <a:ea typeface="Open Sans"/>
                <a:cs typeface="Open Sans"/>
                <a:sym typeface="Open Sans"/>
              </a:rPr>
              <a:t> business is data-driven and must involve the  establishment of policies and procedures related to how data is ingested and processed.  Currently the data is not of high quality and is not adequately managed throughout its life cycle.  </a:t>
            </a:r>
          </a:p>
          <a:p>
            <a:pPr marL="0" lvl="0" indent="0" algn="just" rtl="0">
              <a:lnSpc>
                <a:spcPct val="170000"/>
              </a:lnSpc>
              <a:spcBef>
                <a:spcPts val="1100"/>
              </a:spcBef>
              <a:spcAft>
                <a:spcPts val="1100"/>
              </a:spcAft>
              <a:buNone/>
            </a:pPr>
            <a:r>
              <a:rPr lang="en-US" sz="1100" dirty="0">
                <a:solidFill>
                  <a:srgbClr val="525C65"/>
                </a:solidFill>
                <a:highlight>
                  <a:srgbClr val="FFFFFF"/>
                </a:highlight>
                <a:latin typeface="Open Sans"/>
                <a:ea typeface="Open Sans"/>
                <a:cs typeface="Open Sans"/>
                <a:sym typeface="Open Sans"/>
              </a:rPr>
              <a:t>Metadata Management is about capturing metadata distributed across the enterprise in a central location that can be easily accessed. Business teams in different departments use the metadata management system in their day-to-day activities to find data, conduct processes, and create reports. It is important from data governance point of view to have a system that </a:t>
            </a:r>
            <a:r>
              <a:rPr lang="en-US" sz="1100" b="1" dirty="0">
                <a:solidFill>
                  <a:srgbClr val="525C65"/>
                </a:solidFill>
                <a:highlight>
                  <a:srgbClr val="FFFFFF"/>
                </a:highlight>
                <a:latin typeface="Open Sans"/>
                <a:ea typeface="Open Sans"/>
                <a:cs typeface="Open Sans"/>
                <a:sym typeface="Open Sans"/>
              </a:rPr>
              <a:t>centralizes the information about the content of the data</a:t>
            </a:r>
            <a:r>
              <a:rPr lang="en-US" sz="1100" dirty="0">
                <a:solidFill>
                  <a:srgbClr val="525C65"/>
                </a:solidFill>
                <a:highlight>
                  <a:srgbClr val="FFFFFF"/>
                </a:highlight>
                <a:latin typeface="Open Sans"/>
                <a:ea typeface="Open Sans"/>
                <a:cs typeface="Open Sans"/>
                <a:sym typeface="Open Sans"/>
              </a:rPr>
              <a:t>. This can be done by creating an extensive data dictionary as well as Business metadata for </a:t>
            </a:r>
            <a:r>
              <a:rPr lang="en-US" sz="1100" dirty="0" err="1">
                <a:solidFill>
                  <a:srgbClr val="525C65"/>
                </a:solidFill>
                <a:highlight>
                  <a:srgbClr val="FFFFFF"/>
                </a:highlight>
                <a:latin typeface="Open Sans"/>
                <a:ea typeface="Open Sans"/>
                <a:cs typeface="Open Sans"/>
                <a:sym typeface="Open Sans"/>
              </a:rPr>
              <a:t>SneakerPark</a:t>
            </a:r>
            <a:r>
              <a:rPr lang="en-US" sz="1100" dirty="0">
                <a:solidFill>
                  <a:srgbClr val="525C65"/>
                </a:solidFill>
                <a:highlight>
                  <a:srgbClr val="FFFFFF"/>
                </a:highlight>
                <a:latin typeface="Open Sans"/>
                <a:ea typeface="Open Sans"/>
                <a:cs typeface="Open Sans"/>
                <a:sym typeface="Open Sans"/>
              </a:rPr>
              <a:t>. </a:t>
            </a:r>
          </a:p>
          <a:p>
            <a:pPr marL="0" lvl="0" indent="0" algn="just" rtl="0">
              <a:lnSpc>
                <a:spcPct val="170000"/>
              </a:lnSpc>
              <a:spcBef>
                <a:spcPts val="1100"/>
              </a:spcBef>
              <a:spcAft>
                <a:spcPts val="1100"/>
              </a:spcAft>
              <a:buNone/>
            </a:pPr>
            <a:r>
              <a:rPr lang="en-US" sz="1100" dirty="0">
                <a:solidFill>
                  <a:srgbClr val="525C65"/>
                </a:solidFill>
                <a:highlight>
                  <a:srgbClr val="FFFFFF"/>
                </a:highlight>
                <a:latin typeface="Open Sans"/>
                <a:ea typeface="Open Sans"/>
                <a:cs typeface="Open Sans"/>
                <a:sym typeface="Open Sans"/>
              </a:rPr>
              <a:t>Effective Data Quality Management is a key discipline of Data Governance. Implementing data quality is critical to the success of data integration, data migration, or business intelligence projects of </a:t>
            </a:r>
            <a:r>
              <a:rPr lang="en-US" sz="1100" dirty="0" err="1">
                <a:solidFill>
                  <a:srgbClr val="525C65"/>
                </a:solidFill>
                <a:highlight>
                  <a:srgbClr val="FFFFFF"/>
                </a:highlight>
                <a:latin typeface="Open Sans"/>
                <a:ea typeface="Open Sans"/>
                <a:cs typeface="Open Sans"/>
                <a:sym typeface="Open Sans"/>
              </a:rPr>
              <a:t>SneakerPark</a:t>
            </a:r>
            <a:r>
              <a:rPr lang="en-US" sz="1100" dirty="0">
                <a:solidFill>
                  <a:srgbClr val="525C65"/>
                </a:solidFill>
                <a:highlight>
                  <a:srgbClr val="FFFFFF"/>
                </a:highlight>
                <a:latin typeface="Open Sans"/>
                <a:ea typeface="Open Sans"/>
                <a:cs typeface="Open Sans"/>
                <a:sym typeface="Open Sans"/>
              </a:rPr>
              <a:t>. If the data quality is poor, the reports and dashboards </a:t>
            </a:r>
            <a:r>
              <a:rPr lang="en-US" sz="1100" dirty="0" err="1">
                <a:solidFill>
                  <a:srgbClr val="525C65"/>
                </a:solidFill>
                <a:highlight>
                  <a:srgbClr val="FFFFFF"/>
                </a:highlight>
                <a:latin typeface="Open Sans"/>
                <a:ea typeface="Open Sans"/>
                <a:cs typeface="Open Sans"/>
                <a:sym typeface="Open Sans"/>
              </a:rPr>
              <a:t>SneakerPark</a:t>
            </a:r>
            <a:r>
              <a:rPr lang="en-US" sz="1100" dirty="0">
                <a:solidFill>
                  <a:srgbClr val="525C65"/>
                </a:solidFill>
                <a:highlight>
                  <a:srgbClr val="FFFFFF"/>
                </a:highlight>
                <a:latin typeface="Open Sans"/>
                <a:ea typeface="Open Sans"/>
                <a:cs typeface="Open Sans"/>
                <a:sym typeface="Open Sans"/>
              </a:rPr>
              <a:t> team builds may not be meaningful or useful to business users. </a:t>
            </a:r>
            <a:r>
              <a:rPr lang="en-US" sz="1100" dirty="0" err="1">
                <a:solidFill>
                  <a:srgbClr val="525C65"/>
                </a:solidFill>
                <a:highlight>
                  <a:srgbClr val="FFFFFF"/>
                </a:highlight>
                <a:latin typeface="Open Sans"/>
                <a:ea typeface="Open Sans"/>
                <a:cs typeface="Open Sans"/>
                <a:sym typeface="Open Sans"/>
              </a:rPr>
              <a:t>SneakerPark</a:t>
            </a:r>
            <a:r>
              <a:rPr lang="en-US" sz="1100" dirty="0">
                <a:solidFill>
                  <a:srgbClr val="525C65"/>
                </a:solidFill>
                <a:highlight>
                  <a:srgbClr val="FFFFFF"/>
                </a:highlight>
                <a:latin typeface="Open Sans"/>
                <a:ea typeface="Open Sans"/>
                <a:cs typeface="Open Sans"/>
                <a:sym typeface="Open Sans"/>
              </a:rPr>
              <a:t> needs to </a:t>
            </a:r>
            <a:r>
              <a:rPr lang="en-US" sz="1100" b="1" dirty="0">
                <a:solidFill>
                  <a:srgbClr val="525C65"/>
                </a:solidFill>
                <a:highlight>
                  <a:srgbClr val="FFFFFF"/>
                </a:highlight>
                <a:latin typeface="Open Sans"/>
                <a:ea typeface="Open Sans"/>
                <a:cs typeface="Open Sans"/>
                <a:sym typeface="Open Sans"/>
              </a:rPr>
              <a:t>automate processes to identify, fix and monitor data quality issues. </a:t>
            </a:r>
          </a:p>
          <a:p>
            <a:pPr marL="0" lvl="0" indent="0" algn="just" rtl="0">
              <a:lnSpc>
                <a:spcPct val="170000"/>
              </a:lnSpc>
              <a:spcBef>
                <a:spcPts val="1100"/>
              </a:spcBef>
              <a:spcAft>
                <a:spcPts val="1100"/>
              </a:spcAft>
              <a:buNone/>
            </a:pPr>
            <a:r>
              <a:rPr lang="en-US" sz="1100" dirty="0">
                <a:solidFill>
                  <a:srgbClr val="525C65"/>
                </a:solidFill>
                <a:highlight>
                  <a:srgbClr val="FFFFFF"/>
                </a:highlight>
                <a:latin typeface="Open Sans"/>
                <a:ea typeface="Open Sans"/>
                <a:cs typeface="Open Sans"/>
                <a:sym typeface="Open Sans"/>
              </a:rPr>
              <a:t>A common data problem is that the same data exists in more than one application in a company and is unreliable. On analyzing </a:t>
            </a:r>
            <a:r>
              <a:rPr lang="en-US" sz="1100" dirty="0" err="1">
                <a:solidFill>
                  <a:srgbClr val="525C65"/>
                </a:solidFill>
                <a:highlight>
                  <a:srgbClr val="FFFFFF"/>
                </a:highlight>
                <a:latin typeface="Open Sans"/>
                <a:ea typeface="Open Sans"/>
                <a:cs typeface="Open Sans"/>
                <a:sym typeface="Open Sans"/>
              </a:rPr>
              <a:t>SneakerPark’s</a:t>
            </a:r>
            <a:r>
              <a:rPr lang="en-US" sz="1100" dirty="0">
                <a:solidFill>
                  <a:srgbClr val="525C65"/>
                </a:solidFill>
                <a:highlight>
                  <a:srgbClr val="FFFFFF"/>
                </a:highlight>
                <a:latin typeface="Open Sans"/>
                <a:ea typeface="Open Sans"/>
                <a:cs typeface="Open Sans"/>
                <a:sym typeface="Open Sans"/>
              </a:rPr>
              <a:t> different schemas and tables it was found the data has a lot of discrepancies. A lot of attributes co-exist under different schemas/tables and on joining resulted in either blank values or a mismatch. Master data and Master Data Management help solve this problem. Thus, </a:t>
            </a:r>
            <a:r>
              <a:rPr lang="en-US" sz="1100" dirty="0" err="1">
                <a:solidFill>
                  <a:srgbClr val="525C65"/>
                </a:solidFill>
                <a:highlight>
                  <a:srgbClr val="FFFFFF"/>
                </a:highlight>
                <a:latin typeface="Open Sans"/>
                <a:ea typeface="Open Sans"/>
                <a:cs typeface="Open Sans"/>
                <a:sym typeface="Open Sans"/>
              </a:rPr>
              <a:t>SneakerPark</a:t>
            </a:r>
            <a:r>
              <a:rPr lang="en-US" sz="1100" dirty="0">
                <a:solidFill>
                  <a:srgbClr val="525C65"/>
                </a:solidFill>
                <a:highlight>
                  <a:srgbClr val="FFFFFF"/>
                </a:highlight>
                <a:latin typeface="Open Sans"/>
                <a:ea typeface="Open Sans"/>
                <a:cs typeface="Open Sans"/>
                <a:sym typeface="Open Sans"/>
              </a:rPr>
              <a:t> requires </a:t>
            </a:r>
            <a:r>
              <a:rPr lang="en-US" sz="1100" b="1" dirty="0">
                <a:solidFill>
                  <a:srgbClr val="525C65"/>
                </a:solidFill>
                <a:highlight>
                  <a:srgbClr val="FFFFFF"/>
                </a:highlight>
                <a:latin typeface="Open Sans"/>
                <a:ea typeface="Open Sans"/>
                <a:cs typeface="Open Sans"/>
                <a:sym typeface="Open Sans"/>
              </a:rPr>
              <a:t>a consolidated and unified version of data</a:t>
            </a:r>
            <a:r>
              <a:rPr lang="en-US" sz="1100" dirty="0">
                <a:solidFill>
                  <a:srgbClr val="525C65"/>
                </a:solidFill>
                <a:highlight>
                  <a:srgbClr val="FFFFFF"/>
                </a:highlight>
                <a:latin typeface="Open Sans"/>
                <a:ea typeface="Open Sans"/>
                <a:cs typeface="Open Sans"/>
                <a:sym typeface="Open Sans"/>
              </a:rPr>
              <a:t>. </a:t>
            </a:r>
          </a:p>
          <a:p>
            <a:pPr marL="0" lvl="0" indent="0" algn="just" rtl="0">
              <a:lnSpc>
                <a:spcPct val="170000"/>
              </a:lnSpc>
              <a:spcBef>
                <a:spcPts val="1100"/>
              </a:spcBef>
              <a:spcAft>
                <a:spcPts val="1100"/>
              </a:spcAft>
              <a:buNone/>
            </a:pPr>
            <a:r>
              <a:rPr lang="en-US" sz="1100" i="1" dirty="0" err="1">
                <a:solidFill>
                  <a:srgbClr val="525C65"/>
                </a:solidFill>
                <a:highlight>
                  <a:srgbClr val="FFFFFF"/>
                </a:highlight>
                <a:latin typeface="Open Sans"/>
                <a:ea typeface="Open Sans"/>
                <a:cs typeface="Open Sans"/>
                <a:sym typeface="Open Sans"/>
              </a:rPr>
              <a:t>SneakerPark</a:t>
            </a:r>
            <a:r>
              <a:rPr lang="en-US" sz="1100" i="1" dirty="0">
                <a:solidFill>
                  <a:srgbClr val="525C65"/>
                </a:solidFill>
                <a:highlight>
                  <a:srgbClr val="FFFFFF"/>
                </a:highlight>
                <a:latin typeface="Open Sans"/>
                <a:ea typeface="Open Sans"/>
                <a:cs typeface="Open Sans"/>
                <a:sym typeface="Open Sans"/>
              </a:rPr>
              <a:t> should hire data stewards who are specialized in certain domains (products, customers) and data assets. As the company grows, they can plan to hire a data governance manager and setup a data governance committee that will be involved in making policies and standards. </a:t>
            </a:r>
            <a:endParaRPr sz="1100" i="1" dirty="0">
              <a:solidFill>
                <a:srgbClr val="525C65"/>
              </a:solidFill>
              <a:highlight>
                <a:srgbClr val="FFFFFF"/>
              </a:highlight>
              <a:latin typeface="Open Sans"/>
              <a:ea typeface="Open Sans"/>
              <a:cs typeface="Open Sans"/>
              <a:sym typeface="Open Sans"/>
            </a:endParaRPr>
          </a:p>
        </p:txBody>
      </p:sp>
    </p:spTree>
    <p:extLst>
      <p:ext uri="{BB962C8B-B14F-4D97-AF65-F5344CB8AC3E}">
        <p14:creationId xmlns:p14="http://schemas.microsoft.com/office/powerpoint/2010/main" val="2813338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07"/>
        <p:cNvGrpSpPr/>
        <p:nvPr/>
      </p:nvGrpSpPr>
      <p:grpSpPr>
        <a:xfrm>
          <a:off x="0" y="0"/>
          <a:ext cx="0" cy="0"/>
          <a:chOff x="0" y="0"/>
          <a:chExt cx="0" cy="0"/>
        </a:xfrm>
      </p:grpSpPr>
      <p:sp>
        <p:nvSpPr>
          <p:cNvPr id="308" name="Google Shape;308;p72"/>
          <p:cNvSpPr/>
          <p:nvPr/>
        </p:nvSpPr>
        <p:spPr>
          <a:xfrm>
            <a:off x="1422750" y="4013075"/>
            <a:ext cx="49269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Standout Suggestions</a:t>
            </a:r>
            <a:endParaRPr sz="3000">
              <a:solidFill>
                <a:srgbClr val="FFFFFF"/>
              </a:solidFill>
              <a:latin typeface="Open Sans"/>
              <a:ea typeface="Open Sans"/>
              <a:cs typeface="Open Sans"/>
              <a:sym typeface="Open Sans"/>
            </a:endParaRPr>
          </a:p>
        </p:txBody>
      </p:sp>
      <p:sp>
        <p:nvSpPr>
          <p:cNvPr id="309" name="Google Shape;309;p72"/>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73"/>
          <p:cNvSpPr txBox="1"/>
          <p:nvPr/>
        </p:nvSpPr>
        <p:spPr>
          <a:xfrm>
            <a:off x="457200" y="504825"/>
            <a:ext cx="6858000" cy="7983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2E3D49"/>
              </a:buClr>
              <a:buSzPts val="1800"/>
              <a:buFont typeface="Open Sans"/>
              <a:buAutoNum type="arabicPeriod"/>
            </a:pPr>
            <a:r>
              <a:rPr lang="en" sz="1600" dirty="0">
                <a:solidFill>
                  <a:srgbClr val="525C65"/>
                </a:solidFill>
                <a:highlight>
                  <a:srgbClr val="FFFFFF"/>
                </a:highlight>
                <a:latin typeface="Open Sans"/>
                <a:ea typeface="Open Sans"/>
                <a:cs typeface="Open Sans"/>
                <a:sym typeface="Open Sans"/>
              </a:rPr>
              <a:t>Create a Business Glossary for SneakerPark and define common terms such as Item, Buyer, etc. Think and discuss how SneakerPark can improve on the consistency of the terms that its systems currently use. (You can use the “Business Glossary” tab of the same Sheets template you’ve been using for the other parts of this project to get you started.)</a:t>
            </a:r>
            <a:endParaRPr sz="1600" dirty="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dirty="0">
                <a:solidFill>
                  <a:srgbClr val="525C65"/>
                </a:solidFill>
                <a:highlight>
                  <a:srgbClr val="FFFFFF"/>
                </a:highlight>
                <a:latin typeface="Open Sans"/>
                <a:ea typeface="Open Sans"/>
                <a:cs typeface="Open Sans"/>
                <a:sym typeface="Open Sans"/>
              </a:rPr>
              <a:t>Document SneakerPark’s current naming conventions. Can you think of any improvements?  (You can use the “Standard Naming Conventions” tab of the same Sheets template you’ve been using for the other parts of this project to get you started.) Some examples of Naming Conventions include;</a:t>
            </a:r>
            <a:endParaRPr sz="1600" dirty="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dirty="0">
                <a:solidFill>
                  <a:srgbClr val="525C65"/>
                </a:solidFill>
                <a:highlight>
                  <a:srgbClr val="FFFFFF"/>
                </a:highlight>
                <a:latin typeface="Open Sans"/>
                <a:ea typeface="Open Sans"/>
                <a:cs typeface="Open Sans"/>
                <a:sym typeface="Open Sans"/>
              </a:rPr>
              <a:t>Do not use spaces or special characters.</a:t>
            </a:r>
            <a:endParaRPr sz="1600" dirty="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dirty="0">
                <a:solidFill>
                  <a:srgbClr val="525C65"/>
                </a:solidFill>
                <a:highlight>
                  <a:srgbClr val="FFFFFF"/>
                </a:highlight>
                <a:latin typeface="Open Sans"/>
                <a:ea typeface="Open Sans"/>
                <a:cs typeface="Open Sans"/>
                <a:sym typeface="Open Sans"/>
              </a:rPr>
              <a:t>Use only LOWERCASE.</a:t>
            </a:r>
            <a:endParaRPr sz="1600" dirty="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dirty="0">
                <a:solidFill>
                  <a:srgbClr val="525C65"/>
                </a:solidFill>
                <a:highlight>
                  <a:srgbClr val="FFFFFF"/>
                </a:highlight>
                <a:latin typeface="Open Sans"/>
                <a:ea typeface="Open Sans"/>
                <a:cs typeface="Open Sans"/>
                <a:sym typeface="Open Sans"/>
              </a:rPr>
              <a:t>All identifier fields should end in “_id”.</a:t>
            </a:r>
            <a:endParaRPr sz="1600" dirty="0">
              <a:solidFill>
                <a:srgbClr val="525C65"/>
              </a:solidFill>
              <a:highlight>
                <a:srgbClr val="FFFFFF"/>
              </a:highlight>
              <a:latin typeface="Open Sans"/>
              <a:ea typeface="Open Sans"/>
              <a:cs typeface="Open Sans"/>
              <a:sym typeface="Open Sans"/>
            </a:endParaRPr>
          </a:p>
          <a:p>
            <a:pPr marL="914400" lvl="0" indent="-330200" algn="l" rtl="0">
              <a:lnSpc>
                <a:spcPct val="115000"/>
              </a:lnSpc>
              <a:spcBef>
                <a:spcPts val="0"/>
              </a:spcBef>
              <a:spcAft>
                <a:spcPts val="0"/>
              </a:spcAft>
              <a:buClr>
                <a:srgbClr val="525C65"/>
              </a:buClr>
              <a:buSzPts val="1600"/>
              <a:buFont typeface="Open Sans"/>
              <a:buChar char="●"/>
            </a:pPr>
            <a:r>
              <a:rPr lang="en" sz="1600" dirty="0">
                <a:solidFill>
                  <a:srgbClr val="525C65"/>
                </a:solidFill>
                <a:highlight>
                  <a:srgbClr val="FFFFFF"/>
                </a:highlight>
                <a:latin typeface="Open Sans"/>
                <a:ea typeface="Open Sans"/>
                <a:cs typeface="Open Sans"/>
                <a:sym typeface="Open Sans"/>
              </a:rPr>
              <a:t>Avoid acronyms and abbreviations.</a:t>
            </a:r>
            <a:endParaRPr sz="1600" dirty="0">
              <a:solidFill>
                <a:srgbClr val="525C65"/>
              </a:solidFill>
              <a:highlight>
                <a:srgbClr val="FFFFFF"/>
              </a:highlight>
              <a:latin typeface="Open Sans"/>
              <a:ea typeface="Open Sans"/>
              <a:cs typeface="Open Sans"/>
              <a:sym typeface="Open Sans"/>
            </a:endParaRPr>
          </a:p>
          <a:p>
            <a:pPr marL="457200" lvl="0" indent="0" algn="l" rtl="0">
              <a:lnSpc>
                <a:spcPct val="115000"/>
              </a:lnSpc>
              <a:spcBef>
                <a:spcPts val="0"/>
              </a:spcBef>
              <a:spcAft>
                <a:spcPts val="0"/>
              </a:spcAft>
              <a:buNone/>
            </a:pPr>
            <a:endParaRPr sz="1600" dirty="0">
              <a:solidFill>
                <a:srgbClr val="525C65"/>
              </a:solidFill>
              <a:highlight>
                <a:srgbClr val="FFFFFF"/>
              </a:highlight>
              <a:latin typeface="Open Sans"/>
              <a:ea typeface="Open Sans"/>
              <a:cs typeface="Open Sans"/>
              <a:sym typeface="Open Sans"/>
            </a:endParaRPr>
          </a:p>
          <a:p>
            <a:pPr marL="457200" lvl="0" indent="-342900" algn="l" rtl="0">
              <a:lnSpc>
                <a:spcPct val="115000"/>
              </a:lnSpc>
              <a:spcBef>
                <a:spcPts val="0"/>
              </a:spcBef>
              <a:spcAft>
                <a:spcPts val="0"/>
              </a:spcAft>
              <a:buClr>
                <a:srgbClr val="2E3D49"/>
              </a:buClr>
              <a:buSzPts val="1800"/>
              <a:buFont typeface="Open Sans"/>
              <a:buAutoNum type="arabicPeriod"/>
            </a:pPr>
            <a:r>
              <a:rPr lang="en" sz="1600" dirty="0">
                <a:solidFill>
                  <a:srgbClr val="525C65"/>
                </a:solidFill>
                <a:highlight>
                  <a:srgbClr val="FFFFFF"/>
                </a:highlight>
                <a:latin typeface="Open Sans"/>
                <a:ea typeface="Open Sans"/>
                <a:cs typeface="Open Sans"/>
                <a:sym typeface="Open Sans"/>
              </a:rPr>
              <a:t>Write SQL scripts for the matching rules that you’ve created in Step 6. </a:t>
            </a:r>
            <a:endParaRPr sz="1800" dirty="0">
              <a:solidFill>
                <a:srgbClr val="2E3D49"/>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5"/>
          <p:cNvSpPr txBox="1">
            <a:spLocks noGrp="1"/>
          </p:cNvSpPr>
          <p:nvPr>
            <p:ph type="title"/>
          </p:nvPr>
        </p:nvSpPr>
        <p:spPr>
          <a:xfrm>
            <a:off x="264895" y="4035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Background (cont’d)</a:t>
            </a:r>
            <a:endParaRPr/>
          </a:p>
        </p:txBody>
      </p:sp>
      <p:sp>
        <p:nvSpPr>
          <p:cNvPr id="210" name="Google Shape;210;p55"/>
          <p:cNvSpPr txBox="1"/>
          <p:nvPr/>
        </p:nvSpPr>
        <p:spPr>
          <a:xfrm>
            <a:off x="228600" y="1562100"/>
            <a:ext cx="6876900" cy="2426400"/>
          </a:xfrm>
          <a:prstGeom prst="rect">
            <a:avLst/>
          </a:prstGeom>
          <a:noFill/>
          <a:ln>
            <a:noFill/>
          </a:ln>
        </p:spPr>
        <p:txBody>
          <a:bodyPr spcFirstLastPara="1" wrap="square" lIns="91425" tIns="91425" rIns="91425" bIns="91425" anchor="t" anchorCtr="0">
            <a:noAutofit/>
          </a:bodyPr>
          <a:lstStyle/>
          <a:p>
            <a:pPr marL="457200" lvl="0" indent="-342900" algn="just" rtl="0">
              <a:lnSpc>
                <a:spcPct val="170000"/>
              </a:lnSpc>
              <a:spcBef>
                <a:spcPts val="0"/>
              </a:spcBef>
              <a:spcAft>
                <a:spcPts val="0"/>
              </a:spcAft>
              <a:buClr>
                <a:srgbClr val="525C65"/>
              </a:buClr>
              <a:buSzPts val="1800"/>
              <a:buFont typeface="Open Sans"/>
              <a:buChar char="●"/>
            </a:pPr>
            <a:r>
              <a:rPr lang="en" sz="1800">
                <a:solidFill>
                  <a:srgbClr val="525C65"/>
                </a:solidFill>
                <a:highlight>
                  <a:srgbClr val="FFFFFF"/>
                </a:highlight>
                <a:latin typeface="Open Sans"/>
                <a:ea typeface="Open Sans"/>
                <a:cs typeface="Open Sans"/>
                <a:sym typeface="Open Sans"/>
              </a:rPr>
              <a:t>Below you can see a diagram that will hopefully help you visualize some of SneakerPark's business processes. Keep in mind that it does not capture ALL processes and every nuance, but simply serves as another artifact to use in your project.</a:t>
            </a:r>
            <a:endParaRPr sz="1800">
              <a:solidFill>
                <a:srgbClr val="525C65"/>
              </a:solidFill>
              <a:highlight>
                <a:srgbClr val="FFFFFF"/>
              </a:highlight>
              <a:latin typeface="Open Sans"/>
              <a:ea typeface="Open Sans"/>
              <a:cs typeface="Open Sans"/>
              <a:sym typeface="Open Sans"/>
            </a:endParaRPr>
          </a:p>
        </p:txBody>
      </p:sp>
      <p:pic>
        <p:nvPicPr>
          <p:cNvPr id="211" name="Google Shape;211;p55"/>
          <p:cNvPicPr preferRelativeResize="0"/>
          <p:nvPr/>
        </p:nvPicPr>
        <p:blipFill>
          <a:blip r:embed="rId3">
            <a:alphaModFix/>
          </a:blip>
          <a:stretch>
            <a:fillRect/>
          </a:stretch>
        </p:blipFill>
        <p:spPr>
          <a:xfrm>
            <a:off x="152400" y="4140900"/>
            <a:ext cx="7467599" cy="4708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15"/>
        <p:cNvGrpSpPr/>
        <p:nvPr/>
      </p:nvGrpSpPr>
      <p:grpSpPr>
        <a:xfrm>
          <a:off x="0" y="0"/>
          <a:ext cx="0" cy="0"/>
          <a:chOff x="0" y="0"/>
          <a:chExt cx="0" cy="0"/>
        </a:xfrm>
      </p:grpSpPr>
      <p:sp>
        <p:nvSpPr>
          <p:cNvPr id="216" name="Google Shape;216;p56"/>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7" name="Google Shape;217;p56"/>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18" name="Google Shape;218;p56"/>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1: Enterprise Data Model</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57"/>
          <p:cNvSpPr txBox="1"/>
          <p:nvPr/>
        </p:nvSpPr>
        <p:spPr>
          <a:xfrm>
            <a:off x="0" y="-352425"/>
            <a:ext cx="7772400" cy="3977100"/>
          </a:xfrm>
          <a:prstGeom prst="rect">
            <a:avLst/>
          </a:prstGeom>
          <a:noFill/>
          <a:ln>
            <a:noFill/>
          </a:ln>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1100"/>
              </a:spcAft>
              <a:buNone/>
            </a:pPr>
            <a:r>
              <a:rPr lang="en" sz="1600">
                <a:solidFill>
                  <a:srgbClr val="525C65"/>
                </a:solidFill>
                <a:highlight>
                  <a:srgbClr val="FFFFFF"/>
                </a:highlight>
                <a:latin typeface="Open Sans"/>
                <a:ea typeface="Open Sans"/>
                <a:cs typeface="Open Sans"/>
                <a:sym typeface="Open Sans"/>
              </a:rPr>
              <a:t>Create a </a:t>
            </a:r>
            <a:r>
              <a:rPr lang="en" sz="1600" b="1">
                <a:solidFill>
                  <a:srgbClr val="525C65"/>
                </a:solidFill>
                <a:highlight>
                  <a:srgbClr val="FFFFFF"/>
                </a:highlight>
                <a:latin typeface="Open Sans"/>
                <a:ea typeface="Open Sans"/>
                <a:cs typeface="Open Sans"/>
                <a:sym typeface="Open Sans"/>
              </a:rPr>
              <a:t>conceptual</a:t>
            </a:r>
            <a:r>
              <a:rPr lang="en" sz="1600">
                <a:solidFill>
                  <a:srgbClr val="525C65"/>
                </a:solidFill>
                <a:highlight>
                  <a:srgbClr val="FFFFFF"/>
                </a:highlight>
                <a:latin typeface="Open Sans"/>
                <a:ea typeface="Open Sans"/>
                <a:cs typeface="Open Sans"/>
                <a:sym typeface="Open Sans"/>
              </a:rPr>
              <a:t> data model that will provide SneakerPark with a holistic view of its data systems and help you grasp the organization's </a:t>
            </a:r>
            <a:r>
              <a:rPr lang="en" sz="1600" b="1">
                <a:solidFill>
                  <a:srgbClr val="525C65"/>
                </a:solidFill>
                <a:highlight>
                  <a:srgbClr val="FFFFFF"/>
                </a:highlight>
                <a:latin typeface="Open Sans"/>
                <a:ea typeface="Open Sans"/>
                <a:cs typeface="Open Sans"/>
                <a:sym typeface="Open Sans"/>
              </a:rPr>
              <a:t>important entities and relationships</a:t>
            </a:r>
            <a:r>
              <a:rPr lang="en" sz="1600">
                <a:solidFill>
                  <a:srgbClr val="525C65"/>
                </a:solidFill>
                <a:highlight>
                  <a:srgbClr val="FFFFFF"/>
                </a:highlight>
                <a:latin typeface="Open Sans"/>
                <a:ea typeface="Open Sans"/>
                <a:cs typeface="Open Sans"/>
                <a:sym typeface="Open Sans"/>
              </a:rPr>
              <a:t>,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a:t>
            </a:r>
            <a:endParaRPr sz="1600">
              <a:solidFill>
                <a:srgbClr val="525C65"/>
              </a:solidFill>
              <a:highlight>
                <a:srgbClr val="FFFFFF"/>
              </a:highlight>
              <a:latin typeface="Open Sans"/>
              <a:ea typeface="Open Sans"/>
              <a:cs typeface="Open Sans"/>
              <a:sym typeface="Open Sans"/>
            </a:endParaRPr>
          </a:p>
        </p:txBody>
      </p:sp>
      <p:pic>
        <p:nvPicPr>
          <p:cNvPr id="224" name="Google Shape;224;p57"/>
          <p:cNvPicPr preferRelativeResize="0"/>
          <p:nvPr/>
        </p:nvPicPr>
        <p:blipFill>
          <a:blip r:embed="rId3">
            <a:alphaModFix/>
          </a:blip>
          <a:stretch>
            <a:fillRect/>
          </a:stretch>
        </p:blipFill>
        <p:spPr>
          <a:xfrm>
            <a:off x="1395550" y="4276725"/>
            <a:ext cx="4781550" cy="1504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8"/>
          <p:cNvSpPr txBox="1"/>
          <p:nvPr/>
        </p:nvSpPr>
        <p:spPr>
          <a:xfrm>
            <a:off x="466649" y="737015"/>
            <a:ext cx="6839100" cy="656357"/>
          </a:xfrm>
          <a:prstGeom prst="rect">
            <a:avLst/>
          </a:prstGeom>
          <a:noFill/>
          <a:ln>
            <a:noFill/>
          </a:ln>
        </p:spPr>
        <p:txBody>
          <a:bodyPr spcFirstLastPara="1" wrap="square" lIns="91425" tIns="91425" rIns="91425" bIns="91425" anchor="t" anchorCtr="0">
            <a:noAutofit/>
          </a:bodyPr>
          <a:lstStyle/>
          <a:p>
            <a:pPr marL="0" lvl="0" indent="0" algn="ctr" rtl="0">
              <a:lnSpc>
                <a:spcPct val="170000"/>
              </a:lnSpc>
              <a:spcBef>
                <a:spcPts val="0"/>
              </a:spcBef>
              <a:spcAft>
                <a:spcPts val="0"/>
              </a:spcAft>
              <a:buNone/>
            </a:pPr>
            <a:r>
              <a:rPr lang="en-US" sz="1600" b="1" dirty="0">
                <a:solidFill>
                  <a:srgbClr val="525C65"/>
                </a:solidFill>
                <a:highlight>
                  <a:schemeClr val="lt1"/>
                </a:highlight>
                <a:latin typeface="Open Sans"/>
                <a:ea typeface="Open Sans"/>
                <a:cs typeface="Open Sans"/>
                <a:sym typeface="Open Sans"/>
              </a:rPr>
              <a:t>Enterprise Conceptual Data Model for </a:t>
            </a:r>
            <a:r>
              <a:rPr lang="en-US" sz="1600" b="1" dirty="0" err="1">
                <a:solidFill>
                  <a:srgbClr val="525C65"/>
                </a:solidFill>
                <a:highlight>
                  <a:schemeClr val="lt1"/>
                </a:highlight>
                <a:latin typeface="Open Sans"/>
                <a:ea typeface="Open Sans"/>
                <a:cs typeface="Open Sans"/>
                <a:sym typeface="Open Sans"/>
              </a:rPr>
              <a:t>SneakerPark</a:t>
            </a:r>
            <a:endParaRPr sz="1700" b="1" dirty="0">
              <a:solidFill>
                <a:srgbClr val="525C65"/>
              </a:solidFill>
              <a:highlight>
                <a:schemeClr val="lt1"/>
              </a:highlight>
              <a:latin typeface="Open Sans"/>
              <a:ea typeface="Open Sans"/>
              <a:cs typeface="Open Sans"/>
              <a:sym typeface="Open Sans"/>
            </a:endParaRPr>
          </a:p>
          <a:p>
            <a:pPr marL="0" lvl="0" indent="0" algn="just" rtl="0">
              <a:lnSpc>
                <a:spcPct val="170000"/>
              </a:lnSpc>
              <a:spcBef>
                <a:spcPts val="1100"/>
              </a:spcBef>
              <a:spcAft>
                <a:spcPts val="1100"/>
              </a:spcAft>
              <a:buNone/>
            </a:pPr>
            <a:endParaRPr b="1" dirty="0">
              <a:solidFill>
                <a:srgbClr val="525C65"/>
              </a:solidFill>
              <a:highlight>
                <a:schemeClr val="lt1"/>
              </a:highlight>
              <a:latin typeface="Open Sans"/>
              <a:ea typeface="Open Sans"/>
              <a:cs typeface="Open Sans"/>
              <a:sym typeface="Open Sans"/>
            </a:endParaRPr>
          </a:p>
        </p:txBody>
      </p:sp>
      <p:pic>
        <p:nvPicPr>
          <p:cNvPr id="5" name="Picture 4">
            <a:extLst>
              <a:ext uri="{FF2B5EF4-FFF2-40B4-BE49-F238E27FC236}">
                <a16:creationId xmlns:a16="http://schemas.microsoft.com/office/drawing/2014/main" id="{AF9EDBFA-88F5-4B5B-ADC9-8D888CCB31B9}"/>
              </a:ext>
            </a:extLst>
          </p:cNvPr>
          <p:cNvPicPr>
            <a:picLocks noChangeAspect="1"/>
          </p:cNvPicPr>
          <p:nvPr/>
        </p:nvPicPr>
        <p:blipFill>
          <a:blip r:embed="rId3"/>
          <a:stretch>
            <a:fillRect/>
          </a:stretch>
        </p:blipFill>
        <p:spPr>
          <a:xfrm>
            <a:off x="404620" y="3196014"/>
            <a:ext cx="6963159" cy="2847736"/>
          </a:xfrm>
          <a:prstGeom prst="rect">
            <a:avLst/>
          </a:prstGeom>
          <a:ln>
            <a:solidFill>
              <a:schemeClr val="tx1"/>
            </a:solidFill>
          </a:ln>
        </p:spPr>
      </p:pic>
      <p:sp>
        <p:nvSpPr>
          <p:cNvPr id="2" name="TextBox 1">
            <a:extLst>
              <a:ext uri="{FF2B5EF4-FFF2-40B4-BE49-F238E27FC236}">
                <a16:creationId xmlns:a16="http://schemas.microsoft.com/office/drawing/2014/main" id="{89FC1432-C056-608B-0A9F-927FB279A366}"/>
              </a:ext>
            </a:extLst>
          </p:cNvPr>
          <p:cNvSpPr txBox="1"/>
          <p:nvPr/>
        </p:nvSpPr>
        <p:spPr>
          <a:xfrm>
            <a:off x="4500754" y="9190580"/>
            <a:ext cx="2867025" cy="261610"/>
          </a:xfrm>
          <a:prstGeom prst="rect">
            <a:avLst/>
          </a:prstGeom>
          <a:noFill/>
        </p:spPr>
        <p:txBody>
          <a:bodyPr wrap="square" rtlCol="0">
            <a:spAutoFit/>
          </a:bodyPr>
          <a:lstStyle/>
          <a:p>
            <a:pPr algn="r"/>
            <a:r>
              <a:rPr lang="en-US" sz="1100" b="1" i="1" dirty="0">
                <a:latin typeface="Corbel" panose="020B0503020204020204" pitchFamily="34" charset="0"/>
              </a:rPr>
              <a:t>Created using </a:t>
            </a:r>
            <a:r>
              <a:rPr lang="en-US" sz="1100" b="1" i="1" dirty="0" err="1">
                <a:latin typeface="Corbel" panose="020B0503020204020204" pitchFamily="34" charset="0"/>
              </a:rPr>
              <a:t>Lucidchart</a:t>
            </a:r>
            <a:endParaRPr lang="en-US" sz="1100" b="1" i="1" dirty="0">
              <a:latin typeface="Corbel" panose="020B0503020204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4"/>
        <p:cNvGrpSpPr/>
        <p:nvPr/>
      </p:nvGrpSpPr>
      <p:grpSpPr>
        <a:xfrm>
          <a:off x="0" y="0"/>
          <a:ext cx="0" cy="0"/>
          <a:chOff x="0" y="0"/>
          <a:chExt cx="0" cy="0"/>
        </a:xfrm>
      </p:grpSpPr>
      <p:sp>
        <p:nvSpPr>
          <p:cNvPr id="235" name="Google Shape;235;p59"/>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36" name="Google Shape;236;p59"/>
          <p:cNvSpPr/>
          <p:nvPr/>
        </p:nvSpPr>
        <p:spPr>
          <a:xfrm>
            <a:off x="911700" y="4003550"/>
            <a:ext cx="5949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Enterprise Data Catalog          Part 2: Metadata</a:t>
            </a:r>
            <a:endParaRPr sz="3000">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0"/>
          <p:cNvSpPr txBox="1">
            <a:spLocks noGrp="1"/>
          </p:cNvSpPr>
          <p:nvPr>
            <p:ph type="body" idx="1"/>
          </p:nvPr>
        </p:nvSpPr>
        <p:spPr>
          <a:xfrm>
            <a:off x="264900" y="110599"/>
            <a:ext cx="7366800" cy="6307617"/>
          </a:xfrm>
          <a:prstGeom prst="rect">
            <a:avLst/>
          </a:prstGeom>
        </p:spPr>
        <p:txBody>
          <a:bodyPr spcFirstLastPara="1" wrap="square" lIns="91425" tIns="91425" rIns="91425" bIns="91425" anchor="t" anchorCtr="0">
            <a:noAutofit/>
          </a:bodyPr>
          <a:lstStyle/>
          <a:p>
            <a:pPr marL="241300" marR="241300" lvl="0" indent="0" algn="just" rtl="0">
              <a:lnSpc>
                <a:spcPct val="170000"/>
              </a:lnSpc>
              <a:spcBef>
                <a:spcPts val="3800"/>
              </a:spcBef>
              <a:spcAft>
                <a:spcPts val="0"/>
              </a:spcAft>
              <a:buNone/>
            </a:pPr>
            <a:r>
              <a:rPr lang="en" sz="1600" dirty="0">
                <a:solidFill>
                  <a:srgbClr val="525C65"/>
                </a:solidFill>
                <a:highlight>
                  <a:srgbClr val="FFFFFF"/>
                </a:highlight>
                <a:latin typeface="Open Sans"/>
                <a:ea typeface="Open Sans"/>
                <a:cs typeface="Open Sans"/>
                <a:sym typeface="Open Sans"/>
              </a:rPr>
              <a:t>Create the first version of the Metadata Catalog by documenting the metadata from all systems in the "Data Dictionary" and the “Enterprise Data Catalog” tabs of the provided Sheets template.</a:t>
            </a:r>
            <a:endParaRPr sz="1600" dirty="0">
              <a:solidFill>
                <a:srgbClr val="525C65"/>
              </a:solidFill>
              <a:highlight>
                <a:srgbClr val="FFFFFF"/>
              </a:highlight>
              <a:latin typeface="Open Sans"/>
              <a:ea typeface="Open Sans"/>
              <a:cs typeface="Open Sans"/>
              <a:sym typeface="Open Sans"/>
            </a:endParaRPr>
          </a:p>
          <a:p>
            <a:pPr marL="241300" marR="241300" lvl="0" indent="0" algn="just" rtl="0">
              <a:lnSpc>
                <a:spcPct val="170000"/>
              </a:lnSpc>
              <a:spcBef>
                <a:spcPts val="3800"/>
              </a:spcBef>
              <a:spcAft>
                <a:spcPts val="1100"/>
              </a:spcAft>
              <a:buClr>
                <a:schemeClr val="dk1"/>
              </a:buClr>
              <a:buSzPts val="1100"/>
              <a:buFont typeface="Arial"/>
              <a:buNone/>
            </a:pPr>
            <a:r>
              <a:rPr lang="en" sz="1600" dirty="0">
                <a:solidFill>
                  <a:srgbClr val="525C65"/>
                </a:solidFill>
                <a:highlight>
                  <a:srgbClr val="FFFFFF"/>
                </a:highlight>
                <a:latin typeface="Open Sans"/>
                <a:ea typeface="Open Sans"/>
                <a:cs typeface="Open Sans"/>
                <a:sym typeface="Open Sans"/>
              </a:rPr>
              <a:t>Please note that you are required to fill out </a:t>
            </a:r>
            <a:r>
              <a:rPr lang="en" sz="1600" b="1" dirty="0">
                <a:solidFill>
                  <a:srgbClr val="525C65"/>
                </a:solidFill>
                <a:highlight>
                  <a:srgbClr val="FFFFFF"/>
                </a:highlight>
                <a:latin typeface="Open Sans"/>
                <a:ea typeface="Open Sans"/>
                <a:cs typeface="Open Sans"/>
                <a:sym typeface="Open Sans"/>
              </a:rPr>
              <a:t>all fields</a:t>
            </a:r>
            <a:r>
              <a:rPr lang="en" sz="1600" dirty="0">
                <a:solidFill>
                  <a:srgbClr val="525C65"/>
                </a:solidFill>
                <a:highlight>
                  <a:srgbClr val="FFFFFF"/>
                </a:highlight>
                <a:latin typeface="Open Sans"/>
                <a:ea typeface="Open Sans"/>
                <a:cs typeface="Open Sans"/>
                <a:sym typeface="Open Sans"/>
              </a:rPr>
              <a:t> in </a:t>
            </a:r>
            <a:r>
              <a:rPr lang="en" sz="1600" b="1" dirty="0">
                <a:solidFill>
                  <a:srgbClr val="525C65"/>
                </a:solidFill>
                <a:highlight>
                  <a:srgbClr val="FFFFFF"/>
                </a:highlight>
                <a:latin typeface="Open Sans"/>
                <a:ea typeface="Open Sans"/>
                <a:cs typeface="Open Sans"/>
                <a:sym typeface="Open Sans"/>
              </a:rPr>
              <a:t>both tabs</a:t>
            </a:r>
            <a:r>
              <a:rPr lang="en" sz="1600" dirty="0">
                <a:solidFill>
                  <a:srgbClr val="525C65"/>
                </a:solidFill>
                <a:highlight>
                  <a:srgbClr val="FFFFFF"/>
                </a:highlight>
                <a:latin typeface="Open Sans"/>
                <a:ea typeface="Open Sans"/>
                <a:cs typeface="Open Sans"/>
                <a:sym typeface="Open Sans"/>
              </a:rPr>
              <a:t>.</a:t>
            </a:r>
          </a:p>
          <a:p>
            <a:pPr marL="241300" marR="241300" lvl="0" indent="0" algn="just" rtl="0">
              <a:lnSpc>
                <a:spcPct val="170000"/>
              </a:lnSpc>
              <a:spcBef>
                <a:spcPts val="3800"/>
              </a:spcBef>
              <a:spcAft>
                <a:spcPts val="1100"/>
              </a:spcAft>
              <a:buClr>
                <a:schemeClr val="dk1"/>
              </a:buClr>
              <a:buSzPts val="1100"/>
              <a:buFont typeface="Arial"/>
              <a:buNone/>
            </a:pPr>
            <a:r>
              <a:rPr lang="en" sz="1400" b="1" i="1" dirty="0">
                <a:solidFill>
                  <a:srgbClr val="FF0000"/>
                </a:solidFill>
                <a:highlight>
                  <a:srgbClr val="FFFFFF"/>
                </a:highlight>
                <a:latin typeface="Open Sans"/>
                <a:ea typeface="Open Sans"/>
                <a:cs typeface="Open Sans"/>
                <a:sym typeface="Open Sans"/>
              </a:rPr>
              <a:t>Refer to the Spreadsheet - Data Dictionary and Business Metadata for this part.</a:t>
            </a:r>
            <a:endParaRPr sz="1400" b="1" i="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45"/>
        <p:cNvGrpSpPr/>
        <p:nvPr/>
      </p:nvGrpSpPr>
      <p:grpSpPr>
        <a:xfrm>
          <a:off x="0" y="0"/>
          <a:ext cx="0" cy="0"/>
          <a:chOff x="0" y="0"/>
          <a:chExt cx="0" cy="0"/>
        </a:xfrm>
      </p:grpSpPr>
      <p:sp>
        <p:nvSpPr>
          <p:cNvPr id="246" name="Google Shape;246;p61"/>
          <p:cNvSpPr/>
          <p:nvPr/>
        </p:nvSpPr>
        <p:spPr>
          <a:xfrm>
            <a:off x="1051200" y="4003550"/>
            <a:ext cx="5670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Quality</a:t>
            </a:r>
            <a:endParaRPr sz="3000">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Part 1: Profiling and Cleansing</a:t>
            </a:r>
            <a:endParaRPr sz="3000">
              <a:solidFill>
                <a:srgbClr val="FFFFFF"/>
              </a:solidFill>
              <a:latin typeface="Open Sans"/>
              <a:ea typeface="Open Sans"/>
              <a:cs typeface="Open Sans"/>
              <a:sym typeface="Open Sans"/>
            </a:endParaRPr>
          </a:p>
        </p:txBody>
      </p:sp>
      <p:sp>
        <p:nvSpPr>
          <p:cNvPr id="247" name="Google Shape;247;p61"/>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5968</TotalTime>
  <Words>2374</Words>
  <Application>Microsoft Office PowerPoint</Application>
  <PresentationFormat>Custom</PresentationFormat>
  <Paragraphs>289</Paragraphs>
  <Slides>28</Slides>
  <Notes>27</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28</vt:i4>
      </vt:variant>
    </vt:vector>
  </HeadingPairs>
  <TitlesOfParts>
    <vt:vector size="40" baseType="lpstr">
      <vt:lpstr>Open Sans Light</vt:lpstr>
      <vt:lpstr>Segoe UI Black</vt:lpstr>
      <vt:lpstr>Courier New</vt:lpstr>
      <vt:lpstr>Open Sans</vt:lpstr>
      <vt:lpstr>Abadi Extra Light</vt:lpstr>
      <vt:lpstr>Helvetica Neue</vt:lpstr>
      <vt:lpstr>Corbel</vt:lpstr>
      <vt:lpstr>Arial</vt:lpstr>
      <vt:lpstr>Simple Light</vt:lpstr>
      <vt:lpstr>Simple Light</vt:lpstr>
      <vt:lpstr>Simple Light</vt:lpstr>
      <vt:lpstr>White</vt:lpstr>
      <vt:lpstr>Data Governance @ SneakerPark </vt:lpstr>
      <vt:lpstr>Background</vt:lpstr>
      <vt:lpstr>Background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Governance @ SneakerPark </dc:title>
  <cp:lastModifiedBy>Kumar, Abhishek</cp:lastModifiedBy>
  <cp:revision>8</cp:revision>
  <dcterms:modified xsi:type="dcterms:W3CDTF">2022-05-06T15:26:37Z</dcterms:modified>
</cp:coreProperties>
</file>