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40"/>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7" r:id="rId21"/>
    <p:sldId id="288" r:id="rId22"/>
    <p:sldId id="289" r:id="rId23"/>
    <p:sldId id="290" r:id="rId24"/>
    <p:sldId id="291"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x="7772400" cy="10058400"/>
  <p:notesSz cx="6858000" cy="9144000"/>
  <p:embeddedFontLst>
    <p:embeddedFont>
      <p:font typeface="Bahnschrift SemiLight SemiConde" panose="020B0502040204020203" pitchFamily="34" charset="0"/>
      <p:regular r:id="rId41"/>
    </p:embeddedFont>
    <p:embeddedFont>
      <p:font typeface="Helvetica Neue" panose="020B0604020202020204"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Open Sans Light" panose="020B0306030504020204" pitchFamily="34" charset="0"/>
      <p:regular r:id="rId50"/>
      <p:bold r:id="rId51"/>
      <p:italic r:id="rId52"/>
      <p:boldItalic r:id="rId53"/>
    </p:embeddedFont>
    <p:embeddedFont>
      <p:font typeface="Source Code Pro" panose="020B0509030403020204" pitchFamily="49"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4660"/>
  </p:normalViewPr>
  <p:slideViewPr>
    <p:cSldViewPr snapToGrid="0">
      <p:cViewPr>
        <p:scale>
          <a:sx n="70" d="100"/>
          <a:sy n="70" d="100"/>
        </p:scale>
        <p:origin x="1296" y="-1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font" Target="fonts/font11.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425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999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0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823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007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5.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5.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5.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3" Type="http://schemas.openxmlformats.org/officeDocument/2006/relationships/hyperlink" Target="https://www.udacity.com/course/data-architect-nanodegree--nd038" TargetMode="External"/><Relationship Id="rId2" Type="http://schemas.openxmlformats.org/officeDocument/2006/relationships/notesSlide" Target="../notesSlides/notesSlide35.xml"/><Relationship Id="rId1" Type="http://schemas.openxmlformats.org/officeDocument/2006/relationships/slideLayout" Target="../slideLayouts/slideLayout25.xml"/><Relationship Id="rId4" Type="http://schemas.openxmlformats.org/officeDocument/2006/relationships/hyperlink" Target="https://knowledge.udacity.com/?page=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dirty="0">
                <a:solidFill>
                  <a:srgbClr val="FFFFFF"/>
                </a:solidFill>
              </a:rPr>
              <a:t>Tech ABC Corp - HR Database</a:t>
            </a:r>
            <a:endParaRPr sz="4000" dirty="0">
              <a:solidFill>
                <a:srgbClr val="FFFFFF"/>
              </a:solidFill>
            </a:endParaRPr>
          </a:p>
          <a:p>
            <a:pPr marL="0" lvl="0" indent="0" algn="l" rtl="0">
              <a:spcBef>
                <a:spcPts val="0"/>
              </a:spcBef>
              <a:spcAft>
                <a:spcPts val="0"/>
              </a:spcAft>
              <a:buNone/>
            </a:pPr>
            <a:endParaRPr dirty="0"/>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[Abhishek Kumar &amp; 01/14/2022]</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4" name="Picture 3" descr="Diagram&#10;&#10;Description automatically generated">
            <a:extLst>
              <a:ext uri="{FF2B5EF4-FFF2-40B4-BE49-F238E27FC236}">
                <a16:creationId xmlns:a16="http://schemas.microsoft.com/office/drawing/2014/main" id="{552036C0-423C-4F50-85D0-D74A2B711959}"/>
              </a:ext>
            </a:extLst>
          </p:cNvPr>
          <p:cNvPicPr>
            <a:picLocks noChangeAspect="1"/>
          </p:cNvPicPr>
          <p:nvPr/>
        </p:nvPicPr>
        <p:blipFill>
          <a:blip r:embed="rId3"/>
          <a:stretch>
            <a:fillRect/>
          </a:stretch>
        </p:blipFill>
        <p:spPr>
          <a:xfrm>
            <a:off x="383795" y="5801939"/>
            <a:ext cx="7004809" cy="2739750"/>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4" name="Picture 3" descr="Diagram&#10;&#10;Description automatically generated">
            <a:extLst>
              <a:ext uri="{FF2B5EF4-FFF2-40B4-BE49-F238E27FC236}">
                <a16:creationId xmlns:a16="http://schemas.microsoft.com/office/drawing/2014/main" id="{70D7C92B-3A59-4A0B-A205-E859E4FAE528}"/>
              </a:ext>
            </a:extLst>
          </p:cNvPr>
          <p:cNvPicPr>
            <a:picLocks noChangeAspect="1"/>
          </p:cNvPicPr>
          <p:nvPr/>
        </p:nvPicPr>
        <p:blipFill>
          <a:blip r:embed="rId3"/>
          <a:stretch>
            <a:fillRect/>
          </a:stretch>
        </p:blipFill>
        <p:spPr>
          <a:xfrm>
            <a:off x="368863" y="5653244"/>
            <a:ext cx="7034673" cy="3574729"/>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4" name="Picture 3" descr="Diagram&#10;&#10;Description automatically generated">
            <a:extLst>
              <a:ext uri="{FF2B5EF4-FFF2-40B4-BE49-F238E27FC236}">
                <a16:creationId xmlns:a16="http://schemas.microsoft.com/office/drawing/2014/main" id="{A79A9364-220B-4E13-BCC9-B230D38F3917}"/>
              </a:ext>
            </a:extLst>
          </p:cNvPr>
          <p:cNvPicPr>
            <a:picLocks noChangeAspect="1"/>
          </p:cNvPicPr>
          <p:nvPr/>
        </p:nvPicPr>
        <p:blipFill>
          <a:blip r:embed="rId3"/>
          <a:stretch>
            <a:fillRect/>
          </a:stretch>
        </p:blipFill>
        <p:spPr>
          <a:xfrm>
            <a:off x="395646" y="6108193"/>
            <a:ext cx="6981107" cy="2681366"/>
          </a:xfrm>
          <a:prstGeom prst="rect">
            <a:avLst/>
          </a:prstGeom>
          <a:ln>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0"/>
              </a:spcBef>
              <a:spcAft>
                <a:spcPts val="0"/>
              </a:spcAft>
              <a:buNone/>
            </a:pPr>
            <a:endParaRPr lang="en" sz="1350" dirty="0">
              <a:solidFill>
                <a:srgbClr val="525C65"/>
              </a:solidFill>
              <a:highlight>
                <a:srgbClr val="FFFFFF"/>
              </a:highlight>
              <a:latin typeface="Open Sans"/>
              <a:ea typeface="Open Sans"/>
              <a:cs typeface="Open Sans"/>
              <a:sym typeface="Open Sans"/>
            </a:endParaRPr>
          </a:p>
          <a:p>
            <a:pPr marL="412750" marR="241300" indent="-171450">
              <a:lnSpc>
                <a:spcPct val="100000"/>
              </a:lnSpc>
              <a:buFont typeface="Wingdings" panose="05000000000000000000" pitchFamily="2" charset="2"/>
              <a:buChar char="q"/>
            </a:pPr>
            <a:endParaRPr lang="en" sz="1100" dirty="0">
              <a:solidFill>
                <a:srgbClr val="525C65"/>
              </a:solidFill>
              <a:highlight>
                <a:srgbClr val="FFFFFF"/>
              </a:highlight>
              <a:latin typeface="Open Sans"/>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Employee Table</a:t>
            </a: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Job Table</a:t>
            </a: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lang="en-US" sz="1900" dirty="0"/>
          </a:p>
          <a:p>
            <a:pPr marL="584200" marR="241300" lvl="0" indent="-342900" algn="l" defTabSz="914400" rtl="0" eaLnBrk="1" fontAlgn="auto" latinLnBrk="0" hangingPunct="1">
              <a:lnSpc>
                <a:spcPct val="100000"/>
              </a:lnSpc>
              <a:spcBef>
                <a:spcPts val="0"/>
              </a:spcBef>
              <a:spcAft>
                <a:spcPts val="0"/>
              </a:spcAft>
              <a:buClr>
                <a:srgbClr val="595959"/>
              </a:buClr>
              <a:buSzPct val="100000"/>
              <a:buFont typeface="Wingdings" panose="05000000000000000000" pitchFamily="2" charset="2"/>
              <a:buChar char="q"/>
              <a:tabLst/>
              <a:defRPr/>
            </a:pPr>
            <a:r>
              <a:rPr kumimoji="0" lang="en-US" sz="1400" b="0" i="0" u="none" strike="noStrike" kern="0" cap="none" spc="0" normalizeH="0" baseline="0" noProof="0" dirty="0">
                <a:ln>
                  <a:noFill/>
                </a:ln>
                <a:solidFill>
                  <a:srgbClr val="525C65"/>
                </a:solidFill>
                <a:effectLst/>
                <a:highlight>
                  <a:srgbClr val="FFFFFF"/>
                </a:highlight>
                <a:uLnTx/>
                <a:uFillTx/>
                <a:latin typeface="Bahnschrift SemiLight SemiConde" panose="020B0502040204020203" pitchFamily="34" charset="0"/>
                <a:ea typeface="Open Sans"/>
                <a:cs typeface="Open Sans"/>
                <a:sym typeface="Open Sans"/>
              </a:rPr>
              <a:t>Salary Table</a:t>
            </a:r>
          </a:p>
          <a:p>
            <a:pPr marL="457200" lvl="0" indent="0" algn="l" rtl="0">
              <a:spcBef>
                <a:spcPts val="1600"/>
              </a:spcBef>
              <a:spcAft>
                <a:spcPts val="1600"/>
              </a:spcAft>
              <a:buNone/>
            </a:pPr>
            <a:endParaRPr lang="en-US" sz="1900" dirty="0"/>
          </a:p>
        </p:txBody>
      </p:sp>
      <p:pic>
        <p:nvPicPr>
          <p:cNvPr id="5" name="Picture 4">
            <a:extLst>
              <a:ext uri="{FF2B5EF4-FFF2-40B4-BE49-F238E27FC236}">
                <a16:creationId xmlns:a16="http://schemas.microsoft.com/office/drawing/2014/main" id="{C28E340D-9F66-425D-B3D2-BB958D659B8B}"/>
              </a:ext>
            </a:extLst>
          </p:cNvPr>
          <p:cNvPicPr>
            <a:picLocks noChangeAspect="1"/>
          </p:cNvPicPr>
          <p:nvPr/>
        </p:nvPicPr>
        <p:blipFill>
          <a:blip r:embed="rId3"/>
          <a:stretch>
            <a:fillRect/>
          </a:stretch>
        </p:blipFill>
        <p:spPr>
          <a:xfrm>
            <a:off x="1710722" y="6270134"/>
            <a:ext cx="4128317" cy="848458"/>
          </a:xfrm>
          <a:prstGeom prst="rect">
            <a:avLst/>
          </a:prstGeom>
        </p:spPr>
      </p:pic>
      <p:pic>
        <p:nvPicPr>
          <p:cNvPr id="4" name="Picture 3">
            <a:extLst>
              <a:ext uri="{FF2B5EF4-FFF2-40B4-BE49-F238E27FC236}">
                <a16:creationId xmlns:a16="http://schemas.microsoft.com/office/drawing/2014/main" id="{9AD07D76-10E9-4CF3-9537-1974149DF823}"/>
              </a:ext>
            </a:extLst>
          </p:cNvPr>
          <p:cNvPicPr>
            <a:picLocks noChangeAspect="1"/>
          </p:cNvPicPr>
          <p:nvPr/>
        </p:nvPicPr>
        <p:blipFill>
          <a:blip r:embed="rId4"/>
          <a:stretch>
            <a:fillRect/>
          </a:stretch>
        </p:blipFill>
        <p:spPr>
          <a:xfrm>
            <a:off x="1710722" y="3909569"/>
            <a:ext cx="4128317" cy="1240267"/>
          </a:xfrm>
          <a:prstGeom prst="rect">
            <a:avLst/>
          </a:prstGeom>
        </p:spPr>
      </p:pic>
      <p:pic>
        <p:nvPicPr>
          <p:cNvPr id="7" name="Picture 6">
            <a:extLst>
              <a:ext uri="{FF2B5EF4-FFF2-40B4-BE49-F238E27FC236}">
                <a16:creationId xmlns:a16="http://schemas.microsoft.com/office/drawing/2014/main" id="{5EBBFF92-9342-4947-AB54-9D3955EF1CDE}"/>
              </a:ext>
            </a:extLst>
          </p:cNvPr>
          <p:cNvPicPr>
            <a:picLocks noChangeAspect="1"/>
          </p:cNvPicPr>
          <p:nvPr/>
        </p:nvPicPr>
        <p:blipFill>
          <a:blip r:embed="rId5"/>
          <a:stretch>
            <a:fillRect/>
          </a:stretch>
        </p:blipFill>
        <p:spPr>
          <a:xfrm>
            <a:off x="1710722" y="8238890"/>
            <a:ext cx="4128317" cy="8268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
        <p:nvSpPr>
          <p:cNvPr id="6" name="TextBox 5">
            <a:extLst>
              <a:ext uri="{FF2B5EF4-FFF2-40B4-BE49-F238E27FC236}">
                <a16:creationId xmlns:a16="http://schemas.microsoft.com/office/drawing/2014/main" id="{5CB6C995-924A-4591-8602-DC0CCCB04917}"/>
              </a:ext>
            </a:extLst>
          </p:cNvPr>
          <p:cNvSpPr txBox="1"/>
          <p:nvPr/>
        </p:nvSpPr>
        <p:spPr>
          <a:xfrm>
            <a:off x="264850" y="1990171"/>
            <a:ext cx="7145600" cy="7848302"/>
          </a:xfrm>
          <a:prstGeom prst="rect">
            <a:avLst/>
          </a:prstGeom>
          <a:noFill/>
        </p:spPr>
        <p:txBody>
          <a:bodyPr wrap="square">
            <a:spAutoFit/>
          </a:bodyPr>
          <a:lstStyle/>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Department Table</a:t>
            </a: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a:lnSpc>
                <a:spcPct val="100000"/>
              </a:lnSpc>
              <a:buSzPct val="100000"/>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Education Table</a:t>
            </a: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a:lnSpc>
                <a:spcPct val="100000"/>
              </a:lnSpc>
              <a:buSzPct val="100000"/>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a:lnSpc>
                <a:spcPct val="100000"/>
              </a:lnSpc>
              <a:buSzPct val="100000"/>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State Table</a:t>
            </a:r>
          </a:p>
          <a:p>
            <a:pPr marL="584200" marR="241300" indent="-342900">
              <a:lnSpc>
                <a:spcPct val="100000"/>
              </a:lnSpc>
              <a:buSzPct val="100000"/>
              <a:buFont typeface="Wingdings" panose="05000000000000000000" pitchFamily="2" charset="2"/>
              <a:buChar char="q"/>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a:lnSpc>
                <a:spcPct val="100000"/>
              </a:lnSpc>
              <a:buSzPct val="100000"/>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a:lnSpc>
                <a:spcPct val="100000"/>
              </a:lnSpc>
              <a:buSzPct val="100000"/>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City Table </a:t>
            </a:r>
          </a:p>
          <a:p>
            <a:pPr marL="584200" marR="241300" indent="-342900">
              <a:buSzPct val="100000"/>
              <a:buFont typeface="Wingdings" panose="05000000000000000000" pitchFamily="2" charset="2"/>
              <a:buChar char="q"/>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a:buSzPct val="100000"/>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a:buSzPct val="100000"/>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p:txBody>
      </p:sp>
      <p:pic>
        <p:nvPicPr>
          <p:cNvPr id="5" name="Picture 4">
            <a:extLst>
              <a:ext uri="{FF2B5EF4-FFF2-40B4-BE49-F238E27FC236}">
                <a16:creationId xmlns:a16="http://schemas.microsoft.com/office/drawing/2014/main" id="{10145999-05B5-4AB1-817D-5F08B7DD8FE9}"/>
              </a:ext>
            </a:extLst>
          </p:cNvPr>
          <p:cNvPicPr>
            <a:picLocks noChangeAspect="1"/>
          </p:cNvPicPr>
          <p:nvPr/>
        </p:nvPicPr>
        <p:blipFill>
          <a:blip r:embed="rId3"/>
          <a:stretch>
            <a:fillRect/>
          </a:stretch>
        </p:blipFill>
        <p:spPr>
          <a:xfrm>
            <a:off x="1612124" y="2530813"/>
            <a:ext cx="4548152" cy="953417"/>
          </a:xfrm>
          <a:prstGeom prst="rect">
            <a:avLst/>
          </a:prstGeom>
        </p:spPr>
      </p:pic>
      <p:pic>
        <p:nvPicPr>
          <p:cNvPr id="8" name="Picture 7">
            <a:extLst>
              <a:ext uri="{FF2B5EF4-FFF2-40B4-BE49-F238E27FC236}">
                <a16:creationId xmlns:a16="http://schemas.microsoft.com/office/drawing/2014/main" id="{B3647966-8F50-4E4E-A89B-CFE7A6EE5BD5}"/>
              </a:ext>
            </a:extLst>
          </p:cNvPr>
          <p:cNvPicPr>
            <a:picLocks noChangeAspect="1"/>
          </p:cNvPicPr>
          <p:nvPr/>
        </p:nvPicPr>
        <p:blipFill>
          <a:blip r:embed="rId4"/>
          <a:stretch>
            <a:fillRect/>
          </a:stretch>
        </p:blipFill>
        <p:spPr>
          <a:xfrm>
            <a:off x="1612124" y="4725187"/>
            <a:ext cx="4548152" cy="933679"/>
          </a:xfrm>
          <a:prstGeom prst="rect">
            <a:avLst/>
          </a:prstGeom>
        </p:spPr>
      </p:pic>
      <p:pic>
        <p:nvPicPr>
          <p:cNvPr id="10" name="Picture 9">
            <a:extLst>
              <a:ext uri="{FF2B5EF4-FFF2-40B4-BE49-F238E27FC236}">
                <a16:creationId xmlns:a16="http://schemas.microsoft.com/office/drawing/2014/main" id="{B1435340-FAAC-488F-B5FA-EA499627FCF8}"/>
              </a:ext>
            </a:extLst>
          </p:cNvPr>
          <p:cNvPicPr>
            <a:picLocks noChangeAspect="1"/>
          </p:cNvPicPr>
          <p:nvPr/>
        </p:nvPicPr>
        <p:blipFill>
          <a:blip r:embed="rId5"/>
          <a:stretch>
            <a:fillRect/>
          </a:stretch>
        </p:blipFill>
        <p:spPr>
          <a:xfrm>
            <a:off x="1563574" y="6810783"/>
            <a:ext cx="4548152" cy="923625"/>
          </a:xfrm>
          <a:prstGeom prst="rect">
            <a:avLst/>
          </a:prstGeom>
        </p:spPr>
      </p:pic>
      <p:pic>
        <p:nvPicPr>
          <p:cNvPr id="13" name="Picture 12">
            <a:extLst>
              <a:ext uri="{FF2B5EF4-FFF2-40B4-BE49-F238E27FC236}">
                <a16:creationId xmlns:a16="http://schemas.microsoft.com/office/drawing/2014/main" id="{FDDA91CD-D4FF-4682-8BE1-AC8699E5A3B3}"/>
              </a:ext>
            </a:extLst>
          </p:cNvPr>
          <p:cNvPicPr>
            <a:picLocks noChangeAspect="1"/>
          </p:cNvPicPr>
          <p:nvPr/>
        </p:nvPicPr>
        <p:blipFill>
          <a:blip r:embed="rId6"/>
          <a:stretch>
            <a:fillRect/>
          </a:stretch>
        </p:blipFill>
        <p:spPr>
          <a:xfrm>
            <a:off x="1563574" y="8644772"/>
            <a:ext cx="4558552" cy="1086714"/>
          </a:xfrm>
          <a:prstGeom prst="rect">
            <a:avLst/>
          </a:prstGeom>
        </p:spPr>
      </p:pic>
    </p:spTree>
    <p:extLst>
      <p:ext uri="{BB962C8B-B14F-4D97-AF65-F5344CB8AC3E}">
        <p14:creationId xmlns:p14="http://schemas.microsoft.com/office/powerpoint/2010/main" val="2829571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1905000"/>
            <a:ext cx="7242600" cy="8080624"/>
          </a:xfrm>
          <a:prstGeom prst="rect">
            <a:avLst/>
          </a:prstGeom>
        </p:spPr>
        <p:txBody>
          <a:bodyPr spcFirstLastPara="1" wrap="square" lIns="91425" tIns="91425" rIns="91425" bIns="91425" anchor="t" anchorCtr="0">
            <a:noAutofit/>
          </a:bodyPr>
          <a:lstStyle/>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Location Table </a:t>
            </a: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Address Table</a:t>
            </a: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err="1">
                <a:solidFill>
                  <a:srgbClr val="525C65"/>
                </a:solidFill>
                <a:highlight>
                  <a:srgbClr val="FFFFFF"/>
                </a:highlight>
                <a:latin typeface="Bahnschrift SemiLight SemiConde" panose="020B0502040204020203" pitchFamily="34" charset="0"/>
                <a:ea typeface="Open Sans"/>
                <a:cs typeface="Open Sans"/>
                <a:sym typeface="Open Sans"/>
              </a:rPr>
              <a:t>Employee_Details</a:t>
            </a: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 Table</a:t>
            </a:r>
            <a:endParaRPr lang="en-US" sz="1400" dirty="0">
              <a:latin typeface="Bahnschrift SemiLight SemiConde" panose="020B0502040204020203" pitchFamily="34" charset="0"/>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5647A539-24DD-40BC-AAA8-CFF08751BA56}"/>
              </a:ext>
            </a:extLst>
          </p:cNvPr>
          <p:cNvPicPr>
            <a:picLocks noChangeAspect="1"/>
          </p:cNvPicPr>
          <p:nvPr/>
        </p:nvPicPr>
        <p:blipFill>
          <a:blip r:embed="rId3"/>
          <a:stretch>
            <a:fillRect/>
          </a:stretch>
        </p:blipFill>
        <p:spPr>
          <a:xfrm>
            <a:off x="1709737" y="2733472"/>
            <a:ext cx="4352925" cy="904069"/>
          </a:xfrm>
          <a:prstGeom prst="rect">
            <a:avLst/>
          </a:prstGeom>
        </p:spPr>
      </p:pic>
      <p:pic>
        <p:nvPicPr>
          <p:cNvPr id="5" name="Picture 4">
            <a:extLst>
              <a:ext uri="{FF2B5EF4-FFF2-40B4-BE49-F238E27FC236}">
                <a16:creationId xmlns:a16="http://schemas.microsoft.com/office/drawing/2014/main" id="{8141711F-C967-48E9-ADAA-B6CCE25F1DF0}"/>
              </a:ext>
            </a:extLst>
          </p:cNvPr>
          <p:cNvPicPr>
            <a:picLocks noChangeAspect="1"/>
          </p:cNvPicPr>
          <p:nvPr/>
        </p:nvPicPr>
        <p:blipFill>
          <a:blip r:embed="rId4"/>
          <a:stretch>
            <a:fillRect/>
          </a:stretch>
        </p:blipFill>
        <p:spPr>
          <a:xfrm>
            <a:off x="1709737" y="4951836"/>
            <a:ext cx="4352925" cy="1208404"/>
          </a:xfrm>
          <a:prstGeom prst="rect">
            <a:avLst/>
          </a:prstGeom>
        </p:spPr>
      </p:pic>
      <p:pic>
        <p:nvPicPr>
          <p:cNvPr id="4" name="Picture 3">
            <a:extLst>
              <a:ext uri="{FF2B5EF4-FFF2-40B4-BE49-F238E27FC236}">
                <a16:creationId xmlns:a16="http://schemas.microsoft.com/office/drawing/2014/main" id="{87446EC7-62A8-48C9-82C7-832224C67E6F}"/>
              </a:ext>
            </a:extLst>
          </p:cNvPr>
          <p:cNvPicPr>
            <a:picLocks noChangeAspect="1"/>
          </p:cNvPicPr>
          <p:nvPr/>
        </p:nvPicPr>
        <p:blipFill>
          <a:blip r:embed="rId5"/>
          <a:stretch>
            <a:fillRect/>
          </a:stretch>
        </p:blipFill>
        <p:spPr>
          <a:xfrm>
            <a:off x="1709736" y="7599168"/>
            <a:ext cx="4352925" cy="1714789"/>
          </a:xfrm>
          <a:prstGeom prst="rect">
            <a:avLst/>
          </a:prstGeom>
        </p:spPr>
      </p:pic>
    </p:spTree>
    <p:extLst>
      <p:ext uri="{BB962C8B-B14F-4D97-AF65-F5344CB8AC3E}">
        <p14:creationId xmlns:p14="http://schemas.microsoft.com/office/powerpoint/2010/main" val="2861083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DML</a:t>
            </a:r>
            <a:endParaRPr dirty="0"/>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527050" marR="241300" indent="-28575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Employee Table</a:t>
            </a: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Job Table</a:t>
            </a: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Department Table</a:t>
            </a: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Education Table</a:t>
            </a: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BE6B2827-3204-4975-8C79-B879258AC5A1}"/>
              </a:ext>
            </a:extLst>
          </p:cNvPr>
          <p:cNvPicPr>
            <a:picLocks noChangeAspect="1"/>
          </p:cNvPicPr>
          <p:nvPr/>
        </p:nvPicPr>
        <p:blipFill>
          <a:blip r:embed="rId3"/>
          <a:stretch>
            <a:fillRect/>
          </a:stretch>
        </p:blipFill>
        <p:spPr>
          <a:xfrm>
            <a:off x="1469065" y="4886038"/>
            <a:ext cx="4834255" cy="803275"/>
          </a:xfrm>
          <a:prstGeom prst="rect">
            <a:avLst/>
          </a:prstGeom>
        </p:spPr>
      </p:pic>
      <p:pic>
        <p:nvPicPr>
          <p:cNvPr id="7" name="Picture 6">
            <a:extLst>
              <a:ext uri="{FF2B5EF4-FFF2-40B4-BE49-F238E27FC236}">
                <a16:creationId xmlns:a16="http://schemas.microsoft.com/office/drawing/2014/main" id="{067B34F4-8FE6-4008-B745-1E74019C1DB3}"/>
              </a:ext>
            </a:extLst>
          </p:cNvPr>
          <p:cNvPicPr>
            <a:picLocks noChangeAspect="1"/>
          </p:cNvPicPr>
          <p:nvPr/>
        </p:nvPicPr>
        <p:blipFill>
          <a:blip r:embed="rId4"/>
          <a:stretch>
            <a:fillRect/>
          </a:stretch>
        </p:blipFill>
        <p:spPr>
          <a:xfrm>
            <a:off x="1469065" y="6769898"/>
            <a:ext cx="4834255" cy="813170"/>
          </a:xfrm>
          <a:prstGeom prst="rect">
            <a:avLst/>
          </a:prstGeom>
        </p:spPr>
      </p:pic>
      <p:pic>
        <p:nvPicPr>
          <p:cNvPr id="9" name="Picture 8">
            <a:extLst>
              <a:ext uri="{FF2B5EF4-FFF2-40B4-BE49-F238E27FC236}">
                <a16:creationId xmlns:a16="http://schemas.microsoft.com/office/drawing/2014/main" id="{E3690BAC-F068-4562-81AF-C2D6B93A4E74}"/>
              </a:ext>
            </a:extLst>
          </p:cNvPr>
          <p:cNvPicPr>
            <a:picLocks noChangeAspect="1"/>
          </p:cNvPicPr>
          <p:nvPr/>
        </p:nvPicPr>
        <p:blipFill>
          <a:blip r:embed="rId5"/>
          <a:stretch>
            <a:fillRect/>
          </a:stretch>
        </p:blipFill>
        <p:spPr>
          <a:xfrm>
            <a:off x="1469064" y="8763805"/>
            <a:ext cx="4834255" cy="848647"/>
          </a:xfrm>
          <a:prstGeom prst="rect">
            <a:avLst/>
          </a:prstGeom>
        </p:spPr>
      </p:pic>
      <p:pic>
        <p:nvPicPr>
          <p:cNvPr id="4" name="Picture 3">
            <a:extLst>
              <a:ext uri="{FF2B5EF4-FFF2-40B4-BE49-F238E27FC236}">
                <a16:creationId xmlns:a16="http://schemas.microsoft.com/office/drawing/2014/main" id="{250CE8D4-E8EB-4001-80A8-93F1EFD238AD}"/>
              </a:ext>
            </a:extLst>
          </p:cNvPr>
          <p:cNvPicPr>
            <a:picLocks noChangeAspect="1"/>
          </p:cNvPicPr>
          <p:nvPr/>
        </p:nvPicPr>
        <p:blipFill>
          <a:blip r:embed="rId6"/>
          <a:stretch>
            <a:fillRect/>
          </a:stretch>
        </p:blipFill>
        <p:spPr>
          <a:xfrm>
            <a:off x="415920" y="2846042"/>
            <a:ext cx="6940544" cy="959411"/>
          </a:xfrm>
          <a:prstGeom prst="rect">
            <a:avLst/>
          </a:prstGeom>
        </p:spPr>
      </p:pic>
    </p:spTree>
    <p:extLst>
      <p:ext uri="{BB962C8B-B14F-4D97-AF65-F5344CB8AC3E}">
        <p14:creationId xmlns:p14="http://schemas.microsoft.com/office/powerpoint/2010/main" val="214017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DML</a:t>
            </a:r>
            <a:endParaRPr dirty="0"/>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527050" marR="241300" indent="-28575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Salary Table</a:t>
            </a:r>
          </a:p>
          <a:p>
            <a:pPr marL="527050" marR="241300" indent="-28575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27050" marR="241300" indent="-28575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27050" marR="241300" indent="-28575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27050" marR="241300" indent="-28575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27050" marR="241300" indent="-28575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27050" marR="241300" indent="-28575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27050" marR="241300" indent="-28575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27050" marR="241300" indent="-28575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27050" marR="241300" indent="-28575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State Table</a:t>
            </a: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City Table </a:t>
            </a: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241300" marR="241300" indent="0">
              <a:lnSpc>
                <a:spcPct val="100000"/>
              </a:lnSpc>
              <a:buSzPct val="100000"/>
              <a:buNone/>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Location Table </a:t>
            </a: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93FCBB6F-A331-4046-8B32-63DD4F02835B}"/>
              </a:ext>
            </a:extLst>
          </p:cNvPr>
          <p:cNvPicPr>
            <a:picLocks noChangeAspect="1"/>
          </p:cNvPicPr>
          <p:nvPr/>
        </p:nvPicPr>
        <p:blipFill>
          <a:blip r:embed="rId3"/>
          <a:stretch>
            <a:fillRect/>
          </a:stretch>
        </p:blipFill>
        <p:spPr>
          <a:xfrm>
            <a:off x="1559672" y="6621860"/>
            <a:ext cx="4653042" cy="1094834"/>
          </a:xfrm>
          <a:prstGeom prst="rect">
            <a:avLst/>
          </a:prstGeom>
        </p:spPr>
      </p:pic>
      <p:pic>
        <p:nvPicPr>
          <p:cNvPr id="8" name="Picture 7">
            <a:extLst>
              <a:ext uri="{FF2B5EF4-FFF2-40B4-BE49-F238E27FC236}">
                <a16:creationId xmlns:a16="http://schemas.microsoft.com/office/drawing/2014/main" id="{089EE39F-BC7C-4DB0-A50D-94329F64425F}"/>
              </a:ext>
            </a:extLst>
          </p:cNvPr>
          <p:cNvPicPr>
            <a:picLocks noChangeAspect="1"/>
          </p:cNvPicPr>
          <p:nvPr/>
        </p:nvPicPr>
        <p:blipFill>
          <a:blip r:embed="rId4"/>
          <a:stretch>
            <a:fillRect/>
          </a:stretch>
        </p:blipFill>
        <p:spPr>
          <a:xfrm>
            <a:off x="1559673" y="4820429"/>
            <a:ext cx="4653041" cy="792314"/>
          </a:xfrm>
          <a:prstGeom prst="rect">
            <a:avLst/>
          </a:prstGeom>
        </p:spPr>
      </p:pic>
      <p:pic>
        <p:nvPicPr>
          <p:cNvPr id="11" name="Picture 10">
            <a:extLst>
              <a:ext uri="{FF2B5EF4-FFF2-40B4-BE49-F238E27FC236}">
                <a16:creationId xmlns:a16="http://schemas.microsoft.com/office/drawing/2014/main" id="{C86D2BEB-509A-4085-ABD3-38AD06E0E860}"/>
              </a:ext>
            </a:extLst>
          </p:cNvPr>
          <p:cNvPicPr>
            <a:picLocks noChangeAspect="1"/>
          </p:cNvPicPr>
          <p:nvPr/>
        </p:nvPicPr>
        <p:blipFill>
          <a:blip r:embed="rId5"/>
          <a:stretch>
            <a:fillRect/>
          </a:stretch>
        </p:blipFill>
        <p:spPr>
          <a:xfrm>
            <a:off x="1559672" y="8725811"/>
            <a:ext cx="4653041" cy="773206"/>
          </a:xfrm>
          <a:prstGeom prst="rect">
            <a:avLst/>
          </a:prstGeom>
        </p:spPr>
      </p:pic>
      <p:pic>
        <p:nvPicPr>
          <p:cNvPr id="4" name="Picture 3">
            <a:extLst>
              <a:ext uri="{FF2B5EF4-FFF2-40B4-BE49-F238E27FC236}">
                <a16:creationId xmlns:a16="http://schemas.microsoft.com/office/drawing/2014/main" id="{1BC262A8-5162-4A69-A02D-30A433333D5D}"/>
              </a:ext>
            </a:extLst>
          </p:cNvPr>
          <p:cNvPicPr>
            <a:picLocks noChangeAspect="1"/>
          </p:cNvPicPr>
          <p:nvPr/>
        </p:nvPicPr>
        <p:blipFill>
          <a:blip r:embed="rId6"/>
          <a:stretch>
            <a:fillRect/>
          </a:stretch>
        </p:blipFill>
        <p:spPr>
          <a:xfrm>
            <a:off x="1559672" y="2875414"/>
            <a:ext cx="4653043" cy="713741"/>
          </a:xfrm>
          <a:prstGeom prst="rect">
            <a:avLst/>
          </a:prstGeom>
        </p:spPr>
      </p:pic>
    </p:spTree>
    <p:extLst>
      <p:ext uri="{BB962C8B-B14F-4D97-AF65-F5344CB8AC3E}">
        <p14:creationId xmlns:p14="http://schemas.microsoft.com/office/powerpoint/2010/main" val="2609771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DML</a:t>
            </a:r>
            <a:endParaRPr dirty="0"/>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584200" marR="241300" indent="-342900">
              <a:lnSpc>
                <a:spcPct val="100000"/>
              </a:lnSpc>
              <a:buSzPct val="100000"/>
              <a:buFont typeface="Wingdings" panose="05000000000000000000" pitchFamily="2" charset="2"/>
              <a:buChar char="q"/>
            </a:pP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Address Table</a:t>
            </a: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endParaRPr lang="en-US" sz="1400" dirty="0">
              <a:solidFill>
                <a:srgbClr val="525C65"/>
              </a:solidFill>
              <a:highlight>
                <a:srgbClr val="FFFFFF"/>
              </a:highlight>
              <a:latin typeface="Bahnschrift SemiLight SemiConde" panose="020B0502040204020203" pitchFamily="34" charset="0"/>
              <a:ea typeface="Open Sans"/>
              <a:cs typeface="Open Sans"/>
              <a:sym typeface="Open Sans"/>
            </a:endParaRPr>
          </a:p>
          <a:p>
            <a:pPr marL="584200" marR="241300" indent="-342900">
              <a:lnSpc>
                <a:spcPct val="100000"/>
              </a:lnSpc>
              <a:buSzPct val="100000"/>
              <a:buFont typeface="Wingdings" panose="05000000000000000000" pitchFamily="2" charset="2"/>
              <a:buChar char="q"/>
            </a:pPr>
            <a:r>
              <a:rPr lang="en-US" sz="1400" dirty="0" err="1">
                <a:solidFill>
                  <a:srgbClr val="525C65"/>
                </a:solidFill>
                <a:highlight>
                  <a:srgbClr val="FFFFFF"/>
                </a:highlight>
                <a:latin typeface="Bahnschrift SemiLight SemiConde" panose="020B0502040204020203" pitchFamily="34" charset="0"/>
                <a:ea typeface="Open Sans"/>
                <a:cs typeface="Open Sans"/>
                <a:sym typeface="Open Sans"/>
              </a:rPr>
              <a:t>Employee_Details</a:t>
            </a:r>
            <a:r>
              <a:rPr lang="en-US" sz="1400" dirty="0">
                <a:solidFill>
                  <a:srgbClr val="525C65"/>
                </a:solidFill>
                <a:highlight>
                  <a:srgbClr val="FFFFFF"/>
                </a:highlight>
                <a:latin typeface="Bahnschrift SemiLight SemiConde" panose="020B0502040204020203" pitchFamily="34" charset="0"/>
                <a:ea typeface="Open Sans"/>
                <a:cs typeface="Open Sans"/>
                <a:sym typeface="Open Sans"/>
              </a:rPr>
              <a:t> Table</a:t>
            </a:r>
            <a:endParaRPr lang="en-US" sz="1400" dirty="0">
              <a:latin typeface="Bahnschrift SemiLight SemiConde" panose="020B0502040204020203" pitchFamily="34" charset="0"/>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569DF34C-904F-4BCB-ADD5-EA55C0C0612B}"/>
              </a:ext>
            </a:extLst>
          </p:cNvPr>
          <p:cNvPicPr>
            <a:picLocks noChangeAspect="1"/>
          </p:cNvPicPr>
          <p:nvPr/>
        </p:nvPicPr>
        <p:blipFill>
          <a:blip r:embed="rId3"/>
          <a:stretch>
            <a:fillRect/>
          </a:stretch>
        </p:blipFill>
        <p:spPr>
          <a:xfrm>
            <a:off x="1560374" y="2923995"/>
            <a:ext cx="4651651" cy="1213209"/>
          </a:xfrm>
          <a:prstGeom prst="rect">
            <a:avLst/>
          </a:prstGeom>
        </p:spPr>
      </p:pic>
      <p:pic>
        <p:nvPicPr>
          <p:cNvPr id="5" name="Picture 4">
            <a:extLst>
              <a:ext uri="{FF2B5EF4-FFF2-40B4-BE49-F238E27FC236}">
                <a16:creationId xmlns:a16="http://schemas.microsoft.com/office/drawing/2014/main" id="{C3B42357-BBC8-44E1-81D3-9E27A8C95B17}"/>
              </a:ext>
            </a:extLst>
          </p:cNvPr>
          <p:cNvPicPr>
            <a:picLocks noChangeAspect="1"/>
          </p:cNvPicPr>
          <p:nvPr/>
        </p:nvPicPr>
        <p:blipFill>
          <a:blip r:embed="rId4"/>
          <a:stretch>
            <a:fillRect/>
          </a:stretch>
        </p:blipFill>
        <p:spPr>
          <a:xfrm>
            <a:off x="771052" y="5670959"/>
            <a:ext cx="6230295" cy="3509219"/>
          </a:xfrm>
          <a:prstGeom prst="rect">
            <a:avLst/>
          </a:prstGeom>
        </p:spPr>
      </p:pic>
    </p:spTree>
    <p:extLst>
      <p:ext uri="{BB962C8B-B14F-4D97-AF65-F5344CB8AC3E}">
        <p14:creationId xmlns:p14="http://schemas.microsoft.com/office/powerpoint/2010/main" val="3837758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ABA891A7-80A8-4DEB-8D2E-A97BAA10AFAA}"/>
              </a:ext>
            </a:extLst>
          </p:cNvPr>
          <p:cNvPicPr>
            <a:picLocks noChangeAspect="1"/>
          </p:cNvPicPr>
          <p:nvPr/>
        </p:nvPicPr>
        <p:blipFill>
          <a:blip r:embed="rId3"/>
          <a:stretch>
            <a:fillRect/>
          </a:stretch>
        </p:blipFill>
        <p:spPr>
          <a:xfrm>
            <a:off x="1260281" y="4013416"/>
            <a:ext cx="5251837" cy="38881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5C80DC65-FE85-4C54-829F-998636DCB34A}"/>
              </a:ext>
            </a:extLst>
          </p:cNvPr>
          <p:cNvPicPr>
            <a:picLocks noChangeAspect="1"/>
          </p:cNvPicPr>
          <p:nvPr/>
        </p:nvPicPr>
        <p:blipFill>
          <a:blip r:embed="rId3"/>
          <a:stretch>
            <a:fillRect/>
          </a:stretch>
        </p:blipFill>
        <p:spPr>
          <a:xfrm>
            <a:off x="1071254" y="3791591"/>
            <a:ext cx="5629892" cy="36667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7C0665F1-9F0C-486B-B1BE-EA0E5D39DAB1}"/>
              </a:ext>
            </a:extLst>
          </p:cNvPr>
          <p:cNvPicPr>
            <a:picLocks noChangeAspect="1"/>
          </p:cNvPicPr>
          <p:nvPr/>
        </p:nvPicPr>
        <p:blipFill>
          <a:blip r:embed="rId3"/>
          <a:stretch>
            <a:fillRect/>
          </a:stretch>
        </p:blipFill>
        <p:spPr>
          <a:xfrm>
            <a:off x="1143712" y="4119418"/>
            <a:ext cx="5484976" cy="372916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37FFA225-404D-4BD7-B0CC-03C704A734E2}"/>
              </a:ext>
            </a:extLst>
          </p:cNvPr>
          <p:cNvPicPr>
            <a:picLocks noChangeAspect="1"/>
          </p:cNvPicPr>
          <p:nvPr/>
        </p:nvPicPr>
        <p:blipFill>
          <a:blip r:embed="rId3"/>
          <a:stretch>
            <a:fillRect/>
          </a:stretch>
        </p:blipFill>
        <p:spPr>
          <a:xfrm>
            <a:off x="955435" y="4129856"/>
            <a:ext cx="5861530" cy="35640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A1F40F81-8A05-409A-9059-165E51621546}"/>
              </a:ext>
            </a:extLst>
          </p:cNvPr>
          <p:cNvPicPr>
            <a:picLocks noChangeAspect="1"/>
          </p:cNvPicPr>
          <p:nvPr/>
        </p:nvPicPr>
        <p:blipFill>
          <a:blip r:embed="rId3"/>
          <a:stretch>
            <a:fillRect/>
          </a:stretch>
        </p:blipFill>
        <p:spPr>
          <a:xfrm>
            <a:off x="1042356" y="4162094"/>
            <a:ext cx="5687688" cy="315099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spcBef>
                <a:spcPts val="0"/>
              </a:spcBef>
              <a:spcAft>
                <a:spcPts val="0"/>
              </a:spcAft>
              <a:buNone/>
            </a:pPr>
            <a:endParaRPr lang="en-US" sz="1900" b="1" dirty="0">
              <a:latin typeface="Open Sans"/>
              <a:ea typeface="Open Sans"/>
              <a:cs typeface="Open Sans"/>
              <a:sym typeface="Open Sans"/>
            </a:endParaRPr>
          </a:p>
          <a:p>
            <a:pPr marL="0" lvl="0" indent="0" algn="l" rtl="0">
              <a:spcBef>
                <a:spcPts val="0"/>
              </a:spcBef>
              <a:spcAft>
                <a:spcPts val="0"/>
              </a:spcAft>
              <a:buNone/>
            </a:pPr>
            <a:endParaRPr lang="en-US"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DB1A8EF2-CBB5-44F0-A164-1A1CAEC14861}"/>
              </a:ext>
            </a:extLst>
          </p:cNvPr>
          <p:cNvPicPr>
            <a:picLocks noChangeAspect="1"/>
          </p:cNvPicPr>
          <p:nvPr/>
        </p:nvPicPr>
        <p:blipFill>
          <a:blip r:embed="rId3"/>
          <a:stretch>
            <a:fillRect/>
          </a:stretch>
        </p:blipFill>
        <p:spPr>
          <a:xfrm>
            <a:off x="347127" y="4786684"/>
            <a:ext cx="7078146" cy="22820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lang="en-US" sz="1700" dirty="0">
              <a:latin typeface="Open Sans"/>
              <a:ea typeface="Open Sans"/>
              <a:cs typeface="Open Sans"/>
              <a:sym typeface="Open Sans"/>
            </a:endParaRPr>
          </a:p>
          <a:p>
            <a:pPr marL="457200" lvl="0" indent="0" algn="l" rtl="0">
              <a:spcBef>
                <a:spcPts val="1600"/>
              </a:spcBef>
              <a:spcAft>
                <a:spcPts val="0"/>
              </a:spcAft>
              <a:buNone/>
            </a:pPr>
            <a:endParaRPr lang="en-US" sz="1700" dirty="0">
              <a:latin typeface="Open Sans"/>
              <a:ea typeface="Open Sans"/>
              <a:cs typeface="Open Sans"/>
              <a:sym typeface="Open Sans"/>
            </a:endParaRPr>
          </a:p>
          <a:p>
            <a:pPr marL="457200" lvl="0" indent="0" algn="l" rtl="0">
              <a:spcBef>
                <a:spcPts val="1600"/>
              </a:spcBef>
              <a:spcAft>
                <a:spcPts val="0"/>
              </a:spcAft>
              <a:buNone/>
            </a:pPr>
            <a:r>
              <a:rPr lang="en-US" sz="1700" dirty="0">
                <a:latin typeface="Open Sans"/>
                <a:ea typeface="Open Sans"/>
                <a:cs typeface="Open Sans"/>
                <a:sym typeface="Open Sans"/>
              </a:rPr>
              <a:t>We can restrict access to the ‘Salary’ information for all those users by not granting them permissions to the ‘Salary’ Table.</a:t>
            </a:r>
          </a:p>
          <a:p>
            <a:pPr marL="457200" lvl="0" indent="0" algn="l" rtl="0">
              <a:spcBef>
                <a:spcPts val="1600"/>
              </a:spcBef>
              <a:spcAft>
                <a:spcPts val="0"/>
              </a:spcAft>
              <a:buNone/>
            </a:pPr>
            <a:r>
              <a:rPr lang="en-US" sz="1700" dirty="0">
                <a:latin typeface="Open Sans"/>
                <a:ea typeface="Open Sans"/>
                <a:cs typeface="Open Sans"/>
                <a:sym typeface="Open Sans"/>
              </a:rPr>
              <a:t>As this is one of the business requirements, we made sure to follow a data model design that will have a separate salary table. </a:t>
            </a:r>
            <a:endParaRPr sz="1700"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 results should resemble initial Excel file</a:t>
            </a:r>
            <a:endParaRPr sz="2000" b="1" dirty="0">
              <a:latin typeface="Open Sans"/>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FECB10FF-9B19-42EF-86D4-B93723469D0C}"/>
              </a:ext>
            </a:extLst>
          </p:cNvPr>
          <p:cNvPicPr>
            <a:picLocks noChangeAspect="1"/>
          </p:cNvPicPr>
          <p:nvPr/>
        </p:nvPicPr>
        <p:blipFill>
          <a:blip r:embed="rId3"/>
          <a:stretch>
            <a:fillRect/>
          </a:stretch>
        </p:blipFill>
        <p:spPr>
          <a:xfrm>
            <a:off x="430373" y="7354959"/>
            <a:ext cx="6916016" cy="1924214"/>
          </a:xfrm>
          <a:prstGeom prst="rect">
            <a:avLst/>
          </a:prstGeom>
        </p:spPr>
      </p:pic>
      <p:pic>
        <p:nvPicPr>
          <p:cNvPr id="4" name="Picture 3">
            <a:extLst>
              <a:ext uri="{FF2B5EF4-FFF2-40B4-BE49-F238E27FC236}">
                <a16:creationId xmlns:a16="http://schemas.microsoft.com/office/drawing/2014/main" id="{A5124753-E49F-4FEB-BEF1-60913741B40E}"/>
              </a:ext>
            </a:extLst>
          </p:cNvPr>
          <p:cNvPicPr>
            <a:picLocks noChangeAspect="1"/>
          </p:cNvPicPr>
          <p:nvPr/>
        </p:nvPicPr>
        <p:blipFill>
          <a:blip r:embed="rId4"/>
          <a:stretch>
            <a:fillRect/>
          </a:stretch>
        </p:blipFill>
        <p:spPr>
          <a:xfrm>
            <a:off x="578457" y="3550147"/>
            <a:ext cx="6615485" cy="295810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p>
          <a:p>
            <a:pPr marL="0" lvl="0" indent="0" algn="l" rtl="0">
              <a:spcBef>
                <a:spcPts val="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D6492858-FC18-43BF-A4F4-247BCF8B1AEC}"/>
              </a:ext>
            </a:extLst>
          </p:cNvPr>
          <p:cNvPicPr>
            <a:picLocks noChangeAspect="1"/>
          </p:cNvPicPr>
          <p:nvPr/>
        </p:nvPicPr>
        <p:blipFill>
          <a:blip r:embed="rId3"/>
          <a:stretch>
            <a:fillRect/>
          </a:stretch>
        </p:blipFill>
        <p:spPr>
          <a:xfrm>
            <a:off x="572494" y="4178722"/>
            <a:ext cx="6627412" cy="3132731"/>
          </a:xfrm>
          <a:prstGeom prst="rect">
            <a:avLst/>
          </a:prstGeom>
        </p:spPr>
      </p:pic>
      <p:pic>
        <p:nvPicPr>
          <p:cNvPr id="5" name="Picture 4">
            <a:extLst>
              <a:ext uri="{FF2B5EF4-FFF2-40B4-BE49-F238E27FC236}">
                <a16:creationId xmlns:a16="http://schemas.microsoft.com/office/drawing/2014/main" id="{D67AFD83-CEFE-4F8E-9B4C-37DC26787899}"/>
              </a:ext>
            </a:extLst>
          </p:cNvPr>
          <p:cNvPicPr>
            <a:picLocks noChangeAspect="1"/>
          </p:cNvPicPr>
          <p:nvPr/>
        </p:nvPicPr>
        <p:blipFill>
          <a:blip r:embed="rId4"/>
          <a:stretch>
            <a:fillRect/>
          </a:stretch>
        </p:blipFill>
        <p:spPr>
          <a:xfrm>
            <a:off x="1270552" y="7864587"/>
            <a:ext cx="5231296" cy="156790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Implement user security on the restricted salary attribute.</a:t>
            </a:r>
            <a:endParaRPr sz="2000" b="1" dirty="0">
              <a:latin typeface="Open Sans"/>
              <a:ea typeface="Open Sans"/>
              <a:cs typeface="Open Sans"/>
              <a:sym typeface="Open Sans"/>
            </a:endParaRPr>
          </a:p>
          <a:p>
            <a:pPr marL="457200" lvl="0" indent="0" algn="l" rtl="0">
              <a:spcBef>
                <a:spcPts val="1600"/>
              </a:spcBef>
              <a:spcAft>
                <a:spcPts val="1600"/>
              </a:spcAft>
              <a:buNone/>
            </a:pPr>
            <a:endParaRPr lang="en-US"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8B68753F-78CA-4452-BD2C-5800115EE090}"/>
              </a:ext>
            </a:extLst>
          </p:cNvPr>
          <p:cNvPicPr>
            <a:picLocks noChangeAspect="1"/>
          </p:cNvPicPr>
          <p:nvPr/>
        </p:nvPicPr>
        <p:blipFill>
          <a:blip r:embed="rId3"/>
          <a:stretch>
            <a:fillRect/>
          </a:stretch>
        </p:blipFill>
        <p:spPr>
          <a:xfrm>
            <a:off x="796721" y="3804210"/>
            <a:ext cx="6178957" cy="294644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Appendix</a:t>
            </a:r>
            <a:endParaRPr sz="3000" b="1" dirty="0">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dirty="0">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Additional Info</a:t>
            </a:r>
            <a:endParaRPr dirty="0"/>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342900" indent="-342900">
              <a:buSzPct val="100000"/>
              <a:buFont typeface="Wingdings" panose="05000000000000000000" pitchFamily="2" charset="2"/>
              <a:buChar char="Ø"/>
            </a:pPr>
            <a:r>
              <a:rPr lang="en-US" sz="2000" dirty="0"/>
              <a:t>Udacity </a:t>
            </a:r>
          </a:p>
          <a:p>
            <a:pPr marL="0" lvl="0" indent="0" algn="l" rtl="0">
              <a:spcBef>
                <a:spcPts val="0"/>
              </a:spcBef>
              <a:spcAft>
                <a:spcPts val="0"/>
              </a:spcAft>
              <a:buNone/>
            </a:pPr>
            <a:r>
              <a:rPr lang="en-US" sz="1800" i="1" dirty="0">
                <a:hlinkClick r:id="rId3"/>
              </a:rPr>
              <a:t>https://www.udacity.com/course/data-architect-nanodegree--nd038</a:t>
            </a:r>
            <a:endParaRPr lang="en-US" sz="1800" i="1" dirty="0"/>
          </a:p>
          <a:p>
            <a:pPr marL="285750" lvl="0" indent="-285750" algn="l" rtl="0">
              <a:spcBef>
                <a:spcPts val="0"/>
              </a:spcBef>
              <a:spcAft>
                <a:spcPts val="0"/>
              </a:spcAft>
              <a:buSzPct val="100000"/>
              <a:buFont typeface="Wingdings" panose="05000000000000000000" pitchFamily="2" charset="2"/>
              <a:buChar char="Ø"/>
            </a:pPr>
            <a:endParaRPr lang="en-US" sz="1800" dirty="0"/>
          </a:p>
          <a:p>
            <a:pPr marL="285750" lvl="0" indent="-285750" algn="l" rtl="0">
              <a:spcBef>
                <a:spcPts val="0"/>
              </a:spcBef>
              <a:spcAft>
                <a:spcPts val="0"/>
              </a:spcAft>
              <a:buSzPct val="100000"/>
              <a:buFont typeface="Wingdings" panose="05000000000000000000" pitchFamily="2" charset="2"/>
              <a:buChar char="Ø"/>
            </a:pPr>
            <a:r>
              <a:rPr lang="en-US" sz="1800" dirty="0"/>
              <a:t>Udacity Knowledge</a:t>
            </a:r>
          </a:p>
          <a:p>
            <a:pPr marL="0" lvl="0" indent="0" algn="l" rtl="0">
              <a:spcBef>
                <a:spcPts val="0"/>
              </a:spcBef>
              <a:spcAft>
                <a:spcPts val="0"/>
              </a:spcAft>
              <a:buNone/>
            </a:pPr>
            <a:r>
              <a:rPr lang="en-US" sz="1800" i="1" dirty="0">
                <a:hlinkClick r:id="rId4"/>
              </a:rPr>
              <a:t>https://knowledge.udacity.com/?page=1</a:t>
            </a:r>
            <a:endParaRPr lang="en-US" sz="1800" i="1" dirty="0"/>
          </a:p>
          <a:p>
            <a:pPr marL="0" lvl="0" indent="0" algn="l" rtl="0">
              <a:spcBef>
                <a:spcPts val="0"/>
              </a:spcBef>
              <a:spcAft>
                <a:spcPts val="0"/>
              </a:spcAft>
              <a:buNone/>
            </a:pPr>
            <a:endParaRPr lang="en-US" sz="1800" i="1" dirty="0"/>
          </a:p>
          <a:p>
            <a:pPr marL="0" lvl="0" indent="0" algn="l" rtl="0">
              <a:spcBef>
                <a:spcPts val="0"/>
              </a:spcBef>
              <a:spcAft>
                <a:spcPts val="0"/>
              </a:spcAft>
              <a:buNone/>
            </a:pPr>
            <a:endParaRPr sz="1800" i="1"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950" y="2253724"/>
            <a:ext cx="7242600" cy="7731524"/>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To convert the employee information from a spreadsheet to a database thereby improving data integrity, data security and handling the expansion and growth of the company. </a:t>
            </a: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lnSpc>
                <a:spcPct val="100000"/>
              </a:lnSpc>
              <a:spcBef>
                <a:spcPts val="1200"/>
              </a:spcBef>
              <a:spcAft>
                <a:spcPts val="0"/>
              </a:spcAft>
              <a:buNone/>
            </a:pPr>
            <a:r>
              <a:rPr lang="en-US" sz="1700" dirty="0">
                <a:latin typeface="Open Sans Light" panose="020B0306030504020204" pitchFamily="34" charset="0"/>
                <a:ea typeface="Open Sans Light" panose="020B0306030504020204" pitchFamily="34" charset="0"/>
                <a:cs typeface="Open Sans Light" panose="020B0306030504020204" pitchFamily="34" charset="0"/>
              </a:rPr>
              <a:t>Currently, the data is stored in an Excel File as a shared spreadsheet. </a:t>
            </a:r>
            <a:endParaRPr sz="17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endParaRPr sz="1900" b="1" dirty="0">
              <a:latin typeface="Open Sans"/>
              <a:ea typeface="Open Sans"/>
              <a:cs typeface="Open Sans"/>
              <a:sym typeface="Open Sans"/>
            </a:endParaRPr>
          </a:p>
          <a:p>
            <a:pPr marL="0" lvl="0" indent="0" rtl="0">
              <a:lnSpc>
                <a:spcPct val="100000"/>
              </a:lnSpc>
              <a:spcBef>
                <a:spcPts val="1600"/>
              </a:spcBef>
              <a:spcAft>
                <a:spcPts val="0"/>
              </a:spcAft>
              <a:buNone/>
            </a:pPr>
            <a:r>
              <a:rPr lang="en" sz="1700" b="1" dirty="0">
                <a:latin typeface="Open Sans Light" panose="020B0306030504020204" pitchFamily="34" charset="0"/>
                <a:ea typeface="Open Sans Light" panose="020B0306030504020204" pitchFamily="34" charset="0"/>
                <a:cs typeface="Open Sans Light" panose="020B0306030504020204" pitchFamily="34" charset="0"/>
                <a:sym typeface="Open Sans"/>
              </a:rPr>
              <a:t>        </a:t>
            </a:r>
            <a:r>
              <a:rPr lang="en-US" sz="1700" dirty="0">
                <a:latin typeface="Open Sans Light" panose="020B0306030504020204" pitchFamily="34" charset="0"/>
                <a:ea typeface="Open Sans Light" panose="020B0306030504020204" pitchFamily="34" charset="0"/>
                <a:cs typeface="Open Sans Light" panose="020B0306030504020204" pitchFamily="34" charset="0"/>
              </a:rPr>
              <a:t>The business has employment data including employee name, </a:t>
            </a:r>
            <a:br>
              <a:rPr lang="en-US" sz="1700" dirty="0">
                <a:latin typeface="Open Sans Light" panose="020B0306030504020204" pitchFamily="34" charset="0"/>
                <a:ea typeface="Open Sans Light" panose="020B0306030504020204" pitchFamily="34" charset="0"/>
                <a:cs typeface="Open Sans Light" panose="020B0306030504020204" pitchFamily="34" charset="0"/>
              </a:rPr>
            </a:br>
            <a:r>
              <a:rPr lang="en-US" sz="1700" dirty="0">
                <a:latin typeface="Open Sans Light" panose="020B0306030504020204" pitchFamily="34" charset="0"/>
                <a:ea typeface="Open Sans Light" panose="020B0306030504020204" pitchFamily="34" charset="0"/>
                <a:cs typeface="Open Sans Light" panose="020B0306030504020204" pitchFamily="34" charset="0"/>
              </a:rPr>
              <a:t>         job title, department, salary and other employee information.  </a:t>
            </a:r>
          </a:p>
          <a:p>
            <a:pPr marL="457200" lvl="0" indent="-349250" algn="l" rtl="0">
              <a:spcBef>
                <a:spcPts val="1600"/>
              </a:spcBef>
              <a:spcAft>
                <a:spcPts val="0"/>
              </a:spcAft>
              <a:buSzPts val="1900"/>
              <a:buFont typeface="Open Sans"/>
              <a:buChar char="●"/>
            </a:pPr>
            <a:r>
              <a:rPr lang="en-US" sz="1900" b="1" dirty="0">
                <a:latin typeface="Open Sans"/>
                <a:ea typeface="Open Sans"/>
                <a:cs typeface="Open Sans"/>
                <a:sym typeface="Open Sans"/>
              </a:rPr>
              <a:t>Additional data requests:</a:t>
            </a:r>
          </a:p>
          <a:p>
            <a:pPr marL="457200" lvl="0" indent="0" algn="l" rtl="0">
              <a:lnSpc>
                <a:spcPct val="100000"/>
              </a:lnSpc>
              <a:spcBef>
                <a:spcPts val="1600"/>
              </a:spcBef>
              <a:spcAft>
                <a:spcPts val="0"/>
              </a:spcAft>
              <a:buNone/>
            </a:pPr>
            <a:r>
              <a:rPr lang="en-US" sz="1700" dirty="0"/>
              <a:t>The requesters need a live database to input and edit information. In future, they would like to connect with the payroll department’s system. </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Management and HR employees will be the ones who manage the data.</a:t>
            </a:r>
            <a:endParaRPr sz="1900" dirty="0"/>
          </a:p>
          <a:p>
            <a:pPr marL="457200" lvl="0" indent="0" algn="l" rtl="0">
              <a:lnSpc>
                <a:spcPct val="100000"/>
              </a:lnSpc>
              <a:spcBef>
                <a:spcPts val="0"/>
              </a:spcBef>
              <a:spcAft>
                <a:spcPts val="0"/>
              </a:spcAft>
              <a:buNone/>
            </a:pP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marR="0" lvl="0" indent="-349250" algn="l" defTabSz="914400" rtl="0" eaLnBrk="1" fontAlgn="auto" latinLnBrk="0" hangingPunct="1">
              <a:lnSpc>
                <a:spcPct val="115000"/>
              </a:lnSpc>
              <a:spcBef>
                <a:spcPts val="0"/>
              </a:spcBef>
              <a:spcAft>
                <a:spcPts val="0"/>
              </a:spcAft>
              <a:buClr>
                <a:srgbClr val="595959"/>
              </a:buClr>
              <a:buSzPts val="1900"/>
              <a:buFont typeface="Open Sans"/>
              <a:buChar char="●"/>
              <a:tabLst/>
              <a:defRPr/>
            </a:pPr>
            <a:r>
              <a:rPr kumimoji="0" lang="en-US" sz="1900" b="1" i="0" u="none" strike="noStrike" kern="0" cap="none" spc="0" normalizeH="0" baseline="0" noProof="0" dirty="0">
                <a:ln>
                  <a:noFill/>
                </a:ln>
                <a:solidFill>
                  <a:srgbClr val="595959"/>
                </a:solidFill>
                <a:effectLst/>
                <a:uLnTx/>
                <a:uFillTx/>
                <a:latin typeface="Open Sans"/>
                <a:ea typeface="Open Sans"/>
                <a:cs typeface="Open Sans"/>
                <a:sym typeface="Open Sans"/>
              </a:rPr>
              <a:t>Who will have access to database</a:t>
            </a:r>
          </a:p>
          <a:p>
            <a:pPr marL="457200" marR="0" lvl="0" indent="0" algn="l" defTabSz="914400" rtl="0" eaLnBrk="1" fontAlgn="auto" latinLnBrk="0" hangingPunct="1">
              <a:lnSpc>
                <a:spcPct val="100000"/>
              </a:lnSpc>
              <a:spcBef>
                <a:spcPts val="1600"/>
              </a:spcBef>
              <a:spcAft>
                <a:spcPts val="0"/>
              </a:spcAft>
              <a:buClr>
                <a:srgbClr val="595959"/>
              </a:buClr>
              <a:buSzPts val="3000"/>
              <a:buFont typeface="Open Sans Light"/>
              <a:buNone/>
              <a:tabLst/>
              <a:defRPr/>
            </a:pPr>
            <a:r>
              <a:rPr kumimoji="0" lang="en-US" sz="1700" b="0" i="0" u="none" strike="noStrike" kern="0" cap="none" spc="0" normalizeH="0" baseline="0" noProof="0" dirty="0">
                <a:ln>
                  <a:noFill/>
                </a:ln>
                <a:solidFill>
                  <a:srgbClr val="595959"/>
                </a:solidFill>
                <a:effectLst/>
                <a:uLnTx/>
                <a:uFillTx/>
                <a:latin typeface="Open Sans Light"/>
                <a:ea typeface="Open Sans Light"/>
                <a:cs typeface="Open Sans Light"/>
                <a:sym typeface="Open Sans Light"/>
              </a:rPr>
              <a:t>Management and HR employees – </a:t>
            </a:r>
            <a:r>
              <a:rPr kumimoji="0" lang="en-US" sz="1700" b="0" i="1" u="none" strike="noStrike" kern="0" cap="none" spc="0" normalizeH="0" baseline="0" noProof="0" dirty="0">
                <a:ln>
                  <a:noFill/>
                </a:ln>
                <a:solidFill>
                  <a:srgbClr val="595959"/>
                </a:solidFill>
                <a:effectLst/>
                <a:uLnTx/>
                <a:uFillTx/>
                <a:latin typeface="Open Sans Light"/>
                <a:ea typeface="Open Sans Light"/>
                <a:cs typeface="Open Sans Light"/>
                <a:sym typeface="Open Sans Light"/>
              </a:rPr>
              <a:t>Read and Write access</a:t>
            </a:r>
            <a:br>
              <a:rPr kumimoji="0" lang="en-US" sz="1700" b="0" i="0" u="none" strike="noStrike" kern="0" cap="none" spc="0" normalizeH="0" baseline="0" noProof="0" dirty="0">
                <a:ln>
                  <a:noFill/>
                </a:ln>
                <a:solidFill>
                  <a:srgbClr val="595959"/>
                </a:solidFill>
                <a:effectLst/>
                <a:uLnTx/>
                <a:uFillTx/>
                <a:latin typeface="Open Sans Light"/>
                <a:ea typeface="Open Sans Light"/>
                <a:cs typeface="Open Sans Light"/>
                <a:sym typeface="Open Sans Light"/>
              </a:rPr>
            </a:br>
            <a:r>
              <a:rPr kumimoji="0" lang="en-US" sz="1700" b="0" i="0" u="none" strike="noStrike" kern="0" cap="none" spc="0" normalizeH="0" baseline="0" noProof="0" dirty="0">
                <a:ln>
                  <a:noFill/>
                </a:ln>
                <a:solidFill>
                  <a:srgbClr val="595959"/>
                </a:solidFill>
                <a:effectLst/>
                <a:uLnTx/>
                <a:uFillTx/>
                <a:latin typeface="Open Sans Light"/>
                <a:ea typeface="Open Sans Light"/>
                <a:cs typeface="Open Sans Light"/>
                <a:sym typeface="Open Sans Light"/>
              </a:rPr>
              <a:t>Other employees – </a:t>
            </a:r>
            <a:r>
              <a:rPr kumimoji="0" lang="en-US" sz="1700" b="0" i="1" u="none" strike="noStrike" kern="0" cap="none" spc="0" normalizeH="0" baseline="0" noProof="0" dirty="0">
                <a:ln>
                  <a:noFill/>
                </a:ln>
                <a:solidFill>
                  <a:srgbClr val="595959"/>
                </a:solidFill>
                <a:effectLst/>
                <a:uLnTx/>
                <a:uFillTx/>
                <a:latin typeface="Open Sans Light"/>
                <a:ea typeface="Open Sans Light"/>
                <a:cs typeface="Open Sans Light"/>
                <a:sym typeface="Open Sans Light"/>
              </a:rPr>
              <a:t>Read only access (exception salary information)</a:t>
            </a:r>
            <a:endParaRPr kumimoji="0" lang="en-US" sz="1900" b="0" i="1" u="none" strike="noStrike" kern="0" cap="none" spc="0" normalizeH="0" baseline="0" noProof="0" dirty="0">
              <a:ln>
                <a:noFill/>
              </a:ln>
              <a:solidFill>
                <a:srgbClr val="595959"/>
              </a:solidFill>
              <a:effectLst/>
              <a:uLnTx/>
              <a:uFillTx/>
              <a:latin typeface="Open Sans Light"/>
              <a:ea typeface="Open Sans Light"/>
              <a:cs typeface="Open Sans Light"/>
              <a:sym typeface="Open Sans Light"/>
            </a:endParaRPr>
          </a:p>
          <a:p>
            <a:pPr marL="107950" lvl="0" indent="0" algn="l" rtl="0">
              <a:spcBef>
                <a:spcPts val="0"/>
              </a:spcBef>
              <a:spcAft>
                <a:spcPts val="0"/>
              </a:spcAft>
              <a:buSzPts val="1900"/>
              <a:buNone/>
            </a:pPr>
            <a:endParaRPr lang="en" sz="1900" b="1" dirty="0">
              <a:latin typeface="Open Sans"/>
              <a:ea typeface="Open Sans"/>
              <a:cs typeface="Open Sans"/>
              <a:sym typeface="Open Sans"/>
            </a:endParaRPr>
          </a:p>
          <a:p>
            <a:pPr marL="107950" lvl="0" indent="0" algn="l" rtl="0">
              <a:spcBef>
                <a:spcPts val="0"/>
              </a:spcBef>
              <a:spcAft>
                <a:spcPts val="0"/>
              </a:spcAft>
              <a:buSzPts val="1900"/>
              <a:buNone/>
            </a:pPr>
            <a:endParaRPr lang="en" sz="1900" b="1" dirty="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As of today, the HR dataset consists of 206 records with 15 columns. This data needs to be normalized and systematically distributed amongst different tables.</a:t>
            </a:r>
            <a:endParaRPr lang="en" sz="1900" dirty="0"/>
          </a:p>
          <a:p>
            <a:pPr marL="457200" lvl="0" indent="0" algn="l" rtl="0">
              <a:lnSpc>
                <a:spcPct val="100000"/>
              </a:lnSpc>
              <a:spcBef>
                <a:spcPts val="160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data is expected to grow annually by 20% for the next 5 years. </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The employee information includes salary data that is sensitive and needs to be restricted from all users except management and HR employees. </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Provide at least two justifications for building a database</a:t>
            </a:r>
            <a:br>
              <a:rPr lang="en" sz="1700" dirty="0"/>
            </a:br>
            <a:r>
              <a:rPr lang="en" sz="1700" dirty="0"/>
              <a:t>1. To improve data integrity and data security.</a:t>
            </a:r>
            <a:br>
              <a:rPr lang="en" sz="1700" dirty="0"/>
            </a:br>
            <a:r>
              <a:rPr lang="en" sz="1700" dirty="0"/>
              <a:t>2. To be able to handle a growing amount of workload (more users and more data to a database) in the coming years.</a:t>
            </a:r>
          </a:p>
          <a:p>
            <a:pPr marL="457200" lvl="0" indent="0" algn="l" rtl="0">
              <a:lnSpc>
                <a:spcPct val="100000"/>
              </a:lnSpc>
              <a:spcBef>
                <a:spcPts val="1600"/>
              </a:spcBef>
              <a:spcAft>
                <a:spcPts val="0"/>
              </a:spcAft>
              <a:buNone/>
            </a:pPr>
            <a:endParaRPr lang="en" sz="1700" dirty="0"/>
          </a:p>
          <a:p>
            <a:pPr marL="457200" marR="0" lvl="0" indent="-349250" algn="l" defTabSz="914400" rtl="0" eaLnBrk="1" fontAlgn="auto" latinLnBrk="0" hangingPunct="1">
              <a:lnSpc>
                <a:spcPct val="115000"/>
              </a:lnSpc>
              <a:spcBef>
                <a:spcPts val="0"/>
              </a:spcBef>
              <a:spcAft>
                <a:spcPts val="0"/>
              </a:spcAft>
              <a:buClr>
                <a:srgbClr val="595959"/>
              </a:buClr>
              <a:buSzPts val="1900"/>
              <a:buFont typeface="Open Sans"/>
              <a:buChar char="●"/>
              <a:tabLst/>
              <a:defRPr/>
            </a:pPr>
            <a:r>
              <a:rPr kumimoji="0" lang="en-US" sz="1900" b="1" i="0" u="none" strike="noStrike" kern="0" cap="none" spc="0" normalizeH="0" baseline="0" noProof="0" dirty="0">
                <a:ln>
                  <a:noFill/>
                </a:ln>
                <a:solidFill>
                  <a:srgbClr val="595959"/>
                </a:solidFill>
                <a:effectLst/>
                <a:uLnTx/>
                <a:uFillTx/>
                <a:latin typeface="Open Sans"/>
                <a:ea typeface="Open Sans"/>
                <a:cs typeface="Open Sans"/>
                <a:sym typeface="Open Sans"/>
              </a:rPr>
              <a:t>Data Ingestion</a:t>
            </a:r>
            <a:endParaRPr lang="en-US" sz="1900" dirty="0"/>
          </a:p>
          <a:p>
            <a:pPr marL="457200" lvl="1" indent="0">
              <a:buNone/>
            </a:pPr>
            <a:r>
              <a:rPr lang="en-US" sz="1700" dirty="0"/>
              <a:t>ETL is the current best practice for working with flat files. If the flat file will be regularly updated, an automated ETL process can be set up.</a:t>
            </a:r>
            <a:endParaRPr lang="en-US"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p:txBody>
      </p:sp>
      <p:graphicFrame>
        <p:nvGraphicFramePr>
          <p:cNvPr id="3" name="Table 3">
            <a:extLst>
              <a:ext uri="{FF2B5EF4-FFF2-40B4-BE49-F238E27FC236}">
                <a16:creationId xmlns:a16="http://schemas.microsoft.com/office/drawing/2014/main" id="{01D9AF0C-E754-4D0E-8E66-06BFDAAD2B63}"/>
              </a:ext>
            </a:extLst>
          </p:cNvPr>
          <p:cNvGraphicFramePr>
            <a:graphicFrameLocks noGrp="1"/>
          </p:cNvGraphicFramePr>
          <p:nvPr>
            <p:extLst>
              <p:ext uri="{D42A27DB-BD31-4B8C-83A1-F6EECF244321}">
                <p14:modId xmlns:p14="http://schemas.microsoft.com/office/powerpoint/2010/main" val="3596295929"/>
              </p:ext>
            </p:extLst>
          </p:nvPr>
        </p:nvGraphicFramePr>
        <p:xfrm>
          <a:off x="927100" y="6558773"/>
          <a:ext cx="5918200" cy="3363416"/>
        </p:xfrm>
        <a:graphic>
          <a:graphicData uri="http://schemas.openxmlformats.org/drawingml/2006/table">
            <a:tbl>
              <a:tblPr firstRow="1" bandRow="1">
                <a:tableStyleId>{5940675A-B579-460E-94D1-54222C63F5DA}</a:tableStyleId>
              </a:tblPr>
              <a:tblGrid>
                <a:gridCol w="1117600">
                  <a:extLst>
                    <a:ext uri="{9D8B030D-6E8A-4147-A177-3AD203B41FA5}">
                      <a16:colId xmlns:a16="http://schemas.microsoft.com/office/drawing/2014/main" val="2609290779"/>
                    </a:ext>
                  </a:extLst>
                </a:gridCol>
                <a:gridCol w="4076700">
                  <a:extLst>
                    <a:ext uri="{9D8B030D-6E8A-4147-A177-3AD203B41FA5}">
                      <a16:colId xmlns:a16="http://schemas.microsoft.com/office/drawing/2014/main" val="269749261"/>
                    </a:ext>
                  </a:extLst>
                </a:gridCol>
                <a:gridCol w="723900">
                  <a:extLst>
                    <a:ext uri="{9D8B030D-6E8A-4147-A177-3AD203B41FA5}">
                      <a16:colId xmlns:a16="http://schemas.microsoft.com/office/drawing/2014/main" val="1609398168"/>
                    </a:ext>
                  </a:extLst>
                </a:gridCol>
              </a:tblGrid>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t>DB Objects</a:t>
                      </a:r>
                    </a:p>
                  </a:txBody>
                  <a:tcPr/>
                </a:tc>
                <a:tc>
                  <a:txBody>
                    <a:bodyPr/>
                    <a:lstStyle/>
                    <a:p>
                      <a:pPr algn="ctr"/>
                      <a:r>
                        <a:rPr lang="en-US" sz="1100" b="1" dirty="0"/>
                        <a:t>Attributes of DB Objects</a:t>
                      </a:r>
                    </a:p>
                  </a:txBody>
                  <a:tcPr/>
                </a:tc>
                <a:tc>
                  <a:txBody>
                    <a:bodyPr/>
                    <a:lstStyle/>
                    <a:p>
                      <a:pPr algn="ctr"/>
                      <a:r>
                        <a:rPr lang="en-US" sz="1100" b="1" dirty="0"/>
                        <a:t>Type</a:t>
                      </a:r>
                    </a:p>
                  </a:txBody>
                  <a:tcPr/>
                </a:tc>
                <a:extLst>
                  <a:ext uri="{0D108BD9-81ED-4DB2-BD59-A6C34878D82A}">
                    <a16:rowId xmlns:a16="http://schemas.microsoft.com/office/drawing/2014/main" val="1179014877"/>
                  </a:ext>
                </a:extLst>
              </a:tr>
              <a:tr h="229056">
                <a:tc>
                  <a:txBody>
                    <a:bodyPr/>
                    <a:lstStyle/>
                    <a:p>
                      <a:r>
                        <a:rPr lang="en-US" sz="800" dirty="0"/>
                        <a:t>Employee</a:t>
                      </a:r>
                    </a:p>
                  </a:txBody>
                  <a:tcPr/>
                </a:tc>
                <a:tc>
                  <a:txBody>
                    <a:bodyPr/>
                    <a:lstStyle/>
                    <a:p>
                      <a:r>
                        <a:rPr lang="en-US" sz="800" dirty="0" err="1"/>
                        <a:t>Employee_ID</a:t>
                      </a:r>
                      <a:r>
                        <a:rPr lang="en-US" sz="800" dirty="0"/>
                        <a:t>, </a:t>
                      </a:r>
                      <a:r>
                        <a:rPr lang="en-US" sz="800" dirty="0" err="1"/>
                        <a:t>Employee_Name</a:t>
                      </a:r>
                      <a:r>
                        <a:rPr lang="en-US" sz="800" dirty="0"/>
                        <a:t>, </a:t>
                      </a:r>
                      <a:r>
                        <a:rPr lang="en-US" sz="800" dirty="0" err="1"/>
                        <a:t>Employee_Email</a:t>
                      </a:r>
                      <a:r>
                        <a:rPr lang="en-US" sz="800" dirty="0"/>
                        <a:t>, </a:t>
                      </a:r>
                      <a:r>
                        <a:rPr lang="en-US" sz="800" dirty="0" err="1"/>
                        <a:t>Hire_Date</a:t>
                      </a:r>
                      <a:endParaRPr lang="en-US" sz="800" dirty="0"/>
                    </a:p>
                  </a:txBody>
                  <a:tcPr/>
                </a:tc>
                <a:tc>
                  <a:txBody>
                    <a:bodyPr/>
                    <a:lstStyle/>
                    <a:p>
                      <a:r>
                        <a:rPr lang="en-US" sz="800" dirty="0"/>
                        <a:t>Table</a:t>
                      </a:r>
                    </a:p>
                  </a:txBody>
                  <a:tcPr/>
                </a:tc>
                <a:extLst>
                  <a:ext uri="{0D108BD9-81ED-4DB2-BD59-A6C34878D82A}">
                    <a16:rowId xmlns:a16="http://schemas.microsoft.com/office/drawing/2014/main" val="1818509453"/>
                  </a:ext>
                </a:extLst>
              </a:tr>
              <a:tr h="184150">
                <a:tc>
                  <a:txBody>
                    <a:bodyPr/>
                    <a:lstStyle/>
                    <a:p>
                      <a:r>
                        <a:rPr lang="en-US" sz="800" dirty="0"/>
                        <a:t>Job </a:t>
                      </a:r>
                    </a:p>
                  </a:txBody>
                  <a:tcPr/>
                </a:tc>
                <a:tc>
                  <a:txBody>
                    <a:bodyPr/>
                    <a:lstStyle/>
                    <a:p>
                      <a:r>
                        <a:rPr lang="en-US" sz="800" dirty="0" err="1"/>
                        <a:t>Job_ID</a:t>
                      </a:r>
                      <a:r>
                        <a:rPr lang="en-US" sz="800" dirty="0"/>
                        <a:t>, </a:t>
                      </a:r>
                      <a:r>
                        <a:rPr lang="en-US" sz="800" dirty="0" err="1"/>
                        <a:t>Job_Detail</a:t>
                      </a:r>
                      <a:endParaRPr lang="en-US" sz="800" dirty="0"/>
                    </a:p>
                  </a:txBody>
                  <a:tcPr/>
                </a:tc>
                <a:tc>
                  <a:txBody>
                    <a:bodyPr/>
                    <a:lstStyle/>
                    <a:p>
                      <a:r>
                        <a:rPr lang="en-US" sz="800" dirty="0"/>
                        <a:t>Table</a:t>
                      </a:r>
                    </a:p>
                  </a:txBody>
                  <a:tcPr/>
                </a:tc>
                <a:extLst>
                  <a:ext uri="{0D108BD9-81ED-4DB2-BD59-A6C34878D82A}">
                    <a16:rowId xmlns:a16="http://schemas.microsoft.com/office/drawing/2014/main" val="2948423633"/>
                  </a:ext>
                </a:extLst>
              </a:tr>
              <a:tr h="203200">
                <a:tc>
                  <a:txBody>
                    <a:bodyPr/>
                    <a:lstStyle/>
                    <a:p>
                      <a:r>
                        <a:rPr lang="en-US" sz="800" dirty="0"/>
                        <a:t>Department</a:t>
                      </a:r>
                    </a:p>
                  </a:txBody>
                  <a:tcPr/>
                </a:tc>
                <a:tc>
                  <a:txBody>
                    <a:bodyPr/>
                    <a:lstStyle/>
                    <a:p>
                      <a:r>
                        <a:rPr lang="en-US" sz="800" dirty="0" err="1"/>
                        <a:t>Department_ID</a:t>
                      </a:r>
                      <a:r>
                        <a:rPr lang="en-US" sz="800" dirty="0"/>
                        <a:t>, Department</a:t>
                      </a:r>
                    </a:p>
                  </a:txBody>
                  <a:tcPr/>
                </a:tc>
                <a:tc>
                  <a:txBody>
                    <a:bodyPr/>
                    <a:lstStyle/>
                    <a:p>
                      <a:r>
                        <a:rPr lang="en-US" sz="800" dirty="0"/>
                        <a:t>Table</a:t>
                      </a:r>
                    </a:p>
                  </a:txBody>
                  <a:tcPr/>
                </a:tc>
                <a:extLst>
                  <a:ext uri="{0D108BD9-81ED-4DB2-BD59-A6C34878D82A}">
                    <a16:rowId xmlns:a16="http://schemas.microsoft.com/office/drawing/2014/main" val="3644089886"/>
                  </a:ext>
                </a:extLst>
              </a:tr>
              <a:tr h="203200">
                <a:tc>
                  <a:txBody>
                    <a:bodyPr/>
                    <a:lstStyle/>
                    <a:p>
                      <a:r>
                        <a:rPr lang="en-US" sz="800" dirty="0"/>
                        <a:t>Salary</a:t>
                      </a:r>
                    </a:p>
                  </a:txBody>
                  <a:tcPr/>
                </a:tc>
                <a:tc>
                  <a:txBody>
                    <a:bodyPr/>
                    <a:lstStyle/>
                    <a:p>
                      <a:r>
                        <a:rPr lang="en-US" sz="800" dirty="0" err="1"/>
                        <a:t>Salary_ID</a:t>
                      </a:r>
                      <a:r>
                        <a:rPr lang="en-US" sz="800" dirty="0"/>
                        <a:t>, Salary</a:t>
                      </a:r>
                    </a:p>
                  </a:txBody>
                  <a:tcPr/>
                </a:tc>
                <a:tc>
                  <a:txBody>
                    <a:bodyPr/>
                    <a:lstStyle/>
                    <a:p>
                      <a:r>
                        <a:rPr lang="en-US" sz="800" dirty="0"/>
                        <a:t>Table</a:t>
                      </a:r>
                    </a:p>
                  </a:txBody>
                  <a:tcPr/>
                </a:tc>
                <a:extLst>
                  <a:ext uri="{0D108BD9-81ED-4DB2-BD59-A6C34878D82A}">
                    <a16:rowId xmlns:a16="http://schemas.microsoft.com/office/drawing/2014/main" val="1641781262"/>
                  </a:ext>
                </a:extLst>
              </a:tr>
              <a:tr h="254000">
                <a:tc>
                  <a:txBody>
                    <a:bodyPr/>
                    <a:lstStyle/>
                    <a:p>
                      <a:r>
                        <a:rPr lang="en-US" sz="800" dirty="0"/>
                        <a:t>Education</a:t>
                      </a:r>
                    </a:p>
                  </a:txBody>
                  <a:tcPr/>
                </a:tc>
                <a:tc>
                  <a:txBody>
                    <a:bodyPr/>
                    <a:lstStyle/>
                    <a:p>
                      <a:r>
                        <a:rPr lang="en-US" sz="800" dirty="0" err="1"/>
                        <a:t>Degree_ID</a:t>
                      </a:r>
                      <a:r>
                        <a:rPr lang="en-US" sz="800" dirty="0"/>
                        <a:t>, Degree</a:t>
                      </a:r>
                    </a:p>
                  </a:txBody>
                  <a:tcPr/>
                </a:tc>
                <a:tc>
                  <a:txBody>
                    <a:bodyPr/>
                    <a:lstStyle/>
                    <a:p>
                      <a:r>
                        <a:rPr lang="en-US" sz="800" dirty="0"/>
                        <a:t>Table</a:t>
                      </a:r>
                    </a:p>
                  </a:txBody>
                  <a:tcPr/>
                </a:tc>
                <a:extLst>
                  <a:ext uri="{0D108BD9-81ED-4DB2-BD59-A6C34878D82A}">
                    <a16:rowId xmlns:a16="http://schemas.microsoft.com/office/drawing/2014/main" val="360254991"/>
                  </a:ext>
                </a:extLst>
              </a:tr>
              <a:tr h="196850">
                <a:tc>
                  <a:txBody>
                    <a:bodyPr/>
                    <a:lstStyle/>
                    <a:p>
                      <a:r>
                        <a:rPr lang="en-US" sz="800" dirty="0" err="1"/>
                        <a:t>Employee_Details</a:t>
                      </a:r>
                      <a:endParaRPr lang="en-US" sz="800" dirty="0"/>
                    </a:p>
                  </a:txBody>
                  <a:tcPr/>
                </a:tc>
                <a:tc>
                  <a:txBody>
                    <a:bodyPr/>
                    <a:lstStyle/>
                    <a:p>
                      <a:r>
                        <a:rPr lang="en-US" sz="800" dirty="0" err="1"/>
                        <a:t>Employee_ID</a:t>
                      </a:r>
                      <a:r>
                        <a:rPr lang="en-US" sz="800" dirty="0"/>
                        <a:t>, </a:t>
                      </a:r>
                      <a:r>
                        <a:rPr lang="en-US" sz="800" dirty="0" err="1"/>
                        <a:t>Job_ID</a:t>
                      </a:r>
                      <a:r>
                        <a:rPr lang="en-US" sz="800" dirty="0"/>
                        <a:t>, </a:t>
                      </a:r>
                      <a:r>
                        <a:rPr lang="en-US" sz="800" dirty="0" err="1"/>
                        <a:t>Salary_ID</a:t>
                      </a:r>
                      <a:r>
                        <a:rPr lang="en-US" sz="800" dirty="0"/>
                        <a:t>, </a:t>
                      </a:r>
                      <a:r>
                        <a:rPr lang="en-US" sz="800" dirty="0" err="1"/>
                        <a:t>Department_ID</a:t>
                      </a:r>
                      <a:r>
                        <a:rPr lang="en-US" sz="800" dirty="0"/>
                        <a:t>, </a:t>
                      </a:r>
                      <a:r>
                        <a:rPr lang="en-US" sz="800" dirty="0" err="1"/>
                        <a:t>Manager_ID</a:t>
                      </a:r>
                      <a:r>
                        <a:rPr lang="en-US" sz="800" dirty="0"/>
                        <a:t>, </a:t>
                      </a:r>
                      <a:r>
                        <a:rPr lang="en-US" sz="800" dirty="0" err="1"/>
                        <a:t>Start_Date</a:t>
                      </a:r>
                      <a:r>
                        <a:rPr lang="en-US" sz="800" dirty="0"/>
                        <a:t>, </a:t>
                      </a:r>
                      <a:r>
                        <a:rPr lang="en-US" sz="800" dirty="0" err="1"/>
                        <a:t>End_Date</a:t>
                      </a:r>
                      <a:r>
                        <a:rPr lang="en-US" sz="800" dirty="0"/>
                        <a:t>, </a:t>
                      </a:r>
                      <a:r>
                        <a:rPr lang="en-US" sz="800" dirty="0" err="1"/>
                        <a:t>Address_ID</a:t>
                      </a:r>
                      <a:r>
                        <a:rPr lang="en-US" sz="800" dirty="0"/>
                        <a:t>,</a:t>
                      </a:r>
                    </a:p>
                  </a:txBody>
                  <a:tcPr/>
                </a:tc>
                <a:tc>
                  <a:txBody>
                    <a:bodyPr/>
                    <a:lstStyle/>
                    <a:p>
                      <a:r>
                        <a:rPr lang="en-US" sz="800" dirty="0"/>
                        <a:t>Table</a:t>
                      </a:r>
                    </a:p>
                  </a:txBody>
                  <a:tcPr/>
                </a:tc>
                <a:extLst>
                  <a:ext uri="{0D108BD9-81ED-4DB2-BD59-A6C34878D82A}">
                    <a16:rowId xmlns:a16="http://schemas.microsoft.com/office/drawing/2014/main" val="4192325767"/>
                  </a:ext>
                </a:extLst>
              </a:tr>
              <a:tr h="196850">
                <a:tc>
                  <a:txBody>
                    <a:bodyPr/>
                    <a:lstStyle/>
                    <a:p>
                      <a:r>
                        <a:rPr lang="en-US" sz="800" dirty="0"/>
                        <a:t>Address</a:t>
                      </a:r>
                    </a:p>
                  </a:txBody>
                  <a:tcPr/>
                </a:tc>
                <a:tc>
                  <a:txBody>
                    <a:bodyPr/>
                    <a:lstStyle/>
                    <a:p>
                      <a:r>
                        <a:rPr lang="en-US" sz="800" dirty="0" err="1"/>
                        <a:t>Address_ID</a:t>
                      </a:r>
                      <a:r>
                        <a:rPr lang="en-US" sz="800" dirty="0"/>
                        <a:t>, Address, </a:t>
                      </a:r>
                      <a:r>
                        <a:rPr lang="en-US" sz="800" dirty="0" err="1"/>
                        <a:t>City_ID</a:t>
                      </a:r>
                      <a:r>
                        <a:rPr lang="en-US" sz="800" dirty="0"/>
                        <a:t>, </a:t>
                      </a:r>
                      <a:r>
                        <a:rPr lang="en-US" sz="800" dirty="0" err="1"/>
                        <a:t>Location_ID</a:t>
                      </a:r>
                      <a:endParaRPr lang="en-US" sz="800" dirty="0"/>
                    </a:p>
                  </a:txBody>
                  <a:tcPr/>
                </a:tc>
                <a:tc>
                  <a:txBody>
                    <a:bodyPr/>
                    <a:lstStyle/>
                    <a:p>
                      <a:r>
                        <a:rPr lang="en-US" sz="800" dirty="0"/>
                        <a:t>Table</a:t>
                      </a:r>
                    </a:p>
                  </a:txBody>
                  <a:tcPr/>
                </a:tc>
                <a:extLst>
                  <a:ext uri="{0D108BD9-81ED-4DB2-BD59-A6C34878D82A}">
                    <a16:rowId xmlns:a16="http://schemas.microsoft.com/office/drawing/2014/main" val="1721613671"/>
                  </a:ext>
                </a:extLst>
              </a:tr>
              <a:tr h="203200">
                <a:tc>
                  <a:txBody>
                    <a:bodyPr/>
                    <a:lstStyle/>
                    <a:p>
                      <a:r>
                        <a:rPr lang="en-US" sz="800" dirty="0"/>
                        <a:t>Location </a:t>
                      </a:r>
                    </a:p>
                  </a:txBody>
                  <a:tcPr/>
                </a:tc>
                <a:tc>
                  <a:txBody>
                    <a:bodyPr/>
                    <a:lstStyle/>
                    <a:p>
                      <a:r>
                        <a:rPr lang="en-US" sz="800" dirty="0" err="1"/>
                        <a:t>Location_ID</a:t>
                      </a:r>
                      <a:r>
                        <a:rPr lang="en-US" sz="800" dirty="0"/>
                        <a:t>, Location</a:t>
                      </a:r>
                    </a:p>
                  </a:txBody>
                  <a:tcPr/>
                </a:tc>
                <a:tc>
                  <a:txBody>
                    <a:bodyPr/>
                    <a:lstStyle/>
                    <a:p>
                      <a:r>
                        <a:rPr lang="en-US" sz="800" dirty="0"/>
                        <a:t>Table</a:t>
                      </a:r>
                    </a:p>
                  </a:txBody>
                  <a:tcPr/>
                </a:tc>
                <a:extLst>
                  <a:ext uri="{0D108BD9-81ED-4DB2-BD59-A6C34878D82A}">
                    <a16:rowId xmlns:a16="http://schemas.microsoft.com/office/drawing/2014/main" val="2037531492"/>
                  </a:ext>
                </a:extLst>
              </a:tr>
              <a:tr h="177800">
                <a:tc>
                  <a:txBody>
                    <a:bodyPr/>
                    <a:lstStyle/>
                    <a:p>
                      <a:r>
                        <a:rPr lang="en-US" sz="800" dirty="0"/>
                        <a:t>City </a:t>
                      </a:r>
                    </a:p>
                  </a:txBody>
                  <a:tcPr/>
                </a:tc>
                <a:tc>
                  <a:txBody>
                    <a:bodyPr/>
                    <a:lstStyle/>
                    <a:p>
                      <a:r>
                        <a:rPr lang="en-US" sz="800" dirty="0" err="1"/>
                        <a:t>City_ID</a:t>
                      </a:r>
                      <a:r>
                        <a:rPr lang="en-US" sz="800" dirty="0"/>
                        <a:t>, City, </a:t>
                      </a:r>
                      <a:r>
                        <a:rPr lang="en-US" sz="800" dirty="0" err="1"/>
                        <a:t>State_ID</a:t>
                      </a:r>
                      <a:endParaRPr lang="en-US" sz="800" dirty="0"/>
                    </a:p>
                  </a:txBody>
                  <a:tcPr/>
                </a:tc>
                <a:tc>
                  <a:txBody>
                    <a:bodyPr/>
                    <a:lstStyle/>
                    <a:p>
                      <a:r>
                        <a:rPr lang="en-US" sz="800" dirty="0"/>
                        <a:t>Table</a:t>
                      </a:r>
                    </a:p>
                  </a:txBody>
                  <a:tcPr/>
                </a:tc>
                <a:extLst>
                  <a:ext uri="{0D108BD9-81ED-4DB2-BD59-A6C34878D82A}">
                    <a16:rowId xmlns:a16="http://schemas.microsoft.com/office/drawing/2014/main" val="2963348523"/>
                  </a:ext>
                </a:extLst>
              </a:tr>
              <a:tr h="203200">
                <a:tc>
                  <a:txBody>
                    <a:bodyPr/>
                    <a:lstStyle/>
                    <a:p>
                      <a:r>
                        <a:rPr lang="en-US" sz="800" dirty="0"/>
                        <a:t>State</a:t>
                      </a:r>
                    </a:p>
                  </a:txBody>
                  <a:tcPr/>
                </a:tc>
                <a:tc>
                  <a:txBody>
                    <a:bodyPr/>
                    <a:lstStyle/>
                    <a:p>
                      <a:r>
                        <a:rPr lang="en-US" sz="800" dirty="0" err="1"/>
                        <a:t>State_ID</a:t>
                      </a:r>
                      <a:r>
                        <a:rPr lang="en-US" sz="800" dirty="0"/>
                        <a:t>, State</a:t>
                      </a:r>
                    </a:p>
                  </a:txBody>
                  <a:tcPr/>
                </a:tc>
                <a:tc>
                  <a:txBody>
                    <a:bodyPr/>
                    <a:lstStyle/>
                    <a:p>
                      <a:r>
                        <a:rPr lang="en-US" sz="800" dirty="0"/>
                        <a:t>Table</a:t>
                      </a:r>
                    </a:p>
                  </a:txBody>
                  <a:tcPr/>
                </a:tc>
                <a:extLst>
                  <a:ext uri="{0D108BD9-81ED-4DB2-BD59-A6C34878D82A}">
                    <a16:rowId xmlns:a16="http://schemas.microsoft.com/office/drawing/2014/main" val="1711851221"/>
                  </a:ext>
                </a:extLst>
              </a:tr>
              <a:tr h="184150">
                <a:tc>
                  <a:txBody>
                    <a:bodyPr/>
                    <a:lstStyle/>
                    <a:p>
                      <a:r>
                        <a:rPr lang="en-US" sz="800" dirty="0" err="1"/>
                        <a:t>hr_dataset</a:t>
                      </a:r>
                      <a:endParaRPr lang="en-US" sz="800" dirty="0"/>
                    </a:p>
                  </a:txBody>
                  <a:tcPr/>
                </a:tc>
                <a:tc>
                  <a:txBody>
                    <a:bodyPr/>
                    <a:lstStyle/>
                    <a:p>
                      <a:r>
                        <a:rPr lang="en-US" sz="800" dirty="0" err="1"/>
                        <a:t>Employee_ID</a:t>
                      </a:r>
                      <a:r>
                        <a:rPr lang="en-US" sz="800" dirty="0"/>
                        <a:t>, </a:t>
                      </a:r>
                      <a:r>
                        <a:rPr lang="en-US" sz="800" dirty="0" err="1"/>
                        <a:t>Employee_Name</a:t>
                      </a:r>
                      <a:r>
                        <a:rPr lang="en-US" sz="800" dirty="0"/>
                        <a:t>, </a:t>
                      </a:r>
                      <a:r>
                        <a:rPr lang="en-US" sz="800" dirty="0" err="1"/>
                        <a:t>Employee_Email</a:t>
                      </a:r>
                      <a:r>
                        <a:rPr lang="en-US" sz="800" dirty="0"/>
                        <a:t>, </a:t>
                      </a:r>
                      <a:r>
                        <a:rPr lang="en-US" sz="800" dirty="0" err="1"/>
                        <a:t>Hire_Date</a:t>
                      </a:r>
                      <a:r>
                        <a:rPr lang="en-US" sz="800" dirty="0"/>
                        <a:t>, </a:t>
                      </a:r>
                      <a:r>
                        <a:rPr lang="en-US" sz="800" dirty="0" err="1"/>
                        <a:t>Job_Title</a:t>
                      </a:r>
                      <a:r>
                        <a:rPr lang="en-US" sz="800" dirty="0"/>
                        <a:t>, Salary, Department, </a:t>
                      </a:r>
                      <a:r>
                        <a:rPr lang="en-US" sz="800" dirty="0" err="1"/>
                        <a:t>Employee_Name</a:t>
                      </a:r>
                      <a:r>
                        <a:rPr lang="en-US" sz="800" dirty="0"/>
                        <a:t> AS </a:t>
                      </a:r>
                      <a:r>
                        <a:rPr lang="en-US" sz="800" dirty="0" err="1"/>
                        <a:t>manager_name</a:t>
                      </a:r>
                      <a:r>
                        <a:rPr lang="en-US" sz="800" dirty="0"/>
                        <a:t>, </a:t>
                      </a:r>
                      <a:r>
                        <a:rPr lang="en-US" sz="800" dirty="0" err="1"/>
                        <a:t>start_date</a:t>
                      </a:r>
                      <a:r>
                        <a:rPr lang="en-US" sz="800" dirty="0"/>
                        <a:t>, </a:t>
                      </a:r>
                      <a:r>
                        <a:rPr lang="en-US" sz="800" dirty="0" err="1"/>
                        <a:t>end_date</a:t>
                      </a:r>
                      <a:r>
                        <a:rPr lang="en-US" sz="800" dirty="0"/>
                        <a:t>, Location, Address, City, State, Degree</a:t>
                      </a:r>
                    </a:p>
                  </a:txBody>
                  <a:tcPr/>
                </a:tc>
                <a:tc>
                  <a:txBody>
                    <a:bodyPr/>
                    <a:lstStyle/>
                    <a:p>
                      <a:r>
                        <a:rPr lang="en-US" sz="800" dirty="0"/>
                        <a:t>View</a:t>
                      </a:r>
                    </a:p>
                  </a:txBody>
                  <a:tcPr/>
                </a:tc>
                <a:extLst>
                  <a:ext uri="{0D108BD9-81ED-4DB2-BD59-A6C34878D82A}">
                    <a16:rowId xmlns:a16="http://schemas.microsoft.com/office/drawing/2014/main" val="874204337"/>
                  </a:ext>
                </a:extLst>
              </a:tr>
              <a:tr h="0">
                <a:tc>
                  <a:txBody>
                    <a:bodyPr/>
                    <a:lstStyle/>
                    <a:p>
                      <a:r>
                        <a:rPr lang="en-US" sz="800" dirty="0" err="1"/>
                        <a:t>select_employee</a:t>
                      </a:r>
                      <a:endParaRPr lang="en-US" sz="800" dirty="0"/>
                    </a:p>
                  </a:txBody>
                  <a:tcPr/>
                </a:tc>
                <a:tc>
                  <a:txBody>
                    <a:bodyPr/>
                    <a:lstStyle/>
                    <a:p>
                      <a:r>
                        <a:rPr lang="en-US" sz="800" dirty="0" err="1"/>
                        <a:t>Employee_Name</a:t>
                      </a:r>
                      <a:r>
                        <a:rPr lang="en-US" sz="800" dirty="0"/>
                        <a:t>, </a:t>
                      </a:r>
                      <a:r>
                        <a:rPr lang="en-US" sz="800" dirty="0" err="1"/>
                        <a:t>Job_Title</a:t>
                      </a:r>
                      <a:r>
                        <a:rPr lang="en-US" sz="800" dirty="0"/>
                        <a:t>, Department, </a:t>
                      </a:r>
                      <a:r>
                        <a:rPr lang="en-US" sz="800" dirty="0" err="1"/>
                        <a:t>manager_name</a:t>
                      </a:r>
                      <a:r>
                        <a:rPr lang="en-US" sz="800" dirty="0"/>
                        <a:t>, </a:t>
                      </a:r>
                      <a:r>
                        <a:rPr lang="en-US" sz="800" dirty="0" err="1"/>
                        <a:t>start_date</a:t>
                      </a:r>
                      <a:r>
                        <a:rPr lang="en-US" sz="800" dirty="0"/>
                        <a:t>, </a:t>
                      </a:r>
                      <a:r>
                        <a:rPr lang="en-US" sz="800" dirty="0" err="1"/>
                        <a:t>end_date</a:t>
                      </a:r>
                      <a:endParaRPr lang="en-US" sz="800" dirty="0"/>
                    </a:p>
                  </a:txBody>
                  <a:tcPr/>
                </a:tc>
                <a:tc>
                  <a:txBody>
                    <a:bodyPr/>
                    <a:lstStyle/>
                    <a:p>
                      <a:r>
                        <a:rPr lang="en-US" sz="800" dirty="0"/>
                        <a:t>Procedure/Function</a:t>
                      </a:r>
                    </a:p>
                  </a:txBody>
                  <a:tcPr/>
                </a:tc>
                <a:extLst>
                  <a:ext uri="{0D108BD9-81ED-4DB2-BD59-A6C34878D82A}">
                    <a16:rowId xmlns:a16="http://schemas.microsoft.com/office/drawing/2014/main" val="101058557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indent="0">
              <a:lnSpc>
                <a:spcPct val="100000"/>
              </a:lnSpc>
              <a:spcBef>
                <a:spcPts val="1600"/>
              </a:spcBef>
              <a:buNone/>
            </a:pPr>
            <a:r>
              <a:rPr lang="en" sz="1700" b="1" dirty="0">
                <a:latin typeface="Open Sans"/>
                <a:ea typeface="Open Sans"/>
                <a:cs typeface="Open Sans"/>
                <a:sym typeface="Open Sans"/>
              </a:rPr>
              <a:t>Ownership: </a:t>
            </a:r>
            <a:r>
              <a:rPr lang="en-US" sz="1700" dirty="0"/>
              <a:t>Management and HR employees</a:t>
            </a:r>
            <a:endParaRPr sz="1700" dirty="0"/>
          </a:p>
          <a:p>
            <a:pPr indent="0">
              <a:lnSpc>
                <a:spcPct val="100000"/>
              </a:lnSpc>
              <a:buNone/>
            </a:pPr>
            <a:r>
              <a:rPr lang="en" sz="1700" b="1" dirty="0">
                <a:latin typeface="Open Sans"/>
                <a:ea typeface="Open Sans"/>
                <a:cs typeface="Open Sans"/>
                <a:sym typeface="Open Sans"/>
              </a:rPr>
              <a:t>User Access: </a:t>
            </a:r>
            <a:r>
              <a:rPr lang="en-US" sz="1700" dirty="0"/>
              <a:t>Employees (except Management and HR employees) will have limited access. No external user access. </a:t>
            </a:r>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US" sz="1700" dirty="0"/>
              <a:t>As over 90% of the users will have read access to the databases and the number of employees is expected to grow every year, replication will offload the main database by sending users to the replicated databases. Replication is for good </a:t>
            </a:r>
            <a:r>
              <a:rPr lang="en-US" sz="1700"/>
              <a:t>reading purposes. </a:t>
            </a:r>
            <a:endParaRPr lang="en-US" sz="1700" dirty="0"/>
          </a:p>
          <a:p>
            <a:pPr marL="457200" lvl="0" indent="0" algn="l" rtl="0">
              <a:spcBef>
                <a:spcPts val="1600"/>
              </a:spcBef>
              <a:spcAft>
                <a:spcPts val="0"/>
              </a:spcAft>
              <a:buNone/>
            </a:pPr>
            <a:r>
              <a:rPr lang="en-US" sz="1900" b="1" dirty="0">
                <a:latin typeface="Open Sans"/>
                <a:ea typeface="Open Sans"/>
                <a:cs typeface="Open Sans"/>
                <a:sym typeface="Open Sans"/>
              </a:rPr>
              <a:t>Flexibility</a:t>
            </a:r>
            <a:endParaRPr lang="en-US" sz="1900" dirty="0"/>
          </a:p>
          <a:p>
            <a:pPr marL="457200" lvl="0" indent="0" algn="l" rtl="0">
              <a:spcBef>
                <a:spcPts val="1600"/>
              </a:spcBef>
              <a:spcAft>
                <a:spcPts val="0"/>
              </a:spcAft>
              <a:buNone/>
            </a:pPr>
            <a:r>
              <a:rPr lang="en" sz="1700" dirty="0"/>
              <a:t>The tables that store data will be normalized so that data can be constantly added or updated. Different type of and engines (SQL engine) will be taken into consideration initially for future integration with other departments (eg: payroll). </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t>As per </a:t>
            </a:r>
            <a:r>
              <a:rPr lang="en-US" sz="1700" dirty="0"/>
              <a:t>federal regulations the data needs to be maintained for at least 7 years.</a:t>
            </a:r>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700" b="1" dirty="0">
                <a:latin typeface="Open Sans"/>
                <a:ea typeface="Open Sans"/>
                <a:cs typeface="Open Sans"/>
                <a:sym typeface="Open Sans"/>
              </a:rPr>
              <a:t>Backup</a:t>
            </a:r>
            <a:r>
              <a:rPr lang="en" sz="1900" b="1" dirty="0">
                <a:latin typeface="Open Sans"/>
                <a:ea typeface="Open Sans"/>
                <a:cs typeface="Open Sans"/>
                <a:sym typeface="Open Sans"/>
              </a:rPr>
              <a:t> </a:t>
            </a:r>
            <a:r>
              <a:rPr lang="en-US" sz="1700" dirty="0">
                <a:solidFill>
                  <a:schemeClr val="tx1">
                    <a:lumMod val="65000"/>
                    <a:lumOff val="35000"/>
                  </a:schemeClr>
                </a:solidFill>
              </a:rPr>
              <a:t>Critical: Backup schedule is full backup 1x per week, incremental backup daily to support live database for input/edit information.</a:t>
            </a:r>
            <a:endParaRPr sz="1700" dirty="0">
              <a:solidFill>
                <a:schemeClr val="tx1">
                  <a:lumMod val="65000"/>
                  <a:lumOff val="35000"/>
                </a:schemeClr>
              </a:solidFill>
            </a:endParaRPr>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7839</TotalTime>
  <Words>2634</Words>
  <Application>Microsoft Office PowerPoint</Application>
  <PresentationFormat>Custom</PresentationFormat>
  <Paragraphs>465</Paragraphs>
  <Slides>35</Slides>
  <Notes>35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35</vt:i4>
      </vt:variant>
    </vt:vector>
  </HeadingPairs>
  <TitlesOfParts>
    <vt:vector size="46" baseType="lpstr">
      <vt:lpstr>Open Sans Light</vt:lpstr>
      <vt:lpstr>Wingdings</vt:lpstr>
      <vt:lpstr>Source Code Pro</vt:lpstr>
      <vt:lpstr>Arial</vt:lpstr>
      <vt:lpstr>Helvetica Neue</vt:lpstr>
      <vt:lpstr>Open Sans</vt:lpstr>
      <vt:lpstr>Bahnschrift SemiLight SemiConde</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DDL</vt:lpstr>
      <vt:lpstr>DDL</vt:lpstr>
      <vt:lpstr>DML</vt:lpstr>
      <vt:lpstr>DML</vt:lpstr>
      <vt:lpstr>DML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dc:title>
  <dc:creator>Kumar, Abhishek</dc:creator>
  <cp:lastModifiedBy>Kumar, Abhishek</cp:lastModifiedBy>
  <cp:revision>10</cp:revision>
  <dcterms:modified xsi:type="dcterms:W3CDTF">2022-01-17T17:53:34Z</dcterms:modified>
</cp:coreProperties>
</file>