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93" r:id="rId3"/>
    <p:sldId id="257" r:id="rId4"/>
    <p:sldId id="279" r:id="rId5"/>
    <p:sldId id="308" r:id="rId6"/>
    <p:sldId id="262" r:id="rId7"/>
    <p:sldId id="299" r:id="rId8"/>
    <p:sldId id="277" r:id="rId9"/>
    <p:sldId id="300" r:id="rId10"/>
    <p:sldId id="307" r:id="rId11"/>
    <p:sldId id="303" r:id="rId12"/>
    <p:sldId id="290" r:id="rId13"/>
    <p:sldId id="302" r:id="rId14"/>
    <p:sldId id="283" r:id="rId15"/>
    <p:sldId id="285" r:id="rId16"/>
    <p:sldId id="289" r:id="rId17"/>
    <p:sldId id="298" r:id="rId18"/>
    <p:sldId id="294" r:id="rId19"/>
    <p:sldId id="295" r:id="rId20"/>
    <p:sldId id="286" r:id="rId21"/>
    <p:sldId id="287" r:id="rId22"/>
    <p:sldId id="28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SGM</c:v>
                </c:pt>
                <c:pt idx="1">
                  <c:v>Crow Search Rider</c:v>
                </c:pt>
                <c:pt idx="2">
                  <c:v>Random Forest</c:v>
                </c:pt>
                <c:pt idx="3">
                  <c:v>Navie Bayes</c:v>
                </c:pt>
                <c:pt idx="4">
                  <c:v>Decision Tree</c:v>
                </c:pt>
                <c:pt idx="5">
                  <c:v>SVM</c:v>
                </c:pt>
              </c:strCache>
            </c:strRef>
          </c:cat>
          <c:val>
            <c:numRef>
              <c:f>Sheet1!$B$2:$B$7</c:f>
              <c:numCache>
                <c:formatCode>General</c:formatCode>
                <c:ptCount val="6"/>
                <c:pt idx="0">
                  <c:v>98.8</c:v>
                </c:pt>
                <c:pt idx="1">
                  <c:v>88</c:v>
                </c:pt>
                <c:pt idx="2">
                  <c:v>87.2</c:v>
                </c:pt>
                <c:pt idx="3">
                  <c:v>85.36</c:v>
                </c:pt>
                <c:pt idx="4">
                  <c:v>82.5</c:v>
                </c:pt>
                <c:pt idx="5">
                  <c:v>88.82</c:v>
                </c:pt>
              </c:numCache>
            </c:numRef>
          </c:val>
          <c:extLst>
            <c:ext xmlns:c16="http://schemas.microsoft.com/office/drawing/2014/chart" uri="{C3380CC4-5D6E-409C-BE32-E72D297353CC}">
              <c16:uniqueId val="{00000000-9EFE-44B5-A691-87A21D3A1DA6}"/>
            </c:ext>
          </c:extLst>
        </c:ser>
        <c:ser>
          <c:idx val="1"/>
          <c:order val="1"/>
          <c:tx>
            <c:strRef>
              <c:f>Sheet1!$C$1</c:f>
              <c:strCache>
                <c:ptCount val="1"/>
                <c:pt idx="0">
                  <c:v>Column1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SGM</c:v>
                </c:pt>
                <c:pt idx="1">
                  <c:v>Crow Search Rider</c:v>
                </c:pt>
                <c:pt idx="2">
                  <c:v>Random Forest</c:v>
                </c:pt>
                <c:pt idx="3">
                  <c:v>Navie Bayes</c:v>
                </c:pt>
                <c:pt idx="4">
                  <c:v>Decision Tree</c:v>
                </c:pt>
                <c:pt idx="5">
                  <c:v>SVM</c:v>
                </c:pt>
              </c:strCache>
            </c:strRef>
          </c:cat>
          <c:val>
            <c:numRef>
              <c:f>Sheet1!$C$2:$C$7</c:f>
              <c:numCache>
                <c:formatCode>General</c:formatCode>
                <c:ptCount val="6"/>
              </c:numCache>
            </c:numRef>
          </c:val>
          <c:extLst>
            <c:ext xmlns:c16="http://schemas.microsoft.com/office/drawing/2014/chart" uri="{C3380CC4-5D6E-409C-BE32-E72D297353CC}">
              <c16:uniqueId val="{00000001-9EFE-44B5-A691-87A21D3A1DA6}"/>
            </c:ext>
          </c:extLst>
        </c:ser>
        <c:ser>
          <c:idx val="2"/>
          <c:order val="2"/>
          <c:tx>
            <c:strRef>
              <c:f>Sheet1!$D$1</c:f>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SGM</c:v>
                </c:pt>
                <c:pt idx="1">
                  <c:v>Crow Search Rider</c:v>
                </c:pt>
                <c:pt idx="2">
                  <c:v>Random Forest</c:v>
                </c:pt>
                <c:pt idx="3">
                  <c:v>Navie Bayes</c:v>
                </c:pt>
                <c:pt idx="4">
                  <c:v>Decision Tree</c:v>
                </c:pt>
                <c:pt idx="5">
                  <c:v>SVM</c:v>
                </c:pt>
              </c:strCache>
            </c:strRef>
          </c:cat>
          <c:val>
            <c:numRef>
              <c:f>Sheet1!$D$2:$D$7</c:f>
              <c:numCache>
                <c:formatCode>General</c:formatCode>
                <c:ptCount val="6"/>
              </c:numCache>
            </c:numRef>
          </c:val>
          <c:extLst>
            <c:ext xmlns:c16="http://schemas.microsoft.com/office/drawing/2014/chart" uri="{C3380CC4-5D6E-409C-BE32-E72D297353CC}">
              <c16:uniqueId val="{00000002-9EFE-44B5-A691-87A21D3A1DA6}"/>
            </c:ext>
          </c:extLst>
        </c:ser>
        <c:dLbls>
          <c:dLblPos val="ctr"/>
          <c:showLegendKey val="0"/>
          <c:showVal val="1"/>
          <c:showCatName val="0"/>
          <c:showSerName val="0"/>
          <c:showPercent val="0"/>
          <c:showBubbleSize val="0"/>
        </c:dLbls>
        <c:gapWidth val="150"/>
        <c:axId val="1326000960"/>
        <c:axId val="1326027840"/>
      </c:barChart>
      <c:catAx>
        <c:axId val="132600096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326027840"/>
        <c:crosses val="autoZero"/>
        <c:auto val="1"/>
        <c:lblAlgn val="ctr"/>
        <c:lblOffset val="100"/>
        <c:noMultiLvlLbl val="0"/>
      </c:catAx>
      <c:valAx>
        <c:axId val="1326027840"/>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32600096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97E0-B031-C8F4-CBD6-E50B7F54B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84DC55-B5C2-CEAE-9B3A-3EC6020CC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CD301C-8170-ED6B-8222-3DFFE90DC696}"/>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5" name="Footer Placeholder 4">
            <a:extLst>
              <a:ext uri="{FF2B5EF4-FFF2-40B4-BE49-F238E27FC236}">
                <a16:creationId xmlns:a16="http://schemas.microsoft.com/office/drawing/2014/main" id="{7917A12E-707B-A90F-761F-EB018CCD2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24138-93E9-A265-FE14-C99A35770ABD}"/>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227788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8FFD-9B14-5FD8-4033-D325DE10D3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5D79F3-C237-6ECA-EA34-9DCD5951B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3CD457-A406-25BA-6CBA-2E20C0B8EE09}"/>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5" name="Footer Placeholder 4">
            <a:extLst>
              <a:ext uri="{FF2B5EF4-FFF2-40B4-BE49-F238E27FC236}">
                <a16:creationId xmlns:a16="http://schemas.microsoft.com/office/drawing/2014/main" id="{AA3175A7-1FB1-6FD2-2926-AD53EC0F57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8A264-3C05-EA6E-83E0-F0F7C6467D8E}"/>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420741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07F58-1A88-91C0-A2E0-EFEDC65178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DDA38F-4402-690F-86D5-497D4774E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7F7F0B-0FBA-3A10-3396-94D020697BB2}"/>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5" name="Footer Placeholder 4">
            <a:extLst>
              <a:ext uri="{FF2B5EF4-FFF2-40B4-BE49-F238E27FC236}">
                <a16:creationId xmlns:a16="http://schemas.microsoft.com/office/drawing/2014/main" id="{E90F70B1-2BA7-55AE-B3B4-4A3EA2CDF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CE1F3B-E465-EB5C-D8E7-14DD67750EC3}"/>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79397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87B1-0B5D-B992-7568-DEB250152F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C3619-EA0B-1BE2-4529-F8BF055A10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BD95B-7ABD-9677-309C-54804D9B9EDF}"/>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5" name="Footer Placeholder 4">
            <a:extLst>
              <a:ext uri="{FF2B5EF4-FFF2-40B4-BE49-F238E27FC236}">
                <a16:creationId xmlns:a16="http://schemas.microsoft.com/office/drawing/2014/main" id="{BDB06057-B440-D7E4-B396-8790E7260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0CA20B-B91E-E106-4E3D-3225C50A0B65}"/>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115110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8FF9-CDD8-A866-847A-6D6CA7FA0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694831-587E-085B-7E39-BB36B4EC5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6A23F-E788-EF94-F602-3E714134DD42}"/>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5" name="Footer Placeholder 4">
            <a:extLst>
              <a:ext uri="{FF2B5EF4-FFF2-40B4-BE49-F238E27FC236}">
                <a16:creationId xmlns:a16="http://schemas.microsoft.com/office/drawing/2014/main" id="{73C87094-43F0-1753-1582-6CCE50A7A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E98CF-B568-9D68-8492-38AB4AF487DF}"/>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376890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DF95-6367-7C55-E237-5029E0C136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9D876-FA00-D448-7D62-820E0E40C7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0018D0-7834-7E20-28E5-0DB337CBA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58F85B-7D59-BD76-4D31-A54EB12614A0}"/>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6" name="Footer Placeholder 5">
            <a:extLst>
              <a:ext uri="{FF2B5EF4-FFF2-40B4-BE49-F238E27FC236}">
                <a16:creationId xmlns:a16="http://schemas.microsoft.com/office/drawing/2014/main" id="{A4AB4F1F-9897-EBF8-210A-E1D5E6BBE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1D74A0-25DF-C82C-8873-96A109CA218E}"/>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270154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2BF4-E044-F5B5-93B0-A1564DF0D0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9C4D6-B0BE-6E8B-D031-9318ABEE5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1C2ED-EC4B-E767-84EC-48C58716A2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56C643-F9F8-D623-6D57-C7FF05A72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06617-CD94-4189-7A05-5B4EE9DF07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54732C-EE3E-87ED-8887-2CA9ACB83985}"/>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8" name="Footer Placeholder 7">
            <a:extLst>
              <a:ext uri="{FF2B5EF4-FFF2-40B4-BE49-F238E27FC236}">
                <a16:creationId xmlns:a16="http://schemas.microsoft.com/office/drawing/2014/main" id="{941D2E61-5893-8F61-CACB-D0E761D3BD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0D6A75-FB95-7C6A-B407-88599E100BD6}"/>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112361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D24A-ADA3-F77D-C5F5-A0431AFA3E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19C4ED-6D02-E26C-76B2-737BEDDCD38B}"/>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4" name="Footer Placeholder 3">
            <a:extLst>
              <a:ext uri="{FF2B5EF4-FFF2-40B4-BE49-F238E27FC236}">
                <a16:creationId xmlns:a16="http://schemas.microsoft.com/office/drawing/2014/main" id="{89ADB69B-A790-CBE2-55ED-192C4B3B4A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9A2F42-9835-9868-076A-22C7742EDB98}"/>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42548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3D826-E894-B4E2-30C6-5AAF27F1B565}"/>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3" name="Footer Placeholder 2">
            <a:extLst>
              <a:ext uri="{FF2B5EF4-FFF2-40B4-BE49-F238E27FC236}">
                <a16:creationId xmlns:a16="http://schemas.microsoft.com/office/drawing/2014/main" id="{9F1766E1-54B1-4783-838A-FFBE53E3E6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EC6A06-FB3B-FC30-EF94-1A5375C1C40C}"/>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388731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9C00-E699-EB7B-59AB-1E103E2FD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C06722-14DE-5F67-AE61-FBDA73B80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782443-BFF9-A78B-D2B4-47BF9BF31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18E80-E042-F29F-593F-1AE0EB75C7FA}"/>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6" name="Footer Placeholder 5">
            <a:extLst>
              <a:ext uri="{FF2B5EF4-FFF2-40B4-BE49-F238E27FC236}">
                <a16:creationId xmlns:a16="http://schemas.microsoft.com/office/drawing/2014/main" id="{1E3A0C76-19BB-CF87-4F84-14237929E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27396-5B54-6F55-572C-71F0459CEF72}"/>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361190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BC9B-EC14-E602-469B-610D14C86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2335C8-B108-58B3-7FDA-059BF63F0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E63035-E27B-C02F-63A9-757113A95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6D0A8-A719-1341-4AB4-A16EDF6DAD07}"/>
              </a:ext>
            </a:extLst>
          </p:cNvPr>
          <p:cNvSpPr>
            <a:spLocks noGrp="1"/>
          </p:cNvSpPr>
          <p:nvPr>
            <p:ph type="dt" sz="half" idx="10"/>
          </p:nvPr>
        </p:nvSpPr>
        <p:spPr/>
        <p:txBody>
          <a:bodyPr/>
          <a:lstStyle/>
          <a:p>
            <a:fld id="{D49E58B5-D75D-4346-A6DE-C2EE94C3DEEF}" type="datetimeFigureOut">
              <a:rPr lang="en-IN" smtClean="0"/>
              <a:t>17-05-2024</a:t>
            </a:fld>
            <a:endParaRPr lang="en-IN"/>
          </a:p>
        </p:txBody>
      </p:sp>
      <p:sp>
        <p:nvSpPr>
          <p:cNvPr id="6" name="Footer Placeholder 5">
            <a:extLst>
              <a:ext uri="{FF2B5EF4-FFF2-40B4-BE49-F238E27FC236}">
                <a16:creationId xmlns:a16="http://schemas.microsoft.com/office/drawing/2014/main" id="{3D5E1807-F6DA-9DF4-B6AB-5526C490C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691CC-EAB0-E2F3-C8C8-1810C9DF62A7}"/>
              </a:ext>
            </a:extLst>
          </p:cNvPr>
          <p:cNvSpPr>
            <a:spLocks noGrp="1"/>
          </p:cNvSpPr>
          <p:nvPr>
            <p:ph type="sldNum" sz="quarter" idx="12"/>
          </p:nvPr>
        </p:nvSpPr>
        <p:spPr/>
        <p:txBody>
          <a:bodyPr/>
          <a:lstStyle/>
          <a:p>
            <a:fld id="{696CC78D-BA4D-42FE-8DE3-2E370AD40730}" type="slidenum">
              <a:rPr lang="en-IN" smtClean="0"/>
              <a:t>‹#›</a:t>
            </a:fld>
            <a:endParaRPr lang="en-IN"/>
          </a:p>
        </p:txBody>
      </p:sp>
    </p:spTree>
    <p:extLst>
      <p:ext uri="{BB962C8B-B14F-4D97-AF65-F5344CB8AC3E}">
        <p14:creationId xmlns:p14="http://schemas.microsoft.com/office/powerpoint/2010/main" val="220734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35E07-D83A-7BE5-CBBE-8DA850FABA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B429F-DFB5-4056-5609-0D4DA6F7A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8D6AB-91F8-3EFC-65ED-37AFD4D52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E58B5-D75D-4346-A6DE-C2EE94C3DEEF}" type="datetimeFigureOut">
              <a:rPr lang="en-IN" smtClean="0"/>
              <a:t>17-05-2024</a:t>
            </a:fld>
            <a:endParaRPr lang="en-IN"/>
          </a:p>
        </p:txBody>
      </p:sp>
      <p:sp>
        <p:nvSpPr>
          <p:cNvPr id="5" name="Footer Placeholder 4">
            <a:extLst>
              <a:ext uri="{FF2B5EF4-FFF2-40B4-BE49-F238E27FC236}">
                <a16:creationId xmlns:a16="http://schemas.microsoft.com/office/drawing/2014/main" id="{B5AFE3A1-2C44-B0C6-8B5B-B1ACF01D5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5E6EFB-3BE1-0F2E-ED69-BC3FEA784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C78D-BA4D-42FE-8DE3-2E370AD40730}" type="slidenum">
              <a:rPr lang="en-IN" smtClean="0"/>
              <a:t>‹#›</a:t>
            </a:fld>
            <a:endParaRPr lang="en-IN"/>
          </a:p>
        </p:txBody>
      </p:sp>
    </p:spTree>
    <p:extLst>
      <p:ext uri="{BB962C8B-B14F-4D97-AF65-F5344CB8AC3E}">
        <p14:creationId xmlns:p14="http://schemas.microsoft.com/office/powerpoint/2010/main" val="137582740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C74-C683-91F2-9CF0-8D8A27F9848C}"/>
              </a:ext>
            </a:extLst>
          </p:cNvPr>
          <p:cNvSpPr>
            <a:spLocks noGrp="1"/>
          </p:cNvSpPr>
          <p:nvPr>
            <p:ph type="ctrTitle"/>
          </p:nvPr>
        </p:nvSpPr>
        <p:spPr>
          <a:xfrm>
            <a:off x="1777974" y="1698170"/>
            <a:ext cx="9288301" cy="869076"/>
          </a:xfrm>
        </p:spPr>
        <p:txBody>
          <a:bodyPr>
            <a:noAutofit/>
          </a:bodyPr>
          <a:lstStyle/>
          <a:p>
            <a:pPr algn="ctr"/>
            <a:r>
              <a:rPr lang="en-US" sz="3200" b="1" dirty="0">
                <a:effectLst/>
                <a:latin typeface="Times New Roman" panose="02020603050405020304" pitchFamily="18" charset="0"/>
                <a:ea typeface="Times New Roman" panose="02020603050405020304" pitchFamily="18" charset="0"/>
              </a:rPr>
              <a:t> DETECTION OF </a:t>
            </a:r>
            <a:r>
              <a:rPr lang="en-US" sz="3200" b="1" dirty="0">
                <a:latin typeface="Times New Roman" panose="02020603050405020304" pitchFamily="18" charset="0"/>
                <a:ea typeface="Times New Roman" panose="02020603050405020304" pitchFamily="18" charset="0"/>
              </a:rPr>
              <a:t>SPINE</a:t>
            </a:r>
            <a:r>
              <a:rPr lang="en-US" sz="3200" b="1" dirty="0">
                <a:effectLst/>
                <a:latin typeface="Times New Roman" panose="02020603050405020304" pitchFamily="18" charset="0"/>
                <a:ea typeface="Times New Roman" panose="02020603050405020304" pitchFamily="18" charset="0"/>
              </a:rPr>
              <a:t> INJURIES</a:t>
            </a:r>
            <a:endParaRPr lang="en-IN" sz="3200" dirty="0"/>
          </a:p>
        </p:txBody>
      </p:sp>
      <p:sp>
        <p:nvSpPr>
          <p:cNvPr id="3" name="Subtitle 2">
            <a:extLst>
              <a:ext uri="{FF2B5EF4-FFF2-40B4-BE49-F238E27FC236}">
                <a16:creationId xmlns:a16="http://schemas.microsoft.com/office/drawing/2014/main" id="{65D70A3F-06C7-C9DA-610B-540F2D8FD1C0}"/>
              </a:ext>
            </a:extLst>
          </p:cNvPr>
          <p:cNvSpPr>
            <a:spLocks noGrp="1"/>
          </p:cNvSpPr>
          <p:nvPr>
            <p:ph type="subTitle" idx="1"/>
          </p:nvPr>
        </p:nvSpPr>
        <p:spPr>
          <a:xfrm>
            <a:off x="2006081" y="4590661"/>
            <a:ext cx="9060194" cy="1352939"/>
          </a:xfrm>
        </p:spPr>
        <p:txBody>
          <a:bodyPr>
            <a:normAutofit fontScale="92500" lnSpcReduction="10000"/>
          </a:bodyPr>
          <a:lstStyle/>
          <a:p>
            <a:pPr algn="r"/>
            <a:r>
              <a:rPr lang="en-IN" dirty="0">
                <a:latin typeface="Times New Roman" panose="02020603050405020304" pitchFamily="18" charset="0"/>
                <a:cs typeface="Times New Roman" panose="02020603050405020304" pitchFamily="18" charset="0"/>
              </a:rPr>
              <a:t>Under the guidance of</a:t>
            </a:r>
          </a:p>
          <a:p>
            <a:pPr algn="r"/>
            <a:r>
              <a:rPr lang="en-IN" b="1" dirty="0">
                <a:latin typeface="Times New Roman" panose="02020603050405020304" pitchFamily="18" charset="0"/>
                <a:cs typeface="Times New Roman" panose="02020603050405020304" pitchFamily="18" charset="0"/>
              </a:rPr>
              <a:t>Dr .Chethana H T</a:t>
            </a:r>
          </a:p>
          <a:p>
            <a:pPr algn="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Associate Professor, Department of Computer Science &amp; Engineering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image2.png" descr="1524137580logo">
            <a:extLst>
              <a:ext uri="{FF2B5EF4-FFF2-40B4-BE49-F238E27FC236}">
                <a16:creationId xmlns:a16="http://schemas.microsoft.com/office/drawing/2014/main" id="{D13CB58A-72E2-FAD2-F8A9-9CFFB47AB4E0}"/>
              </a:ext>
            </a:extLst>
          </p:cNvPr>
          <p:cNvPicPr/>
          <p:nvPr/>
        </p:nvPicPr>
        <p:blipFill>
          <a:blip r:embed="rId2"/>
          <a:srcRect/>
          <a:stretch>
            <a:fillRect/>
          </a:stretch>
        </p:blipFill>
        <p:spPr>
          <a:xfrm>
            <a:off x="217378" y="154895"/>
            <a:ext cx="1681725" cy="1496623"/>
          </a:xfrm>
          <a:prstGeom prst="rect">
            <a:avLst/>
          </a:prstGeom>
          <a:ln/>
        </p:spPr>
      </p:pic>
      <p:sp>
        <p:nvSpPr>
          <p:cNvPr id="7" name="TextBox 6">
            <a:extLst>
              <a:ext uri="{FF2B5EF4-FFF2-40B4-BE49-F238E27FC236}">
                <a16:creationId xmlns:a16="http://schemas.microsoft.com/office/drawing/2014/main" id="{675E3B2E-B69B-16D6-1C07-960BE27864AA}"/>
              </a:ext>
            </a:extLst>
          </p:cNvPr>
          <p:cNvSpPr txBox="1"/>
          <p:nvPr/>
        </p:nvSpPr>
        <p:spPr>
          <a:xfrm>
            <a:off x="1125725" y="2557916"/>
            <a:ext cx="4916897" cy="2241639"/>
          </a:xfrm>
          <a:prstGeom prst="rect">
            <a:avLst/>
          </a:prstGeom>
          <a:noFill/>
        </p:spPr>
        <p:txBody>
          <a:bodyPr wrap="square" rtlCol="0">
            <a:spAutoFit/>
          </a:bodyPr>
          <a:lstStyle/>
          <a:p>
            <a:pPr>
              <a:spcAft>
                <a:spcPts val="1000"/>
              </a:spcAft>
            </a:pPr>
            <a:r>
              <a:rPr lang="en-US" sz="1600" b="1" dirty="0">
                <a:effectLst/>
                <a:latin typeface="Times New Roman" panose="02020603050405020304" pitchFamily="18" charset="0"/>
                <a:ea typeface="Times New Roman" panose="02020603050405020304" pitchFamily="18" charset="0"/>
              </a:rPr>
              <a:t>Presentation by:</a:t>
            </a:r>
            <a:endParaRPr lang="en-IN" sz="1600" dirty="0">
              <a:effectLst/>
              <a:latin typeface="Calibri" panose="020F0502020204030204" pitchFamily="34" charset="0"/>
              <a:ea typeface="Calibri" panose="020F0502020204030204" pitchFamily="34" charset="0"/>
            </a:endParaRPr>
          </a:p>
          <a:p>
            <a:pPr>
              <a:spcAft>
                <a:spcPts val="1000"/>
              </a:spcAft>
            </a:pPr>
            <a:r>
              <a:rPr lang="en-US" sz="1600" b="1" dirty="0">
                <a:effectLst/>
                <a:latin typeface="Times New Roman" panose="02020603050405020304" pitchFamily="18" charset="0"/>
                <a:ea typeface="Times New Roman" panose="02020603050405020304" pitchFamily="18" charset="0"/>
              </a:rPr>
              <a:t>BHUVAN U KADLAS [4VV20CS020]</a:t>
            </a:r>
            <a:endParaRPr lang="en-IN" sz="1600" dirty="0">
              <a:effectLst/>
              <a:latin typeface="Calibri" panose="020F0502020204030204" pitchFamily="34" charset="0"/>
              <a:ea typeface="Calibri" panose="020F0502020204030204" pitchFamily="34" charset="0"/>
            </a:endParaRPr>
          </a:p>
          <a:p>
            <a:pPr>
              <a:spcAft>
                <a:spcPts val="1000"/>
              </a:spcAft>
            </a:pPr>
            <a:r>
              <a:rPr lang="en-US" sz="1600" b="1" dirty="0">
                <a:latin typeface="Times New Roman" panose="02020603050405020304" pitchFamily="18" charset="0"/>
                <a:ea typeface="Times New Roman" panose="02020603050405020304" pitchFamily="18" charset="0"/>
              </a:rPr>
              <a:t>DHEEMANTH GOWDA</a:t>
            </a:r>
            <a:r>
              <a:rPr lang="en-US" sz="1600" b="1" dirty="0">
                <a:effectLst/>
                <a:latin typeface="Times New Roman" panose="02020603050405020304" pitchFamily="18" charset="0"/>
                <a:ea typeface="Times New Roman" panose="02020603050405020304" pitchFamily="18" charset="0"/>
              </a:rPr>
              <a:t> [4VV20CS044]</a:t>
            </a:r>
            <a:endParaRPr lang="en-IN" sz="1600" dirty="0">
              <a:effectLst/>
              <a:latin typeface="Calibri" panose="020F0502020204030204" pitchFamily="34" charset="0"/>
              <a:ea typeface="Calibri" panose="020F0502020204030204" pitchFamily="34" charset="0"/>
            </a:endParaRPr>
          </a:p>
          <a:p>
            <a:pPr>
              <a:spcAft>
                <a:spcPts val="1000"/>
              </a:spcAft>
            </a:pPr>
            <a:r>
              <a:rPr lang="en-US" sz="1600" b="1" dirty="0">
                <a:latin typeface="Times New Roman" panose="02020603050405020304" pitchFamily="18" charset="0"/>
                <a:ea typeface="Times New Roman" panose="02020603050405020304" pitchFamily="18" charset="0"/>
              </a:rPr>
              <a:t>ABHISHEK L</a:t>
            </a:r>
            <a:r>
              <a:rPr lang="en-US" sz="1600" b="1" dirty="0">
                <a:effectLst/>
                <a:latin typeface="Times New Roman" panose="02020603050405020304" pitchFamily="18" charset="0"/>
                <a:ea typeface="Times New Roman" panose="02020603050405020304" pitchFamily="18" charset="0"/>
              </a:rPr>
              <a:t> [4VV20CS004]</a:t>
            </a:r>
            <a:endParaRPr lang="en-IN" sz="1600" dirty="0">
              <a:effectLst/>
              <a:latin typeface="Calibri" panose="020F0502020204030204" pitchFamily="34" charset="0"/>
              <a:ea typeface="Calibri" panose="020F0502020204030204" pitchFamily="34" charset="0"/>
            </a:endParaRPr>
          </a:p>
          <a:p>
            <a:pPr>
              <a:spcAft>
                <a:spcPts val="1000"/>
              </a:spcAft>
            </a:pPr>
            <a:r>
              <a:rPr lang="en-US" sz="1600" b="1" dirty="0">
                <a:latin typeface="Times New Roman" panose="02020603050405020304" pitchFamily="18" charset="0"/>
                <a:ea typeface="Times New Roman" panose="02020603050405020304" pitchFamily="18" charset="0"/>
              </a:rPr>
              <a:t>D S YASHWANTH</a:t>
            </a:r>
            <a:r>
              <a:rPr lang="en-US" sz="1600" b="1" dirty="0">
                <a:effectLst/>
                <a:latin typeface="Times New Roman" panose="02020603050405020304" pitchFamily="18" charset="0"/>
                <a:ea typeface="Times New Roman" panose="02020603050405020304" pitchFamily="18" charset="0"/>
              </a:rPr>
              <a:t> [4VV20CS026]</a:t>
            </a:r>
            <a:endParaRPr lang="en-IN" sz="1600" dirty="0">
              <a:effectLst/>
              <a:latin typeface="Calibri" panose="020F0502020204030204" pitchFamily="34" charset="0"/>
              <a:ea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0AAE394B-65F0-083D-36E5-5BA8CD3AD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5413" y="0"/>
            <a:ext cx="1681725" cy="1681725"/>
          </a:xfrm>
          <a:prstGeom prst="rect">
            <a:avLst/>
          </a:prstGeom>
        </p:spPr>
      </p:pic>
    </p:spTree>
    <p:extLst>
      <p:ext uri="{BB962C8B-B14F-4D97-AF65-F5344CB8AC3E}">
        <p14:creationId xmlns:p14="http://schemas.microsoft.com/office/powerpoint/2010/main" val="376410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9E0AA2-E649-471A-E74E-9B15089D0462}"/>
              </a:ext>
            </a:extLst>
          </p:cNvPr>
          <p:cNvSpPr/>
          <p:nvPr/>
        </p:nvSpPr>
        <p:spPr>
          <a:xfrm>
            <a:off x="1843815" y="2898586"/>
            <a:ext cx="777356" cy="85608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B1639A4-2260-2A9B-DD36-B9754BA828A3}"/>
              </a:ext>
            </a:extLst>
          </p:cNvPr>
          <p:cNvSpPr/>
          <p:nvPr/>
        </p:nvSpPr>
        <p:spPr>
          <a:xfrm>
            <a:off x="1996215" y="3142737"/>
            <a:ext cx="777356" cy="85608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2791F7C-79E3-79D7-CC7E-BAE6CBF721E0}"/>
              </a:ext>
            </a:extLst>
          </p:cNvPr>
          <p:cNvSpPr/>
          <p:nvPr/>
        </p:nvSpPr>
        <p:spPr>
          <a:xfrm>
            <a:off x="2203043" y="3440540"/>
            <a:ext cx="777356" cy="856084"/>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87A260C-E804-BADD-86CA-F0690543F424}"/>
              </a:ext>
            </a:extLst>
          </p:cNvPr>
          <p:cNvSpPr/>
          <p:nvPr/>
        </p:nvSpPr>
        <p:spPr>
          <a:xfrm>
            <a:off x="2346239" y="3654941"/>
            <a:ext cx="777356" cy="85608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E6D59B5-CA8B-0863-8DDE-F826E7C77DF8}"/>
              </a:ext>
            </a:extLst>
          </p:cNvPr>
          <p:cNvSpPr/>
          <p:nvPr/>
        </p:nvSpPr>
        <p:spPr>
          <a:xfrm>
            <a:off x="4562254" y="1981524"/>
            <a:ext cx="792310" cy="85608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258FAE1-07E8-51DB-FF89-09C660D781B9}"/>
              </a:ext>
            </a:extLst>
          </p:cNvPr>
          <p:cNvSpPr/>
          <p:nvPr/>
        </p:nvSpPr>
        <p:spPr>
          <a:xfrm>
            <a:off x="3111355" y="2355485"/>
            <a:ext cx="777356" cy="73123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5BD1DD42-10F1-C5AF-515A-2B7CBD10EBDA}"/>
              </a:ext>
            </a:extLst>
          </p:cNvPr>
          <p:cNvSpPr/>
          <p:nvPr/>
        </p:nvSpPr>
        <p:spPr>
          <a:xfrm>
            <a:off x="3343067" y="2613632"/>
            <a:ext cx="777356" cy="73123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523649D4-A9C3-4759-6FB0-02C9211678F4}"/>
              </a:ext>
            </a:extLst>
          </p:cNvPr>
          <p:cNvSpPr/>
          <p:nvPr/>
        </p:nvSpPr>
        <p:spPr>
          <a:xfrm>
            <a:off x="3549895" y="2911435"/>
            <a:ext cx="777356" cy="731234"/>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9E42DE5C-B4BB-EC21-456F-3331842EC393}"/>
              </a:ext>
            </a:extLst>
          </p:cNvPr>
          <p:cNvSpPr/>
          <p:nvPr/>
        </p:nvSpPr>
        <p:spPr>
          <a:xfrm>
            <a:off x="3775384" y="3191795"/>
            <a:ext cx="777356" cy="73123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542677C-676C-6D4A-84CE-E190FA416632}"/>
              </a:ext>
            </a:extLst>
          </p:cNvPr>
          <p:cNvSpPr/>
          <p:nvPr/>
        </p:nvSpPr>
        <p:spPr>
          <a:xfrm>
            <a:off x="4714654" y="2133924"/>
            <a:ext cx="792310" cy="85608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E407371-3114-062D-4EDD-C4CED0AB511D}"/>
              </a:ext>
            </a:extLst>
          </p:cNvPr>
          <p:cNvSpPr/>
          <p:nvPr/>
        </p:nvSpPr>
        <p:spPr>
          <a:xfrm>
            <a:off x="4867054" y="2286324"/>
            <a:ext cx="792310" cy="85608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9114EA88-73F5-6B35-60BA-6EB49D9D32C6}"/>
              </a:ext>
            </a:extLst>
          </p:cNvPr>
          <p:cNvSpPr/>
          <p:nvPr/>
        </p:nvSpPr>
        <p:spPr>
          <a:xfrm>
            <a:off x="5019454" y="2438724"/>
            <a:ext cx="792310" cy="85608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DE5614AA-043B-DE74-5B0F-8FF19D043E28}"/>
              </a:ext>
            </a:extLst>
          </p:cNvPr>
          <p:cNvSpPr/>
          <p:nvPr/>
        </p:nvSpPr>
        <p:spPr>
          <a:xfrm>
            <a:off x="5171854" y="2591124"/>
            <a:ext cx="792310" cy="856084"/>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E2EC1950-258D-4EF9-CB02-DEFE799B38B4}"/>
              </a:ext>
            </a:extLst>
          </p:cNvPr>
          <p:cNvSpPr/>
          <p:nvPr/>
        </p:nvSpPr>
        <p:spPr>
          <a:xfrm>
            <a:off x="5324254" y="2743524"/>
            <a:ext cx="792310" cy="856084"/>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713D09CF-3D3E-56EB-9B88-A60F59A0838D}"/>
              </a:ext>
            </a:extLst>
          </p:cNvPr>
          <p:cNvSpPr/>
          <p:nvPr/>
        </p:nvSpPr>
        <p:spPr>
          <a:xfrm>
            <a:off x="5476654" y="2895924"/>
            <a:ext cx="792310" cy="856084"/>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BE1157E-279C-2AAD-B726-1CB06658BA98}"/>
              </a:ext>
            </a:extLst>
          </p:cNvPr>
          <p:cNvSpPr/>
          <p:nvPr/>
        </p:nvSpPr>
        <p:spPr>
          <a:xfrm>
            <a:off x="5629054" y="3048324"/>
            <a:ext cx="792310" cy="85608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4F9C0029-126D-BCD4-2675-6FAADC700DC2}"/>
              </a:ext>
            </a:extLst>
          </p:cNvPr>
          <p:cNvSpPr/>
          <p:nvPr/>
        </p:nvSpPr>
        <p:spPr>
          <a:xfrm>
            <a:off x="6250698" y="1368634"/>
            <a:ext cx="777356" cy="85608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79A34DD4-81DF-4D2C-304C-4BADAED276FD}"/>
              </a:ext>
            </a:extLst>
          </p:cNvPr>
          <p:cNvSpPr/>
          <p:nvPr/>
        </p:nvSpPr>
        <p:spPr>
          <a:xfrm>
            <a:off x="6403098" y="1521034"/>
            <a:ext cx="777356" cy="85608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D6BA83E6-3C67-1BFB-D62A-18F029BBAC64}"/>
              </a:ext>
            </a:extLst>
          </p:cNvPr>
          <p:cNvSpPr/>
          <p:nvPr/>
        </p:nvSpPr>
        <p:spPr>
          <a:xfrm>
            <a:off x="6555498" y="1673434"/>
            <a:ext cx="777356" cy="85608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20E8251E-FB46-D43D-5BB0-15504D05761A}"/>
              </a:ext>
            </a:extLst>
          </p:cNvPr>
          <p:cNvSpPr/>
          <p:nvPr/>
        </p:nvSpPr>
        <p:spPr>
          <a:xfrm>
            <a:off x="6707898" y="1825834"/>
            <a:ext cx="777356" cy="856084"/>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2732C904-CC73-3649-C26B-A573270C6FEC}"/>
              </a:ext>
            </a:extLst>
          </p:cNvPr>
          <p:cNvSpPr/>
          <p:nvPr/>
        </p:nvSpPr>
        <p:spPr>
          <a:xfrm>
            <a:off x="6860298" y="1978234"/>
            <a:ext cx="777356" cy="856084"/>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DDE350F7-212E-5D75-3664-B8DBC28D5B8D}"/>
              </a:ext>
            </a:extLst>
          </p:cNvPr>
          <p:cNvSpPr/>
          <p:nvPr/>
        </p:nvSpPr>
        <p:spPr>
          <a:xfrm>
            <a:off x="7012698" y="2130634"/>
            <a:ext cx="777356" cy="856084"/>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7D6D860E-E17E-06D9-E987-7A550674A037}"/>
              </a:ext>
            </a:extLst>
          </p:cNvPr>
          <p:cNvSpPr/>
          <p:nvPr/>
        </p:nvSpPr>
        <p:spPr>
          <a:xfrm>
            <a:off x="7165098" y="2283034"/>
            <a:ext cx="777356" cy="856084"/>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098A2A3A-3278-1E01-BE3B-9351711234E8}"/>
              </a:ext>
            </a:extLst>
          </p:cNvPr>
          <p:cNvSpPr/>
          <p:nvPr/>
        </p:nvSpPr>
        <p:spPr>
          <a:xfrm>
            <a:off x="7317498" y="2435434"/>
            <a:ext cx="777356" cy="85608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40829034-BD41-27B4-6DC8-04256727E3B1}"/>
              </a:ext>
            </a:extLst>
          </p:cNvPr>
          <p:cNvSpPr/>
          <p:nvPr/>
        </p:nvSpPr>
        <p:spPr>
          <a:xfrm>
            <a:off x="8453561" y="604665"/>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Oval 40">
            <a:extLst>
              <a:ext uri="{FF2B5EF4-FFF2-40B4-BE49-F238E27FC236}">
                <a16:creationId xmlns:a16="http://schemas.microsoft.com/office/drawing/2014/main" id="{B0A1D620-E189-2C91-E567-EB79F5C873AB}"/>
              </a:ext>
            </a:extLst>
          </p:cNvPr>
          <p:cNvSpPr/>
          <p:nvPr/>
        </p:nvSpPr>
        <p:spPr>
          <a:xfrm>
            <a:off x="8453561" y="1244091"/>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Oval 41">
            <a:extLst>
              <a:ext uri="{FF2B5EF4-FFF2-40B4-BE49-F238E27FC236}">
                <a16:creationId xmlns:a16="http://schemas.microsoft.com/office/drawing/2014/main" id="{A78E800B-5A5F-84EA-EEFD-CC58DEB0F90F}"/>
              </a:ext>
            </a:extLst>
          </p:cNvPr>
          <p:cNvSpPr/>
          <p:nvPr/>
        </p:nvSpPr>
        <p:spPr>
          <a:xfrm rot="193802">
            <a:off x="8452063" y="1890897"/>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88481CE3-0B80-1074-B682-83B0F65D520F}"/>
              </a:ext>
            </a:extLst>
          </p:cNvPr>
          <p:cNvSpPr/>
          <p:nvPr/>
        </p:nvSpPr>
        <p:spPr>
          <a:xfrm>
            <a:off x="8455614" y="2565473"/>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AEA40AA9-242D-E03B-FDF5-DE9041849904}"/>
              </a:ext>
            </a:extLst>
          </p:cNvPr>
          <p:cNvSpPr/>
          <p:nvPr/>
        </p:nvSpPr>
        <p:spPr>
          <a:xfrm>
            <a:off x="8463866" y="3851444"/>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D1DC06EE-C3D4-518E-A4CA-7DD571F8A05D}"/>
              </a:ext>
            </a:extLst>
          </p:cNvPr>
          <p:cNvSpPr/>
          <p:nvPr/>
        </p:nvSpPr>
        <p:spPr>
          <a:xfrm>
            <a:off x="8463866" y="4574348"/>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C750AD83-1AE1-BB42-7CD8-A7F3D6A7072C}"/>
              </a:ext>
            </a:extLst>
          </p:cNvPr>
          <p:cNvSpPr/>
          <p:nvPr/>
        </p:nvSpPr>
        <p:spPr>
          <a:xfrm>
            <a:off x="8465421" y="5297252"/>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67565D29-09F4-5F2D-92C8-1C4CF08EF03B}"/>
              </a:ext>
            </a:extLst>
          </p:cNvPr>
          <p:cNvSpPr/>
          <p:nvPr/>
        </p:nvSpPr>
        <p:spPr>
          <a:xfrm>
            <a:off x="9233462" y="1262159"/>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1CD9170E-2B53-18DE-8B81-17F0220255EC}"/>
              </a:ext>
            </a:extLst>
          </p:cNvPr>
          <p:cNvSpPr/>
          <p:nvPr/>
        </p:nvSpPr>
        <p:spPr>
          <a:xfrm>
            <a:off x="9232261" y="1866293"/>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19E7A1E7-B664-2352-4B87-9A8F5A13336D}"/>
              </a:ext>
            </a:extLst>
          </p:cNvPr>
          <p:cNvSpPr/>
          <p:nvPr/>
        </p:nvSpPr>
        <p:spPr>
          <a:xfrm>
            <a:off x="9233462" y="2555246"/>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51B79627-DECB-31B2-8FB2-15521975038F}"/>
              </a:ext>
            </a:extLst>
          </p:cNvPr>
          <p:cNvSpPr/>
          <p:nvPr/>
        </p:nvSpPr>
        <p:spPr>
          <a:xfrm>
            <a:off x="9232261" y="3841096"/>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FB8D65F-AA38-0BCF-31B5-FF11C7990EC0}"/>
              </a:ext>
            </a:extLst>
          </p:cNvPr>
          <p:cNvSpPr/>
          <p:nvPr/>
        </p:nvSpPr>
        <p:spPr>
          <a:xfrm>
            <a:off x="10093587" y="2558100"/>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875CD8A1-C027-463B-F1A5-80BF3EB01012}"/>
              </a:ext>
            </a:extLst>
          </p:cNvPr>
          <p:cNvSpPr/>
          <p:nvPr/>
        </p:nvSpPr>
        <p:spPr>
          <a:xfrm>
            <a:off x="9232261" y="4574348"/>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254B658-254A-F0B0-BEDA-539C35BED912}"/>
              </a:ext>
            </a:extLst>
          </p:cNvPr>
          <p:cNvSpPr/>
          <p:nvPr/>
        </p:nvSpPr>
        <p:spPr>
          <a:xfrm>
            <a:off x="10093586" y="3642669"/>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56" name="TextBox 55">
            <a:extLst>
              <a:ext uri="{FF2B5EF4-FFF2-40B4-BE49-F238E27FC236}">
                <a16:creationId xmlns:a16="http://schemas.microsoft.com/office/drawing/2014/main" id="{8E197B30-922B-CFF3-61D6-CA2BBDA26F7E}"/>
              </a:ext>
            </a:extLst>
          </p:cNvPr>
          <p:cNvSpPr txBox="1"/>
          <p:nvPr/>
        </p:nvSpPr>
        <p:spPr>
          <a:xfrm>
            <a:off x="3525099" y="6368968"/>
            <a:ext cx="4201999" cy="369332"/>
          </a:xfrm>
          <a:prstGeom prst="rect">
            <a:avLst/>
          </a:prstGeom>
          <a:noFill/>
        </p:spPr>
        <p:txBody>
          <a:bodyPr wrap="square" rtlCol="0">
            <a:spAutoFit/>
          </a:bodyPr>
          <a:lstStyle/>
          <a:p>
            <a:pPr algn="ctr"/>
            <a:r>
              <a:rPr lang="en-IN" dirty="0"/>
              <a:t>Fig 5: CNN Architecture</a:t>
            </a:r>
          </a:p>
        </p:txBody>
      </p:sp>
      <p:cxnSp>
        <p:nvCxnSpPr>
          <p:cNvPr id="12" name="Straight Connector 11">
            <a:extLst>
              <a:ext uri="{FF2B5EF4-FFF2-40B4-BE49-F238E27FC236}">
                <a16:creationId xmlns:a16="http://schemas.microsoft.com/office/drawing/2014/main" id="{D03BC260-7DE7-0C0E-074A-A0ED3399DB3F}"/>
              </a:ext>
            </a:extLst>
          </p:cNvPr>
          <p:cNvCxnSpPr/>
          <p:nvPr/>
        </p:nvCxnSpPr>
        <p:spPr>
          <a:xfrm>
            <a:off x="1152804" y="3964116"/>
            <a:ext cx="1573433" cy="351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451193-A783-BDD6-0F09-4E1772477BA7}"/>
              </a:ext>
            </a:extLst>
          </p:cNvPr>
          <p:cNvCxnSpPr>
            <a:cxnSpLocks/>
          </p:cNvCxnSpPr>
          <p:nvPr/>
        </p:nvCxnSpPr>
        <p:spPr>
          <a:xfrm flipV="1">
            <a:off x="1232317" y="4316027"/>
            <a:ext cx="1493920" cy="24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B1B8337-8A9A-A121-2AAA-40C519C9540F}"/>
              </a:ext>
            </a:extLst>
          </p:cNvPr>
          <p:cNvSpPr/>
          <p:nvPr/>
        </p:nvSpPr>
        <p:spPr>
          <a:xfrm>
            <a:off x="2804171" y="3761592"/>
            <a:ext cx="176228" cy="35191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E52D3EEC-31B5-915A-7F00-4ACE03D742C5}"/>
              </a:ext>
            </a:extLst>
          </p:cNvPr>
          <p:cNvSpPr/>
          <p:nvPr/>
        </p:nvSpPr>
        <p:spPr>
          <a:xfrm>
            <a:off x="4201772" y="3334458"/>
            <a:ext cx="125479" cy="20575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A4040B7F-0C3E-8EC7-0778-49FD53710ACD}"/>
              </a:ext>
            </a:extLst>
          </p:cNvPr>
          <p:cNvCxnSpPr>
            <a:cxnSpLocks/>
          </p:cNvCxnSpPr>
          <p:nvPr/>
        </p:nvCxnSpPr>
        <p:spPr>
          <a:xfrm flipV="1">
            <a:off x="2980399" y="3334458"/>
            <a:ext cx="1216528" cy="427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B8B267A-D478-C2EF-2AB2-88A5988A034F}"/>
              </a:ext>
            </a:extLst>
          </p:cNvPr>
          <p:cNvCxnSpPr>
            <a:cxnSpLocks/>
          </p:cNvCxnSpPr>
          <p:nvPr/>
        </p:nvCxnSpPr>
        <p:spPr>
          <a:xfrm flipV="1">
            <a:off x="2980399" y="3535830"/>
            <a:ext cx="1216528" cy="577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4115AEF-6A7A-3185-B19A-C7465C90426B}"/>
              </a:ext>
            </a:extLst>
          </p:cNvPr>
          <p:cNvCxnSpPr>
            <a:cxnSpLocks/>
          </p:cNvCxnSpPr>
          <p:nvPr/>
        </p:nvCxnSpPr>
        <p:spPr>
          <a:xfrm>
            <a:off x="4332096" y="3334458"/>
            <a:ext cx="1394334" cy="449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F9E569C-7765-2882-2A56-409A4BAFEAA2}"/>
              </a:ext>
            </a:extLst>
          </p:cNvPr>
          <p:cNvCxnSpPr>
            <a:cxnSpLocks/>
          </p:cNvCxnSpPr>
          <p:nvPr/>
        </p:nvCxnSpPr>
        <p:spPr>
          <a:xfrm>
            <a:off x="4332096" y="3535830"/>
            <a:ext cx="1394334" cy="248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87A6242-679E-4269-5A6D-BCFA569E034C}"/>
              </a:ext>
            </a:extLst>
          </p:cNvPr>
          <p:cNvSpPr/>
          <p:nvPr/>
        </p:nvSpPr>
        <p:spPr>
          <a:xfrm>
            <a:off x="6025210" y="3188819"/>
            <a:ext cx="141364" cy="31538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9" name="Straight Connector 78">
            <a:extLst>
              <a:ext uri="{FF2B5EF4-FFF2-40B4-BE49-F238E27FC236}">
                <a16:creationId xmlns:a16="http://schemas.microsoft.com/office/drawing/2014/main" id="{C4417EC2-6695-0690-CB46-CDD3C7247971}"/>
              </a:ext>
            </a:extLst>
          </p:cNvPr>
          <p:cNvCxnSpPr/>
          <p:nvPr/>
        </p:nvCxnSpPr>
        <p:spPr>
          <a:xfrm flipV="1">
            <a:off x="6166574" y="2647950"/>
            <a:ext cx="1240066" cy="540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A3D472D-F1BD-F3A0-5731-EA8D4DC94E86}"/>
              </a:ext>
            </a:extLst>
          </p:cNvPr>
          <p:cNvCxnSpPr>
            <a:cxnSpLocks/>
          </p:cNvCxnSpPr>
          <p:nvPr/>
        </p:nvCxnSpPr>
        <p:spPr>
          <a:xfrm flipV="1">
            <a:off x="6177610" y="2647950"/>
            <a:ext cx="1229030" cy="85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DE9DC11-985A-3490-10CE-BD24B9C35211}"/>
              </a:ext>
            </a:extLst>
          </p:cNvPr>
          <p:cNvCxnSpPr>
            <a:stCxn id="39" idx="3"/>
          </p:cNvCxnSpPr>
          <p:nvPr/>
        </p:nvCxnSpPr>
        <p:spPr>
          <a:xfrm>
            <a:off x="8094854" y="2863476"/>
            <a:ext cx="165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DB3D245-F732-CA78-B1D4-79519E6E30A0}"/>
              </a:ext>
            </a:extLst>
          </p:cNvPr>
          <p:cNvCxnSpPr>
            <a:cxnSpLocks/>
          </p:cNvCxnSpPr>
          <p:nvPr/>
        </p:nvCxnSpPr>
        <p:spPr>
          <a:xfrm>
            <a:off x="8268306" y="712111"/>
            <a:ext cx="0" cy="4808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44CD338-D35E-0948-2C6D-B6686D3934EF}"/>
              </a:ext>
            </a:extLst>
          </p:cNvPr>
          <p:cNvCxnSpPr/>
          <p:nvPr/>
        </p:nvCxnSpPr>
        <p:spPr>
          <a:xfrm>
            <a:off x="8260686" y="701040"/>
            <a:ext cx="2203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446AA0-4363-D7BA-FD9F-04E3566518B3}"/>
              </a:ext>
            </a:extLst>
          </p:cNvPr>
          <p:cNvCxnSpPr/>
          <p:nvPr/>
        </p:nvCxnSpPr>
        <p:spPr>
          <a:xfrm>
            <a:off x="8268306" y="5520331"/>
            <a:ext cx="1517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21B66D-CF83-1D65-6ADB-4FD576A53DC7}"/>
              </a:ext>
            </a:extLst>
          </p:cNvPr>
          <p:cNvCxnSpPr>
            <a:cxnSpLocks/>
            <a:stCxn id="40" idx="6"/>
            <a:endCxn id="48" idx="0"/>
          </p:cNvCxnSpPr>
          <p:nvPr/>
        </p:nvCxnSpPr>
        <p:spPr>
          <a:xfrm>
            <a:off x="8836116" y="792943"/>
            <a:ext cx="588624" cy="46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E71B135-4222-71DF-B08B-44F45784EE30}"/>
              </a:ext>
            </a:extLst>
          </p:cNvPr>
          <p:cNvCxnSpPr>
            <a:cxnSpLocks/>
            <a:endCxn id="48" idx="2"/>
          </p:cNvCxnSpPr>
          <p:nvPr/>
        </p:nvCxnSpPr>
        <p:spPr>
          <a:xfrm>
            <a:off x="8846421" y="1432369"/>
            <a:ext cx="387041" cy="18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621C9E7-BF3F-B2CF-7789-F968D9EF08AA}"/>
              </a:ext>
            </a:extLst>
          </p:cNvPr>
          <p:cNvCxnSpPr>
            <a:cxnSpLocks/>
            <a:stCxn id="40" idx="6"/>
            <a:endCxn id="49" idx="2"/>
          </p:cNvCxnSpPr>
          <p:nvPr/>
        </p:nvCxnSpPr>
        <p:spPr>
          <a:xfrm>
            <a:off x="8836116" y="792943"/>
            <a:ext cx="396145" cy="1261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100DEFC-654B-C747-9658-1FE5B868CD4A}"/>
              </a:ext>
            </a:extLst>
          </p:cNvPr>
          <p:cNvCxnSpPr>
            <a:cxnSpLocks/>
            <a:stCxn id="40" idx="6"/>
            <a:endCxn id="50" idx="2"/>
          </p:cNvCxnSpPr>
          <p:nvPr/>
        </p:nvCxnSpPr>
        <p:spPr>
          <a:xfrm>
            <a:off x="8836116" y="792943"/>
            <a:ext cx="397346" cy="1950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D284206-05CF-E7CD-C8B7-4CD4311DD525}"/>
              </a:ext>
            </a:extLst>
          </p:cNvPr>
          <p:cNvCxnSpPr>
            <a:cxnSpLocks/>
            <a:stCxn id="40" idx="6"/>
            <a:endCxn id="51" idx="2"/>
          </p:cNvCxnSpPr>
          <p:nvPr/>
        </p:nvCxnSpPr>
        <p:spPr>
          <a:xfrm>
            <a:off x="8836116" y="792943"/>
            <a:ext cx="396145" cy="3236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B02DF5A-C0E4-5B14-1D61-AFD1B39FA3C0}"/>
              </a:ext>
            </a:extLst>
          </p:cNvPr>
          <p:cNvCxnSpPr>
            <a:cxnSpLocks/>
            <a:stCxn id="40" idx="6"/>
            <a:endCxn id="53" idx="2"/>
          </p:cNvCxnSpPr>
          <p:nvPr/>
        </p:nvCxnSpPr>
        <p:spPr>
          <a:xfrm>
            <a:off x="8836116" y="792943"/>
            <a:ext cx="396145" cy="3969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9145EB9-E948-1910-434A-391EC97BE361}"/>
              </a:ext>
            </a:extLst>
          </p:cNvPr>
          <p:cNvCxnSpPr>
            <a:cxnSpLocks/>
            <a:stCxn id="41" idx="6"/>
            <a:endCxn id="49" idx="2"/>
          </p:cNvCxnSpPr>
          <p:nvPr/>
        </p:nvCxnSpPr>
        <p:spPr>
          <a:xfrm>
            <a:off x="8836116" y="1432369"/>
            <a:ext cx="396145" cy="622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D3EE16A-B0D4-BD2D-3DE6-8D89702DFF96}"/>
              </a:ext>
            </a:extLst>
          </p:cNvPr>
          <p:cNvCxnSpPr>
            <a:cxnSpLocks/>
            <a:stCxn id="42" idx="6"/>
            <a:endCxn id="49" idx="2"/>
          </p:cNvCxnSpPr>
          <p:nvPr/>
        </p:nvCxnSpPr>
        <p:spPr>
          <a:xfrm flipV="1">
            <a:off x="8834314" y="2054571"/>
            <a:ext cx="397947" cy="35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B049680-9EF2-E1A2-C18A-0E3D83C2C9E6}"/>
              </a:ext>
            </a:extLst>
          </p:cNvPr>
          <p:cNvCxnSpPr>
            <a:cxnSpLocks/>
            <a:endCxn id="50" idx="2"/>
          </p:cNvCxnSpPr>
          <p:nvPr/>
        </p:nvCxnSpPr>
        <p:spPr>
          <a:xfrm>
            <a:off x="8835661" y="2736494"/>
            <a:ext cx="397801" cy="7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3997F39-FE2C-4846-13FB-2218260F5D0C}"/>
              </a:ext>
            </a:extLst>
          </p:cNvPr>
          <p:cNvCxnSpPr>
            <a:cxnSpLocks/>
            <a:endCxn id="50" idx="2"/>
          </p:cNvCxnSpPr>
          <p:nvPr/>
        </p:nvCxnSpPr>
        <p:spPr>
          <a:xfrm>
            <a:off x="8847553" y="1434209"/>
            <a:ext cx="385909" cy="130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DFF13D5-B743-665C-8900-96525FA3FE89}"/>
              </a:ext>
            </a:extLst>
          </p:cNvPr>
          <p:cNvCxnSpPr>
            <a:cxnSpLocks/>
            <a:endCxn id="50" idx="2"/>
          </p:cNvCxnSpPr>
          <p:nvPr/>
        </p:nvCxnSpPr>
        <p:spPr>
          <a:xfrm>
            <a:off x="8846421" y="2083504"/>
            <a:ext cx="387041" cy="66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31046D4-00B5-D524-B1F7-D39CBC17457C}"/>
              </a:ext>
            </a:extLst>
          </p:cNvPr>
          <p:cNvCxnSpPr>
            <a:cxnSpLocks/>
            <a:endCxn id="48" idx="2"/>
          </p:cNvCxnSpPr>
          <p:nvPr/>
        </p:nvCxnSpPr>
        <p:spPr>
          <a:xfrm flipV="1">
            <a:off x="8824108" y="1450437"/>
            <a:ext cx="409354" cy="642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5A1B261-E74D-B2AE-15B0-62408AEF5E78}"/>
              </a:ext>
            </a:extLst>
          </p:cNvPr>
          <p:cNvCxnSpPr>
            <a:cxnSpLocks/>
            <a:stCxn id="43" idx="6"/>
            <a:endCxn id="48" idx="2"/>
          </p:cNvCxnSpPr>
          <p:nvPr/>
        </p:nvCxnSpPr>
        <p:spPr>
          <a:xfrm flipV="1">
            <a:off x="8838169" y="1450437"/>
            <a:ext cx="395293" cy="1303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2077D00-03A1-6EFE-6847-116D8C264453}"/>
              </a:ext>
            </a:extLst>
          </p:cNvPr>
          <p:cNvCxnSpPr>
            <a:cxnSpLocks/>
            <a:stCxn id="49" idx="2"/>
            <a:endCxn id="43" idx="6"/>
          </p:cNvCxnSpPr>
          <p:nvPr/>
        </p:nvCxnSpPr>
        <p:spPr>
          <a:xfrm flipH="1">
            <a:off x="8838169" y="2054571"/>
            <a:ext cx="394092" cy="699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D8A8562-8855-A2F0-EB08-D0C6825C4530}"/>
              </a:ext>
            </a:extLst>
          </p:cNvPr>
          <p:cNvCxnSpPr>
            <a:cxnSpLocks/>
            <a:stCxn id="45" idx="6"/>
            <a:endCxn id="51" idx="2"/>
          </p:cNvCxnSpPr>
          <p:nvPr/>
        </p:nvCxnSpPr>
        <p:spPr>
          <a:xfrm flipV="1">
            <a:off x="8846421" y="4029374"/>
            <a:ext cx="385840" cy="1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30E5A71-E6A2-9586-E3DF-1BF45216BCC2}"/>
              </a:ext>
            </a:extLst>
          </p:cNvPr>
          <p:cNvCxnSpPr>
            <a:cxnSpLocks/>
            <a:stCxn id="46" idx="6"/>
            <a:endCxn id="53" idx="2"/>
          </p:cNvCxnSpPr>
          <p:nvPr/>
        </p:nvCxnSpPr>
        <p:spPr>
          <a:xfrm>
            <a:off x="8846421" y="4762626"/>
            <a:ext cx="385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1272389-2B49-66D9-D702-F3A2D642ECB3}"/>
              </a:ext>
            </a:extLst>
          </p:cNvPr>
          <p:cNvCxnSpPr>
            <a:cxnSpLocks/>
            <a:stCxn id="41" idx="6"/>
            <a:endCxn id="51" idx="2"/>
          </p:cNvCxnSpPr>
          <p:nvPr/>
        </p:nvCxnSpPr>
        <p:spPr>
          <a:xfrm>
            <a:off x="8836116" y="1432369"/>
            <a:ext cx="396145" cy="259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5D6D077-204C-3CB4-CCB5-9580581D2D95}"/>
              </a:ext>
            </a:extLst>
          </p:cNvPr>
          <p:cNvCxnSpPr>
            <a:cxnSpLocks/>
            <a:stCxn id="41" idx="6"/>
            <a:endCxn id="53" idx="2"/>
          </p:cNvCxnSpPr>
          <p:nvPr/>
        </p:nvCxnSpPr>
        <p:spPr>
          <a:xfrm>
            <a:off x="8836116" y="1432369"/>
            <a:ext cx="396145" cy="3330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D19435-84BB-9ECF-3741-B43E7ACFF8D9}"/>
              </a:ext>
            </a:extLst>
          </p:cNvPr>
          <p:cNvCxnSpPr>
            <a:cxnSpLocks/>
            <a:stCxn id="42" idx="6"/>
            <a:endCxn id="51" idx="2"/>
          </p:cNvCxnSpPr>
          <p:nvPr/>
        </p:nvCxnSpPr>
        <p:spPr>
          <a:xfrm>
            <a:off x="8834314" y="2089953"/>
            <a:ext cx="397947" cy="1939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28B725C-22B8-8EDA-682A-8B07B2D18D31}"/>
              </a:ext>
            </a:extLst>
          </p:cNvPr>
          <p:cNvCxnSpPr>
            <a:cxnSpLocks/>
            <a:stCxn id="42" idx="6"/>
            <a:endCxn id="53" idx="2"/>
          </p:cNvCxnSpPr>
          <p:nvPr/>
        </p:nvCxnSpPr>
        <p:spPr>
          <a:xfrm>
            <a:off x="8834314" y="2089953"/>
            <a:ext cx="397947" cy="2672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7513338-D435-30B8-8F38-A916DF1AA757}"/>
              </a:ext>
            </a:extLst>
          </p:cNvPr>
          <p:cNvCxnSpPr>
            <a:cxnSpLocks/>
            <a:stCxn id="48" idx="2"/>
            <a:endCxn id="45" idx="6"/>
          </p:cNvCxnSpPr>
          <p:nvPr/>
        </p:nvCxnSpPr>
        <p:spPr>
          <a:xfrm flipH="1">
            <a:off x="8846421" y="1450437"/>
            <a:ext cx="387041" cy="258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1B8FDF2-069B-7FBA-81F0-8D360BC792FD}"/>
              </a:ext>
            </a:extLst>
          </p:cNvPr>
          <p:cNvCxnSpPr>
            <a:cxnSpLocks/>
            <a:stCxn id="48" idx="2"/>
            <a:endCxn id="46" idx="6"/>
          </p:cNvCxnSpPr>
          <p:nvPr/>
        </p:nvCxnSpPr>
        <p:spPr>
          <a:xfrm flipH="1">
            <a:off x="8846421" y="1450437"/>
            <a:ext cx="387041" cy="3312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33EF2BE-2766-23C6-630C-629B22D535A5}"/>
              </a:ext>
            </a:extLst>
          </p:cNvPr>
          <p:cNvCxnSpPr>
            <a:cxnSpLocks/>
            <a:stCxn id="48" idx="2"/>
            <a:endCxn id="47" idx="6"/>
          </p:cNvCxnSpPr>
          <p:nvPr/>
        </p:nvCxnSpPr>
        <p:spPr>
          <a:xfrm flipH="1">
            <a:off x="8847976" y="1450437"/>
            <a:ext cx="385486" cy="403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306CB3B-CC10-A7EE-4D76-178107B9E4A8}"/>
              </a:ext>
            </a:extLst>
          </p:cNvPr>
          <p:cNvCxnSpPr>
            <a:cxnSpLocks/>
            <a:stCxn id="49" idx="2"/>
            <a:endCxn id="45" idx="6"/>
          </p:cNvCxnSpPr>
          <p:nvPr/>
        </p:nvCxnSpPr>
        <p:spPr>
          <a:xfrm flipH="1">
            <a:off x="8846421" y="2054571"/>
            <a:ext cx="385840" cy="1985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11509E2-9383-16F1-1EBA-5C99FA4F3FF0}"/>
              </a:ext>
            </a:extLst>
          </p:cNvPr>
          <p:cNvCxnSpPr>
            <a:cxnSpLocks/>
            <a:stCxn id="49" idx="2"/>
            <a:endCxn id="46" idx="6"/>
          </p:cNvCxnSpPr>
          <p:nvPr/>
        </p:nvCxnSpPr>
        <p:spPr>
          <a:xfrm flipH="1">
            <a:off x="8846421" y="2054571"/>
            <a:ext cx="385840" cy="2708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2CFAEAA-13E5-3636-A52F-D76C1C336AF0}"/>
              </a:ext>
            </a:extLst>
          </p:cNvPr>
          <p:cNvCxnSpPr>
            <a:cxnSpLocks/>
            <a:stCxn id="49" idx="2"/>
            <a:endCxn id="47" idx="6"/>
          </p:cNvCxnSpPr>
          <p:nvPr/>
        </p:nvCxnSpPr>
        <p:spPr>
          <a:xfrm flipH="1">
            <a:off x="8847976" y="2054571"/>
            <a:ext cx="384285" cy="3430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857E364-223C-27CB-B376-544CC8E7491E}"/>
              </a:ext>
            </a:extLst>
          </p:cNvPr>
          <p:cNvCxnSpPr>
            <a:cxnSpLocks/>
            <a:stCxn id="50" idx="2"/>
            <a:endCxn id="45" idx="6"/>
          </p:cNvCxnSpPr>
          <p:nvPr/>
        </p:nvCxnSpPr>
        <p:spPr>
          <a:xfrm flipH="1">
            <a:off x="8846421" y="2743524"/>
            <a:ext cx="387041" cy="1296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EC5E4BE-E627-4F61-46AD-287B8B9477AF}"/>
              </a:ext>
            </a:extLst>
          </p:cNvPr>
          <p:cNvCxnSpPr>
            <a:cxnSpLocks/>
            <a:stCxn id="50" idx="2"/>
            <a:endCxn id="46" idx="6"/>
          </p:cNvCxnSpPr>
          <p:nvPr/>
        </p:nvCxnSpPr>
        <p:spPr>
          <a:xfrm flipH="1">
            <a:off x="8846421" y="2743524"/>
            <a:ext cx="387041" cy="201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399FF92-6AAF-22F5-F208-610F2A9D5221}"/>
              </a:ext>
            </a:extLst>
          </p:cNvPr>
          <p:cNvCxnSpPr>
            <a:cxnSpLocks/>
            <a:stCxn id="50" idx="2"/>
            <a:endCxn id="47" idx="6"/>
          </p:cNvCxnSpPr>
          <p:nvPr/>
        </p:nvCxnSpPr>
        <p:spPr>
          <a:xfrm flipH="1">
            <a:off x="8847976" y="2743524"/>
            <a:ext cx="385486" cy="2742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C7018CB-6F6E-D93C-1A40-9CFC0E78407C}"/>
              </a:ext>
            </a:extLst>
          </p:cNvPr>
          <p:cNvCxnSpPr>
            <a:cxnSpLocks/>
            <a:stCxn id="51" idx="2"/>
            <a:endCxn id="46" idx="6"/>
          </p:cNvCxnSpPr>
          <p:nvPr/>
        </p:nvCxnSpPr>
        <p:spPr>
          <a:xfrm flipH="1">
            <a:off x="8846421" y="4029374"/>
            <a:ext cx="385840" cy="73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266FE60-D191-FBBA-FD8C-9014E3583D9C}"/>
              </a:ext>
            </a:extLst>
          </p:cNvPr>
          <p:cNvCxnSpPr>
            <a:cxnSpLocks/>
            <a:stCxn id="45" idx="6"/>
            <a:endCxn id="53" idx="2"/>
          </p:cNvCxnSpPr>
          <p:nvPr/>
        </p:nvCxnSpPr>
        <p:spPr>
          <a:xfrm>
            <a:off x="8846421" y="4039722"/>
            <a:ext cx="385840" cy="722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935482A-840B-BCF6-A0FB-BC3673A4E00D}"/>
              </a:ext>
            </a:extLst>
          </p:cNvPr>
          <p:cNvCxnSpPr>
            <a:cxnSpLocks/>
            <a:stCxn id="53" idx="2"/>
            <a:endCxn id="47" idx="6"/>
          </p:cNvCxnSpPr>
          <p:nvPr/>
        </p:nvCxnSpPr>
        <p:spPr>
          <a:xfrm flipH="1">
            <a:off x="8847976" y="4762626"/>
            <a:ext cx="384285" cy="722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50B4053-52DE-5369-680B-790DB96D62AE}"/>
              </a:ext>
            </a:extLst>
          </p:cNvPr>
          <p:cNvCxnSpPr>
            <a:cxnSpLocks/>
            <a:stCxn id="48" idx="6"/>
            <a:endCxn id="52" idx="2"/>
          </p:cNvCxnSpPr>
          <p:nvPr/>
        </p:nvCxnSpPr>
        <p:spPr>
          <a:xfrm>
            <a:off x="9616017" y="1450437"/>
            <a:ext cx="477570" cy="1295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7DFA284-EDBA-F306-2B06-9F61E96AF18C}"/>
              </a:ext>
            </a:extLst>
          </p:cNvPr>
          <p:cNvCxnSpPr>
            <a:cxnSpLocks/>
            <a:stCxn id="48" idx="6"/>
            <a:endCxn id="55" idx="2"/>
          </p:cNvCxnSpPr>
          <p:nvPr/>
        </p:nvCxnSpPr>
        <p:spPr>
          <a:xfrm>
            <a:off x="9616017" y="1450437"/>
            <a:ext cx="477569" cy="238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391A77F-4911-AADC-DEDA-CEF94DD99E78}"/>
              </a:ext>
            </a:extLst>
          </p:cNvPr>
          <p:cNvCxnSpPr>
            <a:cxnSpLocks/>
            <a:stCxn id="50" idx="6"/>
            <a:endCxn id="52" idx="2"/>
          </p:cNvCxnSpPr>
          <p:nvPr/>
        </p:nvCxnSpPr>
        <p:spPr>
          <a:xfrm>
            <a:off x="9616017" y="2743524"/>
            <a:ext cx="477570" cy="2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CEB8B8A-2FBC-0072-0D5E-5FDCC655DBC4}"/>
              </a:ext>
            </a:extLst>
          </p:cNvPr>
          <p:cNvCxnSpPr>
            <a:cxnSpLocks/>
            <a:stCxn id="51" idx="6"/>
            <a:endCxn id="55" idx="2"/>
          </p:cNvCxnSpPr>
          <p:nvPr/>
        </p:nvCxnSpPr>
        <p:spPr>
          <a:xfrm flipV="1">
            <a:off x="9614816" y="3830947"/>
            <a:ext cx="478770" cy="198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B7B1418-7727-E62D-B4DD-1E7F4EC2DA9F}"/>
              </a:ext>
            </a:extLst>
          </p:cNvPr>
          <p:cNvCxnSpPr>
            <a:cxnSpLocks/>
            <a:stCxn id="51" idx="6"/>
            <a:endCxn id="52" idx="2"/>
          </p:cNvCxnSpPr>
          <p:nvPr/>
        </p:nvCxnSpPr>
        <p:spPr>
          <a:xfrm flipV="1">
            <a:off x="9614816" y="2746378"/>
            <a:ext cx="478771" cy="1282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E157D0C-57C7-622C-F2C0-50FE7103C40D}"/>
              </a:ext>
            </a:extLst>
          </p:cNvPr>
          <p:cNvCxnSpPr>
            <a:cxnSpLocks/>
            <a:endCxn id="55" idx="2"/>
          </p:cNvCxnSpPr>
          <p:nvPr/>
        </p:nvCxnSpPr>
        <p:spPr>
          <a:xfrm>
            <a:off x="9610961" y="2730871"/>
            <a:ext cx="482625" cy="1100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60DC13E-86EA-1D69-9CD6-AD42C9E45F0B}"/>
              </a:ext>
            </a:extLst>
          </p:cNvPr>
          <p:cNvCxnSpPr>
            <a:cxnSpLocks/>
            <a:stCxn id="49" idx="6"/>
            <a:endCxn id="52" idx="2"/>
          </p:cNvCxnSpPr>
          <p:nvPr/>
        </p:nvCxnSpPr>
        <p:spPr>
          <a:xfrm>
            <a:off x="9614816" y="2054571"/>
            <a:ext cx="478771" cy="691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7948B26-3719-03CF-14FD-A78F9ECD309E}"/>
              </a:ext>
            </a:extLst>
          </p:cNvPr>
          <p:cNvCxnSpPr>
            <a:cxnSpLocks/>
            <a:stCxn id="49" idx="6"/>
            <a:endCxn id="55" idx="2"/>
          </p:cNvCxnSpPr>
          <p:nvPr/>
        </p:nvCxnSpPr>
        <p:spPr>
          <a:xfrm>
            <a:off x="9614816" y="2054571"/>
            <a:ext cx="478770" cy="1776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22CE979-2139-03AA-A5C2-7DAC383815F3}"/>
              </a:ext>
            </a:extLst>
          </p:cNvPr>
          <p:cNvCxnSpPr>
            <a:cxnSpLocks/>
            <a:stCxn id="53" idx="6"/>
            <a:endCxn id="52" idx="2"/>
          </p:cNvCxnSpPr>
          <p:nvPr/>
        </p:nvCxnSpPr>
        <p:spPr>
          <a:xfrm flipV="1">
            <a:off x="9614816" y="2746378"/>
            <a:ext cx="478771" cy="2016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336C0BF-2410-BA9B-CC11-4EEDFA4292DF}"/>
              </a:ext>
            </a:extLst>
          </p:cNvPr>
          <p:cNvCxnSpPr>
            <a:cxnSpLocks/>
            <a:stCxn id="53" idx="6"/>
            <a:endCxn id="55" idx="2"/>
          </p:cNvCxnSpPr>
          <p:nvPr/>
        </p:nvCxnSpPr>
        <p:spPr>
          <a:xfrm flipV="1">
            <a:off x="9614816" y="3830947"/>
            <a:ext cx="478770" cy="931679"/>
          </a:xfrm>
          <a:prstGeom prst="line">
            <a:avLst/>
          </a:prstGeom>
        </p:spPr>
        <p:style>
          <a:lnRef idx="1">
            <a:schemeClr val="accent1"/>
          </a:lnRef>
          <a:fillRef idx="0">
            <a:schemeClr val="accent1"/>
          </a:fillRef>
          <a:effectRef idx="0">
            <a:schemeClr val="accent1"/>
          </a:effectRef>
          <a:fontRef idx="minor">
            <a:schemeClr val="tx1"/>
          </a:fontRef>
        </p:style>
      </p:cxnSp>
      <p:sp>
        <p:nvSpPr>
          <p:cNvPr id="226" name="Oval 225">
            <a:extLst>
              <a:ext uri="{FF2B5EF4-FFF2-40B4-BE49-F238E27FC236}">
                <a16:creationId xmlns:a16="http://schemas.microsoft.com/office/drawing/2014/main" id="{664B241B-A252-619D-5470-FDAF0C6BDAB3}"/>
              </a:ext>
            </a:extLst>
          </p:cNvPr>
          <p:cNvSpPr/>
          <p:nvPr/>
        </p:nvSpPr>
        <p:spPr>
          <a:xfrm>
            <a:off x="8455489" y="3200540"/>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 name="Oval 226">
            <a:extLst>
              <a:ext uri="{FF2B5EF4-FFF2-40B4-BE49-F238E27FC236}">
                <a16:creationId xmlns:a16="http://schemas.microsoft.com/office/drawing/2014/main" id="{91E4932D-2F83-7018-5AF2-F3A3756B1D11}"/>
              </a:ext>
            </a:extLst>
          </p:cNvPr>
          <p:cNvSpPr/>
          <p:nvPr/>
        </p:nvSpPr>
        <p:spPr>
          <a:xfrm>
            <a:off x="9234960" y="3202086"/>
            <a:ext cx="382555" cy="376556"/>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9" name="Straight Connector 228">
            <a:extLst>
              <a:ext uri="{FF2B5EF4-FFF2-40B4-BE49-F238E27FC236}">
                <a16:creationId xmlns:a16="http://schemas.microsoft.com/office/drawing/2014/main" id="{9F1B7322-33A9-4181-685D-0BA197F1D57B}"/>
              </a:ext>
            </a:extLst>
          </p:cNvPr>
          <p:cNvCxnSpPr>
            <a:cxnSpLocks/>
            <a:stCxn id="226" idx="6"/>
            <a:endCxn id="227" idx="2"/>
          </p:cNvCxnSpPr>
          <p:nvPr/>
        </p:nvCxnSpPr>
        <p:spPr>
          <a:xfrm>
            <a:off x="8838044" y="3388818"/>
            <a:ext cx="396916" cy="1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A537D07-1471-48ED-B530-2750588BB126}"/>
              </a:ext>
            </a:extLst>
          </p:cNvPr>
          <p:cNvCxnSpPr>
            <a:cxnSpLocks/>
            <a:stCxn id="40" idx="6"/>
            <a:endCxn id="227" idx="2"/>
          </p:cNvCxnSpPr>
          <p:nvPr/>
        </p:nvCxnSpPr>
        <p:spPr>
          <a:xfrm>
            <a:off x="8836116" y="792943"/>
            <a:ext cx="398844" cy="2597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3501CAC-4C24-A339-6F3A-3E04096D521E}"/>
              </a:ext>
            </a:extLst>
          </p:cNvPr>
          <p:cNvCxnSpPr>
            <a:cxnSpLocks/>
            <a:stCxn id="41" idx="6"/>
            <a:endCxn id="227" idx="2"/>
          </p:cNvCxnSpPr>
          <p:nvPr/>
        </p:nvCxnSpPr>
        <p:spPr>
          <a:xfrm>
            <a:off x="8836116" y="1432369"/>
            <a:ext cx="398844" cy="1957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D578DB6-A56F-C1BC-0DD5-E74478B9F934}"/>
              </a:ext>
            </a:extLst>
          </p:cNvPr>
          <p:cNvCxnSpPr>
            <a:cxnSpLocks/>
            <a:stCxn id="42" idx="6"/>
            <a:endCxn id="227" idx="2"/>
          </p:cNvCxnSpPr>
          <p:nvPr/>
        </p:nvCxnSpPr>
        <p:spPr>
          <a:xfrm>
            <a:off x="8834314" y="2089953"/>
            <a:ext cx="400646" cy="1300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65977B5-08A0-E5A6-743C-59CA8512D14F}"/>
              </a:ext>
            </a:extLst>
          </p:cNvPr>
          <p:cNvCxnSpPr>
            <a:cxnSpLocks/>
            <a:stCxn id="43" idx="6"/>
            <a:endCxn id="227" idx="2"/>
          </p:cNvCxnSpPr>
          <p:nvPr/>
        </p:nvCxnSpPr>
        <p:spPr>
          <a:xfrm>
            <a:off x="8838169" y="2753751"/>
            <a:ext cx="396791" cy="636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FE4ECFD-B5CA-A576-4C74-97E6E50F9E81}"/>
              </a:ext>
            </a:extLst>
          </p:cNvPr>
          <p:cNvCxnSpPr>
            <a:cxnSpLocks/>
            <a:stCxn id="45" idx="6"/>
            <a:endCxn id="227" idx="2"/>
          </p:cNvCxnSpPr>
          <p:nvPr/>
        </p:nvCxnSpPr>
        <p:spPr>
          <a:xfrm flipV="1">
            <a:off x="8846421" y="3390364"/>
            <a:ext cx="388539" cy="64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FAF0BBB-F804-6CD6-2F2C-B166D54E2D78}"/>
              </a:ext>
            </a:extLst>
          </p:cNvPr>
          <p:cNvCxnSpPr>
            <a:cxnSpLocks/>
            <a:stCxn id="46" idx="6"/>
            <a:endCxn id="227" idx="2"/>
          </p:cNvCxnSpPr>
          <p:nvPr/>
        </p:nvCxnSpPr>
        <p:spPr>
          <a:xfrm flipV="1">
            <a:off x="8846421" y="3390364"/>
            <a:ext cx="388539" cy="1372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B91AAD45-700F-7021-91A3-4CF500064749}"/>
              </a:ext>
            </a:extLst>
          </p:cNvPr>
          <p:cNvCxnSpPr>
            <a:cxnSpLocks/>
            <a:stCxn id="47" idx="6"/>
            <a:endCxn id="227" idx="2"/>
          </p:cNvCxnSpPr>
          <p:nvPr/>
        </p:nvCxnSpPr>
        <p:spPr>
          <a:xfrm flipV="1">
            <a:off x="8847976" y="3390364"/>
            <a:ext cx="386984" cy="2095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C7754FA-EB09-5F7B-321F-F773E0A0B8FC}"/>
              </a:ext>
            </a:extLst>
          </p:cNvPr>
          <p:cNvCxnSpPr>
            <a:cxnSpLocks/>
            <a:stCxn id="227" idx="6"/>
            <a:endCxn id="52" idx="2"/>
          </p:cNvCxnSpPr>
          <p:nvPr/>
        </p:nvCxnSpPr>
        <p:spPr>
          <a:xfrm flipV="1">
            <a:off x="9617515" y="2746378"/>
            <a:ext cx="476072" cy="643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EAB7A71B-51A6-649E-8066-B6E56FE4F606}"/>
              </a:ext>
            </a:extLst>
          </p:cNvPr>
          <p:cNvCxnSpPr>
            <a:cxnSpLocks/>
            <a:stCxn id="227" idx="6"/>
            <a:endCxn id="55" idx="2"/>
          </p:cNvCxnSpPr>
          <p:nvPr/>
        </p:nvCxnSpPr>
        <p:spPr>
          <a:xfrm>
            <a:off x="9617515" y="3390364"/>
            <a:ext cx="476071" cy="440583"/>
          </a:xfrm>
          <a:prstGeom prst="line">
            <a:avLst/>
          </a:prstGeom>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3FF4FB6C-529E-4C88-8DD7-2F2D09FA2F84}"/>
              </a:ext>
            </a:extLst>
          </p:cNvPr>
          <p:cNvSpPr txBox="1"/>
          <p:nvPr/>
        </p:nvSpPr>
        <p:spPr>
          <a:xfrm>
            <a:off x="3030710" y="4841989"/>
            <a:ext cx="2141144" cy="646331"/>
          </a:xfrm>
          <a:prstGeom prst="rect">
            <a:avLst/>
          </a:prstGeom>
          <a:noFill/>
        </p:spPr>
        <p:txBody>
          <a:bodyPr wrap="square" rtlCol="0">
            <a:spAutoFit/>
          </a:bodyPr>
          <a:lstStyle/>
          <a:p>
            <a:r>
              <a:rPr lang="en-IN" dirty="0"/>
              <a:t>Max Pooling</a:t>
            </a:r>
          </a:p>
          <a:p>
            <a:r>
              <a:rPr lang="en-IN" dirty="0"/>
              <a:t>(Subsample)</a:t>
            </a:r>
          </a:p>
        </p:txBody>
      </p:sp>
      <p:sp>
        <p:nvSpPr>
          <p:cNvPr id="270" name="TextBox 269">
            <a:extLst>
              <a:ext uri="{FF2B5EF4-FFF2-40B4-BE49-F238E27FC236}">
                <a16:creationId xmlns:a16="http://schemas.microsoft.com/office/drawing/2014/main" id="{F8578E72-F9B0-38D5-B09D-600EF076A9FC}"/>
              </a:ext>
            </a:extLst>
          </p:cNvPr>
          <p:cNvSpPr txBox="1"/>
          <p:nvPr/>
        </p:nvSpPr>
        <p:spPr>
          <a:xfrm>
            <a:off x="1279914" y="5101634"/>
            <a:ext cx="1370940" cy="369332"/>
          </a:xfrm>
          <a:prstGeom prst="rect">
            <a:avLst/>
          </a:prstGeom>
          <a:noFill/>
        </p:spPr>
        <p:txBody>
          <a:bodyPr wrap="square">
            <a:spAutoFit/>
          </a:bodyPr>
          <a:lstStyle/>
          <a:p>
            <a:r>
              <a:rPr lang="en-IN" dirty="0"/>
              <a:t>Convolution</a:t>
            </a:r>
          </a:p>
        </p:txBody>
      </p:sp>
      <p:sp>
        <p:nvSpPr>
          <p:cNvPr id="272" name="TextBox 271">
            <a:extLst>
              <a:ext uri="{FF2B5EF4-FFF2-40B4-BE49-F238E27FC236}">
                <a16:creationId xmlns:a16="http://schemas.microsoft.com/office/drawing/2014/main" id="{F2EC83E4-AB5B-6D37-E843-40DA262B6E75}"/>
              </a:ext>
            </a:extLst>
          </p:cNvPr>
          <p:cNvSpPr txBox="1"/>
          <p:nvPr/>
        </p:nvSpPr>
        <p:spPr>
          <a:xfrm>
            <a:off x="4701250" y="4451821"/>
            <a:ext cx="1412087" cy="369332"/>
          </a:xfrm>
          <a:prstGeom prst="rect">
            <a:avLst/>
          </a:prstGeom>
          <a:noFill/>
        </p:spPr>
        <p:txBody>
          <a:bodyPr wrap="square">
            <a:spAutoFit/>
          </a:bodyPr>
          <a:lstStyle/>
          <a:p>
            <a:r>
              <a:rPr lang="en-IN" dirty="0"/>
              <a:t>Convolution</a:t>
            </a:r>
          </a:p>
        </p:txBody>
      </p:sp>
      <p:sp>
        <p:nvSpPr>
          <p:cNvPr id="274" name="TextBox 273">
            <a:extLst>
              <a:ext uri="{FF2B5EF4-FFF2-40B4-BE49-F238E27FC236}">
                <a16:creationId xmlns:a16="http://schemas.microsoft.com/office/drawing/2014/main" id="{423210CB-891F-DBED-F322-588F916980E2}"/>
              </a:ext>
            </a:extLst>
          </p:cNvPr>
          <p:cNvSpPr txBox="1"/>
          <p:nvPr/>
        </p:nvSpPr>
        <p:spPr>
          <a:xfrm>
            <a:off x="6642526" y="4055225"/>
            <a:ext cx="1618160" cy="646331"/>
          </a:xfrm>
          <a:prstGeom prst="rect">
            <a:avLst/>
          </a:prstGeom>
          <a:noFill/>
        </p:spPr>
        <p:txBody>
          <a:bodyPr wrap="square">
            <a:spAutoFit/>
          </a:bodyPr>
          <a:lstStyle/>
          <a:p>
            <a:r>
              <a:rPr lang="en-IN" dirty="0"/>
              <a:t>Max Pooling</a:t>
            </a:r>
          </a:p>
          <a:p>
            <a:r>
              <a:rPr lang="en-IN" dirty="0"/>
              <a:t>(Subsample)</a:t>
            </a:r>
          </a:p>
        </p:txBody>
      </p:sp>
      <p:cxnSp>
        <p:nvCxnSpPr>
          <p:cNvPr id="276" name="Straight Arrow Connector 275">
            <a:extLst>
              <a:ext uri="{FF2B5EF4-FFF2-40B4-BE49-F238E27FC236}">
                <a16:creationId xmlns:a16="http://schemas.microsoft.com/office/drawing/2014/main" id="{80B913F5-3581-A94F-8817-0724D7508837}"/>
              </a:ext>
            </a:extLst>
          </p:cNvPr>
          <p:cNvCxnSpPr>
            <a:stCxn id="52" idx="6"/>
          </p:cNvCxnSpPr>
          <p:nvPr/>
        </p:nvCxnSpPr>
        <p:spPr>
          <a:xfrm>
            <a:off x="10476142" y="2746378"/>
            <a:ext cx="512561" cy="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DD2B8178-AF90-0387-9690-EAF82A742373}"/>
              </a:ext>
            </a:extLst>
          </p:cNvPr>
          <p:cNvCxnSpPr>
            <a:cxnSpLocks/>
            <a:stCxn id="55" idx="6"/>
          </p:cNvCxnSpPr>
          <p:nvPr/>
        </p:nvCxnSpPr>
        <p:spPr>
          <a:xfrm>
            <a:off x="10476141" y="3830947"/>
            <a:ext cx="512562" cy="10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0" name="TextBox 279">
            <a:extLst>
              <a:ext uri="{FF2B5EF4-FFF2-40B4-BE49-F238E27FC236}">
                <a16:creationId xmlns:a16="http://schemas.microsoft.com/office/drawing/2014/main" id="{3C5D6831-3E60-5D54-7A82-34EAA6416306}"/>
              </a:ext>
            </a:extLst>
          </p:cNvPr>
          <p:cNvSpPr txBox="1"/>
          <p:nvPr/>
        </p:nvSpPr>
        <p:spPr>
          <a:xfrm>
            <a:off x="8090158" y="5906997"/>
            <a:ext cx="1012395" cy="369332"/>
          </a:xfrm>
          <a:prstGeom prst="rect">
            <a:avLst/>
          </a:prstGeom>
          <a:noFill/>
        </p:spPr>
        <p:txBody>
          <a:bodyPr wrap="square" rtlCol="0">
            <a:spAutoFit/>
          </a:bodyPr>
          <a:lstStyle/>
          <a:p>
            <a:r>
              <a:rPr lang="en-IN" dirty="0"/>
              <a:t>Flatten</a:t>
            </a:r>
          </a:p>
        </p:txBody>
      </p:sp>
      <p:sp>
        <p:nvSpPr>
          <p:cNvPr id="282" name="TextBox 281">
            <a:extLst>
              <a:ext uri="{FF2B5EF4-FFF2-40B4-BE49-F238E27FC236}">
                <a16:creationId xmlns:a16="http://schemas.microsoft.com/office/drawing/2014/main" id="{2E310CE8-2816-9685-9B0D-3346652F6170}"/>
              </a:ext>
            </a:extLst>
          </p:cNvPr>
          <p:cNvSpPr txBox="1"/>
          <p:nvPr/>
        </p:nvSpPr>
        <p:spPr>
          <a:xfrm>
            <a:off x="10429306" y="2351770"/>
            <a:ext cx="559397" cy="369332"/>
          </a:xfrm>
          <a:prstGeom prst="rect">
            <a:avLst/>
          </a:prstGeom>
          <a:noFill/>
        </p:spPr>
        <p:txBody>
          <a:bodyPr wrap="square">
            <a:spAutoFit/>
          </a:bodyPr>
          <a:lstStyle/>
          <a:p>
            <a:r>
              <a:rPr lang="en-IN" dirty="0"/>
              <a:t>Yes</a:t>
            </a:r>
          </a:p>
        </p:txBody>
      </p:sp>
      <p:sp>
        <p:nvSpPr>
          <p:cNvPr id="284" name="TextBox 283">
            <a:extLst>
              <a:ext uri="{FF2B5EF4-FFF2-40B4-BE49-F238E27FC236}">
                <a16:creationId xmlns:a16="http://schemas.microsoft.com/office/drawing/2014/main" id="{BAD93809-4E40-569C-D4B3-BF78294688C6}"/>
              </a:ext>
            </a:extLst>
          </p:cNvPr>
          <p:cNvSpPr txBox="1"/>
          <p:nvPr/>
        </p:nvSpPr>
        <p:spPr>
          <a:xfrm>
            <a:off x="10433593" y="3452916"/>
            <a:ext cx="1125556" cy="369332"/>
          </a:xfrm>
          <a:prstGeom prst="rect">
            <a:avLst/>
          </a:prstGeom>
          <a:noFill/>
        </p:spPr>
        <p:txBody>
          <a:bodyPr wrap="square">
            <a:spAutoFit/>
          </a:bodyPr>
          <a:lstStyle/>
          <a:p>
            <a:r>
              <a:rPr lang="en-IN" dirty="0"/>
              <a:t>No</a:t>
            </a:r>
          </a:p>
        </p:txBody>
      </p:sp>
      <p:sp>
        <p:nvSpPr>
          <p:cNvPr id="286" name="TextBox 285">
            <a:extLst>
              <a:ext uri="{FF2B5EF4-FFF2-40B4-BE49-F238E27FC236}">
                <a16:creationId xmlns:a16="http://schemas.microsoft.com/office/drawing/2014/main" id="{CD8D0AB0-55BD-0975-ED0E-1D9C183ACE38}"/>
              </a:ext>
            </a:extLst>
          </p:cNvPr>
          <p:cNvSpPr txBox="1"/>
          <p:nvPr/>
        </p:nvSpPr>
        <p:spPr>
          <a:xfrm>
            <a:off x="9203577" y="5186071"/>
            <a:ext cx="1780017" cy="646331"/>
          </a:xfrm>
          <a:prstGeom prst="rect">
            <a:avLst/>
          </a:prstGeom>
          <a:noFill/>
        </p:spPr>
        <p:txBody>
          <a:bodyPr wrap="square">
            <a:spAutoFit/>
          </a:bodyPr>
          <a:lstStyle/>
          <a:p>
            <a:r>
              <a:rPr lang="en-IN" dirty="0"/>
              <a:t>Fully connected </a:t>
            </a:r>
          </a:p>
          <a:p>
            <a:r>
              <a:rPr lang="en-IN" dirty="0"/>
              <a:t>Layers</a:t>
            </a:r>
          </a:p>
        </p:txBody>
      </p:sp>
      <p:sp>
        <p:nvSpPr>
          <p:cNvPr id="288" name="TextBox 287">
            <a:extLst>
              <a:ext uri="{FF2B5EF4-FFF2-40B4-BE49-F238E27FC236}">
                <a16:creationId xmlns:a16="http://schemas.microsoft.com/office/drawing/2014/main" id="{9BD836DF-F1EB-F4FA-96B4-37B9216B103F}"/>
              </a:ext>
            </a:extLst>
          </p:cNvPr>
          <p:cNvSpPr txBox="1"/>
          <p:nvPr/>
        </p:nvSpPr>
        <p:spPr>
          <a:xfrm>
            <a:off x="9916876" y="4131802"/>
            <a:ext cx="1930814" cy="646331"/>
          </a:xfrm>
          <a:prstGeom prst="rect">
            <a:avLst/>
          </a:prstGeom>
          <a:noFill/>
        </p:spPr>
        <p:txBody>
          <a:bodyPr wrap="square">
            <a:spAutoFit/>
          </a:bodyPr>
          <a:lstStyle/>
          <a:p>
            <a:r>
              <a:rPr lang="en-IN" dirty="0"/>
              <a:t>Classes probability </a:t>
            </a:r>
          </a:p>
          <a:p>
            <a:r>
              <a:rPr lang="en-IN" dirty="0"/>
              <a:t>distribution</a:t>
            </a:r>
          </a:p>
        </p:txBody>
      </p:sp>
      <p:sp>
        <p:nvSpPr>
          <p:cNvPr id="289" name="TextBox 288">
            <a:extLst>
              <a:ext uri="{FF2B5EF4-FFF2-40B4-BE49-F238E27FC236}">
                <a16:creationId xmlns:a16="http://schemas.microsoft.com/office/drawing/2014/main" id="{67E83379-CF8C-69FD-6DDC-373405A09111}"/>
              </a:ext>
            </a:extLst>
          </p:cNvPr>
          <p:cNvSpPr txBox="1"/>
          <p:nvPr/>
        </p:nvSpPr>
        <p:spPr>
          <a:xfrm>
            <a:off x="7021492" y="3155196"/>
            <a:ext cx="1405475" cy="923330"/>
          </a:xfrm>
          <a:prstGeom prst="rect">
            <a:avLst/>
          </a:prstGeom>
          <a:noFill/>
        </p:spPr>
        <p:txBody>
          <a:bodyPr wrap="square" rtlCol="0">
            <a:spAutoFit/>
          </a:bodyPr>
          <a:lstStyle/>
          <a:p>
            <a:endParaRPr lang="en-IN" dirty="0"/>
          </a:p>
          <a:p>
            <a:r>
              <a:rPr lang="en-IN" dirty="0"/>
              <a:t>64 x 64 x 64</a:t>
            </a:r>
          </a:p>
          <a:p>
            <a:endParaRPr lang="en-IN" dirty="0"/>
          </a:p>
        </p:txBody>
      </p:sp>
      <p:sp>
        <p:nvSpPr>
          <p:cNvPr id="291" name="TextBox 290">
            <a:extLst>
              <a:ext uri="{FF2B5EF4-FFF2-40B4-BE49-F238E27FC236}">
                <a16:creationId xmlns:a16="http://schemas.microsoft.com/office/drawing/2014/main" id="{06FEBD49-B8B5-46B3-099E-F2BEFB50AC83}"/>
              </a:ext>
            </a:extLst>
          </p:cNvPr>
          <p:cNvSpPr txBox="1"/>
          <p:nvPr/>
        </p:nvSpPr>
        <p:spPr>
          <a:xfrm>
            <a:off x="355027" y="2497003"/>
            <a:ext cx="1307454" cy="369332"/>
          </a:xfrm>
          <a:prstGeom prst="rect">
            <a:avLst/>
          </a:prstGeom>
          <a:noFill/>
        </p:spPr>
        <p:txBody>
          <a:bodyPr wrap="square">
            <a:spAutoFit/>
          </a:bodyPr>
          <a:lstStyle/>
          <a:p>
            <a:r>
              <a:rPr lang="en-IN" dirty="0"/>
              <a:t>MRI Scan</a:t>
            </a:r>
          </a:p>
        </p:txBody>
      </p:sp>
      <p:sp>
        <p:nvSpPr>
          <p:cNvPr id="293" name="TextBox 292">
            <a:extLst>
              <a:ext uri="{FF2B5EF4-FFF2-40B4-BE49-F238E27FC236}">
                <a16:creationId xmlns:a16="http://schemas.microsoft.com/office/drawing/2014/main" id="{53CD3258-FC7B-D74F-D984-DCEBAEB9CB89}"/>
              </a:ext>
            </a:extLst>
          </p:cNvPr>
          <p:cNvSpPr txBox="1"/>
          <p:nvPr/>
        </p:nvSpPr>
        <p:spPr>
          <a:xfrm>
            <a:off x="170811" y="4573948"/>
            <a:ext cx="1479717" cy="369332"/>
          </a:xfrm>
          <a:prstGeom prst="rect">
            <a:avLst/>
          </a:prstGeom>
          <a:noFill/>
        </p:spPr>
        <p:txBody>
          <a:bodyPr wrap="square">
            <a:spAutoFit/>
          </a:bodyPr>
          <a:lstStyle/>
          <a:p>
            <a:r>
              <a:rPr lang="en-IN" dirty="0"/>
              <a:t>256 x 256</a:t>
            </a:r>
          </a:p>
        </p:txBody>
      </p:sp>
      <p:sp>
        <p:nvSpPr>
          <p:cNvPr id="295" name="TextBox 294">
            <a:extLst>
              <a:ext uri="{FF2B5EF4-FFF2-40B4-BE49-F238E27FC236}">
                <a16:creationId xmlns:a16="http://schemas.microsoft.com/office/drawing/2014/main" id="{D0E6826D-CC74-EE8A-F0AE-3108DBCE28E2}"/>
              </a:ext>
            </a:extLst>
          </p:cNvPr>
          <p:cNvSpPr txBox="1"/>
          <p:nvPr/>
        </p:nvSpPr>
        <p:spPr>
          <a:xfrm>
            <a:off x="1990311" y="4540671"/>
            <a:ext cx="1576858" cy="369332"/>
          </a:xfrm>
          <a:prstGeom prst="rect">
            <a:avLst/>
          </a:prstGeom>
          <a:noFill/>
        </p:spPr>
        <p:txBody>
          <a:bodyPr wrap="square">
            <a:spAutoFit/>
          </a:bodyPr>
          <a:lstStyle/>
          <a:p>
            <a:r>
              <a:rPr lang="en-IN" dirty="0"/>
              <a:t>256 x 256 x 32</a:t>
            </a:r>
          </a:p>
        </p:txBody>
      </p:sp>
      <p:sp>
        <p:nvSpPr>
          <p:cNvPr id="297" name="TextBox 296">
            <a:extLst>
              <a:ext uri="{FF2B5EF4-FFF2-40B4-BE49-F238E27FC236}">
                <a16:creationId xmlns:a16="http://schemas.microsoft.com/office/drawing/2014/main" id="{9F338ABE-E8B9-CE6B-44F9-00F050E7C1F3}"/>
              </a:ext>
            </a:extLst>
          </p:cNvPr>
          <p:cNvSpPr txBox="1"/>
          <p:nvPr/>
        </p:nvSpPr>
        <p:spPr>
          <a:xfrm>
            <a:off x="3527148" y="4022293"/>
            <a:ext cx="1579010" cy="369332"/>
          </a:xfrm>
          <a:prstGeom prst="rect">
            <a:avLst/>
          </a:prstGeom>
          <a:noFill/>
        </p:spPr>
        <p:txBody>
          <a:bodyPr wrap="square">
            <a:spAutoFit/>
          </a:bodyPr>
          <a:lstStyle/>
          <a:p>
            <a:r>
              <a:rPr lang="en-IN" dirty="0"/>
              <a:t>128 x 128 x 32</a:t>
            </a:r>
          </a:p>
        </p:txBody>
      </p:sp>
      <p:sp>
        <p:nvSpPr>
          <p:cNvPr id="299" name="TextBox 298">
            <a:extLst>
              <a:ext uri="{FF2B5EF4-FFF2-40B4-BE49-F238E27FC236}">
                <a16:creationId xmlns:a16="http://schemas.microsoft.com/office/drawing/2014/main" id="{D857EA63-B7B8-E979-F50A-5250C8772FCE}"/>
              </a:ext>
            </a:extLst>
          </p:cNvPr>
          <p:cNvSpPr txBox="1"/>
          <p:nvPr/>
        </p:nvSpPr>
        <p:spPr>
          <a:xfrm>
            <a:off x="5279610" y="3929719"/>
            <a:ext cx="1560661" cy="369332"/>
          </a:xfrm>
          <a:prstGeom prst="rect">
            <a:avLst/>
          </a:prstGeom>
          <a:noFill/>
        </p:spPr>
        <p:txBody>
          <a:bodyPr wrap="square">
            <a:spAutoFit/>
          </a:bodyPr>
          <a:lstStyle/>
          <a:p>
            <a:r>
              <a:rPr lang="en-IN" dirty="0"/>
              <a:t>128 x 128 x 64</a:t>
            </a:r>
          </a:p>
        </p:txBody>
      </p:sp>
      <p:pic>
        <p:nvPicPr>
          <p:cNvPr id="3" name="Picture 2">
            <a:extLst>
              <a:ext uri="{FF2B5EF4-FFF2-40B4-BE49-F238E27FC236}">
                <a16:creationId xmlns:a16="http://schemas.microsoft.com/office/drawing/2014/main" id="{4AE1D7F5-2AD2-1289-3450-E45C1DEB7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 y="3387876"/>
            <a:ext cx="1209600" cy="1209600"/>
          </a:xfrm>
          <a:prstGeom prst="rect">
            <a:avLst/>
          </a:prstGeom>
        </p:spPr>
      </p:pic>
    </p:spTree>
    <p:extLst>
      <p:ext uri="{BB962C8B-B14F-4D97-AF65-F5344CB8AC3E}">
        <p14:creationId xmlns:p14="http://schemas.microsoft.com/office/powerpoint/2010/main" val="57930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FE0D-2CC5-0E78-9878-51E3B52421B8}"/>
              </a:ext>
            </a:extLst>
          </p:cNvPr>
          <p:cNvSpPr>
            <a:spLocks noGrp="1"/>
          </p:cNvSpPr>
          <p:nvPr>
            <p:ph type="title"/>
          </p:nvPr>
        </p:nvSpPr>
        <p:spPr>
          <a:xfrm>
            <a:off x="688910" y="256606"/>
            <a:ext cx="10515600" cy="614589"/>
          </a:xfrm>
        </p:spPr>
        <p:txBody>
          <a:bodyPr>
            <a:normAutofit fontScale="90000"/>
          </a:bodyPr>
          <a:lstStyle/>
          <a:p>
            <a:r>
              <a:rPr lang="en-IN" dirty="0"/>
              <a:t>Input And Output for Detection</a:t>
            </a:r>
          </a:p>
        </p:txBody>
      </p:sp>
      <p:sp>
        <p:nvSpPr>
          <p:cNvPr id="3" name="Content Placeholder 2">
            <a:extLst>
              <a:ext uri="{FF2B5EF4-FFF2-40B4-BE49-F238E27FC236}">
                <a16:creationId xmlns:a16="http://schemas.microsoft.com/office/drawing/2014/main" id="{53BF6C22-CFD6-BD03-157E-7D18629D5D11}"/>
              </a:ext>
            </a:extLst>
          </p:cNvPr>
          <p:cNvSpPr>
            <a:spLocks noGrp="1"/>
          </p:cNvSpPr>
          <p:nvPr>
            <p:ph idx="1"/>
          </p:nvPr>
        </p:nvSpPr>
        <p:spPr>
          <a:xfrm>
            <a:off x="838200" y="1166327"/>
            <a:ext cx="10515600" cy="5010636"/>
          </a:xfrm>
        </p:spPr>
        <p:txBody>
          <a:bodyPr>
            <a:normAutofit/>
          </a:bodyPr>
          <a:lstStyle/>
          <a:p>
            <a:r>
              <a:rPr lang="en-IN" sz="2000" b="1" dirty="0"/>
              <a:t>Input: MRI</a:t>
            </a:r>
            <a:r>
              <a:rPr lang="en-IN" sz="2000" dirty="0"/>
              <a:t> Images of the Spinal Cord.</a:t>
            </a:r>
            <a:r>
              <a:rPr lang="en-IN" sz="2000" b="1" dirty="0"/>
              <a:t> </a:t>
            </a:r>
          </a:p>
          <a:p>
            <a:r>
              <a:rPr lang="en-IN" sz="2000" b="1" dirty="0"/>
              <a:t>Output:</a:t>
            </a:r>
          </a:p>
        </p:txBody>
      </p:sp>
      <p:sp>
        <p:nvSpPr>
          <p:cNvPr id="5" name="TextBox 4">
            <a:extLst>
              <a:ext uri="{FF2B5EF4-FFF2-40B4-BE49-F238E27FC236}">
                <a16:creationId xmlns:a16="http://schemas.microsoft.com/office/drawing/2014/main" id="{C52E2D9B-8C21-518D-A353-63A8489A9A72}"/>
              </a:ext>
            </a:extLst>
          </p:cNvPr>
          <p:cNvSpPr txBox="1"/>
          <p:nvPr/>
        </p:nvSpPr>
        <p:spPr>
          <a:xfrm>
            <a:off x="3655728" y="6192862"/>
            <a:ext cx="4201999" cy="369332"/>
          </a:xfrm>
          <a:prstGeom prst="rect">
            <a:avLst/>
          </a:prstGeom>
          <a:noFill/>
        </p:spPr>
        <p:txBody>
          <a:bodyPr wrap="square" rtlCol="0">
            <a:spAutoFit/>
          </a:bodyPr>
          <a:lstStyle/>
          <a:p>
            <a:pPr algn="ctr"/>
            <a:r>
              <a:rPr lang="en-IN" dirty="0"/>
              <a:t>Fig 6 : Output for the Detection Model</a:t>
            </a:r>
          </a:p>
        </p:txBody>
      </p:sp>
      <p:pic>
        <p:nvPicPr>
          <p:cNvPr id="9" name="Picture 8">
            <a:extLst>
              <a:ext uri="{FF2B5EF4-FFF2-40B4-BE49-F238E27FC236}">
                <a16:creationId xmlns:a16="http://schemas.microsoft.com/office/drawing/2014/main" id="{97C7AB7A-8CF1-FAF0-7FD5-211FD4B82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10" y="2174514"/>
            <a:ext cx="10341400" cy="3881054"/>
          </a:xfrm>
          <a:prstGeom prst="rect">
            <a:avLst/>
          </a:prstGeom>
        </p:spPr>
      </p:pic>
    </p:spTree>
    <p:extLst>
      <p:ext uri="{BB962C8B-B14F-4D97-AF65-F5344CB8AC3E}">
        <p14:creationId xmlns:p14="http://schemas.microsoft.com/office/powerpoint/2010/main" val="399015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C199-3976-CECE-7BF0-6866365EF3A8}"/>
              </a:ext>
            </a:extLst>
          </p:cNvPr>
          <p:cNvSpPr>
            <a:spLocks noGrp="1"/>
          </p:cNvSpPr>
          <p:nvPr>
            <p:ph type="title"/>
          </p:nvPr>
        </p:nvSpPr>
        <p:spPr>
          <a:xfrm>
            <a:off x="911860" y="527685"/>
            <a:ext cx="10515600" cy="630555"/>
          </a:xfrm>
        </p:spPr>
        <p:txBody>
          <a:bodyPr>
            <a:normAutofit fontScale="90000"/>
          </a:bodyPr>
          <a:lstStyle/>
          <a:p>
            <a:r>
              <a:rPr lang="en-IN" dirty="0"/>
              <a:t>Evaluation Metrics</a:t>
            </a:r>
          </a:p>
        </p:txBody>
      </p:sp>
      <p:sp>
        <p:nvSpPr>
          <p:cNvPr id="3" name="Content Placeholder 2">
            <a:extLst>
              <a:ext uri="{FF2B5EF4-FFF2-40B4-BE49-F238E27FC236}">
                <a16:creationId xmlns:a16="http://schemas.microsoft.com/office/drawing/2014/main" id="{6DA906D4-E30F-B99F-518D-7A5A3399FAA2}"/>
              </a:ext>
            </a:extLst>
          </p:cNvPr>
          <p:cNvSpPr>
            <a:spLocks noGrp="1"/>
          </p:cNvSpPr>
          <p:nvPr>
            <p:ph idx="1"/>
          </p:nvPr>
        </p:nvSpPr>
        <p:spPr>
          <a:xfrm>
            <a:off x="838200" y="1927225"/>
            <a:ext cx="10441940" cy="3772535"/>
          </a:xfrm>
        </p:spPr>
        <p:txBody>
          <a:bodyPr>
            <a:normAutofit/>
          </a:bodyPr>
          <a:lstStyle/>
          <a:p>
            <a:r>
              <a:rPr lang="en-US" sz="2000" b="1" i="0" u="none" strike="noStrike" baseline="0" dirty="0">
                <a:solidFill>
                  <a:srgbClr val="0D0D0D"/>
                </a:solidFill>
              </a:rPr>
              <a:t>Accuracy</a:t>
            </a:r>
            <a:r>
              <a:rPr lang="en-US" sz="2000" b="0" i="0" u="none" strike="noStrike" baseline="0" dirty="0">
                <a:solidFill>
                  <a:srgbClr val="0D0D0D"/>
                </a:solidFill>
              </a:rPr>
              <a:t>: Accuracy measures the proportion of correctly classified samples out of the total number of samples. In the context of Myelitis, accuracy represents the overall effectiveness of the CNN model in correctly identifying both CKD and non-CKD.</a:t>
            </a:r>
          </a:p>
          <a:p>
            <a:r>
              <a:rPr lang="en-US" sz="2000" b="1" i="0" u="none" strike="noStrike" baseline="0" dirty="0">
                <a:solidFill>
                  <a:srgbClr val="0D0D0D"/>
                </a:solidFill>
              </a:rPr>
              <a:t>Recall (Sensitivity)</a:t>
            </a:r>
            <a:r>
              <a:rPr lang="en-US" sz="2000" b="0" i="0" u="none" strike="noStrike" baseline="0" dirty="0">
                <a:solidFill>
                  <a:srgbClr val="0D0D0D"/>
                </a:solidFill>
              </a:rPr>
              <a:t>: Recall, also known as sensitivity or true positive rate, measures the ability of the model to correctly identify positive instances out of all actual positive instances.</a:t>
            </a:r>
          </a:p>
          <a:p>
            <a:r>
              <a:rPr lang="en-US" sz="2000" b="1" i="0" u="none" strike="noStrike" baseline="0" dirty="0">
                <a:solidFill>
                  <a:srgbClr val="0D0D0D"/>
                </a:solidFill>
              </a:rPr>
              <a:t>Precision</a:t>
            </a:r>
            <a:r>
              <a:rPr lang="en-US" sz="2000" b="0" i="0" u="none" strike="noStrike" baseline="0" dirty="0">
                <a:solidFill>
                  <a:srgbClr val="0D0D0D"/>
                </a:solidFill>
              </a:rPr>
              <a:t>: Precision measures the proportion of true positive predictions out of all positive predictions made by the model. It indicates the accuracy of positive predictions made by the model.</a:t>
            </a:r>
          </a:p>
          <a:p>
            <a:r>
              <a:rPr lang="en-US" sz="2000" b="1" i="0" u="none" strike="noStrike" baseline="0" dirty="0">
                <a:solidFill>
                  <a:srgbClr val="0D0D0D"/>
                </a:solidFill>
              </a:rPr>
              <a:t>F1-score</a:t>
            </a:r>
            <a:r>
              <a:rPr lang="en-US" sz="2000" b="0" i="0" u="none" strike="noStrike" baseline="0" dirty="0">
                <a:solidFill>
                  <a:srgbClr val="0D0D0D"/>
                </a:solidFill>
              </a:rPr>
              <a:t>: F1-score is the harmonic mean of precision and recall. It provides a single metric that balances both precision and recall, making it useful when the class distribution is uneven.</a:t>
            </a:r>
          </a:p>
          <a:p>
            <a:endParaRPr lang="en-IN" sz="2000" dirty="0"/>
          </a:p>
        </p:txBody>
      </p:sp>
    </p:spTree>
    <p:extLst>
      <p:ext uri="{BB962C8B-B14F-4D97-AF65-F5344CB8AC3E}">
        <p14:creationId xmlns:p14="http://schemas.microsoft.com/office/powerpoint/2010/main" val="136029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2567-E184-BB3B-3556-D5DA88F62049}"/>
              </a:ext>
            </a:extLst>
          </p:cNvPr>
          <p:cNvSpPr>
            <a:spLocks noGrp="1"/>
          </p:cNvSpPr>
          <p:nvPr>
            <p:ph type="title"/>
          </p:nvPr>
        </p:nvSpPr>
        <p:spPr>
          <a:xfrm>
            <a:off x="838200" y="365125"/>
            <a:ext cx="10515600" cy="1059761"/>
          </a:xfrm>
        </p:spPr>
        <p:txBody>
          <a:bodyPr/>
          <a:lstStyle/>
          <a:p>
            <a:r>
              <a:rPr lang="en-IN" dirty="0"/>
              <a:t>Evaluation</a:t>
            </a:r>
          </a:p>
        </p:txBody>
      </p:sp>
      <p:pic>
        <p:nvPicPr>
          <p:cNvPr id="11" name="Picture 10">
            <a:extLst>
              <a:ext uri="{FF2B5EF4-FFF2-40B4-BE49-F238E27FC236}">
                <a16:creationId xmlns:a16="http://schemas.microsoft.com/office/drawing/2014/main" id="{2BB140DE-EC2D-F860-AD33-29A52F595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731" y="1621428"/>
            <a:ext cx="4533122" cy="3811686"/>
          </a:xfrm>
          <a:prstGeom prst="rect">
            <a:avLst/>
          </a:prstGeom>
          <a:ln>
            <a:solidFill>
              <a:schemeClr val="tx1"/>
            </a:solidFill>
          </a:ln>
        </p:spPr>
      </p:pic>
      <p:sp>
        <p:nvSpPr>
          <p:cNvPr id="22" name="TextBox 21">
            <a:extLst>
              <a:ext uri="{FF2B5EF4-FFF2-40B4-BE49-F238E27FC236}">
                <a16:creationId xmlns:a16="http://schemas.microsoft.com/office/drawing/2014/main" id="{92BC44D6-DB27-57E3-10F3-BF0D7AB832A3}"/>
              </a:ext>
            </a:extLst>
          </p:cNvPr>
          <p:cNvSpPr txBox="1"/>
          <p:nvPr/>
        </p:nvSpPr>
        <p:spPr>
          <a:xfrm>
            <a:off x="3137418" y="5744462"/>
            <a:ext cx="4677747" cy="369332"/>
          </a:xfrm>
          <a:prstGeom prst="rect">
            <a:avLst/>
          </a:prstGeom>
          <a:noFill/>
        </p:spPr>
        <p:txBody>
          <a:bodyPr wrap="square" rtlCol="0">
            <a:spAutoFit/>
          </a:bodyPr>
          <a:lstStyle/>
          <a:p>
            <a:r>
              <a:rPr lang="en-IN" dirty="0"/>
              <a:t>Fig 7: Confusion Matrix of the Detection Model</a:t>
            </a:r>
          </a:p>
        </p:txBody>
      </p:sp>
    </p:spTree>
    <p:extLst>
      <p:ext uri="{BB962C8B-B14F-4D97-AF65-F5344CB8AC3E}">
        <p14:creationId xmlns:p14="http://schemas.microsoft.com/office/powerpoint/2010/main" val="317308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2567-E184-BB3B-3556-D5DA88F62049}"/>
              </a:ext>
            </a:extLst>
          </p:cNvPr>
          <p:cNvSpPr>
            <a:spLocks noGrp="1"/>
          </p:cNvSpPr>
          <p:nvPr>
            <p:ph type="title"/>
          </p:nvPr>
        </p:nvSpPr>
        <p:spPr/>
        <p:txBody>
          <a:bodyPr/>
          <a:lstStyle/>
          <a:p>
            <a:r>
              <a:rPr lang="en-IN" dirty="0"/>
              <a:t>Evaluation</a:t>
            </a:r>
          </a:p>
        </p:txBody>
      </p:sp>
      <p:sp>
        <p:nvSpPr>
          <p:cNvPr id="21" name="TextBox 20">
            <a:extLst>
              <a:ext uri="{FF2B5EF4-FFF2-40B4-BE49-F238E27FC236}">
                <a16:creationId xmlns:a16="http://schemas.microsoft.com/office/drawing/2014/main" id="{6AE58DFA-361D-3D51-0D3D-8C8B5A1A1B05}"/>
              </a:ext>
            </a:extLst>
          </p:cNvPr>
          <p:cNvSpPr txBox="1"/>
          <p:nvPr/>
        </p:nvSpPr>
        <p:spPr>
          <a:xfrm>
            <a:off x="1502228" y="5707839"/>
            <a:ext cx="3834882" cy="369332"/>
          </a:xfrm>
          <a:prstGeom prst="rect">
            <a:avLst/>
          </a:prstGeom>
          <a:noFill/>
        </p:spPr>
        <p:txBody>
          <a:bodyPr wrap="square" rtlCol="0">
            <a:spAutoFit/>
          </a:bodyPr>
          <a:lstStyle/>
          <a:p>
            <a:r>
              <a:rPr lang="en-IN" dirty="0"/>
              <a:t>Fig 8: The trained model’s accuracy</a:t>
            </a:r>
          </a:p>
        </p:txBody>
      </p:sp>
      <p:sp>
        <p:nvSpPr>
          <p:cNvPr id="24" name="TextBox 23">
            <a:extLst>
              <a:ext uri="{FF2B5EF4-FFF2-40B4-BE49-F238E27FC236}">
                <a16:creationId xmlns:a16="http://schemas.microsoft.com/office/drawing/2014/main" id="{C87B6807-A607-DEC6-1F77-F39B7C58CCD1}"/>
              </a:ext>
            </a:extLst>
          </p:cNvPr>
          <p:cNvSpPr txBox="1"/>
          <p:nvPr/>
        </p:nvSpPr>
        <p:spPr>
          <a:xfrm>
            <a:off x="6754929" y="5707839"/>
            <a:ext cx="3834882" cy="369332"/>
          </a:xfrm>
          <a:prstGeom prst="rect">
            <a:avLst/>
          </a:prstGeom>
          <a:noFill/>
        </p:spPr>
        <p:txBody>
          <a:bodyPr wrap="square" rtlCol="0">
            <a:spAutoFit/>
          </a:bodyPr>
          <a:lstStyle/>
          <a:p>
            <a:r>
              <a:rPr lang="en-IN" dirty="0"/>
              <a:t>Fig 9: The Model’s loss accuracy</a:t>
            </a:r>
          </a:p>
        </p:txBody>
      </p:sp>
      <p:pic>
        <p:nvPicPr>
          <p:cNvPr id="1026" name="Picture 2">
            <a:extLst>
              <a:ext uri="{FF2B5EF4-FFF2-40B4-BE49-F238E27FC236}">
                <a16:creationId xmlns:a16="http://schemas.microsoft.com/office/drawing/2014/main" id="{D75E91EC-C07D-49E5-88A7-B605FD103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65" y="1998134"/>
            <a:ext cx="5323676" cy="35491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961B56-325F-4DEE-FC10-26CDFA9D7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084" y="1998134"/>
            <a:ext cx="5118099" cy="341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65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2567-E184-BB3B-3556-D5DA88F62049}"/>
              </a:ext>
            </a:extLst>
          </p:cNvPr>
          <p:cNvSpPr>
            <a:spLocks noGrp="1"/>
          </p:cNvSpPr>
          <p:nvPr>
            <p:ph type="title"/>
          </p:nvPr>
        </p:nvSpPr>
        <p:spPr>
          <a:xfrm>
            <a:off x="669418" y="254677"/>
            <a:ext cx="10247398" cy="823380"/>
          </a:xfrm>
        </p:spPr>
        <p:txBody>
          <a:bodyPr/>
          <a:lstStyle/>
          <a:p>
            <a:r>
              <a:rPr lang="en-IN" dirty="0"/>
              <a:t>Evaluation</a:t>
            </a:r>
          </a:p>
        </p:txBody>
      </p:sp>
      <p:graphicFrame>
        <p:nvGraphicFramePr>
          <p:cNvPr id="8" name="Table 7">
            <a:extLst>
              <a:ext uri="{FF2B5EF4-FFF2-40B4-BE49-F238E27FC236}">
                <a16:creationId xmlns:a16="http://schemas.microsoft.com/office/drawing/2014/main" id="{BD918D91-5AD9-B123-E7F9-6A69815C0AF1}"/>
              </a:ext>
            </a:extLst>
          </p:cNvPr>
          <p:cNvGraphicFramePr>
            <a:graphicFrameLocks noGrp="1"/>
          </p:cNvGraphicFramePr>
          <p:nvPr>
            <p:extLst>
              <p:ext uri="{D42A27DB-BD31-4B8C-83A1-F6EECF244321}">
                <p14:modId xmlns:p14="http://schemas.microsoft.com/office/powerpoint/2010/main" val="3112966318"/>
              </p:ext>
            </p:extLst>
          </p:nvPr>
        </p:nvGraphicFramePr>
        <p:xfrm>
          <a:off x="669418" y="1907693"/>
          <a:ext cx="5824688" cy="2891778"/>
        </p:xfrm>
        <a:graphic>
          <a:graphicData uri="http://schemas.openxmlformats.org/drawingml/2006/table">
            <a:tbl>
              <a:tblPr firstRow="1" bandRow="1">
                <a:tableStyleId>{5C22544A-7EE6-4342-B048-85BDC9FD1C3A}</a:tableStyleId>
              </a:tblPr>
              <a:tblGrid>
                <a:gridCol w="2912344">
                  <a:extLst>
                    <a:ext uri="{9D8B030D-6E8A-4147-A177-3AD203B41FA5}">
                      <a16:colId xmlns:a16="http://schemas.microsoft.com/office/drawing/2014/main" val="1789217076"/>
                    </a:ext>
                  </a:extLst>
                </a:gridCol>
                <a:gridCol w="2912344">
                  <a:extLst>
                    <a:ext uri="{9D8B030D-6E8A-4147-A177-3AD203B41FA5}">
                      <a16:colId xmlns:a16="http://schemas.microsoft.com/office/drawing/2014/main" val="1987999370"/>
                    </a:ext>
                  </a:extLst>
                </a:gridCol>
              </a:tblGrid>
              <a:tr h="375283">
                <a:tc>
                  <a:txBody>
                    <a:bodyPr/>
                    <a:lstStyle/>
                    <a:p>
                      <a:pPr algn="ctr"/>
                      <a:r>
                        <a:rPr lang="en-IN" dirty="0"/>
                        <a:t>Model </a:t>
                      </a:r>
                    </a:p>
                  </a:txBody>
                  <a:tcPr/>
                </a:tc>
                <a:tc>
                  <a:txBody>
                    <a:bodyPr/>
                    <a:lstStyle/>
                    <a:p>
                      <a:pPr algn="ctr"/>
                      <a:r>
                        <a:rPr lang="en-IN" dirty="0"/>
                        <a:t>Accuracy</a:t>
                      </a:r>
                    </a:p>
                  </a:txBody>
                  <a:tcPr/>
                </a:tc>
                <a:extLst>
                  <a:ext uri="{0D108BD9-81ED-4DB2-BD59-A6C34878D82A}">
                    <a16:rowId xmlns:a16="http://schemas.microsoft.com/office/drawing/2014/main" val="3710654886"/>
                  </a:ext>
                </a:extLst>
              </a:tr>
              <a:tr h="375283">
                <a:tc>
                  <a:txBody>
                    <a:bodyPr/>
                    <a:lstStyle/>
                    <a:p>
                      <a:pPr algn="ctr"/>
                      <a:r>
                        <a:rPr lang="en-IN" dirty="0"/>
                        <a:t>SGM</a:t>
                      </a:r>
                    </a:p>
                  </a:txBody>
                  <a:tcPr/>
                </a:tc>
                <a:tc>
                  <a:txBody>
                    <a:bodyPr/>
                    <a:lstStyle/>
                    <a:p>
                      <a:pPr algn="ctr"/>
                      <a:r>
                        <a:rPr lang="en-IN" dirty="0"/>
                        <a:t>98.8</a:t>
                      </a:r>
                    </a:p>
                  </a:txBody>
                  <a:tcPr/>
                </a:tc>
                <a:extLst>
                  <a:ext uri="{0D108BD9-81ED-4DB2-BD59-A6C34878D82A}">
                    <a16:rowId xmlns:a16="http://schemas.microsoft.com/office/drawing/2014/main" val="3507528818"/>
                  </a:ext>
                </a:extLst>
              </a:tr>
              <a:tr h="375283">
                <a:tc>
                  <a:txBody>
                    <a:bodyPr/>
                    <a:lstStyle/>
                    <a:p>
                      <a:pPr algn="ctr"/>
                      <a:r>
                        <a:rPr lang="en-US" sz="1800" b="0" i="0" kern="1200" dirty="0">
                          <a:solidFill>
                            <a:schemeClr val="dk1"/>
                          </a:solidFill>
                          <a:effectLst/>
                          <a:latin typeface="+mn-lt"/>
                          <a:ea typeface="+mn-ea"/>
                          <a:cs typeface="+mn-cs"/>
                        </a:rPr>
                        <a:t>Crow Search-Rider optimization </a:t>
                      </a:r>
                      <a:endParaRPr lang="en-IN" dirty="0"/>
                    </a:p>
                  </a:txBody>
                  <a:tcPr/>
                </a:tc>
                <a:tc>
                  <a:txBody>
                    <a:bodyPr/>
                    <a:lstStyle/>
                    <a:p>
                      <a:pPr algn="ctr"/>
                      <a:r>
                        <a:rPr lang="en-IN" dirty="0"/>
                        <a:t>88</a:t>
                      </a:r>
                    </a:p>
                  </a:txBody>
                  <a:tcPr/>
                </a:tc>
                <a:extLst>
                  <a:ext uri="{0D108BD9-81ED-4DB2-BD59-A6C34878D82A}">
                    <a16:rowId xmlns:a16="http://schemas.microsoft.com/office/drawing/2014/main" val="1816848975"/>
                  </a:ext>
                </a:extLst>
              </a:tr>
              <a:tr h="375283">
                <a:tc>
                  <a:txBody>
                    <a:bodyPr/>
                    <a:lstStyle/>
                    <a:p>
                      <a:pPr algn="ctr"/>
                      <a:r>
                        <a:rPr lang="en-IN" dirty="0"/>
                        <a:t>Random Forest</a:t>
                      </a:r>
                    </a:p>
                  </a:txBody>
                  <a:tcPr/>
                </a:tc>
                <a:tc>
                  <a:txBody>
                    <a:bodyPr/>
                    <a:lstStyle/>
                    <a:p>
                      <a:pPr algn="ctr"/>
                      <a:r>
                        <a:rPr lang="en-IN" dirty="0"/>
                        <a:t>87.2</a:t>
                      </a:r>
                    </a:p>
                  </a:txBody>
                  <a:tcPr/>
                </a:tc>
                <a:extLst>
                  <a:ext uri="{0D108BD9-81ED-4DB2-BD59-A6C34878D82A}">
                    <a16:rowId xmlns:a16="http://schemas.microsoft.com/office/drawing/2014/main" val="3950045950"/>
                  </a:ext>
                </a:extLst>
              </a:tr>
              <a:tr h="375283">
                <a:tc>
                  <a:txBody>
                    <a:bodyPr/>
                    <a:lstStyle/>
                    <a:p>
                      <a:pPr algn="ctr"/>
                      <a:r>
                        <a:rPr lang="en-IN" dirty="0"/>
                        <a:t>Naïve Bayes</a:t>
                      </a:r>
                    </a:p>
                  </a:txBody>
                  <a:tcPr/>
                </a:tc>
                <a:tc>
                  <a:txBody>
                    <a:bodyPr/>
                    <a:lstStyle/>
                    <a:p>
                      <a:pPr algn="ctr"/>
                      <a:r>
                        <a:rPr lang="en-IN" dirty="0"/>
                        <a:t>90.6</a:t>
                      </a:r>
                    </a:p>
                  </a:txBody>
                  <a:tcPr/>
                </a:tc>
                <a:extLst>
                  <a:ext uri="{0D108BD9-81ED-4DB2-BD59-A6C34878D82A}">
                    <a16:rowId xmlns:a16="http://schemas.microsoft.com/office/drawing/2014/main" val="161969106"/>
                  </a:ext>
                </a:extLst>
              </a:tr>
              <a:tr h="375283">
                <a:tc>
                  <a:txBody>
                    <a:bodyPr/>
                    <a:lstStyle/>
                    <a:p>
                      <a:pPr algn="ctr"/>
                      <a:r>
                        <a:rPr lang="en-IN" dirty="0"/>
                        <a:t>Decision Tree</a:t>
                      </a:r>
                    </a:p>
                  </a:txBody>
                  <a:tcPr/>
                </a:tc>
                <a:tc>
                  <a:txBody>
                    <a:bodyPr/>
                    <a:lstStyle/>
                    <a:p>
                      <a:pPr algn="ctr"/>
                      <a:r>
                        <a:rPr lang="en-IN" dirty="0"/>
                        <a:t>82.5</a:t>
                      </a:r>
                    </a:p>
                  </a:txBody>
                  <a:tcPr/>
                </a:tc>
                <a:extLst>
                  <a:ext uri="{0D108BD9-81ED-4DB2-BD59-A6C34878D82A}">
                    <a16:rowId xmlns:a16="http://schemas.microsoft.com/office/drawing/2014/main" val="1428194738"/>
                  </a:ext>
                </a:extLst>
              </a:tr>
              <a:tr h="375283">
                <a:tc>
                  <a:txBody>
                    <a:bodyPr/>
                    <a:lstStyle/>
                    <a:p>
                      <a:pPr algn="ctr"/>
                      <a:r>
                        <a:rPr lang="en-IN" dirty="0"/>
                        <a:t>SVM</a:t>
                      </a:r>
                    </a:p>
                  </a:txBody>
                  <a:tcPr/>
                </a:tc>
                <a:tc>
                  <a:txBody>
                    <a:bodyPr/>
                    <a:lstStyle/>
                    <a:p>
                      <a:pPr algn="ctr"/>
                      <a:r>
                        <a:rPr lang="en-IN" dirty="0"/>
                        <a:t>88.82</a:t>
                      </a:r>
                    </a:p>
                  </a:txBody>
                  <a:tcPr/>
                </a:tc>
                <a:extLst>
                  <a:ext uri="{0D108BD9-81ED-4DB2-BD59-A6C34878D82A}">
                    <a16:rowId xmlns:a16="http://schemas.microsoft.com/office/drawing/2014/main" val="1414427967"/>
                  </a:ext>
                </a:extLst>
              </a:tr>
            </a:tbl>
          </a:graphicData>
        </a:graphic>
      </p:graphicFrame>
      <p:sp>
        <p:nvSpPr>
          <p:cNvPr id="6" name="TextBox 5">
            <a:extLst>
              <a:ext uri="{FF2B5EF4-FFF2-40B4-BE49-F238E27FC236}">
                <a16:creationId xmlns:a16="http://schemas.microsoft.com/office/drawing/2014/main" id="{7F185F07-AE12-93CB-74EE-0935E727E9B6}"/>
              </a:ext>
            </a:extLst>
          </p:cNvPr>
          <p:cNvSpPr txBox="1"/>
          <p:nvPr/>
        </p:nvSpPr>
        <p:spPr>
          <a:xfrm>
            <a:off x="492137" y="4777689"/>
            <a:ext cx="6179250" cy="369332"/>
          </a:xfrm>
          <a:prstGeom prst="rect">
            <a:avLst/>
          </a:prstGeom>
          <a:noFill/>
        </p:spPr>
        <p:txBody>
          <a:bodyPr wrap="square" rtlCol="0">
            <a:spAutoFit/>
          </a:bodyPr>
          <a:lstStyle/>
          <a:p>
            <a:r>
              <a:rPr lang="en-IN" dirty="0"/>
              <a:t>Table 1: Comparison of Proposed method with existing methods</a:t>
            </a:r>
          </a:p>
        </p:txBody>
      </p:sp>
      <p:graphicFrame>
        <p:nvGraphicFramePr>
          <p:cNvPr id="16" name="Chart 15">
            <a:extLst>
              <a:ext uri="{FF2B5EF4-FFF2-40B4-BE49-F238E27FC236}">
                <a16:creationId xmlns:a16="http://schemas.microsoft.com/office/drawing/2014/main" id="{6AC0277A-4366-0F0E-4DB0-8BB8811FF610}"/>
              </a:ext>
            </a:extLst>
          </p:cNvPr>
          <p:cNvGraphicFramePr/>
          <p:nvPr>
            <p:extLst>
              <p:ext uri="{D42A27DB-BD31-4B8C-83A1-F6EECF244321}">
                <p14:modId xmlns:p14="http://schemas.microsoft.com/office/powerpoint/2010/main" val="780901062"/>
              </p:ext>
            </p:extLst>
          </p:nvPr>
        </p:nvGraphicFramePr>
        <p:xfrm>
          <a:off x="6932958" y="1307911"/>
          <a:ext cx="4589624" cy="3469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747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2567-E184-BB3B-3556-D5DA88F62049}"/>
              </a:ext>
            </a:extLst>
          </p:cNvPr>
          <p:cNvSpPr>
            <a:spLocks noGrp="1"/>
          </p:cNvSpPr>
          <p:nvPr>
            <p:ph type="title"/>
          </p:nvPr>
        </p:nvSpPr>
        <p:spPr/>
        <p:txBody>
          <a:bodyPr/>
          <a:lstStyle/>
          <a:p>
            <a:r>
              <a:rPr lang="en-IN" dirty="0"/>
              <a:t>Evaluation</a:t>
            </a:r>
          </a:p>
        </p:txBody>
      </p:sp>
      <p:sp>
        <p:nvSpPr>
          <p:cNvPr id="4" name="Content Placeholder 3">
            <a:extLst>
              <a:ext uri="{FF2B5EF4-FFF2-40B4-BE49-F238E27FC236}">
                <a16:creationId xmlns:a16="http://schemas.microsoft.com/office/drawing/2014/main" id="{307B98F8-B083-4401-7B2B-0350EF326939}"/>
              </a:ext>
            </a:extLst>
          </p:cNvPr>
          <p:cNvSpPr>
            <a:spLocks noGrp="1"/>
          </p:cNvSpPr>
          <p:nvPr>
            <p:ph idx="1"/>
          </p:nvPr>
        </p:nvSpPr>
        <p:spPr>
          <a:xfrm>
            <a:off x="838200" y="1805305"/>
            <a:ext cx="10515600" cy="3721735"/>
          </a:xfrm>
        </p:spPr>
        <p:txBody>
          <a:bodyPr>
            <a:normAutofit/>
          </a:bodyPr>
          <a:lstStyle/>
          <a:p>
            <a:r>
              <a:rPr lang="en-IN" sz="2000" b="0" i="0" u="none" strike="noStrike" baseline="0" dirty="0">
                <a:solidFill>
                  <a:srgbClr val="FFFFFF"/>
                </a:solidFill>
              </a:rPr>
              <a:t>EVALUATION </a:t>
            </a:r>
          </a:p>
          <a:p>
            <a:r>
              <a:rPr lang="en-US" sz="2000" b="0" i="0" u="none" strike="noStrike" baseline="0" dirty="0">
                <a:solidFill>
                  <a:srgbClr val="000000"/>
                </a:solidFill>
              </a:rPr>
              <a:t>We can observe in Figure 11 observe a consistent rise in the accuracy of the model fo</a:t>
            </a:r>
            <a:r>
              <a:rPr lang="en-US" sz="2000" dirty="0">
                <a:solidFill>
                  <a:srgbClr val="000000"/>
                </a:solidFill>
              </a:rPr>
              <a:t>r every epoch.</a:t>
            </a:r>
          </a:p>
          <a:p>
            <a:r>
              <a:rPr lang="en-US" sz="2000" b="0" i="0" u="none" strike="noStrike" baseline="0" dirty="0">
                <a:solidFill>
                  <a:srgbClr val="000000"/>
                </a:solidFill>
              </a:rPr>
              <a:t>This will help us understand the performance of the model better. </a:t>
            </a:r>
          </a:p>
          <a:p>
            <a:r>
              <a:rPr lang="en-US" sz="2000" b="0" i="0" u="none" strike="noStrike" baseline="0" dirty="0">
                <a:solidFill>
                  <a:srgbClr val="000000"/>
                </a:solidFill>
              </a:rPr>
              <a:t>The Figure 12 shows the various loss values at each epoch.</a:t>
            </a:r>
          </a:p>
          <a:p>
            <a:r>
              <a:rPr lang="en-US" sz="2000" b="0" i="0" u="none" strike="noStrike" baseline="0" dirty="0">
                <a:solidFill>
                  <a:srgbClr val="000000"/>
                </a:solidFill>
              </a:rPr>
              <a:t>When the loss function value is changed, accuracy suddenly decreases. </a:t>
            </a:r>
          </a:p>
          <a:p>
            <a:r>
              <a:rPr lang="en-US" sz="2000" b="0" i="0" u="none" strike="noStrike" baseline="0" dirty="0">
                <a:solidFill>
                  <a:srgbClr val="000000"/>
                </a:solidFill>
              </a:rPr>
              <a:t>This loss function graph aids in the prediction of learning problems. </a:t>
            </a:r>
          </a:p>
          <a:p>
            <a:r>
              <a:rPr lang="en-US" sz="2000" b="0" i="0" u="none" strike="noStrike" baseline="0" dirty="0">
                <a:solidFill>
                  <a:srgbClr val="000000"/>
                </a:solidFill>
              </a:rPr>
              <a:t>Such problems may result in underfitting or an overfitted model.</a:t>
            </a:r>
          </a:p>
          <a:p>
            <a:endParaRPr lang="en-IN" sz="2000" dirty="0"/>
          </a:p>
        </p:txBody>
      </p:sp>
    </p:spTree>
    <p:extLst>
      <p:ext uri="{BB962C8B-B14F-4D97-AF65-F5344CB8AC3E}">
        <p14:creationId xmlns:p14="http://schemas.microsoft.com/office/powerpoint/2010/main" val="272860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4C91-32EB-2CCE-86AB-6E4452D0108C}"/>
              </a:ext>
            </a:extLst>
          </p:cNvPr>
          <p:cNvSpPr>
            <a:spLocks noGrp="1"/>
          </p:cNvSpPr>
          <p:nvPr>
            <p:ph type="title"/>
          </p:nvPr>
        </p:nvSpPr>
        <p:spPr>
          <a:xfrm>
            <a:off x="2819400" y="82317"/>
            <a:ext cx="5613400" cy="847855"/>
          </a:xfrm>
        </p:spPr>
        <p:txBody>
          <a:bodyPr/>
          <a:lstStyle/>
          <a:p>
            <a:r>
              <a:rPr lang="en-IN" dirty="0"/>
              <a:t>SYSTEM ARCHITECTURE</a:t>
            </a:r>
          </a:p>
        </p:txBody>
      </p:sp>
      <p:sp>
        <p:nvSpPr>
          <p:cNvPr id="3" name="Content Placeholder 2">
            <a:extLst>
              <a:ext uri="{FF2B5EF4-FFF2-40B4-BE49-F238E27FC236}">
                <a16:creationId xmlns:a16="http://schemas.microsoft.com/office/drawing/2014/main" id="{63574DF2-5543-8BAB-A3E3-92EF103BB76F}"/>
              </a:ext>
            </a:extLst>
          </p:cNvPr>
          <p:cNvSpPr>
            <a:spLocks noGrp="1"/>
          </p:cNvSpPr>
          <p:nvPr>
            <p:ph idx="1"/>
          </p:nvPr>
        </p:nvSpPr>
        <p:spPr>
          <a:xfrm>
            <a:off x="121920" y="1275613"/>
            <a:ext cx="4378959" cy="4312388"/>
          </a:xfrm>
        </p:spPr>
        <p:txBody>
          <a:bodyPr>
            <a:normAutofit/>
          </a:bodyPr>
          <a:lstStyle/>
          <a:p>
            <a:pPr marL="0" indent="0" algn="just">
              <a:buNone/>
            </a:pPr>
            <a:r>
              <a:rPr lang="en-US" sz="2000" b="1" dirty="0">
                <a:solidFill>
                  <a:schemeClr val="tx1"/>
                </a:solidFill>
                <a:cs typeface="Times New Roman" panose="02020603050405020304" pitchFamily="18" charset="0"/>
              </a:rPr>
              <a:t>1. Presentation Layer</a:t>
            </a:r>
            <a:r>
              <a:rPr lang="en-US" sz="2000" dirty="0">
                <a:solidFill>
                  <a:schemeClr val="tx1"/>
                </a:solidFill>
                <a:cs typeface="Times New Roman" panose="02020603050405020304" pitchFamily="18" charset="0"/>
              </a:rPr>
              <a:t>: </a:t>
            </a:r>
          </a:p>
          <a:p>
            <a:pPr marL="0" indent="0" algn="just">
              <a:buNone/>
            </a:pPr>
            <a:endParaRPr lang="en-US" sz="2000" dirty="0">
              <a:solidFill>
                <a:schemeClr val="tx1"/>
              </a:solidFill>
              <a:cs typeface="Times New Roman" panose="02020603050405020304" pitchFamily="18" charset="0"/>
            </a:endParaRPr>
          </a:p>
          <a:p>
            <a:pPr algn="just"/>
            <a:r>
              <a:rPr lang="en-US" sz="2000" b="1" dirty="0">
                <a:solidFill>
                  <a:schemeClr val="tx1"/>
                </a:solidFill>
                <a:cs typeface="Times New Roman" panose="02020603050405020304" pitchFamily="18" charset="0"/>
              </a:rPr>
              <a:t>HTML</a:t>
            </a:r>
            <a:r>
              <a:rPr lang="en-US" sz="2000" dirty="0">
                <a:solidFill>
                  <a:schemeClr val="tx1"/>
                </a:solidFill>
                <a:cs typeface="Times New Roman" panose="02020603050405020304" pitchFamily="18" charset="0"/>
              </a:rPr>
              <a:t>: For structuring the webpage.</a:t>
            </a:r>
          </a:p>
          <a:p>
            <a:pPr algn="just"/>
            <a:endParaRPr lang="en-US" sz="2000" dirty="0">
              <a:solidFill>
                <a:schemeClr val="tx1"/>
              </a:solidFill>
              <a:cs typeface="Times New Roman" panose="02020603050405020304" pitchFamily="18" charset="0"/>
            </a:endParaRPr>
          </a:p>
          <a:p>
            <a:pPr algn="just"/>
            <a:r>
              <a:rPr lang="en-US" sz="2000" b="1" dirty="0">
                <a:solidFill>
                  <a:schemeClr val="tx1"/>
                </a:solidFill>
                <a:cs typeface="Times New Roman" panose="02020603050405020304" pitchFamily="18" charset="0"/>
              </a:rPr>
              <a:t>CSS</a:t>
            </a:r>
            <a:r>
              <a:rPr lang="en-US" sz="2000" dirty="0">
                <a:solidFill>
                  <a:schemeClr val="tx1"/>
                </a:solidFill>
                <a:cs typeface="Times New Roman" panose="02020603050405020304" pitchFamily="18" charset="0"/>
              </a:rPr>
              <a:t>: For styling the webpage and making it visually appealing.</a:t>
            </a:r>
          </a:p>
          <a:p>
            <a:pPr algn="just"/>
            <a:endParaRPr lang="en-US" sz="2000" dirty="0">
              <a:solidFill>
                <a:schemeClr val="tx1"/>
              </a:solidFill>
              <a:cs typeface="Times New Roman" panose="02020603050405020304" pitchFamily="18" charset="0"/>
            </a:endParaRPr>
          </a:p>
          <a:p>
            <a:pPr algn="just"/>
            <a:r>
              <a:rPr lang="en-US" sz="2000" b="1" dirty="0">
                <a:solidFill>
                  <a:schemeClr val="tx1"/>
                </a:solidFill>
                <a:cs typeface="Times New Roman" panose="02020603050405020304" pitchFamily="18" charset="0"/>
              </a:rPr>
              <a:t>JavaScript</a:t>
            </a:r>
            <a:r>
              <a:rPr lang="en-US" sz="2000" dirty="0">
                <a:solidFill>
                  <a:schemeClr val="tx1"/>
                </a:solidFill>
                <a:cs typeface="Times New Roman" panose="02020603050405020304" pitchFamily="18" charset="0"/>
              </a:rPr>
              <a:t>: For adding interactivity and handling user inputs on the webpage. We'll JavaScript to 	send requests to Flask backend and display the results.</a:t>
            </a:r>
          </a:p>
          <a:p>
            <a:pPr algn="just">
              <a:buFont typeface="Wingdings" panose="05000000000000000000" pitchFamily="2" charset="2"/>
              <a:buChar char="q"/>
            </a:pPr>
            <a:endParaRPr lang="en-IN" sz="2000" dirty="0">
              <a:solidFill>
                <a:schemeClr val="tx1"/>
              </a:solidFill>
              <a:cs typeface="Times New Roman" panose="02020603050405020304" pitchFamily="18" charset="0"/>
            </a:endParaRPr>
          </a:p>
        </p:txBody>
      </p:sp>
      <p:sp>
        <p:nvSpPr>
          <p:cNvPr id="6" name="TextBox 5">
            <a:extLst>
              <a:ext uri="{FF2B5EF4-FFF2-40B4-BE49-F238E27FC236}">
                <a16:creationId xmlns:a16="http://schemas.microsoft.com/office/drawing/2014/main" id="{9D737628-CDA0-0EBD-30F7-B946A0EE3AAA}"/>
              </a:ext>
            </a:extLst>
          </p:cNvPr>
          <p:cNvSpPr txBox="1"/>
          <p:nvPr/>
        </p:nvSpPr>
        <p:spPr>
          <a:xfrm>
            <a:off x="5865890" y="5683804"/>
            <a:ext cx="4201999" cy="369332"/>
          </a:xfrm>
          <a:prstGeom prst="rect">
            <a:avLst/>
          </a:prstGeom>
          <a:noFill/>
        </p:spPr>
        <p:txBody>
          <a:bodyPr wrap="square" rtlCol="0">
            <a:spAutoFit/>
          </a:bodyPr>
          <a:lstStyle/>
          <a:p>
            <a:pPr algn="ctr"/>
            <a:r>
              <a:rPr lang="en-IN" dirty="0"/>
              <a:t>Fig 10 : Home Page</a:t>
            </a:r>
          </a:p>
        </p:txBody>
      </p:sp>
      <p:pic>
        <p:nvPicPr>
          <p:cNvPr id="7" name="Picture 6">
            <a:extLst>
              <a:ext uri="{FF2B5EF4-FFF2-40B4-BE49-F238E27FC236}">
                <a16:creationId xmlns:a16="http://schemas.microsoft.com/office/drawing/2014/main" id="{95C192D3-ECA9-CB27-7982-6BA1E2DAF8BE}"/>
              </a:ext>
            </a:extLst>
          </p:cNvPr>
          <p:cNvPicPr>
            <a:picLocks noChangeAspect="1"/>
          </p:cNvPicPr>
          <p:nvPr/>
        </p:nvPicPr>
        <p:blipFill>
          <a:blip r:embed="rId2"/>
          <a:stretch>
            <a:fillRect/>
          </a:stretch>
        </p:blipFill>
        <p:spPr>
          <a:xfrm>
            <a:off x="5865890" y="1416425"/>
            <a:ext cx="6326110" cy="3738282"/>
          </a:xfrm>
          <a:prstGeom prst="rect">
            <a:avLst/>
          </a:prstGeom>
        </p:spPr>
      </p:pic>
    </p:spTree>
    <p:extLst>
      <p:ext uri="{BB962C8B-B14F-4D97-AF65-F5344CB8AC3E}">
        <p14:creationId xmlns:p14="http://schemas.microsoft.com/office/powerpoint/2010/main" val="180231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4C91-32EB-2CCE-86AB-6E4452D0108C}"/>
              </a:ext>
            </a:extLst>
          </p:cNvPr>
          <p:cNvSpPr>
            <a:spLocks noGrp="1"/>
          </p:cNvSpPr>
          <p:nvPr>
            <p:ph type="title"/>
          </p:nvPr>
        </p:nvSpPr>
        <p:spPr>
          <a:xfrm>
            <a:off x="838200" y="102637"/>
            <a:ext cx="10515600" cy="847855"/>
          </a:xfrm>
        </p:spPr>
        <p:txBody>
          <a:bodyPr/>
          <a:lstStyle/>
          <a:p>
            <a:r>
              <a:rPr lang="en-IN" dirty="0"/>
              <a:t>SYSTEM ARCHITECTURE</a:t>
            </a:r>
          </a:p>
        </p:txBody>
      </p:sp>
      <p:sp>
        <p:nvSpPr>
          <p:cNvPr id="3" name="Content Placeholder 2">
            <a:extLst>
              <a:ext uri="{FF2B5EF4-FFF2-40B4-BE49-F238E27FC236}">
                <a16:creationId xmlns:a16="http://schemas.microsoft.com/office/drawing/2014/main" id="{63574DF2-5543-8BAB-A3E3-92EF103BB76F}"/>
              </a:ext>
            </a:extLst>
          </p:cNvPr>
          <p:cNvSpPr>
            <a:spLocks noGrp="1"/>
          </p:cNvSpPr>
          <p:nvPr>
            <p:ph idx="1"/>
          </p:nvPr>
        </p:nvSpPr>
        <p:spPr>
          <a:xfrm>
            <a:off x="132079" y="1252486"/>
            <a:ext cx="11636587" cy="4617188"/>
          </a:xfrm>
        </p:spPr>
        <p:txBody>
          <a:bodyPr>
            <a:normAutofit/>
          </a:bodyPr>
          <a:lstStyle/>
          <a:p>
            <a:pPr marL="0" indent="0" algn="just">
              <a:buNone/>
            </a:pPr>
            <a:r>
              <a:rPr lang="en-US" sz="2000" b="1" dirty="0">
                <a:solidFill>
                  <a:schemeClr val="tx1"/>
                </a:solidFill>
                <a:cs typeface="Times New Roman" panose="02020603050405020304" pitchFamily="18" charset="0"/>
              </a:rPr>
              <a:t>2. Application Layer:</a:t>
            </a:r>
          </a:p>
          <a:p>
            <a:pPr marL="0" indent="0" algn="just">
              <a:buNone/>
            </a:pPr>
            <a:endParaRPr lang="en-US" sz="2000" b="1" dirty="0">
              <a:solidFill>
                <a:schemeClr val="tx1"/>
              </a:solidFill>
              <a:cs typeface="Times New Roman" panose="02020603050405020304" pitchFamily="18" charset="0"/>
            </a:endParaRPr>
          </a:p>
          <a:p>
            <a:pPr algn="just"/>
            <a:r>
              <a:rPr lang="en-US" sz="2000" b="1" dirty="0">
                <a:solidFill>
                  <a:schemeClr val="tx1"/>
                </a:solidFill>
                <a:cs typeface="Times New Roman" panose="02020603050405020304" pitchFamily="18" charset="0"/>
              </a:rPr>
              <a:t>Flask Framework: </a:t>
            </a:r>
            <a:r>
              <a:rPr lang="en-US" sz="2000" dirty="0">
                <a:solidFill>
                  <a:schemeClr val="tx1"/>
                </a:solidFill>
                <a:cs typeface="Times New Roman" panose="02020603050405020304" pitchFamily="18" charset="0"/>
              </a:rPr>
              <a:t>Flask is used to host your machine learning models and handle HTTP requests from the frontend.</a:t>
            </a:r>
          </a:p>
          <a:p>
            <a:pPr algn="just"/>
            <a:endParaRPr lang="en-US" sz="2000" dirty="0">
              <a:solidFill>
                <a:schemeClr val="tx1"/>
              </a:solidFill>
              <a:cs typeface="Times New Roman" panose="02020603050405020304" pitchFamily="18" charset="0"/>
            </a:endParaRPr>
          </a:p>
          <a:p>
            <a:pPr algn="just"/>
            <a:r>
              <a:rPr lang="en-US" sz="2000" b="1" dirty="0">
                <a:solidFill>
                  <a:schemeClr val="tx1"/>
                </a:solidFill>
                <a:cs typeface="Times New Roman" panose="02020603050405020304" pitchFamily="18" charset="0"/>
              </a:rPr>
              <a:t>Python:</a:t>
            </a:r>
            <a:r>
              <a:rPr lang="en-US" sz="2000" dirty="0">
                <a:solidFill>
                  <a:schemeClr val="tx1"/>
                </a:solidFill>
                <a:cs typeface="Times New Roman" panose="02020603050405020304" pitchFamily="18" charset="0"/>
              </a:rPr>
              <a:t> The language used to develop the Flask application.</a:t>
            </a:r>
          </a:p>
          <a:p>
            <a:pPr algn="just"/>
            <a:endParaRPr lang="en-US" sz="2000" dirty="0">
              <a:solidFill>
                <a:schemeClr val="tx1"/>
              </a:solidFill>
              <a:cs typeface="Times New Roman" panose="02020603050405020304" pitchFamily="18" charset="0"/>
            </a:endParaRPr>
          </a:p>
          <a:p>
            <a:pPr algn="just"/>
            <a:r>
              <a:rPr lang="en-US" sz="2000" b="1" dirty="0">
                <a:cs typeface="Times New Roman" panose="02020603050405020304" pitchFamily="18" charset="0"/>
              </a:rPr>
              <a:t>Deep</a:t>
            </a:r>
            <a:r>
              <a:rPr lang="en-US" sz="2000" b="1" dirty="0">
                <a:solidFill>
                  <a:schemeClr val="tx1"/>
                </a:solidFill>
                <a:cs typeface="Times New Roman" panose="02020603050405020304" pitchFamily="18" charset="0"/>
              </a:rPr>
              <a:t> Learning Model:</a:t>
            </a:r>
            <a:r>
              <a:rPr lang="en-US" sz="2000" dirty="0">
                <a:solidFill>
                  <a:schemeClr val="tx1"/>
                </a:solidFill>
                <a:cs typeface="Times New Roman" panose="02020603050405020304" pitchFamily="18" charset="0"/>
              </a:rPr>
              <a:t> SGD Classifier, Back Propagation and Loss Function</a:t>
            </a:r>
          </a:p>
          <a:p>
            <a:pPr marL="0" indent="0" algn="just">
              <a:buNone/>
            </a:pPr>
            <a:endParaRPr lang="en-US" sz="2000" dirty="0">
              <a:solidFill>
                <a:schemeClr val="tx1"/>
              </a:solidFill>
              <a:cs typeface="Times New Roman" panose="02020603050405020304" pitchFamily="18" charset="0"/>
            </a:endParaRPr>
          </a:p>
          <a:p>
            <a:pPr algn="just"/>
            <a:r>
              <a:rPr lang="en-US" sz="2000" b="1" dirty="0">
                <a:solidFill>
                  <a:schemeClr val="tx1"/>
                </a:solidFill>
                <a:cs typeface="Times New Roman" panose="02020603050405020304" pitchFamily="18" charset="0"/>
              </a:rPr>
              <a:t>Deep Learning Model</a:t>
            </a:r>
            <a:r>
              <a:rPr lang="en-US" sz="2000" dirty="0">
                <a:solidFill>
                  <a:schemeClr val="tx1"/>
                </a:solidFill>
                <a:cs typeface="Times New Roman" panose="02020603050405020304" pitchFamily="18" charset="0"/>
              </a:rPr>
              <a:t>: CNN.</a:t>
            </a:r>
          </a:p>
          <a:p>
            <a:pPr algn="just">
              <a:buFont typeface="Wingdings" panose="05000000000000000000" pitchFamily="2" charset="2"/>
              <a:buChar char="q"/>
            </a:pPr>
            <a:endParaRPr lang="en-IN" sz="20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35105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4C91-32EB-2CCE-86AB-6E4452D0108C}"/>
              </a:ext>
            </a:extLst>
          </p:cNvPr>
          <p:cNvSpPr>
            <a:spLocks noGrp="1"/>
          </p:cNvSpPr>
          <p:nvPr>
            <p:ph type="title"/>
          </p:nvPr>
        </p:nvSpPr>
        <p:spPr>
          <a:xfrm>
            <a:off x="838200" y="102637"/>
            <a:ext cx="10515600" cy="847855"/>
          </a:xfrm>
        </p:spPr>
        <p:txBody>
          <a:bodyPr/>
          <a:lstStyle/>
          <a:p>
            <a:r>
              <a:rPr lang="en-IN" dirty="0"/>
              <a:t>SYSTEM ARCHITECTURE</a:t>
            </a:r>
          </a:p>
        </p:txBody>
      </p:sp>
      <p:sp>
        <p:nvSpPr>
          <p:cNvPr id="3" name="Content Placeholder 2">
            <a:extLst>
              <a:ext uri="{FF2B5EF4-FFF2-40B4-BE49-F238E27FC236}">
                <a16:creationId xmlns:a16="http://schemas.microsoft.com/office/drawing/2014/main" id="{63574DF2-5543-8BAB-A3E3-92EF103BB76F}"/>
              </a:ext>
            </a:extLst>
          </p:cNvPr>
          <p:cNvSpPr>
            <a:spLocks noGrp="1"/>
          </p:cNvSpPr>
          <p:nvPr>
            <p:ph idx="1"/>
          </p:nvPr>
        </p:nvSpPr>
        <p:spPr>
          <a:xfrm>
            <a:off x="838200" y="1356892"/>
            <a:ext cx="10515600" cy="2463267"/>
          </a:xfrm>
        </p:spPr>
        <p:txBody>
          <a:bodyPr>
            <a:normAutofit/>
          </a:bodyPr>
          <a:lstStyle/>
          <a:p>
            <a:pPr marL="0" indent="0" algn="just">
              <a:buNone/>
            </a:pPr>
            <a:r>
              <a:rPr lang="en-US" sz="2000" b="1" dirty="0">
                <a:solidFill>
                  <a:schemeClr val="tx1"/>
                </a:solidFill>
                <a:cs typeface="Times New Roman" panose="02020603050405020304" pitchFamily="18" charset="0"/>
              </a:rPr>
              <a:t>3. Communication Layer</a:t>
            </a:r>
            <a:r>
              <a:rPr lang="en-IN" sz="2000" dirty="0">
                <a:solidFill>
                  <a:schemeClr val="tx1"/>
                </a:solidFill>
                <a:cs typeface="Times New Roman" panose="02020603050405020304" pitchFamily="18" charset="0"/>
              </a:rPr>
              <a:t>:</a:t>
            </a:r>
          </a:p>
          <a:p>
            <a:pPr marL="0" indent="0" algn="just">
              <a:buNone/>
            </a:pPr>
            <a:endParaRPr lang="en-IN" sz="2000" dirty="0">
              <a:solidFill>
                <a:schemeClr val="tx1"/>
              </a:solidFill>
              <a:cs typeface="Times New Roman" panose="02020603050405020304" pitchFamily="18" charset="0"/>
            </a:endParaRPr>
          </a:p>
          <a:p>
            <a:pPr marL="0" indent="0">
              <a:buNone/>
            </a:pPr>
            <a:r>
              <a:rPr lang="en-US" sz="2000" b="1" dirty="0">
                <a:solidFill>
                  <a:schemeClr val="tx1"/>
                </a:solidFill>
                <a:cs typeface="Times New Roman" panose="02020603050405020304" pitchFamily="18" charset="0"/>
              </a:rPr>
              <a:t>HTTP Protocol</a:t>
            </a:r>
            <a:r>
              <a:rPr lang="en-US" sz="2000" dirty="0">
                <a:solidFill>
                  <a:schemeClr val="tx1"/>
                </a:solidFill>
                <a:cs typeface="Times New Roman" panose="02020603050405020304" pitchFamily="18" charset="0"/>
              </a:rPr>
              <a:t>: Facilitates communication between the frontend and backend. The frontend sends HTTP requests (e.g., using JavaScript's fetch API) to the Flask backend, and the backend 	responds with HTTP responses containing the results.</a:t>
            </a:r>
          </a:p>
          <a:p>
            <a:pPr algn="just">
              <a:buFont typeface="Wingdings" panose="05000000000000000000" pitchFamily="2" charset="2"/>
              <a:buChar char="q"/>
            </a:pPr>
            <a:endParaRPr lang="en-IN" sz="20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87838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B6FD-AFED-33F1-EF8D-DF0EFD8ED731}"/>
              </a:ext>
            </a:extLst>
          </p:cNvPr>
          <p:cNvSpPr>
            <a:spLocks noGrp="1"/>
          </p:cNvSpPr>
          <p:nvPr>
            <p:ph type="title"/>
          </p:nvPr>
        </p:nvSpPr>
        <p:spPr>
          <a:xfrm>
            <a:off x="765110" y="374455"/>
            <a:ext cx="10515600" cy="605259"/>
          </a:xfrm>
        </p:spPr>
        <p:txBody>
          <a:bodyPr>
            <a:normAutofit fontScale="90000"/>
          </a:bodyPr>
          <a:lstStyle/>
          <a:p>
            <a:r>
              <a:rPr lang="en-IN" dirty="0"/>
              <a:t>Background</a:t>
            </a:r>
          </a:p>
        </p:txBody>
      </p:sp>
      <p:sp>
        <p:nvSpPr>
          <p:cNvPr id="3" name="Content Placeholder 2">
            <a:extLst>
              <a:ext uri="{FF2B5EF4-FFF2-40B4-BE49-F238E27FC236}">
                <a16:creationId xmlns:a16="http://schemas.microsoft.com/office/drawing/2014/main" id="{E9E90D55-63DF-1213-9478-BDE390874ACD}"/>
              </a:ext>
            </a:extLst>
          </p:cNvPr>
          <p:cNvSpPr>
            <a:spLocks noGrp="1"/>
          </p:cNvSpPr>
          <p:nvPr>
            <p:ph idx="1"/>
          </p:nvPr>
        </p:nvSpPr>
        <p:spPr>
          <a:xfrm>
            <a:off x="1" y="770467"/>
            <a:ext cx="7604448" cy="6087533"/>
          </a:xfrm>
        </p:spPr>
        <p:txBody>
          <a:bodyPr>
            <a:noAutofit/>
          </a:bodyPr>
          <a:lstStyle/>
          <a:p>
            <a:pPr algn="just"/>
            <a:endParaRPr lang="en-US" sz="2000" dirty="0">
              <a:solidFill>
                <a:srgbClr val="000000"/>
              </a:solidFill>
              <a:latin typeface="Calibri" panose="020F0502020204030204" pitchFamily="34" charset="0"/>
            </a:endParaRPr>
          </a:p>
          <a:p>
            <a:pPr algn="just"/>
            <a:r>
              <a:rPr lang="en-US" sz="2000" dirty="0">
                <a:solidFill>
                  <a:srgbClr val="000000"/>
                </a:solidFill>
                <a:latin typeface="Calibri" panose="020F0502020204030204" pitchFamily="34" charset="0"/>
              </a:rPr>
              <a:t>Myelitis is spinal cord inflammation causing weakness, numbness, pain, paralysis. It affects all ages due to infections or autoimmune disorders.</a:t>
            </a:r>
          </a:p>
          <a:p>
            <a:pPr algn="just"/>
            <a:endParaRPr lang="en-US" sz="2000" dirty="0">
              <a:solidFill>
                <a:srgbClr val="000000"/>
              </a:solidFill>
              <a:latin typeface="Calibri" panose="020F0502020204030204" pitchFamily="34" charset="0"/>
            </a:endParaRPr>
          </a:p>
          <a:p>
            <a:pPr algn="just"/>
            <a:r>
              <a:rPr lang="en-US" sz="2000" b="0" i="0" u="none" strike="noStrike" baseline="0" dirty="0">
                <a:solidFill>
                  <a:srgbClr val="000000"/>
                </a:solidFill>
                <a:latin typeface="Calibri" panose="020F0502020204030204" pitchFamily="34" charset="0"/>
              </a:rPr>
              <a:t> The disease manifests differently in different individuals, with symptoms ranging from mild to severe. In some cases, myelitis can cause permanent damage to the spinal cord and result in long-term disability.</a:t>
            </a:r>
          </a:p>
          <a:p>
            <a:pPr marL="0" indent="0" algn="just">
              <a:buNone/>
            </a:pPr>
            <a:endParaRPr lang="en-US" sz="2000" b="0" i="0" u="none" strike="noStrike" baseline="0" dirty="0">
              <a:solidFill>
                <a:srgbClr val="000000"/>
              </a:solidFill>
              <a:latin typeface="Calibri" panose="020F0502020204030204" pitchFamily="34" charset="0"/>
            </a:endParaRPr>
          </a:p>
          <a:p>
            <a:pPr algn="just"/>
            <a:r>
              <a:rPr lang="en-US" sz="2000" b="0" i="0" u="none" strike="noStrike" baseline="0" dirty="0">
                <a:solidFill>
                  <a:srgbClr val="000000"/>
                </a:solidFill>
                <a:latin typeface="Calibri" panose="020F0502020204030204" pitchFamily="34" charset="0"/>
              </a:rPr>
              <a:t>Diagnosing myelitis involves clinical evaluation, history review, MRI, or cerebrospinal fluid analysis. Early detection is vital for effective treatment.</a:t>
            </a:r>
          </a:p>
          <a:p>
            <a:pPr algn="just"/>
            <a:endParaRPr lang="en-US" sz="2000" dirty="0">
              <a:solidFill>
                <a:srgbClr val="000000"/>
              </a:solidFill>
              <a:latin typeface="Calibri" panose="020F0502020204030204" pitchFamily="34" charset="0"/>
            </a:endParaRPr>
          </a:p>
          <a:p>
            <a:pPr algn="just"/>
            <a:r>
              <a:rPr lang="en-US" sz="2000" dirty="0">
                <a:solidFill>
                  <a:srgbClr val="000000"/>
                </a:solidFill>
                <a:latin typeface="Calibri" panose="020F0502020204030204" pitchFamily="34" charset="0"/>
              </a:rPr>
              <a:t>Using DL models on large medical imaging datasets, researchers develop accurate tools for myelitis diagnosis. This improves patient outcomes with non-invasive, cost-effective solutions.</a:t>
            </a:r>
          </a:p>
          <a:p>
            <a:pPr algn="just"/>
            <a:endParaRPr lang="en-US" sz="2000" b="0" i="0" u="none" strike="noStrike" baseline="0" dirty="0">
              <a:solidFill>
                <a:srgbClr val="000000"/>
              </a:solidFill>
              <a:latin typeface="Calibri" panose="020F0502020204030204" pitchFamily="34" charset="0"/>
            </a:endParaRPr>
          </a:p>
          <a:p>
            <a:pPr marL="0" indent="0" algn="just">
              <a:buNone/>
            </a:pPr>
            <a:endParaRPr lang="en-IN" sz="2000" dirty="0"/>
          </a:p>
        </p:txBody>
      </p:sp>
      <p:sp>
        <p:nvSpPr>
          <p:cNvPr id="4" name="TextBox 3">
            <a:extLst>
              <a:ext uri="{FF2B5EF4-FFF2-40B4-BE49-F238E27FC236}">
                <a16:creationId xmlns:a16="http://schemas.microsoft.com/office/drawing/2014/main" id="{F4EC6B2F-9A92-8370-95C9-CE933FDB4CC2}"/>
              </a:ext>
            </a:extLst>
          </p:cNvPr>
          <p:cNvSpPr txBox="1"/>
          <p:nvPr/>
        </p:nvSpPr>
        <p:spPr>
          <a:xfrm>
            <a:off x="7537262" y="4950477"/>
            <a:ext cx="4201999" cy="369332"/>
          </a:xfrm>
          <a:prstGeom prst="rect">
            <a:avLst/>
          </a:prstGeom>
          <a:noFill/>
        </p:spPr>
        <p:txBody>
          <a:bodyPr wrap="square" rtlCol="0">
            <a:spAutoFit/>
          </a:bodyPr>
          <a:lstStyle/>
          <a:p>
            <a:pPr algn="ctr"/>
            <a:r>
              <a:rPr lang="en-IN" dirty="0"/>
              <a:t>Fig 1 : Myelitis</a:t>
            </a:r>
          </a:p>
        </p:txBody>
      </p:sp>
      <p:pic>
        <p:nvPicPr>
          <p:cNvPr id="6" name="Picture 5">
            <a:extLst>
              <a:ext uri="{FF2B5EF4-FFF2-40B4-BE49-F238E27FC236}">
                <a16:creationId xmlns:a16="http://schemas.microsoft.com/office/drawing/2014/main" id="{656EC1E4-242C-E764-871E-764453FB4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583" y="1405467"/>
            <a:ext cx="3033993" cy="3333600"/>
          </a:xfrm>
          <a:prstGeom prst="rect">
            <a:avLst/>
          </a:prstGeom>
        </p:spPr>
      </p:pic>
    </p:spTree>
    <p:extLst>
      <p:ext uri="{BB962C8B-B14F-4D97-AF65-F5344CB8AC3E}">
        <p14:creationId xmlns:p14="http://schemas.microsoft.com/office/powerpoint/2010/main" val="21914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EB8B-F8F7-700B-B796-5D6DA0BB80E8}"/>
              </a:ext>
            </a:extLst>
          </p:cNvPr>
          <p:cNvSpPr>
            <a:spLocks noGrp="1"/>
          </p:cNvSpPr>
          <p:nvPr>
            <p:ph type="title"/>
          </p:nvPr>
        </p:nvSpPr>
        <p:spPr>
          <a:xfrm>
            <a:off x="937260" y="735965"/>
            <a:ext cx="10515600" cy="655955"/>
          </a:xfrm>
        </p:spPr>
        <p:txBody>
          <a:bodyPr>
            <a:noAutofit/>
          </a:bodyPr>
          <a:lstStyle/>
          <a:p>
            <a:r>
              <a:rPr lang="en-IN" dirty="0"/>
              <a:t>Achievement</a:t>
            </a:r>
          </a:p>
        </p:txBody>
      </p:sp>
      <p:sp>
        <p:nvSpPr>
          <p:cNvPr id="3" name="Content Placeholder 2">
            <a:extLst>
              <a:ext uri="{FF2B5EF4-FFF2-40B4-BE49-F238E27FC236}">
                <a16:creationId xmlns:a16="http://schemas.microsoft.com/office/drawing/2014/main" id="{A224344A-8EF1-3F14-F991-EAEB2BAA07CE}"/>
              </a:ext>
            </a:extLst>
          </p:cNvPr>
          <p:cNvSpPr>
            <a:spLocks noGrp="1"/>
          </p:cNvSpPr>
          <p:nvPr>
            <p:ph idx="1"/>
          </p:nvPr>
        </p:nvSpPr>
        <p:spPr>
          <a:xfrm>
            <a:off x="723900" y="1391920"/>
            <a:ext cx="10129520" cy="5288798"/>
          </a:xfrm>
        </p:spPr>
        <p:txBody>
          <a:bodyPr>
            <a:normAutofit/>
          </a:bodyPr>
          <a:lstStyle/>
          <a:p>
            <a:endParaRPr lang="en-US" sz="2000" dirty="0"/>
          </a:p>
          <a:p>
            <a:r>
              <a:rPr lang="en-US" sz="2000" dirty="0"/>
              <a:t>Successfully achieved accurate identification of myelitis disease in patients.</a:t>
            </a:r>
          </a:p>
          <a:p>
            <a:endParaRPr lang="en-US" sz="2000" dirty="0"/>
          </a:p>
          <a:p>
            <a:r>
              <a:rPr lang="en-US" sz="2000" dirty="0"/>
              <a:t>Developed a model with high precision and recall for detecting myelitis in medical images</a:t>
            </a:r>
          </a:p>
          <a:p>
            <a:endParaRPr lang="en-US" sz="2000" dirty="0"/>
          </a:p>
          <a:p>
            <a:r>
              <a:rPr lang="en-US" sz="2000" dirty="0"/>
              <a:t>Implemented data augmentation techniques to improve model resilience and generalization.</a:t>
            </a:r>
          </a:p>
          <a:p>
            <a:endParaRPr lang="en-US" sz="2000" dirty="0"/>
          </a:p>
          <a:p>
            <a:r>
              <a:rPr lang="en-US" sz="2000" dirty="0"/>
              <a:t>Successfully deployed the model using Flask, enabling integration in various applications such as laptops and smartphones.</a:t>
            </a:r>
          </a:p>
          <a:p>
            <a:endParaRPr lang="en-US" sz="2000" dirty="0"/>
          </a:p>
          <a:p>
            <a:r>
              <a:rPr lang="en-US" sz="2000" dirty="0"/>
              <a:t>Upon evaluation, the model consistently delivers precise results with high accuracy.</a:t>
            </a:r>
            <a:endParaRPr lang="en-IN" sz="2000" dirty="0"/>
          </a:p>
        </p:txBody>
      </p:sp>
    </p:spTree>
    <p:extLst>
      <p:ext uri="{BB962C8B-B14F-4D97-AF65-F5344CB8AC3E}">
        <p14:creationId xmlns:p14="http://schemas.microsoft.com/office/powerpoint/2010/main" val="342291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25ED-4083-D224-1ABA-4F40456966E6}"/>
              </a:ext>
            </a:extLst>
          </p:cNvPr>
          <p:cNvSpPr>
            <a:spLocks noGrp="1"/>
          </p:cNvSpPr>
          <p:nvPr>
            <p:ph type="title"/>
          </p:nvPr>
        </p:nvSpPr>
        <p:spPr>
          <a:xfrm>
            <a:off x="716280" y="243840"/>
            <a:ext cx="10515600" cy="495935"/>
          </a:xfrm>
        </p:spPr>
        <p:txBody>
          <a:bodyPr>
            <a:noAutofit/>
          </a:bodyPr>
          <a:lstStyle/>
          <a:p>
            <a:r>
              <a:rPr lang="en-IN" dirty="0"/>
              <a:t>Limitations</a:t>
            </a:r>
          </a:p>
        </p:txBody>
      </p:sp>
      <p:sp>
        <p:nvSpPr>
          <p:cNvPr id="3" name="Content Placeholder 2">
            <a:extLst>
              <a:ext uri="{FF2B5EF4-FFF2-40B4-BE49-F238E27FC236}">
                <a16:creationId xmlns:a16="http://schemas.microsoft.com/office/drawing/2014/main" id="{756B446C-E50D-90C9-6323-6AC493EE4161}"/>
              </a:ext>
            </a:extLst>
          </p:cNvPr>
          <p:cNvSpPr>
            <a:spLocks noGrp="1"/>
          </p:cNvSpPr>
          <p:nvPr>
            <p:ph idx="1"/>
          </p:nvPr>
        </p:nvSpPr>
        <p:spPr>
          <a:xfrm>
            <a:off x="716280" y="491807"/>
            <a:ext cx="10515600" cy="5671926"/>
          </a:xfrm>
        </p:spPr>
        <p:txBody>
          <a:bodyPr>
            <a:noAutofit/>
          </a:bodyPr>
          <a:lstStyle/>
          <a:p>
            <a:endParaRPr lang="en-US" sz="2000" b="1" i="0" u="none" strike="noStrike" baseline="0" dirty="0">
              <a:solidFill>
                <a:srgbClr val="0D0D0D"/>
              </a:solidFill>
            </a:endParaRPr>
          </a:p>
          <a:p>
            <a:r>
              <a:rPr lang="en-US" sz="2000" b="1" i="0" u="none" strike="noStrike" baseline="0" dirty="0">
                <a:solidFill>
                  <a:srgbClr val="0D0D0D"/>
                </a:solidFill>
              </a:rPr>
              <a:t>Integration into Clinical Workflow: </a:t>
            </a:r>
            <a:r>
              <a:rPr lang="en-US" sz="2000" i="0" u="none" strike="noStrike" baseline="0" dirty="0">
                <a:solidFill>
                  <a:srgbClr val="0D0D0D"/>
                </a:solidFill>
              </a:rPr>
              <a:t>Clinicians may require additional training to interpret and trust the model's predictions, potentially leading to delays in adoption.</a:t>
            </a:r>
          </a:p>
          <a:p>
            <a:endParaRPr lang="en-US" sz="2000" b="1" i="0" u="none" strike="noStrike" baseline="0" dirty="0">
              <a:solidFill>
                <a:srgbClr val="0D0D0D"/>
              </a:solidFill>
            </a:endParaRPr>
          </a:p>
          <a:p>
            <a:r>
              <a:rPr lang="en-US" sz="2000" b="1" i="0" u="none" strike="noStrike" baseline="0" dirty="0">
                <a:solidFill>
                  <a:srgbClr val="0D0D0D"/>
                </a:solidFill>
              </a:rPr>
              <a:t>Ethical and Legal Considerations: </a:t>
            </a:r>
            <a:r>
              <a:rPr lang="en-US" sz="2000" i="0" u="none" strike="noStrike" baseline="0" dirty="0">
                <a:solidFill>
                  <a:srgbClr val="0D0D0D"/>
                </a:solidFill>
              </a:rPr>
              <a:t>Deploying DL-based systems for myelitis detection raises ethical and legal concerns such as patient privacy, consent, data security, and liability, necessitating careful consideration and compliance with regulations.</a:t>
            </a:r>
          </a:p>
          <a:p>
            <a:endParaRPr lang="en-US" sz="2000" b="1" i="0" u="none" strike="noStrike" baseline="0" dirty="0">
              <a:solidFill>
                <a:srgbClr val="0D0D0D"/>
              </a:solidFill>
            </a:endParaRPr>
          </a:p>
          <a:p>
            <a:r>
              <a:rPr lang="en-US" sz="2000" b="1" i="0" u="none" strike="noStrike" baseline="0" dirty="0">
                <a:solidFill>
                  <a:srgbClr val="0D0D0D"/>
                </a:solidFill>
              </a:rPr>
              <a:t>Data Availability and Quality: </a:t>
            </a:r>
            <a:r>
              <a:rPr lang="en-US" sz="2000" i="0" u="none" strike="noStrike" baseline="0" dirty="0">
                <a:solidFill>
                  <a:srgbClr val="0D0D0D"/>
                </a:solidFill>
              </a:rPr>
              <a:t>Obtaining a comprehensive dataset covering diverse demographics, myelitis types, and imaging modalities poses challenges, potentially limiting the model's effectiveness.</a:t>
            </a:r>
          </a:p>
          <a:p>
            <a:endParaRPr lang="en-US" sz="2000" b="1" i="0" u="none" strike="noStrike" baseline="0" dirty="0">
              <a:solidFill>
                <a:srgbClr val="0D0D0D"/>
              </a:solidFill>
            </a:endParaRPr>
          </a:p>
          <a:p>
            <a:r>
              <a:rPr lang="en-US" sz="2000" b="1" i="0" u="none" strike="noStrike" baseline="0" dirty="0">
                <a:solidFill>
                  <a:srgbClr val="0D0D0D"/>
                </a:solidFill>
              </a:rPr>
              <a:t>Clinical Validation</a:t>
            </a:r>
            <a:r>
              <a:rPr lang="en-US" sz="2000" i="0" u="none" strike="noStrike" baseline="0" dirty="0">
                <a:solidFill>
                  <a:srgbClr val="0D0D0D"/>
                </a:solidFill>
              </a:rPr>
              <a:t>: Validating the model's performance in real-world clinical settings is crucial. Future research should involve prospective studies to assess its impact on clinical decision-making and patient outcomes.</a:t>
            </a:r>
          </a:p>
          <a:p>
            <a:endParaRPr lang="en-US" sz="2000" b="1" i="0" u="none" strike="noStrike" baseline="0" dirty="0">
              <a:solidFill>
                <a:srgbClr val="0D0D0D"/>
              </a:solidFill>
            </a:endParaRPr>
          </a:p>
          <a:p>
            <a:r>
              <a:rPr lang="en-US" sz="2000" b="1" i="0" u="none" strike="noStrike" baseline="0" dirty="0">
                <a:solidFill>
                  <a:srgbClr val="0D0D0D"/>
                </a:solidFill>
              </a:rPr>
              <a:t>Dynamic Nature of Health Data: </a:t>
            </a:r>
            <a:r>
              <a:rPr lang="en-US" sz="2000" i="0" u="none" strike="noStrike" baseline="0" dirty="0">
                <a:solidFill>
                  <a:srgbClr val="0D0D0D"/>
                </a:solidFill>
              </a:rPr>
              <a:t>Health data relevant to myelitis, including factors influencing its occurrence, may evolve over time, necessitating continuous monitoring and adaptation of the model to maintain accuracy.</a:t>
            </a:r>
            <a:endParaRPr lang="en-IN" sz="2000" dirty="0"/>
          </a:p>
        </p:txBody>
      </p:sp>
    </p:spTree>
    <p:extLst>
      <p:ext uri="{BB962C8B-B14F-4D97-AF65-F5344CB8AC3E}">
        <p14:creationId xmlns:p14="http://schemas.microsoft.com/office/powerpoint/2010/main" val="60657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A940-1B05-8CE4-6A12-BC48E16CD3A8}"/>
              </a:ext>
            </a:extLst>
          </p:cNvPr>
          <p:cNvSpPr>
            <a:spLocks noGrp="1"/>
          </p:cNvSpPr>
          <p:nvPr>
            <p:ph type="title"/>
          </p:nvPr>
        </p:nvSpPr>
        <p:spPr>
          <a:xfrm>
            <a:off x="838200" y="365125"/>
            <a:ext cx="10515600" cy="633095"/>
          </a:xfrm>
        </p:spPr>
        <p:txBody>
          <a:bodyPr>
            <a:noAutofit/>
          </a:bodyPr>
          <a:lstStyle/>
          <a:p>
            <a:r>
              <a:rPr lang="en-IN" dirty="0"/>
              <a:t>Conclusion</a:t>
            </a:r>
          </a:p>
        </p:txBody>
      </p:sp>
      <p:sp>
        <p:nvSpPr>
          <p:cNvPr id="3" name="Content Placeholder 2">
            <a:extLst>
              <a:ext uri="{FF2B5EF4-FFF2-40B4-BE49-F238E27FC236}">
                <a16:creationId xmlns:a16="http://schemas.microsoft.com/office/drawing/2014/main" id="{EAB13200-F7BC-8290-CB23-66AB4541BBC3}"/>
              </a:ext>
            </a:extLst>
          </p:cNvPr>
          <p:cNvSpPr>
            <a:spLocks noGrp="1"/>
          </p:cNvSpPr>
          <p:nvPr>
            <p:ph idx="1"/>
          </p:nvPr>
        </p:nvSpPr>
        <p:spPr>
          <a:xfrm>
            <a:off x="746760" y="1177290"/>
            <a:ext cx="10515600" cy="3935730"/>
          </a:xfrm>
        </p:spPr>
        <p:txBody>
          <a:bodyPr>
            <a:normAutofit/>
          </a:bodyPr>
          <a:lstStyle/>
          <a:p>
            <a:r>
              <a:rPr lang="en-US" sz="2000" dirty="0"/>
              <a:t>This technique of using medical image processing technologies will increase the use of myelitis detection. </a:t>
            </a:r>
          </a:p>
          <a:p>
            <a:r>
              <a:rPr lang="en-US" sz="2000" dirty="0"/>
              <a:t>This work's computer-generated results will contribute to raising the standard for clinical judgement in the identification of myelitis. </a:t>
            </a:r>
          </a:p>
          <a:p>
            <a:r>
              <a:rPr lang="en-US" sz="2000" dirty="0"/>
              <a:t>This algorithm is able to identify the myelitis from images.</a:t>
            </a:r>
          </a:p>
          <a:p>
            <a:r>
              <a:rPr lang="en-US" sz="2000" dirty="0"/>
              <a:t>Because of augmentation, there are now more original photos, and a sizable dataset is ready. </a:t>
            </a:r>
          </a:p>
          <a:p>
            <a:r>
              <a:rPr lang="en-US" sz="2000" dirty="0"/>
              <a:t>Later, CNN and </a:t>
            </a:r>
            <a:r>
              <a:rPr lang="en-US" sz="2000" dirty="0" err="1"/>
              <a:t>ImageGenertor</a:t>
            </a:r>
            <a:r>
              <a:rPr lang="en-US" sz="2000" dirty="0"/>
              <a:t> was used to choose features from the enhanced photos.</a:t>
            </a:r>
          </a:p>
          <a:p>
            <a:r>
              <a:rPr lang="en-US" sz="2000" dirty="0"/>
              <a:t>The suggested framework attained a noteworthy 96. 21% accuracy rate in this field.</a:t>
            </a:r>
          </a:p>
          <a:p>
            <a:endParaRPr lang="en-US" sz="2000" dirty="0"/>
          </a:p>
          <a:p>
            <a:endParaRPr lang="en-IN" sz="2000" dirty="0"/>
          </a:p>
        </p:txBody>
      </p:sp>
    </p:spTree>
    <p:extLst>
      <p:ext uri="{BB962C8B-B14F-4D97-AF65-F5344CB8AC3E}">
        <p14:creationId xmlns:p14="http://schemas.microsoft.com/office/powerpoint/2010/main" val="1323379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ying a bow in an arrangment of presents">
            <a:extLst>
              <a:ext uri="{FF2B5EF4-FFF2-40B4-BE49-F238E27FC236}">
                <a16:creationId xmlns:a16="http://schemas.microsoft.com/office/drawing/2014/main" id="{D0053190-FFB9-B52E-0C12-4354EB1DDE8D}"/>
              </a:ext>
            </a:extLst>
          </p:cNvPr>
          <p:cNvPicPr>
            <a:picLocks noChangeAspect="1"/>
          </p:cNvPicPr>
          <p:nvPr/>
        </p:nvPicPr>
        <p:blipFill rotWithShape="1">
          <a:blip r:embed="rId2">
            <a:duotone>
              <a:schemeClr val="bg2">
                <a:shade val="45000"/>
                <a:satMod val="135000"/>
              </a:schemeClr>
              <a:prstClr val="white"/>
            </a:duotone>
            <a:alphaModFix amt="35000"/>
          </a:blip>
          <a:srcRect t="7515" r="-2" b="8087"/>
          <a:stretch/>
        </p:blipFill>
        <p:spPr>
          <a:xfrm>
            <a:off x="20" y="10"/>
            <a:ext cx="12191980" cy="6857990"/>
          </a:xfrm>
          <a:prstGeom prst="rect">
            <a:avLst/>
          </a:prstGeom>
        </p:spPr>
      </p:pic>
      <p:sp>
        <p:nvSpPr>
          <p:cNvPr id="2" name="Title 1">
            <a:extLst>
              <a:ext uri="{FF2B5EF4-FFF2-40B4-BE49-F238E27FC236}">
                <a16:creationId xmlns:a16="http://schemas.microsoft.com/office/drawing/2014/main" id="{DF2E6466-66B1-98F1-6002-CC4B3266E8A7}"/>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b="1" dirty="0">
                <a:solidFill>
                  <a:schemeClr val="tx1">
                    <a:lumMod val="85000"/>
                    <a:lumOff val="15000"/>
                  </a:schemeClr>
                </a:solidFill>
              </a:rPr>
              <a:t>THANK YOU </a:t>
            </a:r>
          </a:p>
        </p:txBody>
      </p:sp>
    </p:spTree>
    <p:extLst>
      <p:ext uri="{BB962C8B-B14F-4D97-AF65-F5344CB8AC3E}">
        <p14:creationId xmlns:p14="http://schemas.microsoft.com/office/powerpoint/2010/main" val="311295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4E2C7E-EF85-F361-8BCF-1BFC29702FA7}"/>
              </a:ext>
            </a:extLst>
          </p:cNvPr>
          <p:cNvSpPr>
            <a:spLocks noGrp="1"/>
          </p:cNvSpPr>
          <p:nvPr>
            <p:ph type="title"/>
          </p:nvPr>
        </p:nvSpPr>
        <p:spPr>
          <a:xfrm>
            <a:off x="838200" y="159793"/>
            <a:ext cx="10515600" cy="1325563"/>
          </a:xfrm>
        </p:spPr>
        <p:txBody>
          <a:bodyPr/>
          <a:lstStyle/>
          <a:p>
            <a:r>
              <a:rPr lang="en-IN" dirty="0"/>
              <a:t>OBJECTIVES </a:t>
            </a:r>
          </a:p>
        </p:txBody>
      </p:sp>
      <p:sp>
        <p:nvSpPr>
          <p:cNvPr id="2" name="Content Placeholder 2">
            <a:extLst>
              <a:ext uri="{FF2B5EF4-FFF2-40B4-BE49-F238E27FC236}">
                <a16:creationId xmlns:a16="http://schemas.microsoft.com/office/drawing/2014/main" id="{EA333302-6452-4B6C-2F5A-791E26E3E93D}"/>
              </a:ext>
            </a:extLst>
          </p:cNvPr>
          <p:cNvSpPr>
            <a:spLocks noGrp="1"/>
          </p:cNvSpPr>
          <p:nvPr/>
        </p:nvSpPr>
        <p:spPr>
          <a:xfrm>
            <a:off x="581192" y="1485356"/>
            <a:ext cx="11029616" cy="41923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
            </a:pPr>
            <a:r>
              <a:rPr lang="en-IN" sz="2000" b="1" dirty="0">
                <a:solidFill>
                  <a:srgbClr val="0D0D0D"/>
                </a:solidFill>
                <a:cs typeface="Times New Roman" panose="02020603050405020304" pitchFamily="18" charset="0"/>
              </a:rPr>
              <a:t>Motive</a:t>
            </a:r>
            <a:r>
              <a:rPr lang="en-IN" sz="2000" b="1" i="0" dirty="0">
                <a:solidFill>
                  <a:srgbClr val="0D0D0D"/>
                </a:solidFill>
                <a:effectLst/>
                <a:cs typeface="Times New Roman" panose="02020603050405020304" pitchFamily="18" charset="0"/>
              </a:rPr>
              <a:t>:</a:t>
            </a:r>
            <a:r>
              <a:rPr lang="en-IN" sz="2000" b="0" i="0" dirty="0">
                <a:solidFill>
                  <a:srgbClr val="0D0D0D"/>
                </a:solidFill>
                <a:effectLst/>
                <a:cs typeface="Times New Roman" panose="02020603050405020304" pitchFamily="18" charset="0"/>
              </a:rPr>
              <a:t> </a:t>
            </a:r>
            <a:r>
              <a:rPr lang="en-US" sz="2000" b="0" i="0" dirty="0">
                <a:solidFill>
                  <a:srgbClr val="0D0D0D"/>
                </a:solidFill>
                <a:effectLst/>
                <a:cs typeface="Times New Roman" panose="02020603050405020304" pitchFamily="18" charset="0"/>
              </a:rPr>
              <a:t> Enhance </a:t>
            </a:r>
            <a:r>
              <a:rPr lang="en-US" sz="2000" dirty="0">
                <a:solidFill>
                  <a:srgbClr val="0D0D0D"/>
                </a:solidFill>
                <a:cs typeface="Times New Roman" panose="02020603050405020304" pitchFamily="18" charset="0"/>
              </a:rPr>
              <a:t>Myelitis detection in Spinal Cord </a:t>
            </a:r>
            <a:r>
              <a:rPr lang="en-US" sz="2000" b="0" i="0" dirty="0">
                <a:solidFill>
                  <a:srgbClr val="0D0D0D"/>
                </a:solidFill>
                <a:effectLst/>
                <a:cs typeface="Times New Roman" panose="02020603050405020304" pitchFamily="18" charset="0"/>
              </a:rPr>
              <a:t>with data augmentation </a:t>
            </a:r>
            <a:r>
              <a:rPr lang="en-IN" sz="2000" b="0" i="0" dirty="0">
                <a:solidFill>
                  <a:srgbClr val="0D0D0D"/>
                </a:solidFill>
                <a:effectLst/>
                <a:cs typeface="Times New Roman" panose="02020603050405020304" pitchFamily="18" charset="0"/>
              </a:rPr>
              <a:t>&amp; efficient model training.</a:t>
            </a:r>
          </a:p>
          <a:p>
            <a:pPr algn="just">
              <a:buFont typeface="Wingdings" panose="05000000000000000000" pitchFamily="2" charset="2"/>
              <a:buChar char="§"/>
            </a:pPr>
            <a:r>
              <a:rPr lang="en-IN" sz="2000" b="1" i="0" dirty="0">
                <a:solidFill>
                  <a:srgbClr val="0D0D0D"/>
                </a:solidFill>
                <a:effectLst/>
                <a:cs typeface="Times New Roman" panose="02020603050405020304" pitchFamily="18" charset="0"/>
              </a:rPr>
              <a:t>Methodology:</a:t>
            </a:r>
            <a:r>
              <a:rPr lang="en-IN" sz="2000" b="0" i="0" dirty="0">
                <a:solidFill>
                  <a:srgbClr val="0D0D0D"/>
                </a:solidFill>
                <a:effectLst/>
                <a:cs typeface="Times New Roman" panose="02020603050405020304" pitchFamily="18" charset="0"/>
              </a:rPr>
              <a:t> </a:t>
            </a:r>
            <a:r>
              <a:rPr lang="en-US" sz="2000" dirty="0">
                <a:solidFill>
                  <a:srgbClr val="0D0D0D"/>
                </a:solidFill>
                <a:cs typeface="Times New Roman" panose="02020603050405020304" pitchFamily="18" charset="0"/>
              </a:rPr>
              <a:t>U</a:t>
            </a:r>
            <a:r>
              <a:rPr lang="en-US" sz="2000" b="0" i="0" dirty="0">
                <a:solidFill>
                  <a:srgbClr val="0D0D0D"/>
                </a:solidFill>
                <a:effectLst/>
                <a:cs typeface="Times New Roman" panose="02020603050405020304" pitchFamily="18" charset="0"/>
              </a:rPr>
              <a:t>tilize diverse datasets, train the same with CNN models ,and deploy the models on a web page using the Flask framework</a:t>
            </a:r>
            <a:endParaRPr lang="en-IN" sz="2000" b="0" i="0" dirty="0">
              <a:solidFill>
                <a:srgbClr val="0D0D0D"/>
              </a:solidFill>
              <a:effectLst/>
              <a:cs typeface="Times New Roman" panose="02020603050405020304" pitchFamily="18" charset="0"/>
            </a:endParaRPr>
          </a:p>
          <a:p>
            <a:pPr algn="just">
              <a:buFont typeface="Wingdings" panose="05000000000000000000" pitchFamily="2" charset="2"/>
              <a:buChar char="§"/>
            </a:pPr>
            <a:r>
              <a:rPr lang="en-IN" sz="2000" b="1" i="0" dirty="0">
                <a:solidFill>
                  <a:srgbClr val="0D0D0D"/>
                </a:solidFill>
                <a:effectLst/>
                <a:cs typeface="Times New Roman" panose="02020603050405020304" pitchFamily="18" charset="0"/>
              </a:rPr>
              <a:t>Dataset:</a:t>
            </a:r>
            <a:r>
              <a:rPr lang="en-IN" sz="2000" b="0" i="0" dirty="0">
                <a:solidFill>
                  <a:srgbClr val="0D0D0D"/>
                </a:solidFill>
                <a:effectLst/>
                <a:cs typeface="Times New Roman" panose="02020603050405020304" pitchFamily="18" charset="0"/>
              </a:rPr>
              <a:t> </a:t>
            </a:r>
            <a:r>
              <a:rPr lang="en-US" sz="2000" dirty="0">
                <a:solidFill>
                  <a:srgbClr val="0D0D0D"/>
                </a:solidFill>
                <a:cs typeface="Times New Roman" panose="02020603050405020304" pitchFamily="18" charset="0"/>
              </a:rPr>
              <a:t>1500</a:t>
            </a:r>
            <a:r>
              <a:rPr lang="en-US" sz="2000" b="0" i="0" dirty="0">
                <a:solidFill>
                  <a:srgbClr val="0D0D0D"/>
                </a:solidFill>
                <a:effectLst/>
                <a:cs typeface="Times New Roman" panose="02020603050405020304" pitchFamily="18" charset="0"/>
              </a:rPr>
              <a:t>+ images for detection and clinical markers of 400 patients for prediction.</a:t>
            </a:r>
            <a:endParaRPr lang="en-IN" sz="2000" b="0" i="0" dirty="0">
              <a:solidFill>
                <a:srgbClr val="0D0D0D"/>
              </a:solidFill>
              <a:effectLst/>
              <a:cs typeface="Times New Roman" panose="02020603050405020304" pitchFamily="18" charset="0"/>
            </a:endParaRPr>
          </a:p>
          <a:p>
            <a:pPr algn="just">
              <a:buFont typeface="Wingdings" panose="05000000000000000000" pitchFamily="2" charset="2"/>
              <a:buChar char="§"/>
            </a:pPr>
            <a:r>
              <a:rPr lang="en-IN" sz="2000" b="1" i="0" dirty="0">
                <a:solidFill>
                  <a:srgbClr val="0D0D0D"/>
                </a:solidFill>
                <a:effectLst/>
                <a:cs typeface="Times New Roman" panose="02020603050405020304" pitchFamily="18" charset="0"/>
              </a:rPr>
              <a:t>Image Augmentation:</a:t>
            </a:r>
            <a:r>
              <a:rPr lang="en-IN" sz="2000" b="0" i="0" dirty="0">
                <a:solidFill>
                  <a:srgbClr val="0D0D0D"/>
                </a:solidFill>
                <a:effectLst/>
                <a:cs typeface="Times New Roman" panose="02020603050405020304" pitchFamily="18" charset="0"/>
              </a:rPr>
              <a:t> Use image data generator for varied characteristics, enriching dataset.</a:t>
            </a:r>
          </a:p>
          <a:p>
            <a:pPr algn="just">
              <a:buFont typeface="Wingdings" panose="05000000000000000000" pitchFamily="2" charset="2"/>
              <a:buChar char="§"/>
            </a:pPr>
            <a:r>
              <a:rPr lang="en-IN" sz="2000" b="1" i="0" dirty="0">
                <a:solidFill>
                  <a:srgbClr val="0D0D0D"/>
                </a:solidFill>
                <a:effectLst/>
                <a:cs typeface="Times New Roman" panose="02020603050405020304" pitchFamily="18" charset="0"/>
              </a:rPr>
              <a:t>Model:</a:t>
            </a:r>
            <a:r>
              <a:rPr lang="en-IN" sz="2000" b="0" i="0" dirty="0">
                <a:solidFill>
                  <a:srgbClr val="0D0D0D"/>
                </a:solidFill>
                <a:effectLst/>
                <a:cs typeface="Times New Roman" panose="02020603050405020304" pitchFamily="18" charset="0"/>
              </a:rPr>
              <a:t> </a:t>
            </a:r>
            <a:r>
              <a:rPr lang="en-US" sz="2000" b="0" i="0" dirty="0">
                <a:solidFill>
                  <a:srgbClr val="0D0D0D"/>
                </a:solidFill>
                <a:effectLst/>
                <a:cs typeface="Times New Roman" panose="02020603050405020304" pitchFamily="18" charset="0"/>
              </a:rPr>
              <a:t>Utilize CNN architecture for feature extraction and classification.</a:t>
            </a:r>
          </a:p>
          <a:p>
            <a:pPr algn="just">
              <a:buFont typeface="Wingdings" panose="05000000000000000000" pitchFamily="2" charset="2"/>
              <a:buChar char="§"/>
            </a:pPr>
            <a:r>
              <a:rPr lang="en-US" sz="2000" b="1" dirty="0">
                <a:solidFill>
                  <a:srgbClr val="0D0D0D"/>
                </a:solidFill>
                <a:cs typeface="Times New Roman" panose="02020603050405020304" pitchFamily="18" charset="0"/>
              </a:rPr>
              <a:t>Algorithm</a:t>
            </a:r>
            <a:r>
              <a:rPr lang="en-US" sz="2000" dirty="0">
                <a:solidFill>
                  <a:srgbClr val="0D0D0D"/>
                </a:solidFill>
                <a:cs typeface="Times New Roman" panose="02020603050405020304" pitchFamily="18" charset="0"/>
              </a:rPr>
              <a:t>: SGD machine learning algorithm used for linear or nonlinear classification.</a:t>
            </a:r>
            <a:endParaRPr lang="en-IN" sz="2000" b="0" i="0" dirty="0">
              <a:solidFill>
                <a:srgbClr val="0D0D0D"/>
              </a:solidFill>
              <a:effectLst/>
              <a:cs typeface="Times New Roman" panose="02020603050405020304" pitchFamily="18" charset="0"/>
            </a:endParaRPr>
          </a:p>
          <a:p>
            <a:pPr algn="just">
              <a:buFont typeface="Wingdings" panose="05000000000000000000" pitchFamily="2" charset="2"/>
              <a:buChar char="§"/>
            </a:pPr>
            <a:r>
              <a:rPr lang="en-US" sz="2000" b="1" i="0" dirty="0">
                <a:solidFill>
                  <a:srgbClr val="0D0D0D"/>
                </a:solidFill>
                <a:effectLst/>
                <a:cs typeface="Times New Roman" panose="02020603050405020304" pitchFamily="18" charset="0"/>
              </a:rPr>
              <a:t>Deployment:</a:t>
            </a:r>
            <a:r>
              <a:rPr lang="en-US" sz="2000" b="0" i="0" dirty="0">
                <a:solidFill>
                  <a:srgbClr val="0D0D0D"/>
                </a:solidFill>
                <a:effectLst/>
                <a:cs typeface="Times New Roman" panose="02020603050405020304" pitchFamily="18" charset="0"/>
              </a:rPr>
              <a:t> Develop a web application using Flask framework to host the model, providing accessibility and user-friendly interface for </a:t>
            </a:r>
            <a:r>
              <a:rPr lang="en-US" sz="1800" dirty="0">
                <a:solidFill>
                  <a:srgbClr val="0D0D0D"/>
                </a:solidFill>
                <a:cs typeface="Times New Roman" panose="02020603050405020304" pitchFamily="18" charset="0"/>
              </a:rPr>
              <a:t>Myelitis detection </a:t>
            </a:r>
            <a:endParaRPr lang="en-IN" dirty="0">
              <a:cs typeface="Times New Roman" panose="02020603050405020304" pitchFamily="18" charset="0"/>
            </a:endParaRPr>
          </a:p>
        </p:txBody>
      </p:sp>
    </p:spTree>
    <p:extLst>
      <p:ext uri="{BB962C8B-B14F-4D97-AF65-F5344CB8AC3E}">
        <p14:creationId xmlns:p14="http://schemas.microsoft.com/office/powerpoint/2010/main" val="425654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4C91-32EB-2CCE-86AB-6E4452D0108C}"/>
              </a:ext>
            </a:extLst>
          </p:cNvPr>
          <p:cNvSpPr>
            <a:spLocks noGrp="1"/>
          </p:cNvSpPr>
          <p:nvPr>
            <p:ph type="title"/>
          </p:nvPr>
        </p:nvSpPr>
        <p:spPr>
          <a:xfrm>
            <a:off x="2819400" y="82317"/>
            <a:ext cx="5613400" cy="847855"/>
          </a:xfrm>
        </p:spPr>
        <p:txBody>
          <a:bodyPr/>
          <a:lstStyle/>
          <a:p>
            <a:r>
              <a:rPr lang="en-IN" dirty="0"/>
              <a:t>SYSTEM ARCHITECTURE</a:t>
            </a:r>
          </a:p>
        </p:txBody>
      </p:sp>
      <p:sp>
        <p:nvSpPr>
          <p:cNvPr id="11" name="TextBox 10">
            <a:extLst>
              <a:ext uri="{FF2B5EF4-FFF2-40B4-BE49-F238E27FC236}">
                <a16:creationId xmlns:a16="http://schemas.microsoft.com/office/drawing/2014/main" id="{848270C1-5973-5BE3-FF8D-85F1861DC2AB}"/>
              </a:ext>
            </a:extLst>
          </p:cNvPr>
          <p:cNvSpPr txBox="1"/>
          <p:nvPr/>
        </p:nvSpPr>
        <p:spPr>
          <a:xfrm>
            <a:off x="3525099" y="6368968"/>
            <a:ext cx="4201999" cy="369332"/>
          </a:xfrm>
          <a:prstGeom prst="rect">
            <a:avLst/>
          </a:prstGeom>
          <a:noFill/>
        </p:spPr>
        <p:txBody>
          <a:bodyPr wrap="square" rtlCol="0">
            <a:spAutoFit/>
          </a:bodyPr>
          <a:lstStyle/>
          <a:p>
            <a:pPr algn="ctr"/>
            <a:r>
              <a:rPr lang="en-IN" dirty="0"/>
              <a:t>Fig 2 : System Architecture</a:t>
            </a:r>
          </a:p>
        </p:txBody>
      </p:sp>
      <p:pic>
        <p:nvPicPr>
          <p:cNvPr id="6" name="Picture 5">
            <a:extLst>
              <a:ext uri="{FF2B5EF4-FFF2-40B4-BE49-F238E27FC236}">
                <a16:creationId xmlns:a16="http://schemas.microsoft.com/office/drawing/2014/main" id="{575D29D1-758F-9B3D-8F43-50BAA00484F1}"/>
              </a:ext>
            </a:extLst>
          </p:cNvPr>
          <p:cNvPicPr>
            <a:picLocks noChangeAspect="1"/>
          </p:cNvPicPr>
          <p:nvPr/>
        </p:nvPicPr>
        <p:blipFill>
          <a:blip r:embed="rId2"/>
          <a:stretch>
            <a:fillRect/>
          </a:stretch>
        </p:blipFill>
        <p:spPr>
          <a:xfrm>
            <a:off x="1872041" y="1371600"/>
            <a:ext cx="7648714" cy="4759200"/>
          </a:xfrm>
          <a:prstGeom prst="rect">
            <a:avLst/>
          </a:prstGeom>
        </p:spPr>
      </p:pic>
    </p:spTree>
    <p:extLst>
      <p:ext uri="{BB962C8B-B14F-4D97-AF65-F5344CB8AC3E}">
        <p14:creationId xmlns:p14="http://schemas.microsoft.com/office/powerpoint/2010/main" val="196486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DCD0-E89A-3263-1DB7-7DCCA4F59560}"/>
              </a:ext>
            </a:extLst>
          </p:cNvPr>
          <p:cNvSpPr>
            <a:spLocks noGrp="1"/>
          </p:cNvSpPr>
          <p:nvPr>
            <p:ph type="title"/>
          </p:nvPr>
        </p:nvSpPr>
        <p:spPr>
          <a:xfrm>
            <a:off x="4189445" y="2240578"/>
            <a:ext cx="2892489" cy="1325563"/>
          </a:xfrm>
        </p:spPr>
        <p:txBody>
          <a:bodyPr/>
          <a:lstStyle/>
          <a:p>
            <a:r>
              <a:rPr lang="en-IN" dirty="0"/>
              <a:t>DETECTION</a:t>
            </a:r>
          </a:p>
        </p:txBody>
      </p:sp>
    </p:spTree>
    <p:extLst>
      <p:ext uri="{BB962C8B-B14F-4D97-AF65-F5344CB8AC3E}">
        <p14:creationId xmlns:p14="http://schemas.microsoft.com/office/powerpoint/2010/main" val="60554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A28B-B646-5C1F-7666-D341E763CA3F}"/>
              </a:ext>
            </a:extLst>
          </p:cNvPr>
          <p:cNvSpPr>
            <a:spLocks noGrp="1"/>
          </p:cNvSpPr>
          <p:nvPr>
            <p:ph type="title"/>
          </p:nvPr>
        </p:nvSpPr>
        <p:spPr>
          <a:xfrm>
            <a:off x="564599" y="587524"/>
            <a:ext cx="10748671" cy="821398"/>
          </a:xfrm>
        </p:spPr>
        <p:txBody>
          <a:bodyPr/>
          <a:lstStyle/>
          <a:p>
            <a:r>
              <a:rPr lang="en-IN" dirty="0"/>
              <a:t>Proposed Methodology for Detection</a:t>
            </a:r>
          </a:p>
        </p:txBody>
      </p:sp>
      <p:sp>
        <p:nvSpPr>
          <p:cNvPr id="10" name="Rectangle 9">
            <a:extLst>
              <a:ext uri="{FF2B5EF4-FFF2-40B4-BE49-F238E27FC236}">
                <a16:creationId xmlns:a16="http://schemas.microsoft.com/office/drawing/2014/main" id="{8958A843-4A40-2799-D814-BF20CFD318FB}"/>
              </a:ext>
            </a:extLst>
          </p:cNvPr>
          <p:cNvSpPr/>
          <p:nvPr/>
        </p:nvSpPr>
        <p:spPr>
          <a:xfrm>
            <a:off x="7828384" y="1408922"/>
            <a:ext cx="3396343" cy="8213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3">
            <a:extLst>
              <a:ext uri="{FF2B5EF4-FFF2-40B4-BE49-F238E27FC236}">
                <a16:creationId xmlns:a16="http://schemas.microsoft.com/office/drawing/2014/main" id="{26548D99-96F3-5BAF-A9F9-EDEDF5209492}"/>
              </a:ext>
            </a:extLst>
          </p:cNvPr>
          <p:cNvSpPr>
            <a:spLocks noGrp="1"/>
          </p:cNvSpPr>
          <p:nvPr/>
        </p:nvSpPr>
        <p:spPr>
          <a:xfrm>
            <a:off x="564599" y="1310951"/>
            <a:ext cx="11062801" cy="42360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000" b="1" dirty="0">
                <a:solidFill>
                  <a:schemeClr val="tx1"/>
                </a:solidFill>
                <a:cs typeface="Times New Roman" panose="02020603050405020304" pitchFamily="18" charset="0"/>
              </a:rPr>
              <a:t>Data</a:t>
            </a:r>
            <a:r>
              <a:rPr lang="en-US" sz="2000" dirty="0">
                <a:solidFill>
                  <a:schemeClr val="tx1"/>
                </a:solidFill>
                <a:cs typeface="Times New Roman" panose="02020603050405020304" pitchFamily="18" charset="0"/>
              </a:rPr>
              <a:t> </a:t>
            </a:r>
            <a:r>
              <a:rPr lang="en-US" sz="2000" b="1" dirty="0">
                <a:solidFill>
                  <a:schemeClr val="tx1"/>
                </a:solidFill>
                <a:cs typeface="Times New Roman" panose="02020603050405020304" pitchFamily="18" charset="0"/>
              </a:rPr>
              <a:t>collection</a:t>
            </a:r>
            <a:r>
              <a:rPr lang="en-US" sz="2000" dirty="0">
                <a:solidFill>
                  <a:schemeClr val="tx1"/>
                </a:solidFill>
                <a:cs typeface="Times New Roman" panose="02020603050405020304" pitchFamily="18" charset="0"/>
              </a:rPr>
              <a:t>: Kaggle.</a:t>
            </a:r>
          </a:p>
          <a:p>
            <a:pPr algn="just"/>
            <a:r>
              <a:rPr lang="en-US" sz="2000" b="1" dirty="0">
                <a:solidFill>
                  <a:schemeClr val="tx1"/>
                </a:solidFill>
                <a:cs typeface="Times New Roman" panose="02020603050405020304" pitchFamily="18" charset="0"/>
              </a:rPr>
              <a:t>Split Ratio</a:t>
            </a:r>
            <a:r>
              <a:rPr lang="en-US" sz="2000" dirty="0">
                <a:solidFill>
                  <a:schemeClr val="tx1"/>
                </a:solidFill>
                <a:cs typeface="Times New Roman" panose="02020603050405020304" pitchFamily="18" charset="0"/>
              </a:rPr>
              <a:t>: 70:30 (</a:t>
            </a:r>
            <a:r>
              <a:rPr lang="en-US" sz="2000" dirty="0" err="1">
                <a:solidFill>
                  <a:schemeClr val="tx1"/>
                </a:solidFill>
                <a:cs typeface="Times New Roman" panose="02020603050405020304" pitchFamily="18" charset="0"/>
              </a:rPr>
              <a:t>Train:Test</a:t>
            </a:r>
            <a:r>
              <a:rPr lang="en-US" sz="2000" dirty="0">
                <a:solidFill>
                  <a:schemeClr val="tx1"/>
                </a:solidFill>
                <a:cs typeface="Times New Roman" panose="02020603050405020304" pitchFamily="18" charset="0"/>
              </a:rPr>
              <a:t>).</a:t>
            </a:r>
          </a:p>
          <a:p>
            <a:pPr algn="just"/>
            <a:r>
              <a:rPr lang="en-US" sz="2000" b="1" dirty="0">
                <a:solidFill>
                  <a:schemeClr val="tx1"/>
                </a:solidFill>
                <a:cs typeface="Times New Roman" panose="02020603050405020304" pitchFamily="18" charset="0"/>
              </a:rPr>
              <a:t>Pre-processing: </a:t>
            </a:r>
            <a:r>
              <a:rPr lang="en-US" sz="2000" dirty="0">
                <a:solidFill>
                  <a:schemeClr val="tx1"/>
                </a:solidFill>
                <a:cs typeface="Times New Roman" panose="02020603050405020304" pitchFamily="18" charset="0"/>
              </a:rPr>
              <a:t>adjusting contrast, enhancing quality, Width and Height Shift, Shear, Zoom and Horizontal flip  </a:t>
            </a:r>
          </a:p>
          <a:p>
            <a:pPr algn="just"/>
            <a:r>
              <a:rPr lang="en-US" sz="2000" b="1" dirty="0">
                <a:solidFill>
                  <a:schemeClr val="tx1"/>
                </a:solidFill>
                <a:cs typeface="Times New Roman" panose="02020603050405020304" pitchFamily="18" charset="0"/>
              </a:rPr>
              <a:t>CNN architectures</a:t>
            </a:r>
            <a:r>
              <a:rPr lang="en-US" sz="2000" dirty="0">
                <a:solidFill>
                  <a:schemeClr val="tx1"/>
                </a:solidFill>
                <a:cs typeface="Times New Roman" panose="02020603050405020304" pitchFamily="18" charset="0"/>
              </a:rPr>
              <a:t>: Feature extraction and classification using.</a:t>
            </a:r>
          </a:p>
          <a:p>
            <a:pPr algn="just"/>
            <a:r>
              <a:rPr lang="en-US" sz="2000" b="1" dirty="0">
                <a:solidFill>
                  <a:schemeClr val="tx1"/>
                </a:solidFill>
                <a:cs typeface="Times New Roman" panose="02020603050405020304" pitchFamily="18" charset="0"/>
              </a:rPr>
              <a:t>Deployment: </a:t>
            </a:r>
            <a:r>
              <a:rPr lang="en-US" sz="2000" dirty="0">
                <a:solidFill>
                  <a:schemeClr val="tx1"/>
                </a:solidFill>
                <a:cs typeface="Times New Roman" panose="02020603050405020304" pitchFamily="18" charset="0"/>
              </a:rPr>
              <a:t>Flask framework.</a:t>
            </a:r>
            <a:endParaRPr lang="en-IN" sz="20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07493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F748E3-735E-89D6-AE54-7FC8F0469726}"/>
              </a:ext>
            </a:extLst>
          </p:cNvPr>
          <p:cNvSpPr txBox="1"/>
          <p:nvPr/>
        </p:nvSpPr>
        <p:spPr>
          <a:xfrm>
            <a:off x="2967136" y="5860884"/>
            <a:ext cx="5229864" cy="369332"/>
          </a:xfrm>
          <a:prstGeom prst="rect">
            <a:avLst/>
          </a:prstGeom>
          <a:noFill/>
        </p:spPr>
        <p:txBody>
          <a:bodyPr wrap="square" rtlCol="0">
            <a:spAutoFit/>
          </a:bodyPr>
          <a:lstStyle/>
          <a:p>
            <a:pPr algn="ctr"/>
            <a:r>
              <a:rPr lang="en-IN" dirty="0"/>
              <a:t>Fig 3 : Proposed methodology for Detection</a:t>
            </a:r>
          </a:p>
        </p:txBody>
      </p:sp>
      <p:pic>
        <p:nvPicPr>
          <p:cNvPr id="8" name="Picture 7">
            <a:extLst>
              <a:ext uri="{FF2B5EF4-FFF2-40B4-BE49-F238E27FC236}">
                <a16:creationId xmlns:a16="http://schemas.microsoft.com/office/drawing/2014/main" id="{D43D3C06-311C-EBD0-C798-77CA1E9E994F}"/>
              </a:ext>
            </a:extLst>
          </p:cNvPr>
          <p:cNvPicPr>
            <a:picLocks noChangeAspect="1"/>
          </p:cNvPicPr>
          <p:nvPr/>
        </p:nvPicPr>
        <p:blipFill>
          <a:blip r:embed="rId2"/>
          <a:stretch>
            <a:fillRect/>
          </a:stretch>
        </p:blipFill>
        <p:spPr>
          <a:xfrm>
            <a:off x="1968954" y="1819621"/>
            <a:ext cx="7557601" cy="4060450"/>
          </a:xfrm>
          <a:prstGeom prst="rect">
            <a:avLst/>
          </a:prstGeom>
        </p:spPr>
      </p:pic>
      <p:sp>
        <p:nvSpPr>
          <p:cNvPr id="10" name="Rectangle 9">
            <a:extLst>
              <a:ext uri="{FF2B5EF4-FFF2-40B4-BE49-F238E27FC236}">
                <a16:creationId xmlns:a16="http://schemas.microsoft.com/office/drawing/2014/main" id="{8958A843-4A40-2799-D814-BF20CFD318FB}"/>
              </a:ext>
            </a:extLst>
          </p:cNvPr>
          <p:cNvSpPr/>
          <p:nvPr/>
        </p:nvSpPr>
        <p:spPr>
          <a:xfrm>
            <a:off x="7828384" y="1408922"/>
            <a:ext cx="3396343" cy="8213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6FD6BE6D-9025-4C86-E3DA-A4FFDE7CC30D}"/>
              </a:ext>
            </a:extLst>
          </p:cNvPr>
          <p:cNvSpPr>
            <a:spLocks noGrp="1"/>
          </p:cNvSpPr>
          <p:nvPr>
            <p:ph type="title"/>
          </p:nvPr>
        </p:nvSpPr>
        <p:spPr>
          <a:xfrm>
            <a:off x="564599" y="335597"/>
            <a:ext cx="10748671" cy="821398"/>
          </a:xfrm>
        </p:spPr>
        <p:txBody>
          <a:bodyPr/>
          <a:lstStyle/>
          <a:p>
            <a:r>
              <a:rPr lang="en-IN" dirty="0"/>
              <a:t>Proposed Methodology for Detection</a:t>
            </a:r>
          </a:p>
        </p:txBody>
      </p:sp>
    </p:spTree>
    <p:extLst>
      <p:ext uri="{BB962C8B-B14F-4D97-AF65-F5344CB8AC3E}">
        <p14:creationId xmlns:p14="http://schemas.microsoft.com/office/powerpoint/2010/main" val="237663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A28B-B646-5C1F-7666-D341E763CA3F}"/>
              </a:ext>
            </a:extLst>
          </p:cNvPr>
          <p:cNvSpPr>
            <a:spLocks noGrp="1"/>
          </p:cNvSpPr>
          <p:nvPr>
            <p:ph type="title"/>
          </p:nvPr>
        </p:nvSpPr>
        <p:spPr>
          <a:xfrm>
            <a:off x="1144361" y="587523"/>
            <a:ext cx="10496938" cy="821399"/>
          </a:xfrm>
        </p:spPr>
        <p:txBody>
          <a:bodyPr/>
          <a:lstStyle/>
          <a:p>
            <a:r>
              <a:rPr lang="en-IN" dirty="0"/>
              <a:t>Workflow</a:t>
            </a:r>
          </a:p>
        </p:txBody>
      </p:sp>
      <p:sp>
        <p:nvSpPr>
          <p:cNvPr id="10" name="Rectangle 9">
            <a:extLst>
              <a:ext uri="{FF2B5EF4-FFF2-40B4-BE49-F238E27FC236}">
                <a16:creationId xmlns:a16="http://schemas.microsoft.com/office/drawing/2014/main" id="{8958A843-4A40-2799-D814-BF20CFD318FB}"/>
              </a:ext>
            </a:extLst>
          </p:cNvPr>
          <p:cNvSpPr/>
          <p:nvPr/>
        </p:nvSpPr>
        <p:spPr>
          <a:xfrm>
            <a:off x="7828384" y="1408922"/>
            <a:ext cx="3396343" cy="8213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0760C2F-4D29-0EA2-7CF7-FB1396167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92" y="2230321"/>
            <a:ext cx="8301135" cy="3164808"/>
          </a:xfrm>
          <a:prstGeom prst="rect">
            <a:avLst/>
          </a:prstGeom>
          <a:ln>
            <a:solidFill>
              <a:schemeClr val="tx1"/>
            </a:solidFill>
          </a:ln>
        </p:spPr>
      </p:pic>
      <p:sp>
        <p:nvSpPr>
          <p:cNvPr id="3" name="TextBox 2">
            <a:extLst>
              <a:ext uri="{FF2B5EF4-FFF2-40B4-BE49-F238E27FC236}">
                <a16:creationId xmlns:a16="http://schemas.microsoft.com/office/drawing/2014/main" id="{AEC039BD-0BAD-E6CD-6DC9-87D78F9ECD70}"/>
              </a:ext>
            </a:extLst>
          </p:cNvPr>
          <p:cNvSpPr txBox="1"/>
          <p:nvPr/>
        </p:nvSpPr>
        <p:spPr>
          <a:xfrm>
            <a:off x="3444492" y="5761707"/>
            <a:ext cx="4201999" cy="369332"/>
          </a:xfrm>
          <a:prstGeom prst="rect">
            <a:avLst/>
          </a:prstGeom>
          <a:noFill/>
        </p:spPr>
        <p:txBody>
          <a:bodyPr wrap="square" rtlCol="0">
            <a:spAutoFit/>
          </a:bodyPr>
          <a:lstStyle/>
          <a:p>
            <a:pPr algn="ctr"/>
            <a:r>
              <a:rPr lang="en-IN" dirty="0"/>
              <a:t>Fig 4 : Workflow of the project</a:t>
            </a:r>
          </a:p>
        </p:txBody>
      </p:sp>
    </p:spTree>
    <p:extLst>
      <p:ext uri="{BB962C8B-B14F-4D97-AF65-F5344CB8AC3E}">
        <p14:creationId xmlns:p14="http://schemas.microsoft.com/office/powerpoint/2010/main" val="301004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5540-5A49-7B67-FF87-C2FF8E0BFE7D}"/>
              </a:ext>
            </a:extLst>
          </p:cNvPr>
          <p:cNvSpPr>
            <a:spLocks noGrp="1"/>
          </p:cNvSpPr>
          <p:nvPr>
            <p:ph type="title"/>
          </p:nvPr>
        </p:nvSpPr>
        <p:spPr>
          <a:xfrm>
            <a:off x="632926" y="225166"/>
            <a:ext cx="10515600" cy="661242"/>
          </a:xfrm>
        </p:spPr>
        <p:txBody>
          <a:bodyPr>
            <a:normAutofit fontScale="90000"/>
          </a:bodyPr>
          <a:lstStyle/>
          <a:p>
            <a:r>
              <a:rPr lang="en-IN" dirty="0"/>
              <a:t>CNN Architecture</a:t>
            </a:r>
          </a:p>
        </p:txBody>
      </p:sp>
      <p:sp>
        <p:nvSpPr>
          <p:cNvPr id="3" name="Content Placeholder 2">
            <a:extLst>
              <a:ext uri="{FF2B5EF4-FFF2-40B4-BE49-F238E27FC236}">
                <a16:creationId xmlns:a16="http://schemas.microsoft.com/office/drawing/2014/main" id="{D64E86D6-F0EE-4810-2B56-1BAB695EBE4B}"/>
              </a:ext>
            </a:extLst>
          </p:cNvPr>
          <p:cNvSpPr>
            <a:spLocks noGrp="1"/>
          </p:cNvSpPr>
          <p:nvPr>
            <p:ph idx="1"/>
          </p:nvPr>
        </p:nvSpPr>
        <p:spPr>
          <a:xfrm>
            <a:off x="494521" y="1268963"/>
            <a:ext cx="11280711" cy="5458407"/>
          </a:xfrm>
        </p:spPr>
        <p:txBody>
          <a:bodyPr>
            <a:normAutofit lnSpcReduction="10000"/>
          </a:bodyPr>
          <a:lstStyle/>
          <a:p>
            <a:r>
              <a:rPr lang="en-US" sz="2000" dirty="0"/>
              <a:t>Convolutional layer with 32 filters of size (3, 3), </a:t>
            </a:r>
          </a:p>
          <a:p>
            <a:r>
              <a:rPr lang="en-US" sz="2000" dirty="0" err="1"/>
              <a:t>ReLU</a:t>
            </a:r>
            <a:r>
              <a:rPr lang="en-US" sz="2000" dirty="0"/>
              <a:t> activation </a:t>
            </a:r>
            <a:r>
              <a:rPr lang="en-US" sz="2000" dirty="0" err="1"/>
              <a:t>function.Max</a:t>
            </a:r>
            <a:r>
              <a:rPr lang="en-US" sz="2000" dirty="0"/>
              <a:t> pooling layer with pool size (2, 2).</a:t>
            </a:r>
          </a:p>
          <a:p>
            <a:r>
              <a:rPr lang="en-US" sz="2000" dirty="0"/>
              <a:t>Convolutional layer with 64 filters of size (3, 3), </a:t>
            </a:r>
            <a:r>
              <a:rPr lang="en-US" sz="2000" dirty="0" err="1"/>
              <a:t>ReLU</a:t>
            </a:r>
            <a:r>
              <a:rPr lang="en-US" sz="2000" dirty="0"/>
              <a:t> activation function.</a:t>
            </a:r>
          </a:p>
          <a:p>
            <a:r>
              <a:rPr lang="en-US" sz="2000" dirty="0"/>
              <a:t>Max pooling layer with pool size (2, 2).</a:t>
            </a:r>
          </a:p>
          <a:p>
            <a:r>
              <a:rPr lang="en-US" sz="2000" dirty="0"/>
              <a:t>Convolutional layer with 128 filters of size (3, 3), </a:t>
            </a:r>
            <a:r>
              <a:rPr lang="en-US" sz="2000" dirty="0" err="1"/>
              <a:t>ReLU</a:t>
            </a:r>
            <a:r>
              <a:rPr lang="en-US" sz="2000" dirty="0"/>
              <a:t> activation function.</a:t>
            </a:r>
          </a:p>
          <a:p>
            <a:r>
              <a:rPr lang="en-US" sz="2000" dirty="0"/>
              <a:t>Max pooling layer with pool size (2, 2).</a:t>
            </a:r>
          </a:p>
          <a:p>
            <a:r>
              <a:rPr lang="en-US" sz="2000" dirty="0"/>
              <a:t>Convolutional layer with 128 filters of size (3, 3), </a:t>
            </a:r>
            <a:r>
              <a:rPr lang="en-US" sz="2000" dirty="0" err="1"/>
              <a:t>ReLU</a:t>
            </a:r>
            <a:r>
              <a:rPr lang="en-US" sz="2000" dirty="0"/>
              <a:t> activation function.</a:t>
            </a:r>
          </a:p>
          <a:p>
            <a:r>
              <a:rPr lang="en-US" sz="2000" dirty="0"/>
              <a:t>Max pooling layer with pool size (2, 2).</a:t>
            </a:r>
          </a:p>
          <a:p>
            <a:r>
              <a:rPr lang="en-US" sz="2000" dirty="0"/>
              <a:t>Flatten layer to convert the 2D matrix data to a vector.</a:t>
            </a:r>
          </a:p>
          <a:p>
            <a:r>
              <a:rPr lang="en-US" sz="2000" dirty="0"/>
              <a:t>Dense (fully connected) layer with 128 neurons and </a:t>
            </a:r>
            <a:r>
              <a:rPr lang="en-US" sz="2000" dirty="0" err="1"/>
              <a:t>ReLU</a:t>
            </a:r>
            <a:r>
              <a:rPr lang="en-US" sz="2000" dirty="0"/>
              <a:t> activation function.</a:t>
            </a:r>
          </a:p>
          <a:p>
            <a:r>
              <a:rPr lang="en-US" sz="2000" dirty="0"/>
              <a:t>Dropout layer with a rate of 0.5 to prevent overfitting by randomly dropping out connections during training.</a:t>
            </a:r>
          </a:p>
          <a:p>
            <a:r>
              <a:rPr lang="en-US" sz="2000" dirty="0"/>
              <a:t>Output layer with 1 neurons and </a:t>
            </a:r>
            <a:r>
              <a:rPr lang="en-US" sz="2000" dirty="0" err="1"/>
              <a:t>softmax</a:t>
            </a:r>
            <a:r>
              <a:rPr lang="en-US" sz="2000" dirty="0"/>
              <a:t> activation function, assuming binary classification.</a:t>
            </a:r>
          </a:p>
          <a:p>
            <a:pPr marL="0" indent="0">
              <a:buNone/>
            </a:pPr>
            <a:r>
              <a:rPr lang="en-US" sz="2000" dirty="0"/>
              <a:t>There are 8 convolutional layers (including pooling layers), 1 flatten layer, 1 dense layers, and 1 dropout layer, making a total of 11 layers in this architecture.</a:t>
            </a:r>
            <a:endParaRPr lang="en-IN" sz="2000" dirty="0"/>
          </a:p>
        </p:txBody>
      </p:sp>
    </p:spTree>
    <p:extLst>
      <p:ext uri="{BB962C8B-B14F-4D97-AF65-F5344CB8AC3E}">
        <p14:creationId xmlns:p14="http://schemas.microsoft.com/office/powerpoint/2010/main" val="19123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3716</TotalTime>
  <Words>1403</Words>
  <Application>Microsoft Office PowerPoint</Application>
  <PresentationFormat>Widescreen</PresentationFormat>
  <Paragraphs>167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 DETECTION OF SPINE INJURIES</vt:lpstr>
      <vt:lpstr>Background</vt:lpstr>
      <vt:lpstr>OBJECTIVES </vt:lpstr>
      <vt:lpstr>SYSTEM ARCHITECTURE</vt:lpstr>
      <vt:lpstr>DETECTION</vt:lpstr>
      <vt:lpstr>Proposed Methodology for Detection</vt:lpstr>
      <vt:lpstr>Proposed Methodology for Detection</vt:lpstr>
      <vt:lpstr>Workflow</vt:lpstr>
      <vt:lpstr>CNN Architecture</vt:lpstr>
      <vt:lpstr>PowerPoint Presentation</vt:lpstr>
      <vt:lpstr>Input And Output for Detection</vt:lpstr>
      <vt:lpstr>Evaluation Metrics</vt:lpstr>
      <vt:lpstr>Evaluation</vt:lpstr>
      <vt:lpstr>Evaluation</vt:lpstr>
      <vt:lpstr>Evaluation</vt:lpstr>
      <vt:lpstr>Evaluation</vt:lpstr>
      <vt:lpstr>SYSTEM ARCHITECTURE</vt:lpstr>
      <vt:lpstr>SYSTEM ARCHITECTURE</vt:lpstr>
      <vt:lpstr>SYSTEM ARCHITECTURE</vt:lpstr>
      <vt:lpstr>Achievement</vt:lpstr>
      <vt:lpstr>Limitations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KIDNEY STONE</dc:title>
  <dc:creator>Eshanye Srinivas</dc:creator>
  <cp:lastModifiedBy>Abhishek L</cp:lastModifiedBy>
  <cp:revision>54</cp:revision>
  <dcterms:created xsi:type="dcterms:W3CDTF">2023-10-29T17:59:16Z</dcterms:created>
  <dcterms:modified xsi:type="dcterms:W3CDTF">2024-05-17T06:52:50Z</dcterms:modified>
</cp:coreProperties>
</file>